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Lst>
  <p:notesMasterIdLst>
    <p:notesMasterId r:id="rId23"/>
  </p:notesMasterIdLst>
  <p:handoutMasterIdLst>
    <p:handoutMasterId r:id="rId24"/>
  </p:handoutMasterIdLst>
  <p:sldIdLst>
    <p:sldId id="265" r:id="rId6"/>
    <p:sldId id="259" r:id="rId7"/>
    <p:sldId id="280" r:id="rId8"/>
    <p:sldId id="308" r:id="rId9"/>
    <p:sldId id="303" r:id="rId10"/>
    <p:sldId id="304" r:id="rId11"/>
    <p:sldId id="305" r:id="rId12"/>
    <p:sldId id="306" r:id="rId13"/>
    <p:sldId id="307" r:id="rId14"/>
    <p:sldId id="309" r:id="rId15"/>
    <p:sldId id="292" r:id="rId16"/>
    <p:sldId id="310" r:id="rId17"/>
    <p:sldId id="311" r:id="rId18"/>
    <p:sldId id="31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snapToGrid="0" showGuides="1">
      <p:cViewPr varScale="1">
        <p:scale>
          <a:sx n="63" d="100"/>
          <a:sy n="63" d="100"/>
        </p:scale>
        <p:origin x="1352" y="6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smtClean="0"/>
            <a:t>Create or lookup for </a:t>
          </a:r>
          <a:r>
            <a:rPr lang="en-US" dirty="0" err="1" smtClean="0"/>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smtClean="0"/>
            <a:t>Configure Persistence Unit using Spring API</a:t>
          </a:r>
          <a:endParaRPr lang="en-US" dirty="0"/>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smtClean="0"/>
            <a:t>Obtain </a:t>
          </a:r>
          <a:r>
            <a:rPr lang="en-US" dirty="0" err="1" smtClean="0"/>
            <a:t>EntityManager</a:t>
          </a:r>
          <a:r>
            <a:rPr lang="en-US" dirty="0" smtClean="0"/>
            <a:t> in DAO repositories</a:t>
          </a:r>
          <a:endParaRPr lang="en-US" dirty="0"/>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smtClean="0"/>
            <a:t>Setup transaction management on Services</a:t>
          </a:r>
          <a:endParaRPr lang="en-US" dirty="0"/>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t>
        <a:bodyPr/>
        <a:lstStyle/>
        <a:p>
          <a:endParaRPr lang="en-US"/>
        </a:p>
      </dgm:t>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t>
        <a:bodyPr/>
        <a:lstStyle/>
        <a:p>
          <a:endParaRPr lang="en-US"/>
        </a:p>
      </dgm:t>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t>
        <a:bodyPr/>
        <a:lstStyle/>
        <a:p>
          <a:endParaRPr lang="en-US"/>
        </a:p>
      </dgm:t>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t>
        <a:bodyPr/>
        <a:lstStyle/>
        <a:p>
          <a:endParaRPr lang="en-US"/>
        </a:p>
      </dgm:t>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t>
        <a:bodyPr/>
        <a:lstStyle/>
        <a:p>
          <a:endParaRPr lang="en-US"/>
        </a:p>
      </dgm:t>
    </dgm:pt>
  </dgm:ptLst>
  <dgm:cxnLst>
    <dgm:cxn modelId="{05ADA9A4-4BD4-484D-8012-40EF2F05BFA2}" type="presOf" srcId="{D9D410A2-BCF5-4D33-B448-451EC547FF16}" destId="{D7A14C5D-AD8F-4476-A021-842494604593}"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E0EA8389-0ED1-4AD4-8B8F-73A603CF3CFC}" srcId="{53B2F630-5AFB-40B1-B67A-A40117713861}" destId="{F92B8473-4DA0-46FD-8717-F8FA26769B72}" srcOrd="0" destOrd="0" parTransId="{4E100115-8173-4249-8009-B88121411620}" sibTransId="{FEAE91D5-95E5-4AD9-AF61-C44B740CE676}"/>
    <dgm:cxn modelId="{FA5D9C75-D8AD-4B39-97F4-0D1C4CBE6D15}" srcId="{53B2F630-5AFB-40B1-B67A-A40117713861}" destId="{3DB7377E-5545-4F56-A0F1-E47776EDFA98}" srcOrd="2" destOrd="0" parTransId="{1EDEBB51-E499-405B-8DB1-6EC479CEB126}" sibTransId="{541FE156-6F3E-4129-9B19-8C2A27B1876E}"/>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83854BAB-EA0A-4391-B19F-089C3F891E3E}" type="presOf" srcId="{C630C637-5977-403B-ADB0-31B35962CD95}" destId="{82553AD9-912C-4D13-AFEC-36DE304321C2}"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smtClean="0"/>
            <a:t>Repository Implementation</a:t>
          </a:r>
          <a:endParaRPr lang="en-US" sz="1800" b="1" dirty="0"/>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3487">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custScaleX="94216">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custScaleX="106063">
        <dgm:presLayoutVars>
          <dgm:bulletEnabled val="1"/>
        </dgm:presLayoutVars>
      </dgm:prSet>
      <dgm:spPr/>
      <dgm:t>
        <a:bodyPr/>
        <a:lstStyle/>
        <a:p>
          <a:endParaRPr lang="en-US"/>
        </a:p>
      </dgm:t>
    </dgm:pt>
  </dgm:ptLst>
  <dgm:cxnLst>
    <dgm:cxn modelId="{4F8E1C7D-3C9D-4792-8952-C1AE6A40CFEC}" type="presOf" srcId="{E8B2FD83-55F3-4774-B582-8F7207BAC91F}" destId="{8D6F7B04-E222-4DBF-A0FF-FC0755FAAB4E}"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A24CD405-93D2-411A-A1BA-08C57ACC2276}" type="presOf" srcId="{E50ECADF-1983-4CCB-AC2A-1F4EA1660ED8}" destId="{B831CD6D-AC77-49DD-BC5B-276C2FCDB46E}" srcOrd="0" destOrd="0" presId="urn:microsoft.com/office/officeart/2005/8/layout/process3"/>
    <dgm:cxn modelId="{67A5AEB1-622E-4205-A94C-64A4958F0094}" type="presOf" srcId="{0859AF2C-CC5E-4F90-A67E-B657788E9073}" destId="{50421EF3-D032-4E86-AFB5-7AC1D56AA538}"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23BDF5F2-A324-4725-9B85-D1CD7759995E}" type="presOf" srcId="{C5ED70EC-CAE7-4924-B6B0-76CEA98576EF}" destId="{3A84B172-5C2D-4919-ACFD-FFF00EFC958A}" srcOrd="0"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3DA6739F-A08C-4684-8ACD-811A7D9FF35D}" type="presOf" srcId="{C1C7720D-DC98-42BA-8480-17BF55DD5180}" destId="{A8066F23-64A7-4291-A9A2-1CE64E503C92}" srcOrd="1"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2ADD6699-53E8-4070-8961-B72A2217223F}" type="presOf" srcId="{C5BF4E84-FA52-42FC-A35A-C92D7EBF2DFD}" destId="{B0C23DA4-E5C7-4374-ACB3-6CC9210E6BB5}" srcOrd="1" destOrd="0" presId="urn:microsoft.com/office/officeart/2005/8/layout/process3"/>
    <dgm:cxn modelId="{EB1FF6A6-A99E-4E08-AE19-DAFA63FB1117}" srcId="{5F4D32C1-1F77-43E9-9847-D89495B9BB94}" destId="{C5BF4E84-FA52-42FC-A35A-C92D7EBF2DFD}" srcOrd="2" destOrd="0" parTransId="{871EC3FE-42CA-44D0-8E37-B7C5ADDD5B60}" sibTransId="{2BCAAD84-02A4-4FB8-B018-80BA3888BCE1}"/>
    <dgm:cxn modelId="{32645CD4-6064-4FCB-B983-48D1EBF1DDDA}" type="presOf" srcId="{C1C7720D-DC98-42BA-8480-17BF55DD5180}" destId="{DAD39091-BAF6-4603-80D8-F8BBBC71F6DD}" srcOrd="0" destOrd="0" presId="urn:microsoft.com/office/officeart/2005/8/layout/process3"/>
    <dgm:cxn modelId="{34B006E7-5B76-42FB-93C9-5EF2ABED33C2}" type="presOf" srcId="{C5BF4E84-FA52-42FC-A35A-C92D7EBF2DFD}" destId="{FF75F46C-1114-4EDC-835A-E1E04D3A4F85}" srcOrd="0"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7EE0B4D5-74B9-4251-8EBE-00C0798A8194}" srcId="{5F4D32C1-1F77-43E9-9847-D89495B9BB94}" destId="{C1C7720D-DC98-42BA-8480-17BF55DD5180}" srcOrd="0" destOrd="0" parTransId="{A388B31D-9444-4D48-93BF-ACB1C7062F16}" sibTransId="{0859AF2C-CC5E-4F90-A67E-B657788E9073}"/>
    <dgm:cxn modelId="{2F294B3C-D7B8-46B8-A839-F77813444325}" srcId="{C5BF4E84-FA52-42FC-A35A-C92D7EBF2DFD}" destId="{0A449F70-6B55-4C9B-8239-DC285AAF792F}" srcOrd="0" destOrd="0" parTransId="{6503C912-6243-4F71-8A08-7DE3E822C1BE}" sibTransId="{6EA834FC-24E7-431A-9119-D39182C5C12E}"/>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smtClean="0">
              <a:solidFill>
                <a:srgbClr val="FF0000"/>
              </a:solidFill>
            </a:rPr>
            <a:t>Spring DATA JPA</a:t>
          </a:r>
          <a:endParaRPr lang="en-US" sz="1800" b="1" dirty="0">
            <a:solidFill>
              <a:srgbClr val="FF0000"/>
            </a:solidFill>
          </a:endParaRP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2828">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dgm:presLayoutVars>
          <dgm:bulletEnabled val="1"/>
        </dgm:presLayoutVars>
      </dgm:prSet>
      <dgm:spPr/>
      <dgm:t>
        <a:bodyPr/>
        <a:lstStyle/>
        <a:p>
          <a:endParaRPr lang="en-US"/>
        </a:p>
      </dgm:t>
    </dgm:pt>
  </dgm:ptLst>
  <dgm:cxnLst>
    <dgm:cxn modelId="{5515FD9E-0519-406E-8C56-1469E15AAAA2}" type="presOf" srcId="{5F4D32C1-1F77-43E9-9847-D89495B9BB94}" destId="{13BFABA1-96AA-43DF-B69D-EE834344EE44}" srcOrd="0" destOrd="0" presId="urn:microsoft.com/office/officeart/2005/8/layout/process3"/>
    <dgm:cxn modelId="{3ECA5A59-1112-4441-B028-83A7597D7768}" type="presOf" srcId="{C5BF4E84-FA52-42FC-A35A-C92D7EBF2DFD}" destId="{B0C23DA4-E5C7-4374-ACB3-6CC9210E6BB5}" srcOrd="1" destOrd="0" presId="urn:microsoft.com/office/officeart/2005/8/layout/process3"/>
    <dgm:cxn modelId="{0072816E-3AED-46A7-9B70-0AD5D0D20B91}" type="presOf" srcId="{C5ED70EC-CAE7-4924-B6B0-76CEA98576EF}" destId="{3A84B172-5C2D-4919-ACFD-FFF00EFC958A}"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C82FA520-E035-4EE6-B6F6-4010BE43C540}" type="presOf" srcId="{664120FD-79A7-450E-A552-BC8F27D195AE}" destId="{15A0F732-B193-4792-9D76-460AEE315693}" srcOrd="0"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AF31C290-C3CF-40A3-9066-B0CDA09AB984}" type="presOf" srcId="{C5ED70EC-CAE7-4924-B6B0-76CEA98576EF}" destId="{EA68A12E-AA31-4A94-9F17-AE6A88A56D71}" srcOrd="1"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EB1FF6A6-A99E-4E08-AE19-DAFA63FB1117}" srcId="{5F4D32C1-1F77-43E9-9847-D89495B9BB94}" destId="{C5BF4E84-FA52-42FC-A35A-C92D7EBF2DFD}" srcOrd="2" destOrd="0" parTransId="{871EC3FE-42CA-44D0-8E37-B7C5ADDD5B60}" sibTransId="{2BCAAD84-02A4-4FB8-B018-80BA3888BCE1}"/>
    <dgm:cxn modelId="{8E19630E-76ED-4797-A39F-BE36BCD5976A}" type="presOf" srcId="{E8B2FD83-55F3-4774-B582-8F7207BAC91F}" destId="{47328D34-D111-432A-9820-DDE2A51D1949}"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11129B1B-7485-4C9D-905C-BF686275FAE4}" type="presOf" srcId="{C1C7720D-DC98-42BA-8480-17BF55DD5180}" destId="{A8066F23-64A7-4291-A9A2-1CE64E503C92}" srcOrd="1" destOrd="0" presId="urn:microsoft.com/office/officeart/2005/8/layout/process3"/>
    <dgm:cxn modelId="{4171B701-B990-411E-B080-6444EA8B651E}" type="presOf" srcId="{E50ECADF-1983-4CCB-AC2A-1F4EA1660ED8}" destId="{B831CD6D-AC77-49DD-BC5B-276C2FCDB46E}"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3AD9-912C-4D13-AFEC-36DE304321C2}">
      <dsp:nvSpPr>
        <dsp:cNvPr id="0" name=""/>
        <dsp:cNvSpPr/>
      </dsp:nvSpPr>
      <dsp:spPr>
        <a:xfrm>
          <a:off x="0" y="3333360"/>
          <a:ext cx="6096000" cy="729257"/>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Setup transaction management on Services</a:t>
          </a:r>
          <a:endParaRPr lang="en-US" sz="2000" kern="1200" dirty="0"/>
        </a:p>
      </dsp:txBody>
      <dsp:txXfrm>
        <a:off x="0" y="3333360"/>
        <a:ext cx="6096000" cy="729257"/>
      </dsp:txXfrm>
    </dsp:sp>
    <dsp:sp modelId="{71752CF8-6271-4AA0-9B1A-940829602851}">
      <dsp:nvSpPr>
        <dsp:cNvPr id="0" name=""/>
        <dsp:cNvSpPr/>
      </dsp:nvSpPr>
      <dsp:spPr>
        <a:xfrm rot="10800000">
          <a:off x="0" y="222270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Obtain </a:t>
          </a:r>
          <a:r>
            <a:rPr lang="en-US" sz="2000" kern="1200" dirty="0" err="1" smtClean="0"/>
            <a:t>EntityManager</a:t>
          </a:r>
          <a:r>
            <a:rPr lang="en-US" sz="2000" kern="1200" dirty="0" smtClean="0"/>
            <a:t> in DAO repositories</a:t>
          </a:r>
          <a:endParaRPr lang="en-US" sz="2000" kern="1200" dirty="0"/>
        </a:p>
      </dsp:txBody>
      <dsp:txXfrm rot="10800000">
        <a:off x="0" y="2222700"/>
        <a:ext cx="6096000" cy="728781"/>
      </dsp:txXfrm>
    </dsp:sp>
    <dsp:sp modelId="{D7A14C5D-AD8F-4476-A021-842494604593}">
      <dsp:nvSpPr>
        <dsp:cNvPr id="0" name=""/>
        <dsp:cNvSpPr/>
      </dsp:nvSpPr>
      <dsp:spPr>
        <a:xfrm rot="10800000">
          <a:off x="0" y="1112041"/>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Configure Persistence Unit using Spring API</a:t>
          </a:r>
          <a:endParaRPr lang="en-US" sz="2000" kern="1200" dirty="0"/>
        </a:p>
      </dsp:txBody>
      <dsp:txXfrm rot="10800000">
        <a:off x="0" y="1112041"/>
        <a:ext cx="6096000" cy="728781"/>
      </dsp:txXfrm>
    </dsp:sp>
    <dsp:sp modelId="{316A5C4B-5322-440B-8B08-57747A29370D}">
      <dsp:nvSpPr>
        <dsp:cNvPr id="0" name=""/>
        <dsp:cNvSpPr/>
      </dsp:nvSpPr>
      <dsp:spPr>
        <a:xfrm rot="10800000">
          <a:off x="0" y="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Create or lookup for </a:t>
          </a:r>
          <a:r>
            <a:rPr lang="en-US" sz="2000" kern="1200" dirty="0" err="1" smtClean="0"/>
            <a:t>DataSource</a:t>
          </a:r>
          <a:endParaRPr lang="en-US" sz="2000" kern="1200" dirty="0"/>
        </a:p>
      </dsp:txBody>
      <dsp:txXfrm rot="10800000">
        <a:off x="0" y="0"/>
        <a:ext cx="6096000" cy="72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10126" y="509569"/>
          <a:ext cx="1626250" cy="691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Controller</a:t>
          </a:r>
          <a:endParaRPr lang="en-US" sz="1800" b="1" kern="1200" dirty="0"/>
        </a:p>
      </dsp:txBody>
      <dsp:txXfrm>
        <a:off x="10126" y="509569"/>
        <a:ext cx="1626250" cy="460959"/>
      </dsp:txXfrm>
    </dsp:sp>
    <dsp:sp modelId="{B831CD6D-AC77-49DD-BC5B-276C2FCDB46E}">
      <dsp:nvSpPr>
        <dsp:cNvPr id="0" name=""/>
        <dsp:cNvSpPr/>
      </dsp:nvSpPr>
      <dsp:spPr>
        <a:xfrm>
          <a:off x="233547" y="970529"/>
          <a:ext cx="1845582"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Navigation</a:t>
          </a:r>
          <a:endParaRPr lang="en-US" sz="1800" b="1" kern="1200" dirty="0"/>
        </a:p>
      </dsp:txBody>
      <dsp:txXfrm>
        <a:off x="243827" y="980809"/>
        <a:ext cx="1825022" cy="330440"/>
      </dsp:txXfrm>
    </dsp:sp>
    <dsp:sp modelId="{E392D298-9DB9-4E96-BB1E-7EA567C317D4}">
      <dsp:nvSpPr>
        <dsp:cNvPr id="0" name=""/>
        <dsp:cNvSpPr/>
      </dsp:nvSpPr>
      <dsp:spPr>
        <a:xfrm>
          <a:off x="1910326" y="537604"/>
          <a:ext cx="580774" cy="4048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10326" y="618582"/>
        <a:ext cx="459307" cy="242933"/>
      </dsp:txXfrm>
    </dsp:sp>
    <dsp:sp modelId="{47328D34-D111-432A-9820-DDE2A51D1949}">
      <dsp:nvSpPr>
        <dsp:cNvPr id="0" name=""/>
        <dsp:cNvSpPr/>
      </dsp:nvSpPr>
      <dsp:spPr>
        <a:xfrm>
          <a:off x="2732177" y="509569"/>
          <a:ext cx="1626250" cy="691439"/>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Service</a:t>
          </a:r>
          <a:endParaRPr lang="en-US" sz="1800" b="1" kern="1200" dirty="0"/>
        </a:p>
      </dsp:txBody>
      <dsp:txXfrm>
        <a:off x="2732177" y="509569"/>
        <a:ext cx="1626250" cy="460959"/>
      </dsp:txXfrm>
    </dsp:sp>
    <dsp:sp modelId="{15A0F732-B193-4792-9D76-460AEE315693}">
      <dsp:nvSpPr>
        <dsp:cNvPr id="0" name=""/>
        <dsp:cNvSpPr/>
      </dsp:nvSpPr>
      <dsp:spPr>
        <a:xfrm>
          <a:off x="3112296" y="970529"/>
          <a:ext cx="1532187"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Service Implementation</a:t>
          </a:r>
          <a:endParaRPr lang="en-US" sz="1800" b="1" kern="1200" dirty="0"/>
        </a:p>
      </dsp:txBody>
      <dsp:txXfrm>
        <a:off x="3122576" y="980809"/>
        <a:ext cx="1511627" cy="330440"/>
      </dsp:txXfrm>
    </dsp:sp>
    <dsp:sp modelId="{3A84B172-5C2D-4919-ACFD-FFF00EFC958A}">
      <dsp:nvSpPr>
        <dsp:cNvPr id="0" name=""/>
        <dsp:cNvSpPr/>
      </dsp:nvSpPr>
      <dsp:spPr>
        <a:xfrm>
          <a:off x="4593203" y="537604"/>
          <a:ext cx="497724" cy="404889"/>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593203" y="618582"/>
        <a:ext cx="376257" cy="242933"/>
      </dsp:txXfrm>
    </dsp:sp>
    <dsp:sp modelId="{B0C23DA4-E5C7-4374-ACB3-6CC9210E6BB5}">
      <dsp:nvSpPr>
        <dsp:cNvPr id="0" name=""/>
        <dsp:cNvSpPr/>
      </dsp:nvSpPr>
      <dsp:spPr>
        <a:xfrm>
          <a:off x="5297531" y="509569"/>
          <a:ext cx="1626250" cy="691439"/>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Repository</a:t>
          </a:r>
          <a:endParaRPr lang="en-US" sz="1800" b="1" kern="1200" dirty="0"/>
        </a:p>
      </dsp:txBody>
      <dsp:txXfrm>
        <a:off x="5297531" y="509569"/>
        <a:ext cx="1626250" cy="460959"/>
      </dsp:txXfrm>
    </dsp:sp>
    <dsp:sp modelId="{F7D51E3E-B4E7-461B-9CE7-B4105406B37E}">
      <dsp:nvSpPr>
        <dsp:cNvPr id="0" name=""/>
        <dsp:cNvSpPr/>
      </dsp:nvSpPr>
      <dsp:spPr>
        <a:xfrm>
          <a:off x="5581318" y="970529"/>
          <a:ext cx="1724849"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Repository Implementation</a:t>
          </a:r>
          <a:endParaRPr lang="en-US" sz="1800" b="1" kern="1200" dirty="0"/>
        </a:p>
      </dsp:txBody>
      <dsp:txXfrm>
        <a:off x="5591598" y="980809"/>
        <a:ext cx="1704289" cy="33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3733" y="94749"/>
          <a:ext cx="1630805" cy="820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Controller</a:t>
          </a:r>
          <a:endParaRPr lang="en-US" sz="1800" b="1" kern="1200" dirty="0"/>
        </a:p>
      </dsp:txBody>
      <dsp:txXfrm>
        <a:off x="3733" y="94749"/>
        <a:ext cx="1630805" cy="547200"/>
      </dsp:txXfrm>
    </dsp:sp>
    <dsp:sp modelId="{B831CD6D-AC77-49DD-BC5B-276C2FCDB46E}">
      <dsp:nvSpPr>
        <dsp:cNvPr id="0" name=""/>
        <dsp:cNvSpPr/>
      </dsp:nvSpPr>
      <dsp:spPr>
        <a:xfrm>
          <a:off x="233153" y="641949"/>
          <a:ext cx="1840004"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Navigation</a:t>
          </a:r>
          <a:endParaRPr lang="en-US" sz="1800" b="1" kern="1200" dirty="0"/>
        </a:p>
      </dsp:txBody>
      <dsp:txXfrm>
        <a:off x="265207" y="674003"/>
        <a:ext cx="1775896" cy="1030292"/>
      </dsp:txXfrm>
    </dsp:sp>
    <dsp:sp modelId="{E392D298-9DB9-4E96-BB1E-7EA567C317D4}">
      <dsp:nvSpPr>
        <dsp:cNvPr id="0" name=""/>
        <dsp:cNvSpPr/>
      </dsp:nvSpPr>
      <dsp:spPr>
        <a:xfrm>
          <a:off x="1907912" y="165337"/>
          <a:ext cx="579553" cy="40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07912" y="246542"/>
        <a:ext cx="457746" cy="243613"/>
      </dsp:txXfrm>
    </dsp:sp>
    <dsp:sp modelId="{47328D34-D111-432A-9820-DDE2A51D1949}">
      <dsp:nvSpPr>
        <dsp:cNvPr id="0" name=""/>
        <dsp:cNvSpPr/>
      </dsp:nvSpPr>
      <dsp:spPr>
        <a:xfrm>
          <a:off x="2728034" y="94749"/>
          <a:ext cx="1630805" cy="820800"/>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Service</a:t>
          </a:r>
          <a:endParaRPr lang="en-US" sz="1800" b="1" kern="1200" dirty="0"/>
        </a:p>
      </dsp:txBody>
      <dsp:txXfrm>
        <a:off x="2728034" y="94749"/>
        <a:ext cx="1630805" cy="547200"/>
      </dsp:txXfrm>
    </dsp:sp>
    <dsp:sp modelId="{15A0F732-B193-4792-9D76-460AEE315693}">
      <dsp:nvSpPr>
        <dsp:cNvPr id="0" name=""/>
        <dsp:cNvSpPr/>
      </dsp:nvSpPr>
      <dsp:spPr>
        <a:xfrm>
          <a:off x="3062055"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Service Implementation</a:t>
          </a:r>
          <a:endParaRPr lang="en-US" sz="1800" b="1" kern="1200" dirty="0"/>
        </a:p>
      </dsp:txBody>
      <dsp:txXfrm>
        <a:off x="3094109" y="674003"/>
        <a:ext cx="1566697" cy="1030292"/>
      </dsp:txXfrm>
    </dsp:sp>
    <dsp:sp modelId="{3A84B172-5C2D-4919-ACFD-FFF00EFC958A}">
      <dsp:nvSpPr>
        <dsp:cNvPr id="0" name=""/>
        <dsp:cNvSpPr/>
      </dsp:nvSpPr>
      <dsp:spPr>
        <a:xfrm>
          <a:off x="4606063" y="165337"/>
          <a:ext cx="524115" cy="406023"/>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606063" y="246542"/>
        <a:ext cx="402308" cy="243613"/>
      </dsp:txXfrm>
    </dsp:sp>
    <dsp:sp modelId="{B0C23DA4-E5C7-4374-ACB3-6CC9210E6BB5}">
      <dsp:nvSpPr>
        <dsp:cNvPr id="0" name=""/>
        <dsp:cNvSpPr/>
      </dsp:nvSpPr>
      <dsp:spPr>
        <a:xfrm>
          <a:off x="5347736" y="94749"/>
          <a:ext cx="1630805" cy="820800"/>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smtClean="0"/>
            <a:t>Repository</a:t>
          </a:r>
          <a:endParaRPr lang="en-US" sz="1800" b="1" kern="1200" dirty="0"/>
        </a:p>
      </dsp:txBody>
      <dsp:txXfrm>
        <a:off x="5347736" y="94749"/>
        <a:ext cx="1630805" cy="547200"/>
      </dsp:txXfrm>
    </dsp:sp>
    <dsp:sp modelId="{F7D51E3E-B4E7-461B-9CE7-B4105406B37E}">
      <dsp:nvSpPr>
        <dsp:cNvPr id="0" name=""/>
        <dsp:cNvSpPr/>
      </dsp:nvSpPr>
      <dsp:spPr>
        <a:xfrm>
          <a:off x="5681756"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solidFill>
                <a:srgbClr val="FF0000"/>
              </a:solidFill>
            </a:rPr>
            <a:t>Spring DATA JPA</a:t>
          </a:r>
          <a:endParaRPr lang="en-US" sz="1800" b="1" kern="1200" dirty="0">
            <a:solidFill>
              <a:srgbClr val="FF0000"/>
            </a:solidFill>
          </a:endParaRPr>
        </a:p>
      </dsp:txBody>
      <dsp:txXfrm>
        <a:off x="5713810" y="674003"/>
        <a:ext cx="1566697" cy="1030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Basic Spring 4.0				          Spring</a:t>
            </a:r>
            <a:r>
              <a:rPr lang="en-US" sz="1000" baseline="0" dirty="0" smtClean="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r>
              <a:rPr lang="en-US" dirty="0"/>
              <a:t>You can obtain </a:t>
            </a:r>
            <a:r>
              <a:rPr lang="en-US" dirty="0" err="1"/>
              <a:t>EntityManagerFactory</a:t>
            </a:r>
            <a:r>
              <a:rPr lang="en-US" dirty="0"/>
              <a:t> or </a:t>
            </a:r>
            <a:r>
              <a:rPr lang="en-US" dirty="0" err="1"/>
              <a:t>EntityManager</a:t>
            </a:r>
            <a:r>
              <a:rPr lang="en-US" dirty="0"/>
              <a:t> from a container via dependency </a:t>
            </a:r>
            <a:r>
              <a:rPr lang="en-US" dirty="0" smtClean="0"/>
              <a:t>injection</a:t>
            </a:r>
            <a:r>
              <a:rPr lang="en-US" dirty="0"/>
              <a:t>, and you can automatically participate in the current transaction.</a:t>
            </a:r>
          </a:p>
          <a:p>
            <a:endParaRPr lang="en-US" dirty="0" smtClean="0"/>
          </a:p>
          <a:p>
            <a:endParaRPr lang="en-US" dirty="0"/>
          </a:p>
          <a:p>
            <a:endParaRPr lang="en-US" dirty="0" smtClean="0"/>
          </a:p>
          <a:p>
            <a:r>
              <a:rPr lang="en-US" b="1" dirty="0" smtClean="0"/>
              <a:t>Note:</a:t>
            </a:r>
            <a:r>
              <a:rPr lang="en-US" dirty="0" smtClean="0"/>
              <a:t> </a:t>
            </a:r>
            <a:r>
              <a:rPr lang="en-US" dirty="0"/>
              <a:t>You need to configure the </a:t>
            </a:r>
            <a:r>
              <a:rPr lang="en-US" dirty="0" err="1"/>
              <a:t>PersistenceAnnotationBeanPostProcessor</a:t>
            </a:r>
            <a:r>
              <a:rPr lang="en-US" dirty="0"/>
              <a:t> of Spring in order for </a:t>
            </a:r>
            <a:r>
              <a:rPr lang="en-US" dirty="0" smtClean="0"/>
              <a:t>annotations given in the slide to </a:t>
            </a:r>
            <a:r>
              <a:rPr lang="en-US" dirty="0"/>
              <a:t>be </a:t>
            </a:r>
            <a:r>
              <a:rPr lang="en-US" dirty="0" smtClean="0"/>
              <a:t>processed. </a:t>
            </a:r>
            <a:r>
              <a:rPr lang="en-US" dirty="0"/>
              <a:t>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What is Spring Data JPA?</a:t>
            </a:r>
          </a:p>
          <a:p>
            <a:endParaRPr lang="en-US" dirty="0" smtClean="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a:t>
            </a:r>
            <a:r>
              <a:rPr lang="en-US" dirty="0" smtClean="0"/>
              <a:t>Data JPA, </a:t>
            </a:r>
            <a:r>
              <a:rPr lang="en-US" dirty="0"/>
              <a:t>a </a:t>
            </a:r>
            <a:r>
              <a:rPr lang="en-US" dirty="0" smtClean="0"/>
              <a:t>separate Spring </a:t>
            </a:r>
            <a:r>
              <a:rPr lang="en-US" dirty="0"/>
              <a:t>project </a:t>
            </a:r>
            <a:r>
              <a:rPr lang="en-US" dirty="0" smtClean="0"/>
              <a:t>but </a:t>
            </a:r>
            <a:r>
              <a:rPr lang="en-US" dirty="0"/>
              <a:t>dependent on Spring Framework, can write your repositories </a:t>
            </a:r>
            <a:r>
              <a:rPr lang="en-US" dirty="0" smtClean="0"/>
              <a:t>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smtClean="0"/>
          </a:p>
          <a:p>
            <a:r>
              <a:rPr lang="en-US" b="1" dirty="0" smtClean="0"/>
              <a:t>Note:</a:t>
            </a:r>
            <a:r>
              <a:rPr lang="en-US" dirty="0" smtClean="0"/>
              <a:t> To configure Spring Data using XML required a new Spring </a:t>
            </a:r>
            <a:r>
              <a:rPr lang="en-US" dirty="0"/>
              <a:t>Data JPA namespace, </a:t>
            </a:r>
            <a:r>
              <a:rPr lang="en-US" dirty="0">
                <a:hlinkClick r:id="rId3"/>
              </a:rPr>
              <a:t>http://</a:t>
            </a:r>
            <a:r>
              <a:rPr lang="en-US" dirty="0" smtClean="0">
                <a:hlinkClick r:id="rId3"/>
              </a:rPr>
              <a:t>www.springframework.org/schema/data/jpa</a:t>
            </a:r>
            <a:r>
              <a:rPr lang="en-US" dirty="0" smtClean="0"/>
              <a:t> and to enable auto scanning of application repositories, one need to specify &lt;</a:t>
            </a:r>
            <a:r>
              <a:rPr lang="en-US" dirty="0" err="1" smtClean="0"/>
              <a:t>jpa:repositories</a:t>
            </a:r>
            <a:r>
              <a:rPr lang="en-US" dirty="0" smtClean="0"/>
              <a:t>&gt; element in spring configuration. </a:t>
            </a:r>
            <a:endParaRPr lang="en-US" dirty="0"/>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smtClean="0"/>
              <a:t>JpaRepository</a:t>
            </a:r>
            <a:r>
              <a:rPr lang="en-US" dirty="0" smtClean="0"/>
              <a:t> </a:t>
            </a:r>
            <a:r>
              <a:rPr lang="en-US" dirty="0"/>
              <a:t>and be typed to the domain class and an ID type. </a:t>
            </a:r>
            <a:r>
              <a:rPr lang="en-US" dirty="0" smtClean="0"/>
              <a:t> </a:t>
            </a:r>
            <a:r>
              <a:rPr lang="en-US" dirty="0" err="1" smtClean="0"/>
              <a:t>JpaRepository</a:t>
            </a:r>
            <a:r>
              <a:rPr lang="en-US" dirty="0" smtClean="0"/>
              <a:t> is a child </a:t>
            </a:r>
            <a:r>
              <a:rPr lang="en-US" dirty="0" err="1" smtClean="0"/>
              <a:t>inteface</a:t>
            </a:r>
            <a:r>
              <a:rPr lang="en-US" dirty="0" smtClean="0"/>
              <a:t> of following:</a:t>
            </a:r>
          </a:p>
          <a:p>
            <a:endParaRPr lang="en-US" dirty="0"/>
          </a:p>
          <a:p>
            <a:pPr marL="228600" indent="-228600">
              <a:buAutoNum type="arabicPeriod"/>
            </a:pPr>
            <a:r>
              <a:rPr lang="en-US" dirty="0" err="1" smtClean="0"/>
              <a:t>CrudRepository</a:t>
            </a:r>
            <a:r>
              <a:rPr lang="en-US" dirty="0" smtClean="0"/>
              <a:t>&lt;T,ID</a:t>
            </a:r>
            <a:r>
              <a:rPr lang="en-US" dirty="0"/>
              <a:t>&gt;, </a:t>
            </a:r>
            <a:endParaRPr lang="en-US" dirty="0" smtClean="0"/>
          </a:p>
          <a:p>
            <a:pPr marL="228600" indent="-228600">
              <a:buAutoNum type="arabicPeriod"/>
            </a:pPr>
            <a:r>
              <a:rPr lang="en-US" dirty="0" err="1" smtClean="0"/>
              <a:t>PagingAndSortingRepository</a:t>
            </a:r>
            <a:r>
              <a:rPr lang="en-US" dirty="0" smtClean="0"/>
              <a:t>&lt;T,ID</a:t>
            </a:r>
            <a:r>
              <a:rPr lang="en-US" dirty="0"/>
              <a:t>&gt;, </a:t>
            </a:r>
            <a:endParaRPr lang="en-US" dirty="0" smtClean="0"/>
          </a:p>
          <a:p>
            <a:pPr marL="228600" indent="-228600">
              <a:buAutoNum type="arabicPeriod"/>
            </a:pPr>
            <a:r>
              <a:rPr lang="en-US" dirty="0" err="1" smtClean="0"/>
              <a:t>QueryByExampleExecutor</a:t>
            </a:r>
            <a:r>
              <a:rPr lang="en-US" dirty="0" smtClean="0"/>
              <a:t>&lt;T</a:t>
            </a:r>
            <a:r>
              <a:rPr lang="en-US" dirty="0"/>
              <a:t>&gt;, </a:t>
            </a:r>
            <a:endParaRPr lang="en-US" dirty="0" smtClean="0"/>
          </a:p>
          <a:p>
            <a:pPr marL="228600" indent="-228600">
              <a:buAutoNum type="arabicPeriod"/>
            </a:pPr>
            <a:r>
              <a:rPr lang="en-US" dirty="0" smtClean="0"/>
              <a:t>Repository&lt;T,ID</a:t>
            </a:r>
            <a:r>
              <a:rPr lang="en-US" dirty="0"/>
              <a:t>&gt;</a:t>
            </a:r>
            <a:endParaRPr lang="en-US" dirty="0" smtClean="0"/>
          </a:p>
          <a:p>
            <a:endParaRPr lang="en-US" dirty="0" smtClean="0"/>
          </a:p>
          <a:p>
            <a:r>
              <a:rPr lang="en-US" dirty="0" smtClean="0"/>
              <a:t>The </a:t>
            </a:r>
            <a:r>
              <a:rPr lang="en-US" dirty="0" err="1"/>
              <a:t>CrudRepository</a:t>
            </a:r>
            <a:r>
              <a:rPr lang="en-US" dirty="0"/>
              <a:t> provides sophisticated CRUD functionality for the entity class that is being managed.  </a:t>
            </a:r>
            <a:r>
              <a:rPr lang="en-US" dirty="0" smtClean="0"/>
              <a:t>One can </a:t>
            </a:r>
            <a:r>
              <a:rPr lang="en-US" dirty="0"/>
              <a:t>add additional query methods to this repository interface</a:t>
            </a:r>
            <a:r>
              <a:rPr lang="en-US" dirty="0" smtClean="0"/>
              <a:t>. Below listed are few methods of </a:t>
            </a:r>
            <a:r>
              <a:rPr lang="en-US" dirty="0" err="1" smtClean="0"/>
              <a:t>CrudRepository</a:t>
            </a:r>
            <a:r>
              <a:rPr lang="en-US" dirty="0" smtClean="0"/>
              <a:t>:</a:t>
            </a:r>
          </a:p>
          <a:p>
            <a:endParaRPr lang="en-US" dirty="0" smtClean="0"/>
          </a:p>
          <a:p>
            <a:pPr marL="228600" indent="-228600">
              <a:buAutoNum type="arabicPeriod"/>
            </a:pPr>
            <a:r>
              <a:rPr lang="en-US" b="1" dirty="0" smtClean="0"/>
              <a:t>count</a:t>
            </a:r>
            <a:r>
              <a:rPr lang="en-US" b="1" dirty="0"/>
              <a:t>()</a:t>
            </a:r>
            <a:r>
              <a:rPr lang="en-US" dirty="0"/>
              <a:t> returns a long representing the total number of unfiltered entities extending T</a:t>
            </a:r>
            <a:r>
              <a:rPr lang="en-US" dirty="0" smtClean="0"/>
              <a:t>.</a:t>
            </a:r>
          </a:p>
          <a:p>
            <a:pPr marL="228600" indent="-228600">
              <a:buAutoNum type="arabicPeriod"/>
            </a:pPr>
            <a:r>
              <a:rPr lang="en-US" b="1" dirty="0" smtClean="0"/>
              <a:t>delete(T</a:t>
            </a:r>
            <a:r>
              <a:rPr lang="en-US" b="1" dirty="0"/>
              <a:t>)</a:t>
            </a:r>
            <a:r>
              <a:rPr lang="en-US" dirty="0"/>
              <a:t> and </a:t>
            </a:r>
            <a:r>
              <a:rPr lang="en-US" b="1" dirty="0"/>
              <a:t>delete(ID)</a:t>
            </a:r>
            <a:r>
              <a:rPr lang="en-US" dirty="0"/>
              <a:t> delete the single, specified </a:t>
            </a:r>
            <a:r>
              <a:rPr lang="en-US" dirty="0" smtClean="0"/>
              <a:t>entity and </a:t>
            </a:r>
            <a:r>
              <a:rPr lang="en-US" b="1" dirty="0" err="1" smtClean="0"/>
              <a:t>deleteAll</a:t>
            </a:r>
            <a:r>
              <a:rPr lang="en-US" b="1" dirty="0" smtClean="0"/>
              <a:t>()</a:t>
            </a:r>
            <a:r>
              <a:rPr lang="en-US" dirty="0" smtClean="0"/>
              <a:t> deletes </a:t>
            </a:r>
            <a:r>
              <a:rPr lang="en-US" dirty="0"/>
              <a:t>every entity of that type</a:t>
            </a:r>
            <a:r>
              <a:rPr lang="en-US" dirty="0" smtClean="0"/>
              <a:t>.</a:t>
            </a:r>
          </a:p>
          <a:p>
            <a:pPr marL="228600" indent="-228600">
              <a:buAutoNum type="arabicPeriod"/>
            </a:pPr>
            <a:r>
              <a:rPr lang="en-US" b="1" dirty="0" smtClean="0"/>
              <a:t>exists(ID</a:t>
            </a:r>
            <a:r>
              <a:rPr lang="en-US" b="1" dirty="0"/>
              <a:t>)</a:t>
            </a:r>
            <a:r>
              <a:rPr lang="en-US" dirty="0"/>
              <a:t> returns a boolean indicating whether the entity of this type with the given </a:t>
            </a:r>
            <a:r>
              <a:rPr lang="en-US" dirty="0" smtClean="0"/>
              <a:t>key </a:t>
            </a:r>
            <a:r>
              <a:rPr lang="en-US" dirty="0"/>
              <a:t>exists</a:t>
            </a:r>
            <a:r>
              <a:rPr lang="en-US" dirty="0" smtClean="0"/>
              <a:t>.</a:t>
            </a:r>
          </a:p>
          <a:p>
            <a:pPr marL="228600" indent="-228600">
              <a:buAutoNum type="arabicPeriod"/>
            </a:pPr>
            <a:r>
              <a:rPr lang="en-US" b="1" dirty="0" err="1" smtClean="0"/>
              <a:t>findAll</a:t>
            </a:r>
            <a:r>
              <a:rPr lang="en-US" b="1" dirty="0"/>
              <a:t>()</a:t>
            </a:r>
            <a:r>
              <a:rPr lang="en-US" dirty="0"/>
              <a:t> returns all entities of type T, whereas </a:t>
            </a:r>
            <a:r>
              <a:rPr lang="en-US" b="1" dirty="0" err="1" smtClean="0"/>
              <a:t>findOne</a:t>
            </a:r>
            <a:r>
              <a:rPr lang="en-US" b="1" dirty="0" smtClean="0"/>
              <a:t>(ID</a:t>
            </a:r>
            <a:r>
              <a:rPr lang="en-US" b="1" dirty="0"/>
              <a:t>)</a:t>
            </a:r>
            <a:r>
              <a:rPr lang="en-US" dirty="0"/>
              <a:t> retrieves a single entity of type T given its </a:t>
            </a:r>
            <a:r>
              <a:rPr lang="en-US" dirty="0" smtClean="0"/>
              <a:t>key.</a:t>
            </a:r>
          </a:p>
          <a:p>
            <a:pPr marL="228600" indent="-228600">
              <a:buAutoNum type="arabicPeriod"/>
            </a:pPr>
            <a:r>
              <a:rPr lang="en-US" b="1" dirty="0" smtClean="0"/>
              <a:t>save(T)</a:t>
            </a:r>
            <a:r>
              <a:rPr lang="en-US" dirty="0"/>
              <a:t> saves the given entity (insert or update</a:t>
            </a:r>
            <a:r>
              <a:rPr lang="en-US" dirty="0" smtClean="0"/>
              <a:t>).</a:t>
            </a:r>
          </a:p>
          <a:p>
            <a:endParaRPr lang="en-US" dirty="0" smtClean="0"/>
          </a:p>
          <a:p>
            <a:r>
              <a:rPr lang="en-US" b="1" dirty="0" smtClean="0"/>
              <a:t>Note</a:t>
            </a:r>
            <a:r>
              <a:rPr lang="en-US" dirty="0" smtClean="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smtClean="0">
                <a:latin typeface="Arial" pitchFamily="34" charset="0"/>
                <a:cs typeface="Arial" pitchFamily="34" charset="0"/>
              </a:rPr>
              <a:t>Option 1</a:t>
            </a:r>
          </a:p>
          <a:p>
            <a:pPr marL="228600" indent="-228600">
              <a:spcBef>
                <a:spcPct val="50000"/>
              </a:spcBef>
              <a:buAutoNum type="arabicPeriod"/>
            </a:pPr>
            <a:r>
              <a:rPr lang="en-US" sz="1000" b="0" dirty="0" smtClean="0">
                <a:latin typeface="Arial" pitchFamily="34" charset="0"/>
                <a:cs typeface="Arial" pitchFamily="34" charset="0"/>
              </a:rPr>
              <a:t>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endParaRPr lang="en-US" dirty="0" smtClean="0"/>
          </a:p>
          <a:p>
            <a:endParaRPr lang="en-US" dirty="0"/>
          </a:p>
          <a:p>
            <a:r>
              <a:rPr lang="en-US" dirty="0"/>
              <a:t>The </a:t>
            </a:r>
            <a:r>
              <a:rPr lang="en-US" dirty="0" err="1"/>
              <a:t>EntityManager</a:t>
            </a:r>
            <a:r>
              <a:rPr lang="en-US" dirty="0"/>
              <a:t> instance is managed automatically, and can be injected into data access object (DAO) beans; so </a:t>
            </a:r>
            <a:r>
              <a:rPr lang="en-US" dirty="0" smtClean="0"/>
              <a:t>there is no need </a:t>
            </a:r>
            <a:r>
              <a:rPr lang="en-US" dirty="0"/>
              <a:t>to manage it manually in </a:t>
            </a:r>
            <a:r>
              <a:rPr lang="en-US" dirty="0" smtClean="0"/>
              <a:t>application </a:t>
            </a:r>
            <a:r>
              <a:rPr lang="en-US" dirty="0"/>
              <a:t>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smtClean="0"/>
              <a:t>Integration Steps:</a:t>
            </a:r>
          </a:p>
          <a:p>
            <a:endParaRPr lang="en-US" dirty="0"/>
          </a:p>
          <a:p>
            <a:r>
              <a:rPr lang="en-US" dirty="0" smtClean="0"/>
              <a:t>Integration work starts by defining or obtaining data source, which contains information about database </a:t>
            </a:r>
            <a:r>
              <a:rPr lang="en-US" dirty="0" err="1" smtClean="0"/>
              <a:t>url</a:t>
            </a:r>
            <a:r>
              <a:rPr lang="en-US" dirty="0" smtClean="0"/>
              <a:t>, username and password etc.</a:t>
            </a:r>
          </a:p>
          <a:p>
            <a:endParaRPr lang="en-US" dirty="0"/>
          </a:p>
          <a:p>
            <a:r>
              <a:rPr lang="en-US" dirty="0" smtClean="0"/>
              <a:t>Once we obtain </a:t>
            </a:r>
            <a:r>
              <a:rPr lang="en-US" dirty="0" err="1" smtClean="0"/>
              <a:t>datasource</a:t>
            </a:r>
            <a:r>
              <a:rPr lang="en-US" dirty="0" smtClean="0"/>
              <a:t>, we need configure JPA related beans using spring configuration file. It is used in place of persistence.xml. </a:t>
            </a:r>
          </a:p>
          <a:p>
            <a:r>
              <a:rPr lang="en-US" dirty="0" smtClean="0"/>
              <a:t>Though, we are using Spring configuration, optionally we may keep </a:t>
            </a:r>
            <a:r>
              <a:rPr lang="en-US" b="0" dirty="0" smtClean="0"/>
              <a:t>persistence.xml</a:t>
            </a:r>
            <a:r>
              <a:rPr lang="en-US" dirty="0" smtClean="0"/>
              <a:t> just to hold the persistence unit reference. This file may be required in future for advance configuration like caching etc.</a:t>
            </a:r>
          </a:p>
          <a:p>
            <a:endParaRPr lang="en-US" dirty="0"/>
          </a:p>
          <a:p>
            <a:r>
              <a:rPr lang="en-US" dirty="0" smtClean="0"/>
              <a:t>After configuration, we can work on entities and DAO repositories to define our database operations. </a:t>
            </a:r>
          </a:p>
          <a:p>
            <a:endParaRPr lang="en-US" dirty="0"/>
          </a:p>
          <a:p>
            <a:r>
              <a:rPr lang="en-US" dirty="0" smtClean="0"/>
              <a:t>Finally, we need to instruct Spring to handle all JPA transactions, this is done by annotating and marking DAO operations with various transaction demarcation policies. </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a:t>
            </a:r>
            <a:r>
              <a:rPr lang="en-US" dirty="0" smtClean="0"/>
              <a:t>step towards integration is making </a:t>
            </a:r>
            <a:r>
              <a:rPr lang="en-US" dirty="0" err="1" smtClean="0"/>
              <a:t>DataSource</a:t>
            </a:r>
            <a:r>
              <a:rPr lang="en-US" dirty="0"/>
              <a:t> </a:t>
            </a:r>
            <a:r>
              <a:rPr lang="en-US" dirty="0" smtClean="0"/>
              <a:t>available to application</a:t>
            </a:r>
            <a:r>
              <a:rPr lang="en-US" dirty="0"/>
              <a:t>. </a:t>
            </a:r>
            <a:r>
              <a:rPr lang="en-US" dirty="0" smtClean="0"/>
              <a:t>There are different </a:t>
            </a:r>
            <a:r>
              <a:rPr lang="en-US" dirty="0"/>
              <a:t>ways to do this. For example, if you need to simply test something quickly, </a:t>
            </a:r>
            <a:r>
              <a:rPr lang="en-US" dirty="0" smtClean="0"/>
              <a:t>use Spring's</a:t>
            </a:r>
            <a:r>
              <a:rPr lang="en-US" dirty="0"/>
              <a:t> </a:t>
            </a:r>
            <a:r>
              <a:rPr lang="en-US" dirty="0" err="1" smtClean="0"/>
              <a:t>DriverManagerDataSource</a:t>
            </a:r>
            <a:r>
              <a:rPr lang="en-US" dirty="0"/>
              <a:t> to create a </a:t>
            </a:r>
            <a:r>
              <a:rPr lang="en-US" dirty="0" err="1"/>
              <a:t>DataSource</a:t>
            </a:r>
            <a:r>
              <a:rPr lang="en-US" dirty="0"/>
              <a:t> on </a:t>
            </a:r>
            <a:r>
              <a:rPr lang="en-US" dirty="0" smtClean="0"/>
              <a:t>demand. </a:t>
            </a:r>
          </a:p>
          <a:p>
            <a:endParaRPr lang="en-US" dirty="0"/>
          </a:p>
          <a:p>
            <a:r>
              <a:rPr lang="en-US" dirty="0"/>
              <a:t>However, this creates a simple </a:t>
            </a:r>
            <a:r>
              <a:rPr lang="en-US" dirty="0" err="1"/>
              <a:t>DataSource</a:t>
            </a:r>
            <a:r>
              <a:rPr lang="en-US" dirty="0"/>
              <a:t> that returns </a:t>
            </a:r>
            <a:r>
              <a:rPr lang="en-US" dirty="0" smtClean="0"/>
              <a:t>single</a:t>
            </a:r>
            <a:r>
              <a:rPr lang="en-US" dirty="0"/>
              <a:t> </a:t>
            </a:r>
            <a:r>
              <a:rPr lang="en-US" dirty="0" smtClean="0"/>
              <a:t>use Connections</a:t>
            </a:r>
            <a:r>
              <a:rPr lang="en-US" dirty="0"/>
              <a:t>. Because it does not provide connection pooling, it really should never be used in a production </a:t>
            </a:r>
            <a:r>
              <a:rPr lang="en-US" dirty="0" smtClean="0"/>
              <a:t>environment. For production environment, we can define </a:t>
            </a:r>
            <a:r>
              <a:rPr lang="en-US" dirty="0" err="1"/>
              <a:t>DataSource</a:t>
            </a:r>
            <a:r>
              <a:rPr lang="en-US" dirty="0"/>
              <a:t> </a:t>
            </a:r>
            <a:r>
              <a:rPr lang="en-US" dirty="0" smtClean="0"/>
              <a:t>on server and look </a:t>
            </a:r>
            <a:r>
              <a:rPr lang="en-US" dirty="0"/>
              <a:t>that </a:t>
            </a:r>
            <a:r>
              <a:rPr lang="en-US" dirty="0" err="1"/>
              <a:t>DataSource</a:t>
            </a:r>
            <a:r>
              <a:rPr lang="en-US" dirty="0"/>
              <a:t> up </a:t>
            </a:r>
            <a:r>
              <a:rPr lang="en-US" dirty="0" smtClean="0"/>
              <a:t>application. </a:t>
            </a:r>
          </a:p>
          <a:p>
            <a:endParaRPr lang="en-US" dirty="0"/>
          </a:p>
          <a:p>
            <a:r>
              <a:rPr lang="en-US" dirty="0" smtClean="0"/>
              <a:t>Slide demonstrates both ways to acquire </a:t>
            </a:r>
            <a:r>
              <a:rPr lang="en-US" dirty="0" err="1"/>
              <a:t>DataSource</a:t>
            </a:r>
            <a:r>
              <a:rPr lang="en-US" dirty="0"/>
              <a:t> </a:t>
            </a:r>
            <a:r>
              <a:rPr lang="en-US" dirty="0" smtClean="0"/>
              <a:t>for our application.</a:t>
            </a:r>
          </a:p>
          <a:p>
            <a:endParaRPr lang="en-US" dirty="0"/>
          </a:p>
          <a:p>
            <a:r>
              <a:rPr lang="en-US" b="1" dirty="0" smtClean="0"/>
              <a:t>Note</a:t>
            </a:r>
            <a:r>
              <a:rPr lang="en-US" dirty="0" smtClean="0"/>
              <a:t>: To keep configuration simple, we are using </a:t>
            </a:r>
            <a:r>
              <a:rPr lang="en-US" dirty="0" err="1" smtClean="0"/>
              <a:t>DriverManagerDataSource</a:t>
            </a:r>
            <a:r>
              <a:rPr lang="en-US" dirty="0" smtClean="0"/>
              <a:t> throughout integration. </a:t>
            </a:r>
            <a:r>
              <a:rPr lang="en-US" dirty="0"/>
              <a:t>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smtClean="0"/>
              <a:t>The </a:t>
            </a:r>
            <a:r>
              <a:rPr lang="en-US" dirty="0" err="1" smtClean="0"/>
              <a:t>EntityManagerFactory</a:t>
            </a:r>
            <a:r>
              <a:rPr lang="en-US" dirty="0" smtClean="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smtClean="0"/>
              <a:t>Spring allows two ways to define this object, either application managed or container managed (used throughout this integration). </a:t>
            </a:r>
          </a:p>
          <a:p>
            <a:pPr algn="just">
              <a:spcBef>
                <a:spcPct val="0"/>
              </a:spcBef>
            </a:pPr>
            <a:endParaRPr lang="en-US" dirty="0" smtClean="0"/>
          </a:p>
          <a:p>
            <a:pPr algn="just">
              <a:spcBef>
                <a:spcPct val="0"/>
              </a:spcBef>
            </a:pPr>
            <a:r>
              <a:rPr lang="en-US" dirty="0" smtClean="0"/>
              <a:t>In addition to </a:t>
            </a:r>
            <a:r>
              <a:rPr lang="en-US" dirty="0" err="1" smtClean="0"/>
              <a:t>EntityManagerFactory</a:t>
            </a:r>
            <a:r>
              <a:rPr lang="en-US" dirty="0" smtClean="0"/>
              <a:t>, Spring provides </a:t>
            </a:r>
            <a:r>
              <a:rPr lang="en-US" dirty="0" err="1" smtClean="0"/>
              <a:t>TransactionManager</a:t>
            </a:r>
            <a:r>
              <a:rPr lang="en-US" dirty="0" smtClean="0"/>
              <a:t> to handle all JPA related transactions, which is also configured inside spring configuration file. </a:t>
            </a:r>
          </a:p>
          <a:p>
            <a:pPr algn="just">
              <a:spcBef>
                <a:spcPct val="0"/>
              </a:spcBef>
            </a:pPr>
            <a:endParaRPr lang="en-US" dirty="0"/>
          </a:p>
          <a:p>
            <a:pPr algn="just">
              <a:spcBef>
                <a:spcPct val="0"/>
              </a:spcBef>
            </a:pPr>
            <a:r>
              <a:rPr lang="en-US" dirty="0" smtClean="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smtClean="0"/>
              <a:t>Spring </a:t>
            </a:r>
            <a:r>
              <a:rPr lang="en-US" dirty="0"/>
              <a:t>offers three different options to configure </a:t>
            </a:r>
            <a:r>
              <a:rPr lang="en-US" dirty="0" err="1"/>
              <a:t>EntityManagerFactory</a:t>
            </a:r>
            <a:r>
              <a:rPr lang="en-US" dirty="0"/>
              <a:t> in a project:</a:t>
            </a:r>
          </a:p>
          <a:p>
            <a:pPr marL="228600" indent="-228600">
              <a:buAutoNum type="arabicPeriod"/>
            </a:pPr>
            <a:r>
              <a:rPr lang="en-US" dirty="0" err="1" smtClean="0"/>
              <a:t>LocalEntityManagerFactoryBean</a:t>
            </a:r>
            <a:endParaRPr lang="en-US" dirty="0" smtClean="0"/>
          </a:p>
          <a:p>
            <a:pPr marL="228600" indent="-228600">
              <a:buAutoNum type="arabicPeriod"/>
            </a:pPr>
            <a:r>
              <a:rPr lang="en-US" dirty="0" err="1" smtClean="0"/>
              <a:t>EntityManagerFactory</a:t>
            </a:r>
            <a:r>
              <a:rPr lang="en-US" dirty="0"/>
              <a:t> lookup over </a:t>
            </a:r>
            <a:r>
              <a:rPr lang="en-US" dirty="0" smtClean="0"/>
              <a:t>JNDI</a:t>
            </a:r>
          </a:p>
          <a:p>
            <a:pPr marL="228600" indent="-228600">
              <a:buAutoNum type="arabicPeriod"/>
            </a:pPr>
            <a:r>
              <a:rPr lang="en-US" dirty="0" err="1" smtClean="0"/>
              <a:t>LocalContainerEntityManagerFactoryBean</a:t>
            </a:r>
            <a:endParaRPr lang="en-US" dirty="0"/>
          </a:p>
          <a:p>
            <a:pPr algn="just">
              <a:spcBef>
                <a:spcPct val="0"/>
              </a:spcBef>
            </a:pPr>
            <a:endParaRPr lang="en-US" dirty="0" smtClean="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smtClean="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smtClean="0"/>
          </a:p>
          <a:p>
            <a:pPr algn="just">
              <a:spcBef>
                <a:spcPct val="0"/>
              </a:spcBef>
            </a:pPr>
            <a:r>
              <a:rPr lang="en-US" b="1" dirty="0" err="1" smtClean="0"/>
              <a:t>LocalContainerEntityManagerFactoryBean</a:t>
            </a:r>
            <a:r>
              <a:rPr lang="en-US" b="1" dirty="0" smtClean="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r>
              <a:rPr lang="en-US" dirty="0" smtClean="0"/>
              <a:t>.</a:t>
            </a:r>
          </a:p>
          <a:p>
            <a:pPr algn="just">
              <a:spcBef>
                <a:spcPct val="0"/>
              </a:spcBef>
            </a:pPr>
            <a:endParaRPr lang="en-US" dirty="0"/>
          </a:p>
          <a:p>
            <a:pPr algn="just">
              <a:spcBef>
                <a:spcPct val="0"/>
              </a:spcBef>
            </a:pPr>
            <a:r>
              <a:rPr lang="en-US" dirty="0" smtClean="0"/>
              <a:t>Above slide demonstrates on how to configure </a:t>
            </a:r>
            <a:r>
              <a:rPr lang="en-US" dirty="0" err="1" smtClean="0"/>
              <a:t>LocalContainerEntityManagerFactoryBean</a:t>
            </a:r>
            <a:r>
              <a:rPr lang="en-US" dirty="0" smtClean="0"/>
              <a:t> in spring XML configuration file. </a:t>
            </a:r>
            <a:endParaRPr lang="en-US" dirty="0"/>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smtClean="0"/>
              <a:t>Configuration of </a:t>
            </a:r>
            <a:r>
              <a:rPr lang="en-US" b="1" dirty="0" err="1" smtClean="0"/>
              <a:t>TransactionManager</a:t>
            </a:r>
            <a:r>
              <a:rPr lang="en-US" b="1" dirty="0" smtClean="0"/>
              <a:t>:</a:t>
            </a:r>
          </a:p>
          <a:p>
            <a:pPr marL="190500" indent="-190500">
              <a:spcBef>
                <a:spcPct val="0"/>
              </a:spcBef>
            </a:pPr>
            <a:endParaRPr lang="en-US" dirty="0"/>
          </a:p>
          <a:p>
            <a:pPr>
              <a:spcBef>
                <a:spcPct val="0"/>
              </a:spcBef>
            </a:pPr>
            <a:r>
              <a:rPr lang="en-US" dirty="0" smtClean="0"/>
              <a:t>Spring provides a class </a:t>
            </a:r>
            <a:r>
              <a:rPr lang="en-US" i="1" dirty="0" err="1" smtClean="0"/>
              <a:t>org.springframework.orm.jpa.JpaTransactionManager</a:t>
            </a:r>
            <a:r>
              <a:rPr lang="en-US" i="1" dirty="0"/>
              <a:t> </a:t>
            </a:r>
            <a:r>
              <a:rPr lang="en-US" dirty="0" smtClean="0"/>
              <a:t> to work with JPA specific transactions. Slide demonstrate how to configure this class in spring configuration file. It is required to inject </a:t>
            </a:r>
            <a:r>
              <a:rPr lang="en-US" dirty="0" err="1" smtClean="0"/>
              <a:t>entitymanagerfactory</a:t>
            </a:r>
            <a:r>
              <a:rPr lang="en-US" dirty="0" smtClean="0"/>
              <a:t> created in earlier step in this class using setter injection. </a:t>
            </a:r>
          </a:p>
          <a:p>
            <a:pPr>
              <a:spcBef>
                <a:spcPct val="0"/>
              </a:spcBef>
            </a:pPr>
            <a:endParaRPr lang="en-US" dirty="0" smtClean="0"/>
          </a:p>
          <a:p>
            <a:pPr>
              <a:spcBef>
                <a:spcPct val="0"/>
              </a:spcBef>
            </a:pPr>
            <a:r>
              <a:rPr lang="en-US" dirty="0" smtClean="0"/>
              <a:t>Basically all of JPA interactions will be wrapped in transaction by this </a:t>
            </a:r>
            <a:r>
              <a:rPr lang="en-US" dirty="0" err="1" smtClean="0"/>
              <a:t>TransactionManager</a:t>
            </a:r>
            <a:r>
              <a:rPr lang="en-US" dirty="0"/>
              <a:t> </a:t>
            </a:r>
            <a:r>
              <a:rPr lang="en-US" dirty="0" smtClean="0"/>
              <a:t>and we are instructing spring to create a bean of this class for application transaction management.  </a:t>
            </a:r>
          </a:p>
          <a:p>
            <a:pPr>
              <a:spcBef>
                <a:spcPct val="0"/>
              </a:spcBef>
            </a:pPr>
            <a:endParaRPr lang="en-US" dirty="0"/>
          </a:p>
          <a:p>
            <a:pPr>
              <a:spcBef>
                <a:spcPct val="0"/>
              </a:spcBef>
            </a:pPr>
            <a:r>
              <a:rPr lang="en-US" dirty="0" smtClean="0"/>
              <a:t>Once this transaction manager is made available, instead of opening and closing  transactions manually, we can instruct Spring to handle transaction using annotations. To do so, we must use </a:t>
            </a:r>
            <a:r>
              <a:rPr lang="en-US" b="1" dirty="0" smtClean="0"/>
              <a:t>&lt;</a:t>
            </a:r>
            <a:r>
              <a:rPr lang="en-US" b="1" dirty="0" err="1" smtClean="0"/>
              <a:t>tx:annotation-driven</a:t>
            </a:r>
            <a:r>
              <a:rPr lang="en-US" b="1" dirty="0" smtClean="0"/>
              <a:t>/&gt; </a:t>
            </a:r>
            <a:r>
              <a:rPr lang="en-US" dirty="0" smtClean="0"/>
              <a:t>injecting the transaction manager instance.  </a:t>
            </a:r>
            <a:endParaRPr lang="en-US" dirty="0"/>
          </a:p>
          <a:p>
            <a:pPr>
              <a:spcBef>
                <a:spcPct val="0"/>
              </a:spcBef>
            </a:pPr>
            <a:r>
              <a:rPr lang="en-US" dirty="0" smtClean="0"/>
              <a:t> </a:t>
            </a:r>
            <a:endParaRPr lang="en-US" dirty="0"/>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65850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793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989249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679424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5993087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7/12/2018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95530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0989049"/>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40073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4.sv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4.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5"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a:bodyPr>
          <a:lstStyle/>
          <a:p>
            <a:r>
              <a:rPr lang="en-US" b="0" dirty="0"/>
              <a:t>Basic </a:t>
            </a:r>
            <a:r>
              <a:rPr lang="en-US" b="0"/>
              <a:t>Spring </a:t>
            </a:r>
            <a:r>
              <a:rPr lang="en-US" b="0" smtClean="0"/>
              <a:t>5.0</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a:bodyPr>
          <a:lstStyle/>
          <a:p>
            <a:r>
              <a:rPr lang="en-US" altLang="en-US" dirty="0"/>
              <a:t>5.2 : Spring JPA Integration Steps </a:t>
            </a:r>
            <a:r>
              <a:rPr lang="en-US" altLang="en-US" dirty="0" smtClean="0"/>
              <a:t>-</a:t>
            </a:r>
            <a:r>
              <a:rPr lang="en-US" dirty="0" smtClean="0"/>
              <a:t>Obtaining </a:t>
            </a:r>
            <a:r>
              <a:rPr lang="en-US" dirty="0" err="1" smtClean="0"/>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smtClean="0"/>
          </a:p>
          <a:p>
            <a:r>
              <a:rPr lang="en-US" sz="1800" dirty="0" smtClean="0"/>
              <a:t>JPA </a:t>
            </a:r>
            <a:r>
              <a:rPr lang="en-US" sz="1800" dirty="0"/>
              <a:t>provides two annotations to inject </a:t>
            </a:r>
            <a:r>
              <a:rPr lang="en-US" sz="1800" dirty="0" err="1" smtClean="0"/>
              <a:t>EntityManager</a:t>
            </a:r>
            <a:endParaRPr lang="en-US" sz="1800" dirty="0" smtClean="0"/>
          </a:p>
          <a:p>
            <a:endParaRPr lang="en-US" sz="1800" dirty="0"/>
          </a:p>
          <a:p>
            <a:pPr lvl="1"/>
            <a:r>
              <a:rPr lang="en-US" dirty="0"/>
              <a:t>@</a:t>
            </a:r>
            <a:r>
              <a:rPr lang="en-US" dirty="0" err="1"/>
              <a:t>PersistenceUnit</a:t>
            </a:r>
            <a:r>
              <a:rPr lang="en-US" dirty="0"/>
              <a:t> – injects </a:t>
            </a:r>
            <a:r>
              <a:rPr lang="en-US" dirty="0" err="1" smtClean="0"/>
              <a:t>EntityManagerFactory</a:t>
            </a:r>
            <a:endParaRPr lang="en-US" dirty="0" smtClean="0"/>
          </a:p>
          <a:p>
            <a:pPr marL="3572" lvl="1" indent="0">
              <a:buNone/>
            </a:pPr>
            <a:endParaRPr lang="en-US" dirty="0"/>
          </a:p>
          <a:p>
            <a:pPr lvl="1"/>
            <a:r>
              <a:rPr lang="en-US" dirty="0"/>
              <a:t>@</a:t>
            </a:r>
            <a:r>
              <a:rPr lang="en-US" dirty="0" err="1"/>
              <a:t>PersistenceContext</a:t>
            </a:r>
            <a:r>
              <a:rPr lang="en-US" dirty="0"/>
              <a:t> – injects </a:t>
            </a:r>
            <a:r>
              <a:rPr lang="en-US" dirty="0" err="1" smtClean="0"/>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5.2 : Spring JPA Integration </a:t>
            </a:r>
            <a:r>
              <a:rPr lang="en-US" dirty="0" smtClean="0"/>
              <a:t>-Demo</a:t>
            </a:r>
            <a:endParaRPr lang="en-US" sz="2400" dirty="0"/>
          </a:p>
        </p:txBody>
      </p:sp>
      <p:sp>
        <p:nvSpPr>
          <p:cNvPr id="2" name="Content Placeholder 1"/>
          <p:cNvSpPr>
            <a:spLocks noGrp="1"/>
          </p:cNvSpPr>
          <p:nvPr>
            <p:ph idx="1"/>
          </p:nvPr>
        </p:nvSpPr>
        <p:spPr/>
        <p:txBody>
          <a:bodyPr>
            <a:normAutofit/>
          </a:bodyPr>
          <a:lstStyle/>
          <a:p>
            <a:r>
              <a:rPr lang="en-US" sz="1800" dirty="0" err="1" smtClean="0"/>
              <a:t>JPASpringMVC</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a:t>5.3 : Spring Data JPA </a:t>
            </a:r>
            <a:r>
              <a:rPr lang="nn-NO" dirty="0" smtClean="0"/>
              <a:t>- Spring </a:t>
            </a:r>
            <a:r>
              <a:rPr lang="nn-NO" dirty="0"/>
              <a:t>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smtClean="0"/>
          </a:p>
          <a:p>
            <a:r>
              <a:rPr lang="en-US" sz="1800" dirty="0" smtClean="0"/>
              <a:t>Traditional Spring JPA Integration</a:t>
            </a:r>
          </a:p>
          <a:p>
            <a:pPr marL="0" indent="0">
              <a:buNone/>
            </a:pPr>
            <a:endParaRPr lang="en-US" sz="1800" dirty="0"/>
          </a:p>
          <a:p>
            <a:r>
              <a:rPr lang="en-US" sz="1800" dirty="0" smtClean="0"/>
              <a:t>Spring Data JPA: No need to write repository code</a:t>
            </a:r>
            <a:endParaRPr lang="en-US" sz="1800" dirty="0"/>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5.3 : Spring DATA JPA </a:t>
            </a:r>
            <a:r>
              <a:rPr lang="en-US" altLang="en-US" dirty="0" smtClean="0"/>
              <a:t>-</a:t>
            </a:r>
            <a:r>
              <a:rPr lang="en-US" dirty="0" smtClean="0"/>
              <a:t>Working with Spring Data JPA</a:t>
            </a:r>
            <a:endParaRPr lang="en-US" dirty="0"/>
          </a:p>
        </p:txBody>
      </p:sp>
      <p:sp>
        <p:nvSpPr>
          <p:cNvPr id="3" name="Content Placeholder 2"/>
          <p:cNvSpPr>
            <a:spLocks noGrp="1"/>
          </p:cNvSpPr>
          <p:nvPr>
            <p:ph idx="1"/>
          </p:nvPr>
        </p:nvSpPr>
        <p:spPr>
          <a:xfrm>
            <a:off x="298516" y="995424"/>
            <a:ext cx="8845484" cy="2257062"/>
          </a:xfrm>
        </p:spPr>
        <p:txBody>
          <a:bodyPr/>
          <a:lstStyle/>
          <a:p>
            <a:endParaRPr lang="en-US" dirty="0" smtClean="0"/>
          </a:p>
          <a:p>
            <a:pPr marL="0" indent="0">
              <a:buNone/>
            </a:pPr>
            <a:r>
              <a:rPr lang="en-US" sz="1800" dirty="0" smtClean="0"/>
              <a:t>To </a:t>
            </a:r>
            <a:r>
              <a:rPr lang="en-US" sz="1800" dirty="0"/>
              <a:t>use repository from Spring Data, create an interface to </a:t>
            </a:r>
            <a:r>
              <a:rPr lang="en-US" sz="1800" dirty="0" smtClean="0"/>
              <a:t>extend</a:t>
            </a:r>
          </a:p>
          <a:p>
            <a:pPr marL="0" indent="0">
              <a:buNone/>
            </a:pPr>
            <a:r>
              <a:rPr lang="en-US" sz="1800" dirty="0" smtClean="0"/>
              <a:t>following </a:t>
            </a:r>
            <a:r>
              <a:rPr lang="en-US" sz="1800" dirty="0"/>
              <a:t>interface, which specifies no methods to implement</a:t>
            </a:r>
            <a:r>
              <a:rPr lang="en-US" sz="1800" dirty="0" smtClean="0"/>
              <a:t>:</a:t>
            </a:r>
            <a:endParaRPr lang="en-US" sz="1800" dirty="0"/>
          </a:p>
          <a:p>
            <a:pPr lvl="1"/>
            <a:r>
              <a:rPr lang="en-US" dirty="0" smtClean="0"/>
              <a:t>  </a:t>
            </a:r>
            <a:r>
              <a:rPr lang="en-US" sz="1600" dirty="0" err="1" smtClean="0"/>
              <a:t>org.springframework.data.repository.Repository</a:t>
            </a:r>
            <a:r>
              <a:rPr lang="en-US" sz="1600" dirty="0" smtClean="0"/>
              <a:t>&lt;T, ID extends</a:t>
            </a:r>
          </a:p>
          <a:p>
            <a:pPr marL="3572" lvl="1" indent="0">
              <a:buNone/>
            </a:pPr>
            <a:r>
              <a:rPr lang="en-US" sz="1600" dirty="0"/>
              <a:t> </a:t>
            </a:r>
            <a:r>
              <a:rPr lang="en-US" sz="1600" dirty="0" smtClean="0"/>
              <a:t>          Serializable&gt;</a:t>
            </a:r>
            <a:endParaRPr lang="en-US" sz="1600" dirty="0"/>
          </a:p>
          <a:p>
            <a:pPr marL="0" indent="0">
              <a:buNone/>
            </a:pPr>
            <a:r>
              <a:rPr lang="en-US" sz="1800" dirty="0" smtClean="0"/>
              <a:t>The </a:t>
            </a:r>
            <a:r>
              <a:rPr lang="en-US" sz="1800" dirty="0"/>
              <a:t>generic type parameters: </a:t>
            </a:r>
          </a:p>
          <a:p>
            <a:pPr lvl="1"/>
            <a:r>
              <a:rPr lang="en-US" dirty="0" smtClean="0"/>
              <a:t>  </a:t>
            </a:r>
            <a:r>
              <a:rPr lang="en-US" sz="1600" dirty="0" smtClean="0"/>
              <a:t>T </a:t>
            </a:r>
            <a:r>
              <a:rPr lang="en-US" sz="1600" dirty="0"/>
              <a:t>: Type of domain entity class </a:t>
            </a:r>
          </a:p>
          <a:p>
            <a:pPr lvl="1"/>
            <a:r>
              <a:rPr lang="en-US" sz="1600" dirty="0" smtClean="0"/>
              <a:t>  ID</a:t>
            </a:r>
            <a:r>
              <a:rPr lang="en-US" sz="1600" dirty="0"/>
              <a:t>: ID type of the domain entity </a:t>
            </a:r>
            <a:r>
              <a:rPr lang="en-US" sz="1600" dirty="0" smtClean="0"/>
              <a:t>class</a:t>
            </a:r>
            <a:endParaRPr lang="en-US" sz="1600" dirty="0"/>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Long </a:t>
            </a:r>
            <a:r>
              <a:rPr lang="en-US" sz="1600" dirty="0" err="1" smtClean="0">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smtClean="0">
                <a:solidFill>
                  <a:schemeClr val="tx1"/>
                </a:solidFill>
                <a:latin typeface="Arial" pitchFamily="34" charset="0"/>
                <a:cs typeface="Arial" pitchFamily="34" charset="0"/>
              </a:rPr>
              <a:t>public interface </a:t>
            </a:r>
            <a:r>
              <a:rPr lang="en-US" sz="1600" dirty="0" err="1" smtClean="0">
                <a:solidFill>
                  <a:schemeClr val="tx1"/>
                </a:solidFill>
                <a:latin typeface="Arial" pitchFamily="34" charset="0"/>
                <a:cs typeface="Arial" pitchFamily="34" charset="0"/>
              </a:rPr>
              <a:t>StudentRepository</a:t>
            </a:r>
            <a:r>
              <a:rPr lang="en-US" sz="1600" dirty="0" smtClean="0">
                <a:solidFill>
                  <a:schemeClr val="tx1"/>
                </a:solidFill>
                <a:latin typeface="Arial" pitchFamily="34" charset="0"/>
                <a:cs typeface="Arial" pitchFamily="34" charset="0"/>
              </a:rPr>
              <a:t> extends               	        </a:t>
            </a:r>
            <a:r>
              <a:rPr lang="en-US" sz="1600" b="1" dirty="0" err="1" smtClean="0">
                <a:solidFill>
                  <a:schemeClr val="tx1"/>
                </a:solidFill>
                <a:latin typeface="Arial" pitchFamily="34" charset="0"/>
                <a:cs typeface="Arial" pitchFamily="34" charset="0"/>
              </a:rPr>
              <a:t>JpaRepository</a:t>
            </a:r>
            <a:r>
              <a:rPr lang="en-US" sz="1600" b="1" dirty="0" smtClean="0">
                <a:solidFill>
                  <a:schemeClr val="tx1"/>
                </a:solidFill>
                <a:latin typeface="Arial" pitchFamily="34" charset="0"/>
                <a:cs typeface="Arial" pitchFamily="34" charset="0"/>
              </a:rPr>
              <a:t>&lt;</a:t>
            </a:r>
            <a:r>
              <a:rPr lang="en-US" sz="1600" b="1" dirty="0" err="1" smtClean="0">
                <a:solidFill>
                  <a:schemeClr val="tx1"/>
                </a:solidFill>
                <a:latin typeface="Arial" pitchFamily="34" charset="0"/>
                <a:cs typeface="Arial" pitchFamily="34" charset="0"/>
              </a:rPr>
              <a:t>Student,Long</a:t>
            </a:r>
            <a:r>
              <a:rPr lang="en-US" sz="1600" b="1" dirty="0" smtClean="0">
                <a:solidFill>
                  <a:schemeClr val="tx1"/>
                </a:solidFill>
                <a:latin typeface="Arial" pitchFamily="34" charset="0"/>
                <a:cs typeface="Arial" pitchFamily="34" charset="0"/>
              </a:rPr>
              <a:t>&gt; </a:t>
            </a: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endParaRPr lang="en-US" sz="1600" dirty="0" smtClean="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5.3 : Spring Data JPA </a:t>
            </a:r>
            <a:r>
              <a:rPr lang="en-US" dirty="0" smtClean="0"/>
              <a:t>-Demo</a:t>
            </a:r>
            <a:endParaRPr lang="en-US" sz="2400" dirty="0"/>
          </a:p>
        </p:txBody>
      </p:sp>
      <p:sp>
        <p:nvSpPr>
          <p:cNvPr id="2" name="Content Placeholder 1"/>
          <p:cNvSpPr>
            <a:spLocks noGrp="1"/>
          </p:cNvSpPr>
          <p:nvPr>
            <p:ph idx="1"/>
          </p:nvPr>
        </p:nvSpPr>
        <p:spPr/>
        <p:txBody>
          <a:bodyPr>
            <a:normAutofit/>
          </a:bodyPr>
          <a:lstStyle/>
          <a:p>
            <a:r>
              <a:rPr lang="en-US" sz="1800" dirty="0" err="1" smtClean="0"/>
              <a:t>JPASpringDataMVC</a:t>
            </a:r>
            <a:endParaRPr lang="en-US" sz="1800" dirty="0"/>
          </a:p>
        </p:txBody>
      </p:sp>
    </p:spTree>
    <p:extLst>
      <p:ext uri="{BB962C8B-B14F-4D97-AF65-F5344CB8AC3E}">
        <p14:creationId xmlns:p14="http://schemas.microsoft.com/office/powerpoint/2010/main" val="2448859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normAutofit/>
          </a:bodyPr>
          <a:lstStyle/>
          <a:p>
            <a:r>
              <a:rPr lang="en-US" sz="1800" dirty="0" smtClean="0"/>
              <a:t>Lab 2</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smtClean="0"/>
          </a:p>
          <a:p>
            <a:r>
              <a:rPr lang="en-US" sz="1800" dirty="0" smtClean="0"/>
              <a:t>In </a:t>
            </a:r>
            <a:r>
              <a:rPr lang="en-US" sz="1800" dirty="0"/>
              <a:t>this lesson, you have learnt</a:t>
            </a:r>
            <a:r>
              <a:rPr lang="en-US" sz="1800" dirty="0" smtClean="0"/>
              <a:t>:</a:t>
            </a:r>
          </a:p>
          <a:p>
            <a:endParaRPr lang="en-US" sz="1800" dirty="0"/>
          </a:p>
          <a:p>
            <a:pPr lvl="1"/>
            <a:r>
              <a:rPr lang="en-US" dirty="0" smtClean="0"/>
              <a:t>  Spring </a:t>
            </a:r>
            <a:r>
              <a:rPr lang="en-US" dirty="0"/>
              <a:t>support for JPA </a:t>
            </a:r>
            <a:endParaRPr lang="en-US" dirty="0" smtClean="0"/>
          </a:p>
          <a:p>
            <a:pPr lvl="1"/>
            <a:endParaRPr lang="en-US" dirty="0"/>
          </a:p>
          <a:p>
            <a:pPr lvl="1"/>
            <a:r>
              <a:rPr lang="en-US" dirty="0" smtClean="0"/>
              <a:t>  How </a:t>
            </a:r>
            <a:r>
              <a:rPr lang="en-US" dirty="0"/>
              <a:t>to integrate Spring and </a:t>
            </a:r>
            <a:r>
              <a:rPr lang="en-US" dirty="0" smtClean="0"/>
              <a:t>JPA</a:t>
            </a:r>
          </a:p>
          <a:p>
            <a:pPr lvl="1"/>
            <a:endParaRPr lang="en-US" dirty="0"/>
          </a:p>
          <a:p>
            <a:pPr lvl="1"/>
            <a:r>
              <a:rPr lang="en-US" dirty="0" smtClean="0"/>
              <a:t>  How </a:t>
            </a:r>
            <a:r>
              <a:rPr lang="en-US" dirty="0"/>
              <a:t>to work with Spring Data repositories</a:t>
            </a:r>
          </a:p>
          <a:p>
            <a:pPr marL="0" indent="0">
              <a:buNone/>
            </a:pP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endParaRPr lang="en-US" dirty="0" smtClean="0"/>
          </a:p>
          <a:p>
            <a:r>
              <a:rPr lang="en-US" sz="1800" dirty="0" smtClean="0"/>
              <a:t>Question </a:t>
            </a:r>
            <a:r>
              <a:rPr lang="en-US" sz="1800" dirty="0"/>
              <a:t>1 Which one of the following is valid </a:t>
            </a:r>
            <a:r>
              <a:rPr lang="en-US" sz="1800" dirty="0" smtClean="0"/>
              <a:t>type</a:t>
            </a:r>
          </a:p>
          <a:p>
            <a:pPr marL="0" indent="0">
              <a:buNone/>
            </a:pPr>
            <a:r>
              <a:rPr lang="en-US" sz="1800" dirty="0"/>
              <a:t> </a:t>
            </a:r>
            <a:r>
              <a:rPr lang="en-US" sz="1800" dirty="0" smtClean="0"/>
              <a:t>    </a:t>
            </a:r>
            <a:r>
              <a:rPr lang="en-US" sz="1800" dirty="0"/>
              <a:t>of entity manager in JPA</a:t>
            </a:r>
            <a:r>
              <a:rPr lang="en-US" sz="1800" dirty="0" smtClean="0"/>
              <a:t>?</a:t>
            </a:r>
          </a:p>
          <a:p>
            <a:pPr marL="0" indent="0">
              <a:buNone/>
            </a:pPr>
            <a:endParaRPr lang="en-US" sz="1600" dirty="0"/>
          </a:p>
          <a:p>
            <a:pPr lvl="3"/>
            <a:r>
              <a:rPr lang="en-US" sz="1600" dirty="0"/>
              <a:t>Option 1: Container managed</a:t>
            </a:r>
          </a:p>
          <a:p>
            <a:pPr lvl="3"/>
            <a:r>
              <a:rPr lang="en-US" sz="1600" dirty="0"/>
              <a:t>Option 2: JVM Managed </a:t>
            </a:r>
          </a:p>
          <a:p>
            <a:pPr lvl="3"/>
            <a:r>
              <a:rPr lang="en-US" sz="1600" dirty="0"/>
              <a:t>Option 3: Server </a:t>
            </a:r>
            <a:r>
              <a:rPr lang="en-US" sz="1600" dirty="0" smtClean="0"/>
              <a:t>Managed</a:t>
            </a:r>
          </a:p>
          <a:p>
            <a:pPr marL="174625" lvl="1" indent="0">
              <a:buNone/>
            </a:pPr>
            <a:endParaRPr lang="en-US" dirty="0"/>
          </a:p>
          <a:p>
            <a:r>
              <a:rPr lang="en-US" sz="1800" dirty="0"/>
              <a:t>Question 2 </a:t>
            </a:r>
            <a:r>
              <a:rPr lang="en-US" sz="1800" dirty="0" err="1"/>
              <a:t>LocalEntityManagerFactoryBean</a:t>
            </a:r>
            <a:r>
              <a:rPr lang="en-US" sz="1800" dirty="0"/>
              <a:t> </a:t>
            </a:r>
            <a:r>
              <a:rPr lang="en-US" sz="1800" dirty="0" smtClean="0"/>
              <a:t>doesn't</a:t>
            </a:r>
          </a:p>
          <a:p>
            <a:pPr marL="0" indent="0">
              <a:buNone/>
            </a:pPr>
            <a:r>
              <a:rPr lang="en-US" sz="1800" dirty="0"/>
              <a:t> </a:t>
            </a:r>
            <a:r>
              <a:rPr lang="en-US" sz="1800" dirty="0" smtClean="0"/>
              <a:t>    </a:t>
            </a:r>
            <a:r>
              <a:rPr lang="en-US" sz="1800" dirty="0"/>
              <a:t>allow you to use a Spring managed </a:t>
            </a:r>
            <a:r>
              <a:rPr lang="en-US" sz="1800" dirty="0" err="1" smtClean="0"/>
              <a:t>DataSource</a:t>
            </a:r>
            <a:endParaRPr lang="en-US" sz="1800" dirty="0" smtClean="0"/>
          </a:p>
          <a:p>
            <a:pPr marL="0" indent="0">
              <a:buNone/>
            </a:pPr>
            <a:r>
              <a:rPr lang="en-US" sz="1800" dirty="0"/>
              <a:t> </a:t>
            </a:r>
            <a:r>
              <a:rPr lang="en-US" sz="1800" dirty="0" smtClean="0"/>
              <a:t>   </a:t>
            </a:r>
            <a:r>
              <a:rPr lang="en-US" sz="1800" dirty="0"/>
              <a:t>instance</a:t>
            </a:r>
            <a:r>
              <a:rPr lang="en-US" sz="1800" dirty="0" smtClean="0"/>
              <a:t>.</a:t>
            </a:r>
          </a:p>
          <a:p>
            <a:pPr marL="0" indent="0">
              <a:buNone/>
            </a:pPr>
            <a:endParaRPr lang="en-US" sz="1600" dirty="0"/>
          </a:p>
          <a:p>
            <a:pPr lvl="3"/>
            <a:r>
              <a:rPr lang="en-US" sz="1600" dirty="0"/>
              <a:t>True/False</a:t>
            </a:r>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endParaRPr lang="en-US" dirty="0" smtClean="0"/>
          </a:p>
          <a:p>
            <a:r>
              <a:rPr lang="en-US" sz="1800" dirty="0" smtClean="0"/>
              <a:t>After </a:t>
            </a:r>
            <a:r>
              <a:rPr lang="en-US" sz="1800" dirty="0"/>
              <a:t>completing this lesson, participants will be able to understand: </a:t>
            </a:r>
          </a:p>
          <a:p>
            <a:pPr lvl="1"/>
            <a:r>
              <a:rPr lang="en-US" dirty="0" smtClean="0"/>
              <a:t>  Spring </a:t>
            </a:r>
            <a:r>
              <a:rPr lang="en-US" dirty="0"/>
              <a:t>support for JPA </a:t>
            </a:r>
          </a:p>
          <a:p>
            <a:pPr lvl="1"/>
            <a:r>
              <a:rPr lang="en-US" dirty="0" smtClean="0"/>
              <a:t>  Implementing </a:t>
            </a:r>
            <a:r>
              <a:rPr lang="en-US" dirty="0"/>
              <a:t>Spring JPA integration</a:t>
            </a:r>
          </a:p>
          <a:p>
            <a:pPr lvl="1"/>
            <a:r>
              <a:rPr lang="en-US" dirty="0" smtClean="0"/>
              <a:t>  Spring </a:t>
            </a:r>
            <a:r>
              <a:rPr lang="en-US" dirty="0"/>
              <a:t>Data </a:t>
            </a:r>
            <a:r>
              <a:rPr lang="en-US" dirty="0" smtClean="0"/>
              <a:t>JPA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a:t>5.1 : Spring Support for JPA </a:t>
            </a:r>
            <a:r>
              <a:rPr lang="en-US" dirty="0" smtClean="0"/>
              <a:t>-Spring </a:t>
            </a:r>
            <a:r>
              <a:rPr lang="en-US" dirty="0"/>
              <a:t>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smtClean="0"/>
          </a:p>
          <a:p>
            <a:r>
              <a:rPr lang="en-US" sz="1800" dirty="0" smtClean="0"/>
              <a:t>The </a:t>
            </a:r>
            <a:r>
              <a:rPr lang="en-US" sz="1800" dirty="0"/>
              <a:t>Spring Framework supports integration with Hibernate, </a:t>
            </a:r>
            <a:r>
              <a:rPr lang="en-US" sz="1800" dirty="0" smtClean="0"/>
              <a:t>Java</a:t>
            </a:r>
          </a:p>
          <a:p>
            <a:pPr marL="0" indent="0">
              <a:buNone/>
            </a:pPr>
            <a:r>
              <a:rPr lang="en-US" sz="1800" dirty="0"/>
              <a:t> </a:t>
            </a:r>
            <a:r>
              <a:rPr lang="en-US" sz="1800" dirty="0" smtClean="0"/>
              <a:t>   </a:t>
            </a:r>
            <a:r>
              <a:rPr lang="en-US" sz="1800" dirty="0"/>
              <a:t>Persistence API (JPA) </a:t>
            </a:r>
            <a:r>
              <a:rPr lang="en-US" sz="1800" dirty="0" smtClean="0"/>
              <a:t>for </a:t>
            </a:r>
          </a:p>
          <a:p>
            <a:pPr lvl="4"/>
            <a:r>
              <a:rPr lang="en-US" sz="1600" dirty="0" smtClean="0"/>
              <a:t>resource </a:t>
            </a:r>
            <a:r>
              <a:rPr lang="en-US" sz="1600" dirty="0"/>
              <a:t>management, </a:t>
            </a:r>
            <a:endParaRPr lang="en-US" sz="1600" dirty="0" smtClean="0"/>
          </a:p>
          <a:p>
            <a:pPr lvl="4"/>
            <a:r>
              <a:rPr lang="en-US" sz="1600" dirty="0" smtClean="0"/>
              <a:t>data </a:t>
            </a:r>
            <a:r>
              <a:rPr lang="en-US" sz="1600" dirty="0"/>
              <a:t>access object (DAO) implementations, and </a:t>
            </a:r>
            <a:endParaRPr lang="en-US" sz="1600" dirty="0" smtClean="0"/>
          </a:p>
          <a:p>
            <a:pPr lvl="4"/>
            <a:r>
              <a:rPr lang="en-US" sz="1600" dirty="0" smtClean="0"/>
              <a:t>transaction strategies</a:t>
            </a:r>
          </a:p>
          <a:p>
            <a:endParaRPr lang="en-US" dirty="0" smtClean="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5.1 : Spring Support for JPA </a:t>
            </a:r>
            <a:r>
              <a:rPr lang="en-US" dirty="0" smtClean="0"/>
              <a:t>-Why </a:t>
            </a:r>
            <a:r>
              <a:rPr lang="en-US" dirty="0"/>
              <a:t>JPA with Spring?</a:t>
            </a:r>
          </a:p>
        </p:txBody>
      </p:sp>
      <p:sp>
        <p:nvSpPr>
          <p:cNvPr id="6" name="Content Placeholder 5"/>
          <p:cNvSpPr>
            <a:spLocks noGrp="1"/>
          </p:cNvSpPr>
          <p:nvPr>
            <p:ph idx="1"/>
          </p:nvPr>
        </p:nvSpPr>
        <p:spPr>
          <a:xfrm>
            <a:off x="298516" y="1250066"/>
            <a:ext cx="8323934" cy="4888451"/>
          </a:xfrm>
        </p:spPr>
        <p:txBody>
          <a:bodyPr/>
          <a:lstStyle/>
          <a:p>
            <a:endParaRPr lang="en-US" dirty="0" smtClean="0"/>
          </a:p>
          <a:p>
            <a:pPr marL="0" indent="0">
              <a:buNone/>
            </a:pPr>
            <a:r>
              <a:rPr lang="en-US" sz="1800" dirty="0" smtClean="0"/>
              <a:t>Spring </a:t>
            </a:r>
            <a:r>
              <a:rPr lang="en-US" sz="1800" dirty="0"/>
              <a:t>benefits to JPA</a:t>
            </a:r>
            <a:r>
              <a:rPr lang="en-US" sz="1800" dirty="0" smtClean="0"/>
              <a:t>:</a:t>
            </a:r>
          </a:p>
          <a:p>
            <a:endParaRPr lang="en-US" dirty="0"/>
          </a:p>
          <a:p>
            <a:pPr lvl="1"/>
            <a:r>
              <a:rPr lang="en-US" dirty="0" smtClean="0"/>
              <a:t>  </a:t>
            </a:r>
            <a:r>
              <a:rPr lang="en-US" sz="1600" dirty="0" smtClean="0"/>
              <a:t>Easy </a:t>
            </a:r>
            <a:r>
              <a:rPr lang="en-US" sz="1600" dirty="0"/>
              <a:t>and quick persistence </a:t>
            </a:r>
            <a:r>
              <a:rPr lang="en-US" sz="1600" dirty="0" smtClean="0"/>
              <a:t>configuration</a:t>
            </a:r>
          </a:p>
          <a:p>
            <a:pPr lvl="1"/>
            <a:endParaRPr lang="en-US" sz="1600" dirty="0"/>
          </a:p>
          <a:p>
            <a:pPr lvl="1"/>
            <a:r>
              <a:rPr lang="en-US" sz="1600" dirty="0" smtClean="0"/>
              <a:t>  Automatic </a:t>
            </a:r>
            <a:r>
              <a:rPr lang="en-US" sz="1600" dirty="0" err="1"/>
              <a:t>EntityManager</a:t>
            </a:r>
            <a:r>
              <a:rPr lang="en-US" sz="1600" dirty="0"/>
              <a:t> </a:t>
            </a:r>
            <a:r>
              <a:rPr lang="en-US" sz="1600" dirty="0" smtClean="0"/>
              <a:t>management</a:t>
            </a:r>
          </a:p>
          <a:p>
            <a:pPr lvl="1"/>
            <a:endParaRPr lang="en-US" sz="1600" dirty="0"/>
          </a:p>
          <a:p>
            <a:pPr lvl="1"/>
            <a:r>
              <a:rPr lang="en-US" sz="1600" dirty="0" smtClean="0"/>
              <a:t>  Simple testing</a:t>
            </a:r>
          </a:p>
          <a:p>
            <a:pPr lvl="1"/>
            <a:endParaRPr lang="en-US" sz="1600" dirty="0"/>
          </a:p>
          <a:p>
            <a:pPr lvl="1"/>
            <a:r>
              <a:rPr lang="en-US" sz="1600" dirty="0" smtClean="0"/>
              <a:t>  Rich </a:t>
            </a:r>
            <a:r>
              <a:rPr lang="en-US" sz="1600" dirty="0"/>
              <a:t>exception hierarchy with common data access </a:t>
            </a:r>
            <a:r>
              <a:rPr lang="en-US" sz="1600" dirty="0" smtClean="0"/>
              <a:t>exceptions</a:t>
            </a:r>
          </a:p>
          <a:p>
            <a:pPr lvl="1"/>
            <a:endParaRPr lang="en-US" sz="1600" dirty="0"/>
          </a:p>
          <a:p>
            <a:pPr lvl="1"/>
            <a:r>
              <a:rPr lang="en-US" sz="1600" dirty="0" smtClean="0"/>
              <a:t>  Integrated </a:t>
            </a:r>
            <a:r>
              <a:rPr lang="en-US" sz="1600" dirty="0"/>
              <a:t>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a:bodyPr>
          <a:lstStyle/>
          <a:p>
            <a:r>
              <a:rPr lang="en-US" dirty="0"/>
              <a:t>5.2 : Implementing Spring JPA Integration </a:t>
            </a:r>
            <a:r>
              <a:rPr lang="en-US" dirty="0" smtClean="0"/>
              <a:t>-Steps </a:t>
            </a:r>
            <a:r>
              <a:rPr lang="en-US" dirty="0"/>
              <a:t>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a:bodyPr>
          <a:lstStyle/>
          <a:p>
            <a:r>
              <a:rPr lang="en-US" altLang="en-US" dirty="0"/>
              <a:t>5.2 : Spring JPA Integration Steps </a:t>
            </a:r>
            <a:r>
              <a:rPr lang="en-US" altLang="en-US" dirty="0" smtClean="0"/>
              <a:t>-</a:t>
            </a:r>
            <a:r>
              <a:rPr lang="en-US" dirty="0" smtClean="0"/>
              <a:t>Creating or looking up for </a:t>
            </a:r>
            <a:r>
              <a:rPr lang="en-US" dirty="0" err="1" smtClean="0"/>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smtClean="0"/>
          </a:p>
          <a:p>
            <a:r>
              <a:rPr lang="en-US" sz="1800" dirty="0" smtClean="0"/>
              <a:t>Two ways to acquire </a:t>
            </a:r>
            <a:r>
              <a:rPr lang="en-US" sz="1800" dirty="0" err="1" smtClean="0"/>
              <a:t>DataSource</a:t>
            </a:r>
            <a:r>
              <a:rPr lang="en-US" sz="1800" dirty="0" smtClean="0"/>
              <a:t> </a:t>
            </a:r>
          </a:p>
          <a:p>
            <a:pPr lvl="1"/>
            <a:r>
              <a:rPr lang="en-US" dirty="0"/>
              <a:t> </a:t>
            </a:r>
            <a:r>
              <a:rPr lang="en-US" dirty="0" smtClean="0"/>
              <a:t>Using simple </a:t>
            </a:r>
            <a:r>
              <a:rPr lang="en-US" dirty="0" err="1" smtClean="0"/>
              <a:t>DriverManagerDataSource</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JNDI Lookup</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a:bodyPr>
          <a:lstStyle/>
          <a:p>
            <a:r>
              <a:rPr lang="en-US" altLang="en-US" dirty="0"/>
              <a:t>5.2 : Spring JPA Integration Steps </a:t>
            </a:r>
            <a:r>
              <a:rPr lang="en-US" altLang="en-US" dirty="0" smtClean="0"/>
              <a:t>-</a:t>
            </a:r>
            <a:r>
              <a:rPr lang="en-US" dirty="0" smtClean="0"/>
              <a:t>Spring JPA  </a:t>
            </a:r>
            <a:br>
              <a:rPr lang="en-US" dirty="0" smtClean="0"/>
            </a:br>
            <a:r>
              <a:rPr lang="en-US" dirty="0"/>
              <a:t> </a:t>
            </a:r>
            <a:r>
              <a:rPr lang="en-US" dirty="0" smtClean="0"/>
              <a:t>                                                     Configuration</a:t>
            </a:r>
            <a:endParaRPr lang="en-US" dirty="0"/>
          </a:p>
        </p:txBody>
      </p:sp>
      <p:sp>
        <p:nvSpPr>
          <p:cNvPr id="4" name="Content Placeholder 3"/>
          <p:cNvSpPr>
            <a:spLocks noGrp="1"/>
          </p:cNvSpPr>
          <p:nvPr>
            <p:ph idx="1"/>
          </p:nvPr>
        </p:nvSpPr>
        <p:spPr>
          <a:xfrm>
            <a:off x="298516" y="1215342"/>
            <a:ext cx="8845484" cy="4923175"/>
          </a:xfrm>
        </p:spPr>
        <p:txBody>
          <a:bodyPr/>
          <a:lstStyle/>
          <a:p>
            <a:endParaRPr lang="en-US" dirty="0" smtClean="0"/>
          </a:p>
          <a:p>
            <a:r>
              <a:rPr lang="en-US" sz="1800" dirty="0" smtClean="0"/>
              <a:t>Used </a:t>
            </a:r>
            <a:r>
              <a:rPr lang="en-US" sz="1800" dirty="0"/>
              <a:t>in place of persistence.xml</a:t>
            </a:r>
          </a:p>
          <a:p>
            <a:r>
              <a:rPr lang="en-US" sz="1800" dirty="0"/>
              <a:t>Used for Configuration of:</a:t>
            </a:r>
          </a:p>
          <a:p>
            <a:pPr lvl="3"/>
            <a:r>
              <a:rPr lang="en-US" sz="1600" dirty="0" err="1"/>
              <a:t>EntityManagerFactory</a:t>
            </a:r>
            <a:endParaRPr lang="en-US" sz="1600" dirty="0"/>
          </a:p>
          <a:p>
            <a:pPr lvl="4"/>
            <a:r>
              <a:rPr lang="en-US" dirty="0"/>
              <a:t>JPA Vendor</a:t>
            </a:r>
          </a:p>
          <a:p>
            <a:pPr lvl="4"/>
            <a:r>
              <a:rPr lang="en-US" dirty="0"/>
              <a:t>JPA </a:t>
            </a:r>
            <a:r>
              <a:rPr lang="en-US" dirty="0" smtClean="0"/>
              <a:t>Properties</a:t>
            </a:r>
          </a:p>
          <a:p>
            <a:pPr marL="1371600" lvl="4" indent="0">
              <a:buNone/>
            </a:pPr>
            <a:endParaRPr lang="en-US" sz="1800" dirty="0"/>
          </a:p>
          <a:p>
            <a:pPr lvl="3"/>
            <a:r>
              <a:rPr lang="en-US" sz="1600" dirty="0" err="1"/>
              <a:t>TransactionManager</a:t>
            </a:r>
            <a:endParaRPr lang="en-US" sz="1600" dirty="0"/>
          </a:p>
          <a:p>
            <a:pPr lvl="4"/>
            <a:r>
              <a:rPr lang="en-US" dirty="0"/>
              <a:t>JPA specification defines two kinds of entity managers</a:t>
            </a:r>
            <a:r>
              <a:rPr lang="en-US" dirty="0" smtClean="0"/>
              <a:t>:</a:t>
            </a:r>
          </a:p>
          <a:p>
            <a:pPr marL="1371600" lvl="4" indent="0">
              <a:buNone/>
            </a:pPr>
            <a:endParaRPr lang="en-US" sz="1800" dirty="0"/>
          </a:p>
          <a:p>
            <a:pPr lvl="3"/>
            <a:r>
              <a:rPr lang="en-US" sz="1600" dirty="0"/>
              <a:t>Application-managed</a:t>
            </a:r>
          </a:p>
          <a:p>
            <a:pPr lvl="4"/>
            <a:r>
              <a:rPr lang="en-US" dirty="0" err="1" smtClean="0"/>
              <a:t>LocalEntityManagerFactoryBean</a:t>
            </a:r>
            <a:endParaRPr lang="en-US" dirty="0" smtClean="0"/>
          </a:p>
          <a:p>
            <a:pPr marL="1371600" lvl="4" indent="0">
              <a:buNone/>
            </a:pPr>
            <a:endParaRPr lang="en-US" sz="1800" dirty="0"/>
          </a:p>
          <a:p>
            <a:pPr lvl="3"/>
            <a:r>
              <a:rPr lang="en-US" sz="1600"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EntityManagerFactory</a:t>
            </a:r>
            <a:r>
              <a:rPr lang="en-US" dirty="0" smtClean="0"/>
              <a:t> configuration</a:t>
            </a:r>
            <a:endParaRPr lang="en-US" dirty="0"/>
          </a:p>
        </p:txBody>
      </p:sp>
      <p:sp>
        <p:nvSpPr>
          <p:cNvPr id="4" name="Content Placeholder 3"/>
          <p:cNvSpPr>
            <a:spLocks noGrp="1"/>
          </p:cNvSpPr>
          <p:nvPr>
            <p:ph idx="1"/>
          </p:nvPr>
        </p:nvSpPr>
        <p:spPr>
          <a:xfrm>
            <a:off x="298516" y="1238492"/>
            <a:ext cx="8845484" cy="4900026"/>
          </a:xfrm>
        </p:spPr>
        <p:txBody>
          <a:bodyPr/>
          <a:lstStyle/>
          <a:p>
            <a:endParaRPr lang="en-US" sz="1800" dirty="0" smtClean="0"/>
          </a:p>
          <a:p>
            <a:r>
              <a:rPr lang="en-US" sz="1800" dirty="0" smtClean="0"/>
              <a:t>Container-managed </a:t>
            </a:r>
            <a:r>
              <a:rPr lang="en-US" sz="1800" dirty="0" err="1" smtClean="0"/>
              <a:t>EntityManagerFactory</a:t>
            </a:r>
            <a:endParaRPr lang="en-US" sz="1800" dirty="0" smtClean="0"/>
          </a:p>
          <a:p>
            <a:endParaRPr lang="en-US" sz="1800" dirty="0"/>
          </a:p>
          <a:p>
            <a:pPr lvl="1"/>
            <a:r>
              <a:rPr lang="en-US" dirty="0"/>
              <a:t>Configured using </a:t>
            </a:r>
            <a:r>
              <a:rPr lang="en-US" dirty="0" err="1" smtClean="0"/>
              <a:t>LocalContainerEntityManagerFactoryBean</a:t>
            </a:r>
            <a:endParaRPr lang="en-US" dirty="0" smtClean="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TransactionManager</a:t>
            </a:r>
            <a:r>
              <a:rPr lang="en-US" dirty="0" smtClean="0"/>
              <a:t> </a:t>
            </a:r>
            <a:r>
              <a:rPr lang="en-US" dirty="0"/>
              <a:t>configuration</a:t>
            </a:r>
          </a:p>
        </p:txBody>
      </p:sp>
      <p:sp>
        <p:nvSpPr>
          <p:cNvPr id="4" name="Content Placeholder 3"/>
          <p:cNvSpPr>
            <a:spLocks noGrp="1"/>
          </p:cNvSpPr>
          <p:nvPr>
            <p:ph idx="1"/>
          </p:nvPr>
        </p:nvSpPr>
        <p:spPr/>
        <p:txBody>
          <a:bodyPr/>
          <a:lstStyle/>
          <a:p>
            <a:endParaRPr lang="en-US" dirty="0" smtClean="0"/>
          </a:p>
          <a:p>
            <a:r>
              <a:rPr lang="en-US" sz="1800" dirty="0" smtClean="0"/>
              <a:t>Spring </a:t>
            </a:r>
            <a:r>
              <a:rPr lang="en-US" sz="1800" dirty="0"/>
              <a:t>managed transaction </a:t>
            </a:r>
            <a:r>
              <a:rPr lang="en-US" sz="1800" dirty="0" err="1"/>
              <a:t>maangement</a:t>
            </a:r>
            <a:r>
              <a:rPr lang="en-US" sz="1800" dirty="0" smtClean="0"/>
              <a:t>:</a:t>
            </a:r>
          </a:p>
          <a:p>
            <a:endParaRPr lang="en-US" sz="1800" dirty="0"/>
          </a:p>
          <a:p>
            <a:pPr lvl="1"/>
            <a:r>
              <a:rPr lang="en-US" dirty="0" smtClean="0"/>
              <a:t>  Configured </a:t>
            </a:r>
            <a:r>
              <a:rPr lang="en-US" dirty="0"/>
              <a:t>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11A7D96-741D-4566-AAB5-EFC8374D3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6809</TotalTime>
  <Words>1198</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Candara</vt:lpstr>
      <vt:lpstr>Helvetica Light</vt:lpstr>
      <vt:lpstr>Verdana</vt:lpstr>
      <vt:lpstr>Wingdings</vt:lpstr>
      <vt:lpstr>2_Corporate Presentation Template (4x3 - Normal)</vt:lpstr>
      <vt:lpstr>Section slides</vt:lpstr>
      <vt:lpstr>think-cell Slide</vt:lpstr>
      <vt:lpstr>Basic Spring 5.0</vt:lpstr>
      <vt:lpstr>Lesson Objectives</vt:lpstr>
      <vt:lpstr>5.1 : Spring Support for JPA -Spring JPA Integration : Overview</vt:lpstr>
      <vt:lpstr>5.1 : Spring Support for JPA -Why JPA with Spring?</vt:lpstr>
      <vt:lpstr>5.2 : Implementing Spring JPA Integration -Steps for Spring JPA Integration</vt:lpstr>
      <vt:lpstr>5.2 : Spring JPA Integration Steps -Creating or looking up for DataSource</vt:lpstr>
      <vt:lpstr>5.2 : Spring JPA Integration Steps -Spring JPA                                                         Configuration</vt:lpstr>
      <vt:lpstr>5.2 : Spring JPA Integration Steps –                         EntityManagerFactory configuration</vt:lpstr>
      <vt:lpstr>5.2 : Spring JPA Integration Steps –                                   TransactionManager configuration</vt:lpstr>
      <vt:lpstr>5.2 : Spring JPA Integration Steps -Obtaining EntityManager</vt:lpstr>
      <vt:lpstr>5.2 : Spring JPA Integration -Demo</vt:lpstr>
      <vt:lpstr>5.3 : Spring Data JPA - Spring Data JPA</vt:lpstr>
      <vt:lpstr>5.3 : Spring DATA JPA -Working with Spring Data JPA</vt:lpstr>
      <vt:lpstr>5.3 : Spring Data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Thorat, Bharati</cp:lastModifiedBy>
  <cp:revision>258</cp:revision>
  <dcterms:created xsi:type="dcterms:W3CDTF">2012-05-18T02:59:15Z</dcterms:created>
  <dcterms:modified xsi:type="dcterms:W3CDTF">2018-07-12T05:24:41Z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