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14"/>
  </p:notesMasterIdLst>
  <p:handoutMasterIdLst>
    <p:handoutMasterId r:id="rId15"/>
  </p:handoutMasterIdLst>
  <p:sldIdLst>
    <p:sldId id="321" r:id="rId5"/>
    <p:sldId id="315" r:id="rId6"/>
    <p:sldId id="317" r:id="rId7"/>
    <p:sldId id="314" r:id="rId8"/>
    <p:sldId id="318" r:id="rId9"/>
    <p:sldId id="319" r:id="rId10"/>
    <p:sldId id="320" r:id="rId11"/>
    <p:sldId id="305" r:id="rId12"/>
    <p:sldId id="29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72400" autoAdjust="0"/>
  </p:normalViewPr>
  <p:slideViewPr>
    <p:cSldViewPr snapToGrid="0" showGuides="1">
      <p:cViewPr varScale="1">
        <p:scale>
          <a:sx n="51" d="100"/>
          <a:sy n="51" d="100"/>
        </p:scale>
        <p:origin x="1920" y="32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648" y="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Page XX-#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42920" y="70156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text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960720" y="4361954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715808" y="646392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52400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Introduction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 to Web Services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(SOAP &amp; REST) 		Working with JAX - RS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47027" y="8489733"/>
            <a:ext cx="2762530" cy="23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		 </a:t>
            </a:r>
            <a:r>
              <a:rPr lang="en-US" altLang="en-US" sz="1000" dirty="0">
                <a:latin typeface="Arial" pitchFamily="34" charset="0"/>
              </a:rPr>
              <a:t>Page </a:t>
            </a:r>
            <a:r>
              <a:rPr lang="en-US" altLang="en-US" sz="1000" dirty="0" smtClean="0">
                <a:latin typeface="Arial" pitchFamily="34" charset="0"/>
              </a:rPr>
              <a:t>08-</a:t>
            </a:r>
            <a:fld id="{CCFBFAC2-2B51-4301-AB56-2B5BC657213B}" type="slidenum">
              <a:rPr lang="en-US" altLang="en-US" sz="1000" smtClean="0">
                <a:latin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3263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Add instructor notes here. 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0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863725" y="611188"/>
            <a:ext cx="4659313" cy="3495675"/>
          </a:xfrm>
          <a:ln/>
        </p:spPr>
      </p:sp>
      <p:sp>
        <p:nvSpPr>
          <p:cNvPr id="2970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39159" y="4235146"/>
            <a:ext cx="4501775" cy="4199406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References:</a:t>
            </a:r>
          </a:p>
          <a:p>
            <a:pPr eaLnBrk="1" hangingPunct="1"/>
            <a:r>
              <a:rPr lang="en-US" dirty="0"/>
              <a:t>http://www.baeldung.com/exception-handling-for-rest-with-spring</a:t>
            </a:r>
          </a:p>
        </p:txBody>
      </p:sp>
    </p:spTree>
    <p:extLst>
      <p:ext uri="{BB962C8B-B14F-4D97-AF65-F5344CB8AC3E}">
        <p14:creationId xmlns:p14="http://schemas.microsoft.com/office/powerpoint/2010/main" val="351969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43100" y="701675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ExceptionHandler</a:t>
            </a:r>
            <a:r>
              <a:rPr lang="en-US" dirty="0"/>
              <a:t> along with @</a:t>
            </a:r>
            <a:r>
              <a:rPr lang="en-US" dirty="0" err="1"/>
              <a:t>ResponseStatus</a:t>
            </a:r>
            <a:r>
              <a:rPr lang="en-US" dirty="0"/>
              <a:t> to map the exception to the custom method in controller which can handle all exception in that controller.</a:t>
            </a:r>
          </a:p>
          <a:p>
            <a:r>
              <a:rPr lang="en-US" dirty="0"/>
              <a:t>In @</a:t>
            </a:r>
            <a:r>
              <a:rPr lang="en-US" dirty="0" err="1"/>
              <a:t>ExceptionHandler</a:t>
            </a:r>
            <a:r>
              <a:rPr lang="en-US" dirty="0"/>
              <a:t> annotation we can include the Exception classes which we need to handle for this controller</a:t>
            </a:r>
          </a:p>
        </p:txBody>
      </p:sp>
    </p:spTree>
    <p:extLst>
      <p:ext uri="{BB962C8B-B14F-4D97-AF65-F5344CB8AC3E}">
        <p14:creationId xmlns:p14="http://schemas.microsoft.com/office/powerpoint/2010/main" val="13772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" y="1295400"/>
            <a:ext cx="14083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These demos can be executed for better understanding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833563" y="611188"/>
            <a:ext cx="4670425" cy="3503612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82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43100" y="701675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new annotation allows the multiple scattered </a:t>
            </a:r>
            <a:r>
              <a:rPr lang="en-US" i="1" dirty="0"/>
              <a:t>@</a:t>
            </a:r>
            <a:r>
              <a:rPr lang="en-US" i="1" dirty="0" err="1"/>
              <a:t>ExceptionHandler</a:t>
            </a:r>
            <a:r>
              <a:rPr lang="en-US" dirty="0"/>
              <a:t> from before to be consolidated into a </a:t>
            </a:r>
            <a:r>
              <a:rPr lang="en-US" b="1" dirty="0"/>
              <a:t>single, global error handling component</a:t>
            </a:r>
            <a:r>
              <a:rPr lang="en-US" dirty="0"/>
              <a:t>.</a:t>
            </a:r>
          </a:p>
          <a:p>
            <a:r>
              <a:rPr lang="en-US" dirty="0"/>
              <a:t>The actual mechanism is extremely simple but also very flexible:</a:t>
            </a:r>
          </a:p>
          <a:p>
            <a:r>
              <a:rPr lang="en-US" dirty="0"/>
              <a:t>it allows full control over the body of the response as well as the status code</a:t>
            </a:r>
          </a:p>
          <a:p>
            <a:r>
              <a:rPr lang="en-US" dirty="0"/>
              <a:t>it allows mapping of several exceptions to the same method, to be handled together</a:t>
            </a:r>
          </a:p>
          <a:p>
            <a:r>
              <a:rPr lang="en-US" dirty="0"/>
              <a:t>it makes good use of the newer RESTful </a:t>
            </a:r>
            <a:r>
              <a:rPr lang="en-US" i="1" dirty="0" err="1"/>
              <a:t>ResposeEntity</a:t>
            </a:r>
            <a:r>
              <a:rPr lang="en-US" dirty="0"/>
              <a:t> response</a:t>
            </a:r>
            <a:r>
              <a:rPr lang="en-US" i="1" dirty="0"/>
              <a:t/>
            </a:r>
            <a:br>
              <a:rPr lang="en-US" i="1" dirty="0"/>
            </a:br>
            <a:endParaRPr lang="en-US" i="1" dirty="0"/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class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ErrorInfo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private 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; 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private String message;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ErrorInfo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String message)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this.url =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this.message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= message;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getUrl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return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void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setUrl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this.url =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String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getMessage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return message;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public void </a:t>
            </a:r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setMessage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(String message) {</a:t>
            </a:r>
          </a:p>
          <a:p>
            <a:r>
              <a:rPr lang="en-US" sz="1000" b="1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this.message</a:t>
            </a:r>
            <a:r>
              <a:rPr lang="en-US" sz="1000" b="1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= message;</a:t>
            </a: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en-US" sz="1000" kern="1200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99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" y="1295400"/>
            <a:ext cx="140838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These demos can be executed for better understanding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833563" y="611188"/>
            <a:ext cx="4670425" cy="3503612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71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Summary of the lesson. </a:t>
            </a:r>
          </a:p>
        </p:txBody>
      </p:sp>
    </p:spTree>
    <p:extLst>
      <p:ext uri="{BB962C8B-B14F-4D97-AF65-F5344CB8AC3E}">
        <p14:creationId xmlns:p14="http://schemas.microsoft.com/office/powerpoint/2010/main" val="2229738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will be added after Lab Book creation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Corresponding lab assignment</a:t>
            </a:r>
          </a:p>
        </p:txBody>
      </p:sp>
    </p:spTree>
    <p:extLst>
      <p:ext uri="{BB962C8B-B14F-4D97-AF65-F5344CB8AC3E}">
        <p14:creationId xmlns:p14="http://schemas.microsoft.com/office/powerpoint/2010/main" val="3244366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the notes here.</a:t>
            </a:r>
            <a:endParaRPr lang="en-US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Question 1:  Option 2</a:t>
            </a:r>
          </a:p>
          <a:p>
            <a:pPr>
              <a:spcBef>
                <a:spcPct val="50000"/>
              </a:spcBef>
            </a:pPr>
            <a:r>
              <a:rPr lang="en-US" sz="1000" dirty="0">
                <a:latin typeface="Arial" pitchFamily="34" charset="0"/>
                <a:cs typeface="Arial" pitchFamily="34" charset="0"/>
              </a:rPr>
              <a:t>Question 2: True</a:t>
            </a:r>
          </a:p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443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=""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71215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3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5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8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350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02DEF159-660E-4893-A63C-7C2BB5EEB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43" b="19135"/>
          <a:stretch/>
        </p:blipFill>
        <p:spPr>
          <a:xfrm flipH="1">
            <a:off x="683568" y="-3448"/>
            <a:ext cx="8474589" cy="685800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2120" y="1844825"/>
            <a:ext cx="3945890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accent2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2062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="" xmlns:a16="http://schemas.microsoft.com/office/drawing/2014/main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03881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3082176522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4271F825-64E2-449D-AD1C-47EC22AC73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12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D847AE67-3A21-4570-99A2-BBAFD3B9F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76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45886573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="" xmlns:a16="http://schemas.microsoft.com/office/drawing/2014/main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7155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454676337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16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1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5" r:id="rId9"/>
    <p:sldLayoutId id="2147483746" r:id="rId10"/>
    <p:sldLayoutId id="2147483747" r:id="rId11"/>
    <p:sldLayoutId id="2147483748" r:id="rId12"/>
    <p:sldLayoutId id="2147483749" r:id="rId1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195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3" pos="7423">
          <p15:clr>
            <a:srgbClr val="F26B43"/>
          </p15:clr>
        </p15:guide>
        <p15:guide id="4" pos="257">
          <p15:clr>
            <a:srgbClr val="F26B43"/>
          </p15:clr>
        </p15:guide>
        <p15:guide id="5" orient="horz" pos="4065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Exception Handling in Spring REST</a:t>
            </a:r>
          </a:p>
        </p:txBody>
      </p:sp>
      <p:sp>
        <p:nvSpPr>
          <p:cNvPr id="11" name="Title 10"/>
          <p:cNvSpPr>
            <a:spLocks noGrp="1"/>
          </p:cNvSpPr>
          <p:nvPr>
            <p:ph type="ctrTitle" idx="4294967295"/>
          </p:nvPr>
        </p:nvSpPr>
        <p:spPr>
          <a:xfrm>
            <a:off x="87682" y="3167084"/>
            <a:ext cx="4578350" cy="563563"/>
          </a:xfrm>
        </p:spPr>
        <p:txBody>
          <a:bodyPr>
            <a:normAutofit/>
          </a:bodyPr>
          <a:lstStyle/>
          <a:p>
            <a:r>
              <a:rPr lang="en-US" sz="2400" b="0" dirty="0"/>
              <a:t>Basic Spring </a:t>
            </a:r>
            <a:r>
              <a:rPr lang="en-US" sz="2400" b="0" dirty="0" smtClean="0"/>
              <a:t>5.0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52388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Lesson 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Exception handling at controller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Exception handling at application level</a:t>
            </a:r>
          </a:p>
        </p:txBody>
      </p:sp>
    </p:spTree>
    <p:extLst>
      <p:ext uri="{BB962C8B-B14F-4D97-AF65-F5344CB8AC3E}">
        <p14:creationId xmlns:p14="http://schemas.microsoft.com/office/powerpoint/2010/main" val="77131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F667046-4D4D-43CA-BB82-380A614CF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772" y="551229"/>
            <a:ext cx="6282699" cy="720725"/>
          </a:xfrm>
        </p:spPr>
        <p:txBody>
          <a:bodyPr/>
          <a:lstStyle/>
          <a:p>
            <a:r>
              <a:rPr lang="en-US" sz="2400" dirty="0"/>
              <a:t>8</a:t>
            </a:r>
            <a:r>
              <a:rPr lang="en-US" sz="2400" dirty="0" smtClean="0"/>
              <a:t>.1 </a:t>
            </a:r>
            <a:r>
              <a:rPr lang="en-US" sz="2400" dirty="0"/>
              <a:t>Exception handling at controller level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ABC76DD0-E08F-4535-B8AE-7D5264E14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772" y="1427354"/>
            <a:ext cx="7297307" cy="434714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we will define a method to handle exceptions</a:t>
            </a:r>
            <a:r>
              <a:rPr lang="en-US" sz="1800" dirty="0"/>
              <a:t>, and annotate that with </a:t>
            </a:r>
            <a:r>
              <a:rPr lang="en-US" sz="1800" i="1" dirty="0"/>
              <a:t>@</a:t>
            </a:r>
            <a:r>
              <a:rPr lang="en-US" sz="1800" i="1" dirty="0" err="1" smtClean="0"/>
              <a:t>ExceptionHandler</a:t>
            </a:r>
            <a:endParaRPr lang="en-US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7708FD73-F33F-41A1-92BD-FCC4F56B405F}"/>
              </a:ext>
            </a:extLst>
          </p:cNvPr>
          <p:cNvSpPr/>
          <p:nvPr/>
        </p:nvSpPr>
        <p:spPr>
          <a:xfrm>
            <a:off x="814191" y="2242159"/>
            <a:ext cx="8016657" cy="4064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CountryController</a:t>
            </a:r>
            <a:r>
              <a:rPr lang="en-US" dirty="0"/>
              <a:t>{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@</a:t>
            </a:r>
            <a:r>
              <a:rPr lang="en-US" dirty="0" err="1"/>
              <a:t>ResponseStatus</a:t>
            </a:r>
            <a:r>
              <a:rPr lang="en-US" dirty="0"/>
              <a:t>(value=</a:t>
            </a:r>
            <a:r>
              <a:rPr lang="en-US" dirty="0" err="1"/>
              <a:t>HttpStatus.</a:t>
            </a:r>
            <a:r>
              <a:rPr lang="en-US" b="1" i="1" dirty="0" err="1"/>
              <a:t>NOT_FOUND</a:t>
            </a:r>
            <a:r>
              <a:rPr lang="en-US" b="1" i="1" dirty="0"/>
              <a:t>, reason="Country with this id not present")</a:t>
            </a:r>
          </a:p>
          <a:p>
            <a:r>
              <a:rPr lang="en-US" dirty="0"/>
              <a:t>    @</a:t>
            </a:r>
            <a:r>
              <a:rPr lang="en-US" dirty="0" err="1"/>
              <a:t>ExceptionHandler</a:t>
            </a:r>
            <a:r>
              <a:rPr lang="en-US" dirty="0"/>
              <a:t>({</a:t>
            </a:r>
            <a:r>
              <a:rPr lang="en-US" dirty="0" err="1"/>
              <a:t>Exception.</a:t>
            </a:r>
            <a:r>
              <a:rPr lang="en-US" b="1" dirty="0" err="1"/>
              <a:t>class</a:t>
            </a:r>
            <a:r>
              <a:rPr lang="en-US" b="1" dirty="0"/>
              <a:t>})</a:t>
            </a:r>
          </a:p>
          <a:p>
            <a:r>
              <a:rPr lang="en-US" dirty="0"/>
              <a:t>    </a:t>
            </a:r>
            <a:r>
              <a:rPr lang="en-US" b="1" dirty="0"/>
              <a:t>public void </a:t>
            </a:r>
            <a:r>
              <a:rPr lang="en-US" b="1" dirty="0" err="1"/>
              <a:t>handleException</a:t>
            </a:r>
            <a:r>
              <a:rPr lang="en-US" b="1" dirty="0"/>
              <a:t>() {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3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8</a:t>
            </a:r>
            <a:r>
              <a:rPr lang="en-US" sz="2000" dirty="0" smtClean="0"/>
              <a:t>.1 </a:t>
            </a:r>
            <a:r>
              <a:rPr lang="en-US" sz="2000" dirty="0"/>
              <a:t>Exception handling at controller level</a:t>
            </a:r>
          </a:p>
        </p:txBody>
      </p:sp>
      <p:sp>
        <p:nvSpPr>
          <p:cNvPr id="14339" name="Rectangle 15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SpringRESTDemowithException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814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BF667046-4D4D-43CA-BB82-380A614CF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772" y="551229"/>
            <a:ext cx="6282699" cy="720725"/>
          </a:xfrm>
        </p:spPr>
        <p:txBody>
          <a:bodyPr/>
          <a:lstStyle/>
          <a:p>
            <a:r>
              <a:rPr lang="en-US" sz="2000" dirty="0"/>
              <a:t>8</a:t>
            </a:r>
            <a:r>
              <a:rPr lang="en-US" sz="2000" dirty="0" smtClean="0"/>
              <a:t>.2 </a:t>
            </a:r>
            <a:r>
              <a:rPr lang="en-US" sz="2000" dirty="0"/>
              <a:t>Exception </a:t>
            </a:r>
            <a:r>
              <a:rPr lang="en-US" sz="2000" dirty="0">
                <a:latin typeface="+mj-lt"/>
              </a:rPr>
              <a:t>handling</a:t>
            </a:r>
            <a:r>
              <a:rPr lang="en-US" sz="2000" dirty="0"/>
              <a:t> at application level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ABC76DD0-E08F-4535-B8AE-7D5264E14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772" y="1622036"/>
            <a:ext cx="7297307" cy="4684735"/>
          </a:xfrm>
        </p:spPr>
        <p:txBody>
          <a:bodyPr>
            <a:normAutofit/>
          </a:bodyPr>
          <a:lstStyle/>
          <a:p>
            <a:r>
              <a:rPr lang="en-US" sz="1800" b="1" dirty="0"/>
              <a:t>Spring 3.2</a:t>
            </a:r>
            <a:r>
              <a:rPr lang="en-US" sz="1800" dirty="0"/>
              <a:t> brings support for a global </a:t>
            </a:r>
            <a:r>
              <a:rPr lang="en-US" sz="1800" i="1" dirty="0"/>
              <a:t>@</a:t>
            </a:r>
            <a:r>
              <a:rPr lang="en-US" sz="1800" i="1" dirty="0" err="1"/>
              <a:t>ExceptionHandler</a:t>
            </a:r>
            <a:r>
              <a:rPr lang="en-US" sz="1800" i="1" dirty="0"/>
              <a:t> </a:t>
            </a:r>
            <a:r>
              <a:rPr lang="en-US" sz="1800" dirty="0"/>
              <a:t>with the new </a:t>
            </a:r>
            <a:r>
              <a:rPr lang="en-US" sz="1800" i="1" dirty="0"/>
              <a:t>@</a:t>
            </a:r>
            <a:r>
              <a:rPr lang="en-US" sz="1800" i="1" dirty="0" err="1"/>
              <a:t>ControllerAdvice</a:t>
            </a:r>
            <a:r>
              <a:rPr lang="en-US" sz="1800" dirty="0"/>
              <a:t> annotation.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7708FD73-F33F-41A1-92BD-FCC4F56B405F}"/>
              </a:ext>
            </a:extLst>
          </p:cNvPr>
          <p:cNvSpPr/>
          <p:nvPr/>
        </p:nvSpPr>
        <p:spPr>
          <a:xfrm>
            <a:off x="814191" y="2242159"/>
            <a:ext cx="8016657" cy="4064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@</a:t>
            </a:r>
            <a:r>
              <a:rPr lang="en-US" dirty="0" err="1"/>
              <a:t>ControllerAdvice</a:t>
            </a:r>
            <a:endParaRPr lang="en-US" dirty="0"/>
          </a:p>
          <a:p>
            <a:r>
              <a:rPr lang="en-US" b="1" dirty="0"/>
              <a:t>public class </a:t>
            </a:r>
            <a:r>
              <a:rPr lang="en-US" b="1" dirty="0" err="1"/>
              <a:t>DemoException</a:t>
            </a:r>
            <a:r>
              <a:rPr lang="en-US" b="1" dirty="0"/>
              <a:t> {</a:t>
            </a:r>
          </a:p>
          <a:p>
            <a:r>
              <a:rPr lang="en-US" dirty="0"/>
              <a:t>@</a:t>
            </a:r>
            <a:r>
              <a:rPr lang="en-US" dirty="0" err="1"/>
              <a:t>ResponseBody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ResponseStatus</a:t>
            </a:r>
            <a:r>
              <a:rPr lang="en-US" dirty="0"/>
              <a:t>(value=</a:t>
            </a:r>
            <a:r>
              <a:rPr lang="en-US" dirty="0" err="1"/>
              <a:t>HttpStatus.</a:t>
            </a:r>
            <a:r>
              <a:rPr lang="en-US" b="1" i="1" dirty="0" err="1"/>
              <a:t>NOT_FOUND</a:t>
            </a:r>
            <a:r>
              <a:rPr lang="en-US" b="1" i="1" dirty="0"/>
              <a:t>)</a:t>
            </a:r>
          </a:p>
          <a:p>
            <a:r>
              <a:rPr lang="en-US" dirty="0"/>
              <a:t>@</a:t>
            </a:r>
            <a:r>
              <a:rPr lang="en-US" dirty="0" err="1"/>
              <a:t>ExceptionHandler</a:t>
            </a:r>
            <a:r>
              <a:rPr lang="en-US" dirty="0"/>
              <a:t>(value = {</a:t>
            </a:r>
            <a:r>
              <a:rPr lang="en-US" dirty="0" err="1"/>
              <a:t>Exception.</a:t>
            </a:r>
            <a:r>
              <a:rPr lang="en-US" b="1" dirty="0" err="1"/>
              <a:t>class</a:t>
            </a:r>
            <a:r>
              <a:rPr lang="en-US" b="1" dirty="0"/>
              <a:t>})</a:t>
            </a:r>
          </a:p>
          <a:p>
            <a:r>
              <a:rPr lang="en-US" dirty="0"/>
              <a:t>    </a:t>
            </a:r>
            <a:r>
              <a:rPr lang="en-US" b="1" dirty="0"/>
              <a:t>protected </a:t>
            </a:r>
            <a:r>
              <a:rPr lang="en-US" b="1" dirty="0" err="1"/>
              <a:t>ErrorInfo</a:t>
            </a:r>
            <a:r>
              <a:rPr lang="en-US" b="1" dirty="0"/>
              <a:t> </a:t>
            </a:r>
            <a:r>
              <a:rPr lang="en-US" b="1" dirty="0" err="1"/>
              <a:t>handleConflict</a:t>
            </a:r>
            <a:r>
              <a:rPr lang="en-US" b="1" dirty="0"/>
              <a:t>(Exception ex, </a:t>
            </a:r>
            <a:r>
              <a:rPr lang="en-US" b="1" dirty="0" err="1"/>
              <a:t>HttpServletRequest</a:t>
            </a:r>
            <a:r>
              <a:rPr lang="en-US" b="1" dirty="0"/>
              <a:t> </a:t>
            </a:r>
            <a:r>
              <a:rPr lang="en-US" b="1" dirty="0" err="1"/>
              <a:t>req</a:t>
            </a:r>
            <a:r>
              <a:rPr lang="en-US" b="1" dirty="0"/>
              <a:t>) {</a:t>
            </a:r>
          </a:p>
          <a:p>
            <a:r>
              <a:rPr lang="en-US" dirty="0"/>
              <a:t>        String </a:t>
            </a:r>
            <a:r>
              <a:rPr lang="en-US" dirty="0" err="1"/>
              <a:t>bodyOfResponse</a:t>
            </a:r>
            <a:r>
              <a:rPr lang="en-US" dirty="0"/>
              <a:t> = </a:t>
            </a:r>
            <a:r>
              <a:rPr lang="en-US" dirty="0" err="1"/>
              <a:t>ex.getMessage</a:t>
            </a:r>
            <a:r>
              <a:rPr lang="en-US" dirty="0"/>
              <a:t>();// "Country with this id not present";</a:t>
            </a:r>
          </a:p>
          <a:p>
            <a:r>
              <a:rPr lang="en-US" dirty="0"/>
              <a:t>        String </a:t>
            </a:r>
            <a:r>
              <a:rPr lang="en-US" dirty="0" err="1"/>
              <a:t>uri</a:t>
            </a:r>
            <a:r>
              <a:rPr lang="en-US" dirty="0"/>
              <a:t> = </a:t>
            </a:r>
            <a:r>
              <a:rPr lang="en-US" dirty="0" err="1"/>
              <a:t>req.getRequestURL</a:t>
            </a:r>
            <a:r>
              <a:rPr lang="en-US" dirty="0"/>
              <a:t>().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b="1" dirty="0"/>
              <a:t>return  new </a:t>
            </a:r>
            <a:r>
              <a:rPr lang="en-US" b="1" dirty="0" err="1"/>
              <a:t>ErrorInfo</a:t>
            </a:r>
            <a:r>
              <a:rPr lang="en-US" b="1" dirty="0"/>
              <a:t>(</a:t>
            </a:r>
            <a:r>
              <a:rPr lang="en-US" b="1" dirty="0" err="1"/>
              <a:t>uri,bodyOfResponse</a:t>
            </a:r>
            <a:r>
              <a:rPr lang="en-US" b="1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744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8</a:t>
            </a:r>
            <a:r>
              <a:rPr lang="en-US" sz="2400" dirty="0" smtClean="0"/>
              <a:t>.2</a:t>
            </a:r>
            <a:r>
              <a:rPr lang="en-US" sz="2000" dirty="0" smtClean="0"/>
              <a:t> </a:t>
            </a:r>
            <a:r>
              <a:rPr lang="en-US" sz="2400" dirty="0"/>
              <a:t>Exception handling at application level</a:t>
            </a:r>
          </a:p>
        </p:txBody>
      </p:sp>
      <p:sp>
        <p:nvSpPr>
          <p:cNvPr id="14339" name="Rectangle 15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SpringRESTDemowithGlobalException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875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so far learnt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 at controller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 at application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7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Lab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25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Question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1: Which of the following annotation is used for handler method?</a:t>
            </a:r>
          </a:p>
          <a:p>
            <a:pPr lvl="1"/>
            <a:r>
              <a:rPr lang="en-US" dirty="0"/>
              <a:t>Option1 : @Exception</a:t>
            </a:r>
          </a:p>
          <a:p>
            <a:pPr lvl="1"/>
            <a:r>
              <a:rPr lang="en-US" dirty="0"/>
              <a:t>Option 2: @</a:t>
            </a:r>
            <a:r>
              <a:rPr lang="en-US" dirty="0" err="1"/>
              <a:t>ExceptionHandler</a:t>
            </a:r>
            <a:endParaRPr lang="en-US" dirty="0"/>
          </a:p>
          <a:p>
            <a:pPr lvl="1"/>
            <a:r>
              <a:rPr lang="en-US" dirty="0"/>
              <a:t>Option 3: @</a:t>
            </a:r>
            <a:r>
              <a:rPr lang="en-US" dirty="0" err="1"/>
              <a:t>HandlerMapping</a:t>
            </a:r>
            <a:endParaRPr lang="en-US" dirty="0"/>
          </a:p>
          <a:p>
            <a:pPr lvl="1"/>
            <a:r>
              <a:rPr lang="en-US" dirty="0"/>
              <a:t>Option 4: @</a:t>
            </a:r>
            <a:r>
              <a:rPr lang="en-US" dirty="0" err="1"/>
              <a:t>HandlerMethod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Question 2: We can handle Custom Exception in Spring REST.</a:t>
            </a:r>
          </a:p>
          <a:p>
            <a:pPr lvl="1"/>
            <a:r>
              <a:rPr lang="en-US" dirty="0"/>
              <a:t>True </a:t>
            </a:r>
          </a:p>
          <a:p>
            <a:pPr lvl="1"/>
            <a:r>
              <a:rPr lang="en-US" dirty="0"/>
              <a:t>False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3106D451-C336-4646-BC81-79E6465B2A85}" vid="{7404A21F-B64E-4569-8A13-B333C44638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f9b258c7-9c72-463b-80f6-91d061ebb25d">Class book</Material_x0020_Type>
    <Category xmlns="f9b258c7-9c72-463b-80f6-91d061ebb25d">Module Artifact</Category>
    <_Version xmlns="http://schemas.microsoft.com/sharepoint/v3/fields" xsi:nil="true"/>
    <_DCDateModified xmlns="http://schemas.microsoft.com/sharepoint/v3/fields" xsi:nil="true"/>
    <Level xmlns="f9b258c7-9c72-463b-80f6-91d061ebb25d">L1</Leve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AE62D972F90F4BABD1137CCFB20CA1" ma:contentTypeVersion="6" ma:contentTypeDescription="Create a new document." ma:contentTypeScope="" ma:versionID="2bbef86511ba2588bc91d47363499510">
  <xsd:schema xmlns:xsd="http://www.w3.org/2001/XMLSchema" xmlns:xs="http://www.w3.org/2001/XMLSchema" xmlns:p="http://schemas.microsoft.com/office/2006/metadata/properties" xmlns:ns1="f9b258c7-9c72-463b-80f6-91d061ebb25d" xmlns:ns3="http://schemas.microsoft.com/sharepoint/v3/fields" targetNamespace="http://schemas.microsoft.com/office/2006/metadata/properties" ma:root="true" ma:fieldsID="eb827f4a88cabd8c5609f4e55a7167a7" ns1:_="" ns3:_="">
    <xsd:import namespace="f9b258c7-9c72-463b-80f6-91d061ebb25d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Level"/>
                <xsd:element ref="ns1:Category"/>
                <xsd:element ref="ns1:Material_x0020_Type"/>
                <xsd:element ref="ns3:_DCDateModified" minOccurs="0"/>
                <xsd:element ref="ns3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258c7-9c72-463b-80f6-91d061ebb25d" elementFormDefault="qualified">
    <xsd:import namespace="http://schemas.microsoft.com/office/2006/documentManagement/types"/>
    <xsd:import namespace="http://schemas.microsoft.com/office/infopath/2007/PartnerControls"/>
    <xsd:element name="Level" ma:index="0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1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2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Modified" ma:index="5" nillable="true" ma:displayName="Date Modified" ma:description="The date on which this resource was last modified" ma:format="DateTime" ma:internalName="_DCDateModified">
      <xsd:simpleType>
        <xsd:restriction base="dms:DateTime"/>
      </xsd:simpleType>
    </xsd:element>
    <xsd:element name="_Version" ma:index="6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1830C8-F522-4AF4-83DD-915E4EE23EB4}">
  <ds:schemaRefs>
    <ds:schemaRef ds:uri="http://purl.org/dc/elements/1.1/"/>
    <ds:schemaRef ds:uri="http://schemas.microsoft.com/sharepoint/v3/field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f9b258c7-9c72-463b-80f6-91d061ebb25d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B673CDC-8BE6-4391-ABD9-A817C61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2ABFC-96A2-4F29-A572-29DCC4C1C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b258c7-9c72-463b-80f6-91d061ebb25d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19046</TotalTime>
  <Words>416</Words>
  <Application>Microsoft Office PowerPoint</Application>
  <PresentationFormat>On-screen Show (4:3)</PresentationFormat>
  <Paragraphs>90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Verdana</vt:lpstr>
      <vt:lpstr>Wingdings</vt:lpstr>
      <vt:lpstr>Section slides</vt:lpstr>
      <vt:lpstr>Basic Spring 5.0</vt:lpstr>
      <vt:lpstr>Lesson Objectives</vt:lpstr>
      <vt:lpstr>8.1 Exception handling at controller level </vt:lpstr>
      <vt:lpstr>8.1 Exception handling at controller level</vt:lpstr>
      <vt:lpstr>8.2 Exception handling at application level </vt:lpstr>
      <vt:lpstr>8.2 Exception handling at application level</vt:lpstr>
      <vt:lpstr>Summary</vt:lpstr>
      <vt:lpstr> Lab</vt:lpstr>
      <vt:lpstr>Review Question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</dc:title>
  <dc:creator>iGATE</dc:creator>
  <cp:lastModifiedBy>Thorat, Bharati</cp:lastModifiedBy>
  <cp:revision>313</cp:revision>
  <dcterms:created xsi:type="dcterms:W3CDTF">2012-05-18T02:59:15Z</dcterms:created>
  <dcterms:modified xsi:type="dcterms:W3CDTF">2018-07-12T05:41:07Z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0x010100A0AE62D972F90F4BABD1137CCFB20CA1</vt:lpwstr>
  </property>
</Properties>
</file>