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3"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2"/>
    <p:restoredTop sz="94700"/>
  </p:normalViewPr>
  <p:slideViewPr>
    <p:cSldViewPr>
      <p:cViewPr varScale="1">
        <p:scale>
          <a:sx n="144" d="100"/>
          <a:sy n="144" d="100"/>
        </p:scale>
        <p:origin x="1952"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BB35B4-01E7-4D84-AD89-4065CE764AA7}" type="datetimeFigureOut">
              <a:rPr lang="en-US" smtClean="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B35B4-01E7-4D84-AD89-4065CE764AA7}" type="datetimeFigureOut">
              <a:rPr lang="en-US" smtClean="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B35B4-01E7-4D84-AD89-4065CE764AA7}" type="datetimeFigureOut">
              <a:rPr lang="en-US" smtClean="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B35B4-01E7-4D84-AD89-4065CE764AA7}" type="datetimeFigureOut">
              <a:rPr lang="en-US" smtClean="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B35B4-01E7-4D84-AD89-4065CE764AA7}" type="datetimeFigureOut">
              <a:rPr lang="en-US" smtClean="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BB35B4-01E7-4D84-AD89-4065CE764AA7}" type="datetimeFigureOut">
              <a:rPr lang="en-US" smtClean="0"/>
              <a:t>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BB35B4-01E7-4D84-AD89-4065CE764AA7}" type="datetimeFigureOut">
              <a:rPr lang="en-US" smtClean="0"/>
              <a:t>2/26/21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BB35B4-01E7-4D84-AD89-4065CE764AA7}" type="datetimeFigureOut">
              <a:rPr lang="en-US" smtClean="0"/>
              <a:t>2/26/21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B35B4-01E7-4D84-AD89-4065CE764AA7}" type="datetimeFigureOut">
              <a:rPr lang="en-US" smtClean="0"/>
              <a:t>2/26/21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B35B4-01E7-4D84-AD89-4065CE764AA7}" type="datetimeFigureOut">
              <a:rPr lang="en-US" smtClean="0"/>
              <a:t>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B35B4-01E7-4D84-AD89-4065CE764AA7}" type="datetimeFigureOut">
              <a:rPr lang="en-US" smtClean="0"/>
              <a:t>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E8EF63-C289-4819-90DF-23B3238E19F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B35B4-01E7-4D84-AD89-4065CE764AA7}" type="datetimeFigureOut">
              <a:rPr lang="en-US" smtClean="0"/>
              <a:t>2/26/21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8EF63-C289-4819-90DF-23B3238E19F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egister_allocation" TargetMode="External"/><Relationship Id="rId2" Type="http://schemas.openxmlformats.org/officeDocument/2006/relationships/hyperlink" Target="https://llvm.org/pubs/2008-06-PLDI-PuzzleSolving.pdf" TargetMode="External"/><Relationship Id="rId1" Type="http://schemas.openxmlformats.org/officeDocument/2006/relationships/slideLayout" Target="../slideLayouts/slideLayout2.xml"/><Relationship Id="rId4" Type="http://schemas.openxmlformats.org/officeDocument/2006/relationships/hyperlink" Target="http://homepages.dcc.ufmg.br/~fernando/publications/papers/PhdDiss.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
            <a:ext cx="7772400" cy="571479"/>
          </a:xfrm>
        </p:spPr>
        <p:txBody>
          <a:bodyPr>
            <a:normAutofit/>
          </a:bodyPr>
          <a:lstStyle/>
          <a:p>
            <a:r>
              <a:rPr lang="en-IN" sz="2800" b="1" dirty="0">
                <a:latin typeface="Agency FB" pitchFamily="34" charset="0"/>
              </a:rPr>
              <a:t>Register Allocation by Puzzle Solving</a:t>
            </a:r>
            <a:endParaRPr lang="en-US" sz="2800" b="1" dirty="0">
              <a:latin typeface="Agency FB" pitchFamily="34" charset="0"/>
            </a:endParaRPr>
          </a:p>
        </p:txBody>
      </p:sp>
      <p:sp>
        <p:nvSpPr>
          <p:cNvPr id="5" name="TextBox 4"/>
          <p:cNvSpPr txBox="1"/>
          <p:nvPr/>
        </p:nvSpPr>
        <p:spPr>
          <a:xfrm>
            <a:off x="0" y="785794"/>
            <a:ext cx="9144000" cy="6801862"/>
          </a:xfrm>
          <a:prstGeom prst="rect">
            <a:avLst/>
          </a:prstGeom>
          <a:noFill/>
        </p:spPr>
        <p:txBody>
          <a:bodyPr wrap="square" rtlCol="0">
            <a:spAutoFit/>
          </a:bodyPr>
          <a:lstStyle/>
          <a:p>
            <a:pPr marL="342900" indent="-342900"/>
            <a:r>
              <a:rPr lang="en-IN" sz="2400" b="1" dirty="0">
                <a:latin typeface="Agency FB" pitchFamily="34" charset="0"/>
              </a:rPr>
              <a:t>Introduction:</a:t>
            </a:r>
          </a:p>
          <a:p>
            <a:pPr marL="342900" indent="-342900"/>
            <a:r>
              <a:rPr lang="en-US" sz="2400" dirty="0">
                <a:latin typeface="Agency FB" pitchFamily="34" charset="0"/>
              </a:rPr>
              <a:t>      Programs in a high level language are written under the assumption that an unbounded number of variables can be created to store values. Once these programs are translated into machine code, some of these variables will be stored in registers, while others will have to be stored in memory. It is advantageous to maximize the number of variables stored in registers, because reading or writing registers is faster than accessing memory. However, computer architectures only provide a small number of registers, and normally different variables cannot be simultaneously stored in registers.</a:t>
            </a:r>
          </a:p>
          <a:p>
            <a:pPr marL="342900" indent="-342900"/>
            <a:r>
              <a:rPr lang="en-US" sz="2400" dirty="0">
                <a:latin typeface="Agency FB" pitchFamily="34" charset="0"/>
              </a:rPr>
              <a:t>		 In this paper we introduce a new abstraction: register allocation by puzzle solving. We model the register file as a puzzle board and the program variables as puzzle pieces. The result is a collection of puzzles with one puzzle per instruction in the intermediate representation of the source program. We will show that puzzles are easy to use, that we can solve them efficiently, and that they produce code that is competitive with the code produced by state-of-the-art algorithms. </a:t>
            </a:r>
            <a:br>
              <a:rPr lang="en-US" sz="2000" dirty="0">
                <a:latin typeface="Agency FB" pitchFamily="34" charset="0"/>
              </a:rPr>
            </a:br>
            <a:br>
              <a:rPr lang="en-US" sz="2000" dirty="0">
                <a:latin typeface="Agency FB" pitchFamily="34" charset="0"/>
              </a:rPr>
            </a:br>
            <a:br>
              <a:rPr lang="en-US" sz="2000" dirty="0">
                <a:latin typeface="Agency FB" pitchFamily="34" charset="0"/>
              </a:rPr>
            </a:br>
            <a:endParaRPr lang="en-IN" sz="2000" dirty="0">
              <a:latin typeface="Agency FB" pitchFamily="34" charset="0"/>
            </a:endParaRPr>
          </a:p>
          <a:p>
            <a:pPr marL="342900" indent="-342900"/>
            <a:endParaRPr lang="en-IN" sz="2000" dirty="0">
              <a:latin typeface="Agency FB" pitchFamily="34" charset="0"/>
            </a:endParaRPr>
          </a:p>
          <a:p>
            <a:pPr marL="342900" indent="-342900"/>
            <a:endParaRPr lang="en-IN" sz="2000" dirty="0">
              <a:latin typeface="Agency FB"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A0BF-353E-B94F-AFCA-A4C6A0DA81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CB9329-6E8E-2344-B44F-62062ADDAB4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DFA2123-2E2E-E348-84BF-E3685B206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41368"/>
          </a:xfrm>
          <a:prstGeom prst="rect">
            <a:avLst/>
          </a:prstGeom>
        </p:spPr>
      </p:pic>
    </p:spTree>
    <p:extLst>
      <p:ext uri="{BB962C8B-B14F-4D97-AF65-F5344CB8AC3E}">
        <p14:creationId xmlns:p14="http://schemas.microsoft.com/office/powerpoint/2010/main" val="60442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5DED-0AF8-9C44-A2D8-B700566EE3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13072A-3A12-1C4D-A48C-4861814B699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16B9FD-3532-364D-A1EB-E1F096655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4"/>
            <a:ext cx="9144000" cy="6696744"/>
          </a:xfrm>
          <a:prstGeom prst="rect">
            <a:avLst/>
          </a:prstGeom>
        </p:spPr>
      </p:pic>
    </p:spTree>
    <p:extLst>
      <p:ext uri="{BB962C8B-B14F-4D97-AF65-F5344CB8AC3E}">
        <p14:creationId xmlns:p14="http://schemas.microsoft.com/office/powerpoint/2010/main" val="169994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IN" sz="2800" b="1" dirty="0">
                <a:latin typeface="Agency FB" pitchFamily="34" charset="0"/>
              </a:rPr>
              <a:t>Conclusion:</a:t>
            </a:r>
          </a:p>
          <a:p>
            <a:pPr>
              <a:buNone/>
            </a:pPr>
            <a:r>
              <a:rPr lang="en-IN" sz="2400" dirty="0">
                <a:latin typeface="Agency FB" pitchFamily="34" charset="0"/>
              </a:rPr>
              <a:t>	</a:t>
            </a:r>
            <a:r>
              <a:rPr lang="en-US" sz="2400" dirty="0">
                <a:latin typeface="Agency FB" pitchFamily="34" charset="0"/>
              </a:rPr>
              <a:t> In this paper we have introduced register allocation by puzzle solving. We have shown that our puzzle-based allocator runs as fast as the algorithm used in an industrial-strength JIT compiler and that it produces code that is competitive with state-of-the-art algorithms. A compiler writer can model a register file as a puzzle board, and</a:t>
            </a:r>
            <a:br>
              <a:rPr lang="en-US" sz="2400" dirty="0">
                <a:latin typeface="Agency FB" pitchFamily="34" charset="0"/>
              </a:rPr>
            </a:br>
            <a:r>
              <a:rPr lang="en-US" sz="2400" dirty="0">
                <a:latin typeface="Agency FB" pitchFamily="34" charset="0"/>
              </a:rPr>
              <a:t>straightforwardly transform a source program into elementary form and then into puzzle pieces. For a compiler that already uses SSA form as an intermediate representation, the extra step to elementary form is small. Our puzzle solver works for architectures such as x86, ARM, and PowerPC. Puzzle solving for SPARC V8 and V9</a:t>
            </a:r>
            <a:br>
              <a:rPr lang="en-US" sz="2400" dirty="0">
                <a:latin typeface="Agency FB" pitchFamily="34" charset="0"/>
              </a:rPr>
            </a:br>
            <a:r>
              <a:rPr lang="en-US" sz="2400" dirty="0">
                <a:latin typeface="Agency FB" pitchFamily="34" charset="0"/>
              </a:rPr>
              <a:t>(type-2 puzzles) remains an open problem. Our puzzle solver produces competitive code even though we use simple approaches to spilling and coalescing. We speculate that if compiler writers implement a puzzle solver with advanced approaches to spilling and</a:t>
            </a:r>
            <a:br>
              <a:rPr lang="en-US" sz="2400" dirty="0">
                <a:latin typeface="Agency FB" pitchFamily="34" charset="0"/>
              </a:rPr>
            </a:br>
            <a:r>
              <a:rPr lang="en-US" sz="2400" dirty="0">
                <a:latin typeface="Agency FB" pitchFamily="34" charset="0"/>
              </a:rPr>
              <a:t>coalescing, then the produced code will be even better. </a:t>
            </a:r>
            <a:br>
              <a:rPr lang="en-US" sz="2400" dirty="0">
                <a:latin typeface="Agency FB" pitchFamily="34" charset="0"/>
              </a:rPr>
            </a:br>
            <a:endParaRPr lang="en-US" sz="2400" dirty="0">
              <a:latin typeface="Agency FB"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30E9-0BDA-E547-A918-7E5417DDD60F}"/>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BA37CF7D-869D-1B4D-99F9-C284CBCC9D93}"/>
              </a:ext>
            </a:extLst>
          </p:cNvPr>
          <p:cNvSpPr>
            <a:spLocks noGrp="1"/>
          </p:cNvSpPr>
          <p:nvPr>
            <p:ph idx="1"/>
          </p:nvPr>
        </p:nvSpPr>
        <p:spPr/>
        <p:txBody>
          <a:bodyPr>
            <a:normAutofit/>
          </a:bodyPr>
          <a:lstStyle/>
          <a:p>
            <a:r>
              <a:rPr lang="en-IN" sz="1600" dirty="0"/>
              <a:t>Scott </a:t>
            </a:r>
            <a:r>
              <a:rPr lang="en-IN" sz="1600" dirty="0" err="1"/>
              <a:t>Ananian</a:t>
            </a:r>
            <a:r>
              <a:rPr lang="en-IN" sz="1600" dirty="0"/>
              <a:t>. The static single information form. Master’s thesis, MIT, September 1999. </a:t>
            </a:r>
          </a:p>
          <a:p>
            <a:r>
              <a:rPr lang="en-IN" sz="1600" dirty="0"/>
              <a:t>Andrew W. Appel and Lal George. Optimal spilling for CISC machines with few registers. In PLDI, pages 243–253. ACM Press, 2001. </a:t>
            </a:r>
          </a:p>
          <a:p>
            <a:r>
              <a:rPr lang="en-IN" sz="1600" dirty="0"/>
              <a:t>L. </a:t>
            </a:r>
            <a:r>
              <a:rPr lang="en-IN" sz="1600" dirty="0" err="1"/>
              <a:t>Belady</a:t>
            </a:r>
            <a:r>
              <a:rPr lang="en-IN" sz="1600" dirty="0"/>
              <a:t>. A study of the replacement of algorithms of a virtual storage computer. IBM System Journal, 5:78–101, 1966.</a:t>
            </a:r>
            <a:endParaRPr lang="en-US" sz="1600" dirty="0"/>
          </a:p>
          <a:p>
            <a:r>
              <a:rPr lang="en-US" sz="1600" dirty="0">
                <a:hlinkClick r:id="rId2"/>
              </a:rPr>
              <a:t>https://llvm.org/pubs/2008-06-PLDI-PuzzleSolving.pdf</a:t>
            </a:r>
            <a:endParaRPr lang="en-US" sz="1600" dirty="0"/>
          </a:p>
          <a:p>
            <a:r>
              <a:rPr lang="en-US" sz="1600" dirty="0">
                <a:hlinkClick r:id="rId3"/>
              </a:rPr>
              <a:t>https://en.wikipedia.org/wiki/Register_allocation</a:t>
            </a:r>
            <a:endParaRPr lang="en-US" sz="1600" dirty="0"/>
          </a:p>
          <a:p>
            <a:r>
              <a:rPr lang="en-IN" sz="1600" u="sng" dirty="0">
                <a:hlinkClick r:id="rId4" tooltip="http://homepages.dcc.ufmg.br/~fernando/publications/papers/PhdDiss.pdf"/>
              </a:rPr>
              <a:t>http://homepages.dcc.ufmg.br/~fernando/publications/papers/PhdDiss.pdf</a:t>
            </a:r>
            <a:endParaRPr lang="en-US" sz="1000" dirty="0"/>
          </a:p>
        </p:txBody>
      </p:sp>
    </p:spTree>
    <p:extLst>
      <p:ext uri="{BB962C8B-B14F-4D97-AF65-F5344CB8AC3E}">
        <p14:creationId xmlns:p14="http://schemas.microsoft.com/office/powerpoint/2010/main" val="313149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400" b="1" dirty="0">
                <a:latin typeface="Agency FB" pitchFamily="34" charset="0"/>
              </a:rPr>
              <a:t>Background Work:</a:t>
            </a:r>
          </a:p>
          <a:p>
            <a:pPr>
              <a:buNone/>
            </a:pPr>
            <a:r>
              <a:rPr lang="en-IN" sz="2400" b="1" dirty="0">
                <a:latin typeface="Agency FB" pitchFamily="34" charset="0"/>
              </a:rPr>
              <a:t>	</a:t>
            </a:r>
            <a:r>
              <a:rPr lang="en-US" sz="2400" dirty="0">
                <a:latin typeface="Agency FB" pitchFamily="34" charset="0"/>
              </a:rPr>
              <a:t>Computer architectures rely on a memory hierarchy to store the data that is manipulated by programs. Figure shows the storage pyramid that is typically observed on a ordinary computer. At the very top of the pyramid we have registers, which provide to the CPU the fastest access to data. Because registers are so fast and so few, one of the greatest challenges of compiler writers is to design algorithms that keep the most used program variables in registers, while relegating the least used variables to memory if necessary. Register allocation is thus the problem of mapping variables to registers or memory.</a:t>
            </a:r>
            <a:br>
              <a:rPr lang="en-US" sz="2400" dirty="0"/>
            </a:br>
            <a:br>
              <a:rPr lang="en-US" sz="2400" dirty="0"/>
            </a:br>
            <a:r>
              <a:rPr lang="en-IN" sz="2400" dirty="0">
                <a:latin typeface="Agency FB" pitchFamily="34" charset="0"/>
              </a:rPr>
              <a:t> </a:t>
            </a:r>
            <a:endParaRPr lang="en-IN" sz="2400" b="1" dirty="0">
              <a:latin typeface="Agency FB" pitchFamily="34" charset="0"/>
            </a:endParaRPr>
          </a:p>
          <a:p>
            <a:pPr>
              <a:buNone/>
            </a:pPr>
            <a:r>
              <a:rPr lang="en-IN" sz="2400" b="1" dirty="0">
                <a:latin typeface="Agency FB" pitchFamily="34" charset="0"/>
              </a:rPr>
              <a:t>	</a:t>
            </a:r>
            <a:endParaRPr lang="en-US" sz="2400" b="1" dirty="0">
              <a:latin typeface="Agency FB" pitchFamily="34" charset="0"/>
            </a:endParaRPr>
          </a:p>
        </p:txBody>
      </p:sp>
      <p:pic>
        <p:nvPicPr>
          <p:cNvPr id="6" name="Picture 2"/>
          <p:cNvPicPr>
            <a:picLocks noChangeAspect="1" noChangeArrowheads="1"/>
          </p:cNvPicPr>
          <p:nvPr/>
        </p:nvPicPr>
        <p:blipFill>
          <a:blip r:embed="rId2"/>
          <a:srcRect/>
          <a:stretch>
            <a:fillRect/>
          </a:stretch>
        </p:blipFill>
        <p:spPr bwMode="auto">
          <a:xfrm>
            <a:off x="2000232" y="3214686"/>
            <a:ext cx="4857784" cy="329015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400" dirty="0">
                <a:latin typeface="Agency FB" pitchFamily="34" charset="0"/>
              </a:rPr>
              <a:t>	The research that constitutes this dissertation started in the Winter of 2005. Register allocation has a very intimate relation with graph coloring, and </a:t>
            </a:r>
            <a:r>
              <a:rPr lang="en-US" sz="2400" dirty="0" err="1">
                <a:latin typeface="Agency FB" pitchFamily="34" charset="0"/>
              </a:rPr>
              <a:t>chordal</a:t>
            </a:r>
            <a:r>
              <a:rPr lang="en-US" sz="2400" dirty="0">
                <a:latin typeface="Agency FB" pitchFamily="34" charset="0"/>
              </a:rPr>
              <a:t> graphs can be colored in time linear on the number of edges. This observation motivated our first paper on this field: Register Allocation via Coloring of </a:t>
            </a:r>
            <a:r>
              <a:rPr lang="en-US" sz="2400" dirty="0" err="1">
                <a:latin typeface="Agency FB" pitchFamily="34" charset="0"/>
              </a:rPr>
              <a:t>Chordal</a:t>
            </a:r>
            <a:r>
              <a:rPr lang="en-US" sz="2400" dirty="0">
                <a:latin typeface="Agency FB" pitchFamily="34" charset="0"/>
              </a:rPr>
              <a:t> Graphs One year after this first</a:t>
            </a:r>
            <a:br>
              <a:rPr lang="en-US" sz="2400" dirty="0">
                <a:latin typeface="Agency FB" pitchFamily="34" charset="0"/>
              </a:rPr>
            </a:br>
            <a:r>
              <a:rPr lang="en-US" sz="2400" dirty="0">
                <a:latin typeface="Agency FB" pitchFamily="34" charset="0"/>
              </a:rPr>
              <a:t>publication we released our second paper on this subject: Register Allocation After Classical SSA Elimination is NP-Complete Finally, on the Spring of 2008 we released our most important result: Register Allocation by Puzzle Solving, published in The Conference on Programming Language Design and Implementation In addition of these three papers, While implementing our register allocators, we have developed a technique to perform the translation validation of register allocation outputs. Register allocation by puzzle solving is feasible and effective for most computer architectures currently in use.</a:t>
            </a:r>
            <a:br>
              <a:rPr lang="en-US" sz="2400" dirty="0">
                <a:latin typeface="Agency FB" pitchFamily="34" charset="0"/>
              </a:rPr>
            </a:br>
            <a:endParaRPr lang="en-US" sz="2400" dirty="0">
              <a:latin typeface="Agency FB" pitchFamily="34" charset="0"/>
            </a:endParaRPr>
          </a:p>
          <a:p>
            <a:pPr>
              <a:buNone/>
            </a:pPr>
            <a:br>
              <a:rPr lang="en-US" sz="2400" dirty="0">
                <a:latin typeface="Agency FB" pitchFamily="34" charset="0"/>
              </a:rPr>
            </a:br>
            <a:endParaRPr lang="en-US" sz="2400" dirty="0">
              <a:latin typeface="Agency FB"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400" b="1" dirty="0">
                <a:latin typeface="Agency FB" pitchFamily="34" charset="0"/>
              </a:rPr>
              <a:t>Work Approach:</a:t>
            </a:r>
            <a:r>
              <a:rPr lang="en-US" sz="2400" dirty="0">
                <a:latin typeface="Agency FB" pitchFamily="34" charset="0"/>
              </a:rPr>
              <a:t>	</a:t>
            </a:r>
          </a:p>
          <a:p>
            <a:pPr>
              <a:buNone/>
            </a:pPr>
            <a:r>
              <a:rPr lang="en-US" sz="2400" dirty="0">
                <a:latin typeface="Agency FB" pitchFamily="34" charset="0"/>
              </a:rPr>
              <a:t>	We have implemented a puzzle-based register allocator. Our register allocator</a:t>
            </a:r>
            <a:br>
              <a:rPr lang="en-US" sz="2400" dirty="0">
                <a:latin typeface="Agency FB" pitchFamily="34" charset="0"/>
              </a:rPr>
            </a:br>
            <a:r>
              <a:rPr lang="en-US" sz="2400" dirty="0">
                <a:latin typeface="Agency FB" pitchFamily="34" charset="0"/>
              </a:rPr>
              <a:t>has four steps:</a:t>
            </a:r>
            <a:br>
              <a:rPr lang="en-US" sz="2400" dirty="0">
                <a:latin typeface="Agency FB" pitchFamily="34" charset="0"/>
              </a:rPr>
            </a:br>
            <a:r>
              <a:rPr lang="en-US" sz="2400" dirty="0">
                <a:latin typeface="Agency FB" pitchFamily="34" charset="0"/>
              </a:rPr>
              <a:t>1. transform the program into an elementary program by augmenting it with</a:t>
            </a:r>
            <a:br>
              <a:rPr lang="en-US" sz="2400" dirty="0">
                <a:latin typeface="Agency FB" pitchFamily="34" charset="0"/>
              </a:rPr>
            </a:br>
            <a:r>
              <a:rPr lang="en-US" sz="2400" i="1" dirty="0">
                <a:latin typeface="Agency FB" pitchFamily="34" charset="0"/>
              </a:rPr>
              <a:t>φ</a:t>
            </a:r>
            <a:r>
              <a:rPr lang="en-US" sz="2400" dirty="0">
                <a:latin typeface="Agency FB" pitchFamily="34" charset="0"/>
              </a:rPr>
              <a:t>-functions, </a:t>
            </a:r>
            <a:r>
              <a:rPr lang="en-US" sz="2400" i="1" dirty="0">
                <a:latin typeface="Agency FB" pitchFamily="34" charset="0"/>
              </a:rPr>
              <a:t>π</a:t>
            </a:r>
            <a:r>
              <a:rPr lang="en-US" sz="2400" dirty="0">
                <a:latin typeface="Agency FB" pitchFamily="34" charset="0"/>
              </a:rPr>
              <a:t>-functions and parallel copies</a:t>
            </a:r>
            <a:br>
              <a:rPr lang="en-US" sz="2400" dirty="0">
                <a:latin typeface="Agency FB" pitchFamily="34" charset="0"/>
              </a:rPr>
            </a:br>
            <a:r>
              <a:rPr lang="en-US" sz="2400" dirty="0">
                <a:latin typeface="Agency FB" pitchFamily="34" charset="0"/>
              </a:rPr>
              <a:t>2. transform the elementary program into a collection of puzzles</a:t>
            </a:r>
            <a:br>
              <a:rPr lang="en-US" sz="2400" dirty="0">
                <a:latin typeface="Agency FB" pitchFamily="34" charset="0"/>
              </a:rPr>
            </a:br>
            <a:r>
              <a:rPr lang="en-US" sz="2400" dirty="0">
                <a:latin typeface="Agency FB" pitchFamily="34" charset="0"/>
              </a:rPr>
              <a:t>3. do puzzle solving, spilling, and coalescing and finally</a:t>
            </a:r>
            <a:br>
              <a:rPr lang="en-US" sz="2400" dirty="0">
                <a:latin typeface="Agency FB" pitchFamily="34" charset="0"/>
              </a:rPr>
            </a:br>
            <a:r>
              <a:rPr lang="en-US" sz="2400" dirty="0">
                <a:latin typeface="Agency FB" pitchFamily="34" charset="0"/>
              </a:rPr>
              <a:t>4. transform the elementary program and the register allocation result into assembly code.</a:t>
            </a:r>
          </a:p>
          <a:p>
            <a:pPr>
              <a:buNone/>
            </a:pPr>
            <a:r>
              <a:rPr lang="en-US" sz="2400" dirty="0">
                <a:latin typeface="Agency FB" pitchFamily="34" charset="0"/>
              </a:rPr>
              <a:t>	 A puzzle consists of a board and a set of pieces. Pieces cannot overlap on the board, and a subset of the pieces are already placed on the board. The challenge is to fit the remaining pieces on the board. </a:t>
            </a:r>
            <a:br>
              <a:rPr lang="en-US" sz="2400" dirty="0">
                <a:latin typeface="Agency FB" pitchFamily="34" charset="0"/>
              </a:rPr>
            </a:br>
            <a:r>
              <a:rPr lang="en-US" sz="2400" dirty="0">
                <a:latin typeface="Agency FB" pitchFamily="34" charset="0"/>
              </a:rPr>
              <a:t> </a:t>
            </a:r>
            <a:br>
              <a:rPr lang="en-US" sz="2400" dirty="0">
                <a:latin typeface="Agency FB" pitchFamily="34" charset="0"/>
              </a:rPr>
            </a:br>
            <a:endParaRPr lang="en-US" sz="2400" dirty="0">
              <a:latin typeface="Agency FB" pitchFamily="34" charset="0"/>
            </a:endParaRPr>
          </a:p>
        </p:txBody>
      </p:sp>
      <p:pic>
        <p:nvPicPr>
          <p:cNvPr id="4" name="Picture 2"/>
          <p:cNvPicPr>
            <a:picLocks noChangeAspect="1" noChangeArrowheads="1"/>
          </p:cNvPicPr>
          <p:nvPr/>
        </p:nvPicPr>
        <p:blipFill>
          <a:blip r:embed="rId2"/>
          <a:srcRect/>
          <a:stretch>
            <a:fillRect/>
          </a:stretch>
        </p:blipFill>
        <p:spPr bwMode="auto">
          <a:xfrm>
            <a:off x="2643174" y="4643446"/>
            <a:ext cx="4000528" cy="21300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400" dirty="0">
                <a:latin typeface="Agency FB" pitchFamily="34" charset="0"/>
              </a:rPr>
              <a:t>From a program to puzzle pieces:</a:t>
            </a:r>
          </a:p>
          <a:p>
            <a:pPr>
              <a:buNone/>
            </a:pPr>
            <a:r>
              <a:rPr lang="en-US" sz="2400" dirty="0">
                <a:latin typeface="Agency FB" pitchFamily="34" charset="0"/>
              </a:rPr>
              <a:t> 1. Convert a program into an elementary program </a:t>
            </a:r>
          </a:p>
          <a:p>
            <a:pPr>
              <a:buNone/>
            </a:pPr>
            <a:r>
              <a:rPr lang="en-US" sz="2400" dirty="0">
                <a:latin typeface="Agency FB" pitchFamily="34" charset="0"/>
              </a:rPr>
              <a:t>	A. Transform code into SSA form </a:t>
            </a:r>
          </a:p>
          <a:p>
            <a:pPr>
              <a:buNone/>
            </a:pPr>
            <a:r>
              <a:rPr lang="en-US" sz="2400" dirty="0">
                <a:latin typeface="Agency FB" pitchFamily="34" charset="0"/>
              </a:rPr>
              <a:t>	B. Transform A into SSI form </a:t>
            </a:r>
          </a:p>
          <a:p>
            <a:pPr>
              <a:buNone/>
            </a:pPr>
            <a:r>
              <a:rPr lang="en-US" sz="2400" dirty="0">
                <a:latin typeface="Agency FB" pitchFamily="34" charset="0"/>
              </a:rPr>
              <a:t>	C. Insert in B parallel copies between every instruction pair </a:t>
            </a:r>
          </a:p>
          <a:p>
            <a:pPr>
              <a:buNone/>
            </a:pPr>
            <a:r>
              <a:rPr lang="en-US" sz="2400" dirty="0">
                <a:latin typeface="Agency FB" pitchFamily="34" charset="0"/>
              </a:rPr>
              <a:t>2. Map the elementary program into puzzle pieces.</a:t>
            </a: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r>
              <a:rPr lang="en-IN" sz="2400" dirty="0">
                <a:latin typeface="Agency FB" pitchFamily="34" charset="0"/>
              </a:rPr>
              <a:t>		    original program		elementary program</a:t>
            </a:r>
            <a:endParaRPr lang="en-US" sz="2400" dirty="0">
              <a:latin typeface="Agency FB" pitchFamily="34" charset="0"/>
            </a:endParaRPr>
          </a:p>
          <a:p>
            <a:pPr>
              <a:buNone/>
            </a:pPr>
            <a:endParaRPr lang="en-US" sz="2400" dirty="0">
              <a:latin typeface="Agency FB" pitchFamily="34" charset="0"/>
            </a:endParaRPr>
          </a:p>
        </p:txBody>
      </p:sp>
      <p:pic>
        <p:nvPicPr>
          <p:cNvPr id="6" name="Picture 2"/>
          <p:cNvPicPr>
            <a:picLocks noChangeAspect="1" noChangeArrowheads="1"/>
          </p:cNvPicPr>
          <p:nvPr/>
        </p:nvPicPr>
        <p:blipFill>
          <a:blip r:embed="rId2"/>
          <a:srcRect/>
          <a:stretch>
            <a:fillRect/>
          </a:stretch>
        </p:blipFill>
        <p:spPr bwMode="auto">
          <a:xfrm>
            <a:off x="1000100" y="2857496"/>
            <a:ext cx="6381750" cy="31369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png"/>
          <p:cNvPicPr>
            <a:picLocks noChangeAspect="1"/>
          </p:cNvPicPr>
          <p:nvPr/>
        </p:nvPicPr>
        <p:blipFill>
          <a:blip r:embed="rId2"/>
          <a:srcRect b="63179"/>
          <a:stretch>
            <a:fillRect/>
          </a:stretch>
        </p:blipFill>
        <p:spPr>
          <a:xfrm>
            <a:off x="956507" y="4000504"/>
            <a:ext cx="8187493" cy="2714644"/>
          </a:xfrm>
          <a:prstGeom prst="rect">
            <a:avLst/>
          </a:prstGeom>
        </p:spPr>
      </p:pic>
      <p:sp>
        <p:nvSpPr>
          <p:cNvPr id="3" name="Content Placeholder 2"/>
          <p:cNvSpPr>
            <a:spLocks noGrp="1"/>
          </p:cNvSpPr>
          <p:nvPr>
            <p:ph idx="1"/>
          </p:nvPr>
        </p:nvSpPr>
        <p:spPr>
          <a:xfrm>
            <a:off x="0" y="0"/>
            <a:ext cx="9144000" cy="6858000"/>
          </a:xfrm>
        </p:spPr>
        <p:txBody>
          <a:bodyPr>
            <a:normAutofit/>
          </a:bodyPr>
          <a:lstStyle/>
          <a:p>
            <a:pPr>
              <a:buNone/>
            </a:pPr>
            <a:r>
              <a:rPr lang="en-IN" sz="2400" dirty="0">
                <a:latin typeface="Agency FB" pitchFamily="34" charset="0"/>
              </a:rPr>
              <a:t>                   Add puzzle boards</a:t>
            </a:r>
          </a:p>
          <a:p>
            <a:pPr>
              <a:buNone/>
            </a:pPr>
            <a:endParaRPr lang="en-IN" sz="2400" dirty="0">
              <a:latin typeface="Agency FB" pitchFamily="34" charset="0"/>
            </a:endParaRPr>
          </a:p>
          <a:p>
            <a:pPr>
              <a:buNone/>
            </a:pPr>
            <a:endParaRPr lang="en-IN" sz="2400" dirty="0">
              <a:latin typeface="Agency FB" pitchFamily="34" charset="0"/>
            </a:endParaRPr>
          </a:p>
          <a:p>
            <a:pPr>
              <a:buNone/>
            </a:pPr>
            <a:endParaRPr lang="en-IN" sz="2400" dirty="0">
              <a:latin typeface="Agency FB" pitchFamily="34" charset="0"/>
            </a:endParaRPr>
          </a:p>
          <a:p>
            <a:pPr>
              <a:buNone/>
            </a:pPr>
            <a:r>
              <a:rPr lang="en-US" sz="2400" dirty="0">
                <a:latin typeface="Agency FB" pitchFamily="34" charset="0"/>
              </a:rPr>
              <a:t>Generating puzzle pieces </a:t>
            </a:r>
          </a:p>
          <a:p>
            <a:pPr>
              <a:buNone/>
            </a:pPr>
            <a:r>
              <a:rPr lang="en-US" sz="2400" dirty="0">
                <a:latin typeface="Agency FB" pitchFamily="34" charset="0"/>
              </a:rPr>
              <a:t> For each instruction </a:t>
            </a:r>
            <a:r>
              <a:rPr lang="en-US" sz="2400" dirty="0" err="1">
                <a:latin typeface="Agency FB" pitchFamily="34" charset="0"/>
              </a:rPr>
              <a:t>i</a:t>
            </a:r>
            <a:r>
              <a:rPr lang="en-US" sz="2400" dirty="0">
                <a:latin typeface="Agency FB" pitchFamily="34" charset="0"/>
              </a:rPr>
              <a:t> </a:t>
            </a:r>
          </a:p>
          <a:p>
            <a:pPr>
              <a:buNone/>
            </a:pPr>
            <a:r>
              <a:rPr lang="en-US" sz="2400" dirty="0">
                <a:latin typeface="Agency FB" pitchFamily="34" charset="0"/>
              </a:rPr>
              <a:t>	- Create one puzzle piece for each live-in and live-out variable </a:t>
            </a:r>
          </a:p>
          <a:p>
            <a:pPr>
              <a:buNone/>
            </a:pPr>
            <a:r>
              <a:rPr lang="en-US" sz="2400" dirty="0">
                <a:latin typeface="Agency FB" pitchFamily="34" charset="0"/>
              </a:rPr>
              <a:t>	- If the live range ends at </a:t>
            </a:r>
            <a:r>
              <a:rPr lang="en-US" sz="2400" dirty="0" err="1">
                <a:latin typeface="Agency FB" pitchFamily="34" charset="0"/>
              </a:rPr>
              <a:t>i</a:t>
            </a:r>
            <a:r>
              <a:rPr lang="en-US" sz="2400" dirty="0">
                <a:latin typeface="Agency FB" pitchFamily="34" charset="0"/>
              </a:rPr>
              <a:t>, then the puzzle piece is X </a:t>
            </a:r>
          </a:p>
          <a:p>
            <a:pPr>
              <a:buNone/>
            </a:pPr>
            <a:r>
              <a:rPr lang="en-US" sz="2400" dirty="0">
                <a:latin typeface="Agency FB" pitchFamily="34" charset="0"/>
              </a:rPr>
              <a:t>	- If the live range begins at </a:t>
            </a:r>
            <a:r>
              <a:rPr lang="en-US" sz="2400" dirty="0" err="1">
                <a:latin typeface="Agency FB" pitchFamily="34" charset="0"/>
              </a:rPr>
              <a:t>i</a:t>
            </a:r>
            <a:r>
              <a:rPr lang="en-US" sz="2400" dirty="0">
                <a:latin typeface="Agency FB" pitchFamily="34" charset="0"/>
              </a:rPr>
              <a:t>, then Z-piece </a:t>
            </a:r>
          </a:p>
          <a:p>
            <a:pPr>
              <a:buNone/>
            </a:pPr>
            <a:r>
              <a:rPr lang="en-US" sz="2400" dirty="0">
                <a:latin typeface="Agency FB" pitchFamily="34" charset="0"/>
              </a:rPr>
              <a:t>	- Otherwise Y-piece</a:t>
            </a:r>
          </a:p>
        </p:txBody>
      </p:sp>
      <p:pic>
        <p:nvPicPr>
          <p:cNvPr id="4099" name="Picture 3"/>
          <p:cNvPicPr>
            <a:picLocks noChangeAspect="1" noChangeArrowheads="1"/>
          </p:cNvPicPr>
          <p:nvPr/>
        </p:nvPicPr>
        <p:blipFill>
          <a:blip r:embed="rId3"/>
          <a:srcRect/>
          <a:stretch>
            <a:fillRect/>
          </a:stretch>
        </p:blipFill>
        <p:spPr bwMode="auto">
          <a:xfrm>
            <a:off x="3000332" y="0"/>
            <a:ext cx="6143668" cy="265406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A762-6DB1-C844-B7AC-C32CBA3A45EF}"/>
              </a:ext>
            </a:extLst>
          </p:cNvPr>
          <p:cNvSpPr>
            <a:spLocks noGrp="1"/>
          </p:cNvSpPr>
          <p:nvPr>
            <p:ph type="title"/>
          </p:nvPr>
        </p:nvSpPr>
        <p:spPr/>
        <p:txBody>
          <a:bodyPr/>
          <a:lstStyle/>
          <a:p>
            <a:r>
              <a:rPr lang="en-IN" dirty="0"/>
              <a:t>Solving type 1 puzzles </a:t>
            </a:r>
            <a:br>
              <a:rPr lang="en-IN" dirty="0"/>
            </a:br>
            <a:endParaRPr lang="en-US" dirty="0"/>
          </a:p>
        </p:txBody>
      </p:sp>
      <p:sp>
        <p:nvSpPr>
          <p:cNvPr id="3" name="Content Placeholder 2">
            <a:extLst>
              <a:ext uri="{FF2B5EF4-FFF2-40B4-BE49-F238E27FC236}">
                <a16:creationId xmlns:a16="http://schemas.microsoft.com/office/drawing/2014/main" id="{41535DB5-3A69-5748-9BDF-ED00C698D9FD}"/>
              </a:ext>
            </a:extLst>
          </p:cNvPr>
          <p:cNvSpPr>
            <a:spLocks noGrp="1"/>
          </p:cNvSpPr>
          <p:nvPr>
            <p:ph idx="1"/>
          </p:nvPr>
        </p:nvSpPr>
        <p:spPr/>
        <p:txBody>
          <a:bodyPr/>
          <a:lstStyle/>
          <a:p>
            <a:r>
              <a:rPr lang="en-IN" dirty="0"/>
              <a:t>Approach proposed: complete one area at a time </a:t>
            </a:r>
          </a:p>
          <a:p>
            <a:pPr marL="0" indent="0">
              <a:buNone/>
            </a:pPr>
            <a:r>
              <a:rPr lang="en-IN" dirty="0"/>
              <a:t>• For each area: </a:t>
            </a:r>
          </a:p>
          <a:p>
            <a:pPr marL="0" indent="0">
              <a:buNone/>
            </a:pPr>
            <a:r>
              <a:rPr lang="en-IN" dirty="0"/>
              <a:t>	- Pad a puzzle with size-1 X- and Z-pieces 	until the area of puzzle pieces == board </a:t>
            </a:r>
          </a:p>
          <a:p>
            <a:endParaRPr lang="en-US" dirty="0"/>
          </a:p>
        </p:txBody>
      </p:sp>
      <p:pic>
        <p:nvPicPr>
          <p:cNvPr id="3073" name="Picture 1" descr="page34image4726912">
            <a:extLst>
              <a:ext uri="{FF2B5EF4-FFF2-40B4-BE49-F238E27FC236}">
                <a16:creationId xmlns:a16="http://schemas.microsoft.com/office/drawing/2014/main" id="{5CA7F407-2590-3443-AC60-49A4A19B0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437112"/>
            <a:ext cx="73025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C7A800-415E-7F4A-A144-F3A3E6D2B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624"/>
            <a:ext cx="9144000" cy="6813375"/>
          </a:xfrm>
          <a:prstGeom prst="rect">
            <a:avLst/>
          </a:prstGeom>
        </p:spPr>
      </p:pic>
    </p:spTree>
    <p:extLst>
      <p:ext uri="{BB962C8B-B14F-4D97-AF65-F5344CB8AC3E}">
        <p14:creationId xmlns:p14="http://schemas.microsoft.com/office/powerpoint/2010/main" val="183636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0482-0B24-AC47-B3AA-2D149185EA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40CEA-09AC-AB46-B8BE-08EC9253B78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6A5ADD-C735-5347-AEEE-98B06DF9E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4"/>
            <a:ext cx="9144000" cy="6813376"/>
          </a:xfrm>
          <a:prstGeom prst="rect">
            <a:avLst/>
          </a:prstGeom>
        </p:spPr>
      </p:pic>
    </p:spTree>
    <p:extLst>
      <p:ext uri="{BB962C8B-B14F-4D97-AF65-F5344CB8AC3E}">
        <p14:creationId xmlns:p14="http://schemas.microsoft.com/office/powerpoint/2010/main" val="157082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98E4-159C-7F49-909D-8C065DB90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5FE544-B72C-7841-B4CB-750975864DD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C3B2EF8-AEFE-6749-A254-E1261361A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144000" cy="6741368"/>
          </a:xfrm>
          <a:prstGeom prst="rect">
            <a:avLst/>
          </a:prstGeom>
        </p:spPr>
      </p:pic>
    </p:spTree>
    <p:extLst>
      <p:ext uri="{BB962C8B-B14F-4D97-AF65-F5344CB8AC3E}">
        <p14:creationId xmlns:p14="http://schemas.microsoft.com/office/powerpoint/2010/main" val="2888645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1055</Words>
  <Application>Microsoft Macintosh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Agency FB</vt:lpstr>
      <vt:lpstr>Arial</vt:lpstr>
      <vt:lpstr>Calibri</vt:lpstr>
      <vt:lpstr>Office Theme</vt:lpstr>
      <vt:lpstr>Register Allocation by Puzzle Solving</vt:lpstr>
      <vt:lpstr>PowerPoint Presentation</vt:lpstr>
      <vt:lpstr>PowerPoint Presentation</vt:lpstr>
      <vt:lpstr>PowerPoint Presentation</vt:lpstr>
      <vt:lpstr>PowerPoint Presentation</vt:lpstr>
      <vt:lpstr>PowerPoint Presentation</vt:lpstr>
      <vt:lpstr>Solving type 1 puzzles  </vt:lpstr>
      <vt:lpstr>PowerPoint Presentation</vt:lpstr>
      <vt:lpstr>PowerPoint Presentation</vt:lpstr>
      <vt:lpstr>PowerPoint Presentation</vt:lpstr>
      <vt:lpstr>PowerPoint Presentation</vt:lpstr>
      <vt:lpstr>PowerPoint Presentation</vt:lpstr>
      <vt:lpstr>Reference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Allocation by Puzzle Solving</dc:title>
  <dc:creator>Mayank Kumar</dc:creator>
  <cp:lastModifiedBy>Microsoft Office User</cp:lastModifiedBy>
  <cp:revision>41</cp:revision>
  <dcterms:created xsi:type="dcterms:W3CDTF">2021-02-26T09:29:18Z</dcterms:created>
  <dcterms:modified xsi:type="dcterms:W3CDTF">2021-02-26T16:26:10Z</dcterms:modified>
</cp:coreProperties>
</file>