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4975D-58F7-4365-912F-B5C195964907}" v="19" dt="2025-09-16T08:20:3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iya Kore" userId="ba04ef9186d2fdf8" providerId="LiveId" clId="{B584975D-58F7-4365-912F-B5C195964907}"/>
    <pc:docChg chg="undo custSel addSld delSld modSld modMainMaster">
      <pc:chgData name="Supriya Kore" userId="ba04ef9186d2fdf8" providerId="LiveId" clId="{B584975D-58F7-4365-912F-B5C195964907}" dt="2025-09-16T10:21:14.533" v="421" actId="207"/>
      <pc:docMkLst>
        <pc:docMk/>
      </pc:docMkLst>
      <pc:sldChg chg="modSp mod">
        <pc:chgData name="Supriya Kore" userId="ba04ef9186d2fdf8" providerId="LiveId" clId="{B584975D-58F7-4365-912F-B5C195964907}" dt="2025-09-16T10:21:14.533" v="421" actId="207"/>
        <pc:sldMkLst>
          <pc:docMk/>
          <pc:sldMk cId="0" sldId="256"/>
        </pc:sldMkLst>
        <pc:spChg chg="mod">
          <ac:chgData name="Supriya Kore" userId="ba04ef9186d2fdf8" providerId="LiveId" clId="{B584975D-58F7-4365-912F-B5C195964907}" dt="2025-09-16T10:21:14.533" v="421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priya Kore" userId="ba04ef9186d2fdf8" providerId="LiveId" clId="{B584975D-58F7-4365-912F-B5C195964907}" dt="2025-09-16T08:26:56.530" v="134" actId="403"/>
        <pc:sldMkLst>
          <pc:docMk/>
          <pc:sldMk cId="0" sldId="257"/>
        </pc:sldMkLst>
        <pc:spChg chg="mod">
          <ac:chgData name="Supriya Kore" userId="ba04ef9186d2fdf8" providerId="LiveId" clId="{B584975D-58F7-4365-912F-B5C195964907}" dt="2025-09-16T08:24:10.718" v="103" actId="40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26:56.530" v="134" actId="403"/>
          <ac:spMkLst>
            <pc:docMk/>
            <pc:sldMk cId="0" sldId="257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24:30.341" v="105" actId="1076"/>
          <ac:graphicFrameMkLst>
            <pc:docMk/>
            <pc:sldMk cId="0" sldId="257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24:32.871" v="106" actId="1076"/>
          <ac:picMkLst>
            <pc:docMk/>
            <pc:sldMk cId="0" sldId="257"/>
            <ac:picMk id="5" creationId="{00000000-0000-0000-0000-000000000000}"/>
          </ac:picMkLst>
        </pc:picChg>
      </pc:sldChg>
      <pc:sldChg chg="modSp mod setBg">
        <pc:chgData name="Supriya Kore" userId="ba04ef9186d2fdf8" providerId="LiveId" clId="{B584975D-58F7-4365-912F-B5C195964907}" dt="2025-09-16T08:26:59.208" v="135" actId="403"/>
        <pc:sldMkLst>
          <pc:docMk/>
          <pc:sldMk cId="0" sldId="258"/>
        </pc:sldMkLst>
        <pc:spChg chg="mod">
          <ac:chgData name="Supriya Kore" userId="ba04ef9186d2fdf8" providerId="LiveId" clId="{B584975D-58F7-4365-912F-B5C195964907}" dt="2025-09-16T08:22:49.351" v="92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26:59.208" v="135" actId="403"/>
          <ac:spMkLst>
            <pc:docMk/>
            <pc:sldMk cId="0" sldId="258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22:41.053" v="90" actId="1076"/>
          <ac:graphicFrameMkLst>
            <pc:docMk/>
            <pc:sldMk cId="0" sldId="258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22:35.756" v="89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4:09.018" v="222" actId="255"/>
        <pc:sldMkLst>
          <pc:docMk/>
          <pc:sldMk cId="0" sldId="259"/>
        </pc:sldMkLst>
        <pc:spChg chg="mod">
          <ac:chgData name="Supriya Kore" userId="ba04ef9186d2fdf8" providerId="LiveId" clId="{B584975D-58F7-4365-912F-B5C195964907}" dt="2025-09-16T08:27:21.037" v="141" actId="404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4:09.018" v="222" actId="255"/>
          <ac:spMkLst>
            <pc:docMk/>
            <pc:sldMk cId="0" sldId="259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26:30.660" v="131" actId="14100"/>
          <ac:graphicFrameMkLst>
            <pc:docMk/>
            <pc:sldMk cId="0" sldId="259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26:26.951" v="130" actId="14100"/>
          <ac:picMkLst>
            <pc:docMk/>
            <pc:sldMk cId="0" sldId="259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3:46.069" v="221" actId="14100"/>
        <pc:sldMkLst>
          <pc:docMk/>
          <pc:sldMk cId="0" sldId="260"/>
        </pc:sldMkLst>
        <pc:spChg chg="mod">
          <ac:chgData name="Supriya Kore" userId="ba04ef9186d2fdf8" providerId="LiveId" clId="{B584975D-58F7-4365-912F-B5C195964907}" dt="2025-09-16T08:28:37.343" v="156" actId="403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3:40" v="220" actId="255"/>
          <ac:spMkLst>
            <pc:docMk/>
            <pc:sldMk cId="0" sldId="260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3:46.069" v="221" actId="14100"/>
          <ac:graphicFrameMkLst>
            <pc:docMk/>
            <pc:sldMk cId="0" sldId="260"/>
            <ac:graphicFrameMk id="4" creationId="{00000000-0000-0000-0000-000000000000}"/>
          </ac:graphicFrameMkLst>
        </pc:graphicFrameChg>
      </pc:sldChg>
      <pc:sldChg chg="modSp mod">
        <pc:chgData name="Supriya Kore" userId="ba04ef9186d2fdf8" providerId="LiveId" clId="{B584975D-58F7-4365-912F-B5C195964907}" dt="2025-09-16T08:33:24.700" v="219" actId="404"/>
        <pc:sldMkLst>
          <pc:docMk/>
          <pc:sldMk cId="0" sldId="261"/>
        </pc:sldMkLst>
        <pc:spChg chg="mod">
          <ac:chgData name="Supriya Kore" userId="ba04ef9186d2fdf8" providerId="LiveId" clId="{B584975D-58F7-4365-912F-B5C195964907}" dt="2025-09-16T08:30:06.893" v="170" actId="403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3:24.700" v="219" actId="404"/>
          <ac:spMkLst>
            <pc:docMk/>
            <pc:sldMk cId="0" sldId="261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1:25.391" v="195" actId="14100"/>
          <ac:graphicFrameMkLst>
            <pc:docMk/>
            <pc:sldMk cId="0" sldId="261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31:20.481" v="193" actId="14100"/>
          <ac:picMkLst>
            <pc:docMk/>
            <pc:sldMk cId="0" sldId="261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5:07.182" v="224" actId="1076"/>
        <pc:sldMkLst>
          <pc:docMk/>
          <pc:sldMk cId="0" sldId="262"/>
        </pc:sldMkLst>
        <pc:spChg chg="mod">
          <ac:chgData name="Supriya Kore" userId="ba04ef9186d2fdf8" providerId="LiveId" clId="{B584975D-58F7-4365-912F-B5C195964907}" dt="2025-09-16T08:32:10.027" v="202" actId="403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2:44.039" v="205" actId="14100"/>
          <ac:spMkLst>
            <pc:docMk/>
            <pc:sldMk cId="0" sldId="262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5:02.103" v="223" actId="14100"/>
          <ac:graphicFrameMkLst>
            <pc:docMk/>
            <pc:sldMk cId="0" sldId="262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35:07.182" v="224" actId="1076"/>
          <ac:picMkLst>
            <pc:docMk/>
            <pc:sldMk cId="0" sldId="262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6:43.566" v="249" actId="14100"/>
        <pc:sldMkLst>
          <pc:docMk/>
          <pc:sldMk cId="0" sldId="263"/>
        </pc:sldMkLst>
        <pc:spChg chg="mod">
          <ac:chgData name="Supriya Kore" userId="ba04ef9186d2fdf8" providerId="LiveId" clId="{B584975D-58F7-4365-912F-B5C195964907}" dt="2025-09-16T08:35:23.239" v="226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6:43.566" v="249" actId="14100"/>
          <ac:spMkLst>
            <pc:docMk/>
            <pc:sldMk cId="0" sldId="263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6:24.210" v="246" actId="1076"/>
          <ac:graphicFrameMkLst>
            <pc:docMk/>
            <pc:sldMk cId="0" sldId="263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36:36.263" v="247" actId="14100"/>
          <ac:picMkLst>
            <pc:docMk/>
            <pc:sldMk cId="0" sldId="263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7:41.501" v="266" actId="14100"/>
        <pc:sldMkLst>
          <pc:docMk/>
          <pc:sldMk cId="0" sldId="264"/>
        </pc:sldMkLst>
        <pc:spChg chg="mod">
          <ac:chgData name="Supriya Kore" userId="ba04ef9186d2fdf8" providerId="LiveId" clId="{B584975D-58F7-4365-912F-B5C195964907}" dt="2025-09-16T08:36:59.214" v="251" actId="40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7:31.669" v="263" actId="14100"/>
          <ac:spMkLst>
            <pc:docMk/>
            <pc:sldMk cId="0" sldId="264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7:41.501" v="266" actId="14100"/>
          <ac:graphicFrameMkLst>
            <pc:docMk/>
            <pc:sldMk cId="0" sldId="264"/>
            <ac:graphicFrameMk id="4" creationId="{00000000-0000-0000-0000-000000000000}"/>
          </ac:graphicFrameMkLst>
        </pc:graphicFrameChg>
      </pc:sldChg>
      <pc:sldChg chg="modSp mod">
        <pc:chgData name="Supriya Kore" userId="ba04ef9186d2fdf8" providerId="LiveId" clId="{B584975D-58F7-4365-912F-B5C195964907}" dt="2025-09-16T08:38:43.996" v="284" actId="14100"/>
        <pc:sldMkLst>
          <pc:docMk/>
          <pc:sldMk cId="0" sldId="265"/>
        </pc:sldMkLst>
        <pc:spChg chg="mod">
          <ac:chgData name="Supriya Kore" userId="ba04ef9186d2fdf8" providerId="LiveId" clId="{B584975D-58F7-4365-912F-B5C195964907}" dt="2025-09-16T08:38:01.688" v="269" actId="403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8:16.105" v="273" actId="14100"/>
          <ac:spMkLst>
            <pc:docMk/>
            <pc:sldMk cId="0" sldId="265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8:43.996" v="284" actId="14100"/>
          <ac:graphicFrameMkLst>
            <pc:docMk/>
            <pc:sldMk cId="0" sldId="265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38:33.416" v="281" actId="14100"/>
          <ac:picMkLst>
            <pc:docMk/>
            <pc:sldMk cId="0" sldId="265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39:50.200" v="304" actId="14100"/>
        <pc:sldMkLst>
          <pc:docMk/>
          <pc:sldMk cId="0" sldId="266"/>
        </pc:sldMkLst>
        <pc:spChg chg="mod">
          <ac:chgData name="Supriya Kore" userId="ba04ef9186d2fdf8" providerId="LiveId" clId="{B584975D-58F7-4365-912F-B5C195964907}" dt="2025-09-16T08:39:07.530" v="288" actId="404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39:27.297" v="293" actId="14100"/>
          <ac:spMkLst>
            <pc:docMk/>
            <pc:sldMk cId="0" sldId="266"/>
            <ac:spMk id="3" creationId="{00000000-0000-0000-0000-000000000000}"/>
          </ac:spMkLst>
        </pc:spChg>
        <pc:graphicFrameChg chg="mod modGraphic">
          <ac:chgData name="Supriya Kore" userId="ba04ef9186d2fdf8" providerId="LiveId" clId="{B584975D-58F7-4365-912F-B5C195964907}" dt="2025-09-16T08:39:45.757" v="303" actId="1076"/>
          <ac:graphicFrameMkLst>
            <pc:docMk/>
            <pc:sldMk cId="0" sldId="266"/>
            <ac:graphicFrameMk id="4" creationId="{00000000-0000-0000-0000-000000000000}"/>
          </ac:graphicFrameMkLst>
        </pc:graphicFrameChg>
        <pc:picChg chg="mod">
          <ac:chgData name="Supriya Kore" userId="ba04ef9186d2fdf8" providerId="LiveId" clId="{B584975D-58F7-4365-912F-B5C195964907}" dt="2025-09-16T08:39:50.200" v="304" actId="14100"/>
          <ac:picMkLst>
            <pc:docMk/>
            <pc:sldMk cId="0" sldId="266"/>
            <ac:picMk id="5" creationId="{00000000-0000-0000-0000-000000000000}"/>
          </ac:picMkLst>
        </pc:picChg>
      </pc:sldChg>
      <pc:sldChg chg="modSp mod">
        <pc:chgData name="Supriya Kore" userId="ba04ef9186d2fdf8" providerId="LiveId" clId="{B584975D-58F7-4365-912F-B5C195964907}" dt="2025-09-16T08:40:24.140" v="310" actId="1076"/>
        <pc:sldMkLst>
          <pc:docMk/>
          <pc:sldMk cId="0" sldId="267"/>
        </pc:sldMkLst>
        <pc:spChg chg="mod">
          <ac:chgData name="Supriya Kore" userId="ba04ef9186d2fdf8" providerId="LiveId" clId="{B584975D-58F7-4365-912F-B5C195964907}" dt="2025-09-16T08:40:06.714" v="306" actId="404"/>
          <ac:spMkLst>
            <pc:docMk/>
            <pc:sldMk cId="0" sldId="267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40:24.140" v="310" actId="1076"/>
          <ac:spMkLst>
            <pc:docMk/>
            <pc:sldMk cId="0" sldId="267"/>
            <ac:spMk id="3" creationId="{00000000-0000-0000-0000-000000000000}"/>
          </ac:spMkLst>
        </pc:spChg>
      </pc:sldChg>
      <pc:sldChg chg="modSp del mod">
        <pc:chgData name="Supriya Kore" userId="ba04ef9186d2fdf8" providerId="LiveId" clId="{B584975D-58F7-4365-912F-B5C195964907}" dt="2025-09-16T09:04:49.085" v="419" actId="47"/>
        <pc:sldMkLst>
          <pc:docMk/>
          <pc:sldMk cId="0" sldId="269"/>
        </pc:sldMkLst>
        <pc:spChg chg="mod">
          <ac:chgData name="Supriya Kore" userId="ba04ef9186d2fdf8" providerId="LiveId" clId="{B584975D-58F7-4365-912F-B5C195964907}" dt="2025-09-16T08:14:58.793" v="15"/>
          <ac:spMkLst>
            <pc:docMk/>
            <pc:sldMk cId="0" sldId="269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9:01:02.586" v="39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del mod">
        <pc:chgData name="Supriya Kore" userId="ba04ef9186d2fdf8" providerId="LiveId" clId="{B584975D-58F7-4365-912F-B5C195964907}" dt="2025-09-16T09:05:00.858" v="420" actId="47"/>
        <pc:sldMkLst>
          <pc:docMk/>
          <pc:sldMk cId="0" sldId="270"/>
        </pc:sldMkLst>
        <pc:spChg chg="mod">
          <ac:chgData name="Supriya Kore" userId="ba04ef9186d2fdf8" providerId="LiveId" clId="{B584975D-58F7-4365-912F-B5C195964907}" dt="2025-09-16T08:14:58.793" v="15"/>
          <ac:spMkLst>
            <pc:docMk/>
            <pc:sldMk cId="0" sldId="270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9:01:15.339" v="398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Supriya Kore" userId="ba04ef9186d2fdf8" providerId="LiveId" clId="{B584975D-58F7-4365-912F-B5C195964907}" dt="2025-09-16T08:18:18.306" v="47"/>
        <pc:sldMkLst>
          <pc:docMk/>
          <pc:sldMk cId="1440722440" sldId="271"/>
        </pc:sldMkLst>
        <pc:picChg chg="mod">
          <ac:chgData name="Supriya Kore" userId="ba04ef9186d2fdf8" providerId="LiveId" clId="{B584975D-58F7-4365-912F-B5C195964907}" dt="2025-09-16T08:18:18.306" v="47"/>
          <ac:picMkLst>
            <pc:docMk/>
            <pc:sldMk cId="1440722440" sldId="271"/>
            <ac:picMk id="1026" creationId="{78EFAFDF-30CF-BA30-3981-5F3333EAA911}"/>
          </ac:picMkLst>
        </pc:picChg>
      </pc:sldChg>
      <pc:sldChg chg="modSp new mod">
        <pc:chgData name="Supriya Kore" userId="ba04ef9186d2fdf8" providerId="LiveId" clId="{B584975D-58F7-4365-912F-B5C195964907}" dt="2025-09-16T08:59:55.282" v="364" actId="14100"/>
        <pc:sldMkLst>
          <pc:docMk/>
          <pc:sldMk cId="2185333831" sldId="272"/>
        </pc:sldMkLst>
        <pc:spChg chg="mod">
          <ac:chgData name="Supriya Kore" userId="ba04ef9186d2fdf8" providerId="LiveId" clId="{B584975D-58F7-4365-912F-B5C195964907}" dt="2025-09-16T08:59:21.329" v="351" actId="404"/>
          <ac:spMkLst>
            <pc:docMk/>
            <pc:sldMk cId="2185333831" sldId="272"/>
            <ac:spMk id="2" creationId="{2C564277-FBCC-C8D2-4B6B-F424C999888C}"/>
          </ac:spMkLst>
        </pc:spChg>
        <pc:spChg chg="mod">
          <ac:chgData name="Supriya Kore" userId="ba04ef9186d2fdf8" providerId="LiveId" clId="{B584975D-58F7-4365-912F-B5C195964907}" dt="2025-09-16T08:59:55.282" v="364" actId="14100"/>
          <ac:spMkLst>
            <pc:docMk/>
            <pc:sldMk cId="2185333831" sldId="272"/>
            <ac:spMk id="3" creationId="{940FB865-5B0C-A888-4859-C5F807061E22}"/>
          </ac:spMkLst>
        </pc:spChg>
      </pc:sldChg>
      <pc:sldMasterChg chg="modSp modSldLayout">
        <pc:chgData name="Supriya Kore" userId="ba04ef9186d2fdf8" providerId="LiveId" clId="{B584975D-58F7-4365-912F-B5C195964907}" dt="2025-09-16T08:18:18.306" v="47"/>
        <pc:sldMasterMkLst>
          <pc:docMk/>
          <pc:sldMasterMk cId="2209977519" sldId="2147483648"/>
        </pc:sldMasterMkLst>
        <pc:spChg chg="mod">
          <ac:chgData name="Supriya Kore" userId="ba04ef9186d2fdf8" providerId="LiveId" clId="{B584975D-58F7-4365-912F-B5C195964907}" dt="2025-09-16T08:18:18.306" v="47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18:18.306" v="47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18:18.306" v="47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18:18.306" v="47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Supriya Kore" userId="ba04ef9186d2fdf8" providerId="LiveId" clId="{B584975D-58F7-4365-912F-B5C195964907}" dt="2025-09-16T08:18:18.306" v="47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Supriya Kore" userId="ba04ef9186d2fdf8" providerId="LiveId" clId="{B584975D-58F7-4365-912F-B5C195964907}" dt="2025-09-16T08:18:18.306" v="47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Supriya Kore" userId="ba04ef9186d2fdf8" providerId="LiveId" clId="{B584975D-58F7-4365-912F-B5C195964907}" dt="2025-09-16T08:18:18.306" v="47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86" y="500743"/>
            <a:ext cx="8490857" cy="585651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4: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for Data Analysis and Insights</a:t>
            </a:r>
          </a:p>
          <a:p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1"/>
              </a:spcAft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pPr>
              <a:lnSpc>
                <a:spcPct val="111000"/>
              </a:lnSpc>
              <a:spcAft>
                <a:spcPts val="1144"/>
              </a:spcAft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 of Walmart Stores Using Advanced MySQL Techniques</a:t>
            </a:r>
          </a:p>
          <a:p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Supriya Kore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8: Identifying Repeat Customers (purchases within 30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842" y="1485233"/>
            <a:ext cx="7081157" cy="4501910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   SELECT         `Customer ID`,        Date,        LEAD(Date) OVER (PARTITION BY `Customer ID` ORDER BY Date)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sales)SELECT DISTINCT `Customer ID`FROM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cust_datesWHERE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DATEDIFF(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Date) &lt;= 30;</a:t>
            </a:r>
          </a:p>
          <a:p>
            <a:pPr>
              <a:defRPr sz="1200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15 customers had at least one repeat purchase within 30 days.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8187"/>
              </p:ext>
            </p:extLst>
          </p:nvPr>
        </p:nvGraphicFramePr>
        <p:xfrm>
          <a:off x="1785257" y="3632428"/>
          <a:ext cx="5878285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 dirty="0"/>
                        <a:t>Customer 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sz="16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9: Top 5 Customers by Sales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92" y="1406131"/>
            <a:ext cx="7041693" cy="3394472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`Customer ID`,     SUM(Total)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`Customer ID`ORDER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DESCLIMIT 5;</a:t>
            </a:r>
          </a:p>
          <a:p>
            <a:pPr>
              <a:defRPr sz="1200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8 is the top spender, followed by 3, 2, 15, and 1.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2191"/>
              </p:ext>
            </p:extLst>
          </p:nvPr>
        </p:nvGraphicFramePr>
        <p:xfrm>
          <a:off x="1709057" y="3257549"/>
          <a:ext cx="3341914" cy="242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132">
                <a:tc>
                  <a:txBody>
                    <a:bodyPr/>
                    <a:lstStyle/>
                    <a:p>
                      <a:r>
                        <a:rPr sz="1800" dirty="0"/>
                        <a:t>Customer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Total Revenue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sz="180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26634.34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sz="18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23402.26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sz="18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23392.28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sz="180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22674.46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sz="18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22634.55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task_9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43" y="2761879"/>
            <a:ext cx="2743200" cy="33944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10: Sales Trends by Day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883" y="1307374"/>
            <a:ext cx="7021285" cy="4560025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DAYNAME(Date)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SUM(Total)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DAYOFWEEK(Date),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>
              <a:defRPr sz="1200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were highest on Tuesday, followed by Sunday and Wednesday. Monday had the lowest sales.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0750"/>
              </p:ext>
            </p:extLst>
          </p:nvPr>
        </p:nvGraphicFramePr>
        <p:xfrm>
          <a:off x="1873428" y="3249386"/>
          <a:ext cx="31976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889">
                <a:tc>
                  <a:txBody>
                    <a:bodyPr/>
                    <a:lstStyle/>
                    <a:p>
                      <a:r>
                        <a:rPr sz="1800" dirty="0"/>
                        <a:t>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Total 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Tuesday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54630.22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Sunday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49704.6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Wednesday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47221.21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Saturday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46842.79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Thursday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45166.16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Friday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44352.87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89">
                <a:tc>
                  <a:txBody>
                    <a:bodyPr/>
                    <a:lstStyle/>
                    <a:p>
                      <a:r>
                        <a:rPr sz="1800"/>
                        <a:t>Monday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35048.91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 descr="task_10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53" y="3075215"/>
            <a:ext cx="3146515" cy="31514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29" y="1543611"/>
            <a:ext cx="6836228" cy="35488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B shows the highest sales growth.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profitable product lines vary by branch.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High-value customers are critical to revenue.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E-wallet and Cash dominate payment methods.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customers contribute more sales overall.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&amp; Beverages (Members) and Electronic Accessories (Normal) are top choices.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Tuesdays recorded the highest sales; Mondays were lowest.</a:t>
            </a:r>
          </a:p>
          <a:p>
            <a:pPr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78EFAFDF-30CF-BA30-3981-5F3333EA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24" y="1390581"/>
            <a:ext cx="5479754" cy="3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4277-FBCC-C8D2-4B6B-F424C9998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89602"/>
            <a:ext cx="5867400" cy="104819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B865-5B0C-A888-4859-C5F80706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121229"/>
            <a:ext cx="8381999" cy="175260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Walmart’s 2019 sales data to uncover key business insights.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SQL queries and visualizations, I explored branch growth, product profitability, customer segmentation, and sales trends.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understand customer behavior, detect anomalies, and identify opportunities for revenue growth.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concludes with recommendations to improve Walmart’s sales strategy.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3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Identifying the Top Branch by Sales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159562"/>
            <a:ext cx="7859486" cy="3660943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   SELECT         Branch,        DATE_FORMAT(Date, '%Y-%m') AS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sales_month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SUM(Total) AS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Branch, DATE_FORMAT(Date, '%Y-%m')),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with_lag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   SELECT         Branch,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sales_month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LAG(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(PARTITION BY Branch ORDER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sales_month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prev_month_sales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)SELECT     Branch,    ROUND(AVG((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prev_month_sales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NULLIF(prev_month_sales,0) * 100),2) AS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avg_growth_pctFROM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with_lagWHERE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prev_month_sales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NULLGROUP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BranchORDER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avg_growth_pct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  <a:defRPr sz="1200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B shows the highest average monthly sales growth rate (12.24%), followed by C (9.54%), while A had negative growth (-9%).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88861"/>
              </p:ext>
            </p:extLst>
          </p:nvPr>
        </p:nvGraphicFramePr>
        <p:xfrm>
          <a:off x="970157" y="3701831"/>
          <a:ext cx="2926930" cy="211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40">
                <a:tc>
                  <a:txBody>
                    <a:bodyPr/>
                    <a:lstStyle/>
                    <a:p>
                      <a:r>
                        <a:rPr sz="1800"/>
                        <a:t>Branch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Avg Growth 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r>
                        <a:rPr sz="18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12.24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r>
                        <a:rPr sz="18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9.54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r>
                        <a:rPr sz="180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-9.0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task_1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87" y="3701831"/>
            <a:ext cx="3975113" cy="2335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Most Profitable Product Line for Each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250467"/>
            <a:ext cx="7745186" cy="3394472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s.Branch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s.`Product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line`,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s.total_profitFROM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SELECT Branch, `Product line`,            SUM(Total - cogs) AS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total_profit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Branch, `Product line`)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sJOIN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SELECT Branch, MAX(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profit_calc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max_profit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(        SELECT Branch, `Product line`,                SUM(Total - cogs) AS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profit_calc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sales        GROUP BY Branch, `Product line`    ) t    GROUP BY Branch)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s.Branch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m.Branch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s.total_profit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m.max_profit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 sz="1200"/>
            </a:pP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A: Home and Lifestyle</a:t>
            </a:r>
            <a:b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B: Sports and Travel</a:t>
            </a:r>
            <a:b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C: Food and Beverages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54720"/>
              </p:ext>
            </p:extLst>
          </p:nvPr>
        </p:nvGraphicFramePr>
        <p:xfrm>
          <a:off x="1243696" y="3698634"/>
          <a:ext cx="33283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584">
                <a:tc>
                  <a:txBody>
                    <a:bodyPr/>
                    <a:lstStyle/>
                    <a:p>
                      <a:r>
                        <a:rPr sz="1800" dirty="0"/>
                        <a:t>Branch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Product Line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Total Profit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09">
                <a:tc>
                  <a:txBody>
                    <a:bodyPr/>
                    <a:lstStyle/>
                    <a:p>
                      <a:r>
                        <a:rPr sz="18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Home and lifestyle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1067.49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09">
                <a:tc>
                  <a:txBody>
                    <a:bodyPr/>
                    <a:lstStyle/>
                    <a:p>
                      <a:r>
                        <a:rPr sz="180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Sports and travel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951.82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09">
                <a:tc>
                  <a:txBody>
                    <a:bodyPr/>
                    <a:lstStyle/>
                    <a:p>
                      <a:r>
                        <a:rPr sz="180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Food and beverages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1131.75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task_2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42" y="2597255"/>
            <a:ext cx="2977243" cy="381443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Customer Segmentation (High / Medium / Low Spenders)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228" y="1273831"/>
            <a:ext cx="7565572" cy="3394472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cust_totals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   SELECT         `Customer ID`,        ROUND(SUM(Total),2)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`Customer ID`),ranked AS (    SELECT         `Customer ID`,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NTILE(3) OVER (ORDER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tier   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cust_totals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)SELECT     `Customer ID`,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CASE         WHEN tier = 1 THEN 'High'        WHEN tier = 2 THEN 'Medium'        ELSE 'Low'    END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rankedORDER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>
              <a:defRPr sz="1200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segmented into High, Medium, and Low spenders using NTILE(3). Top spenders are IDs 8, 3, 2, 15, 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31597"/>
              </p:ext>
            </p:extLst>
          </p:nvPr>
        </p:nvGraphicFramePr>
        <p:xfrm>
          <a:off x="1457838" y="3786859"/>
          <a:ext cx="3799962" cy="227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3">
                <a:tc>
                  <a:txBody>
                    <a:bodyPr/>
                    <a:lstStyle/>
                    <a:p>
                      <a:r>
                        <a:rPr sz="1800"/>
                        <a:t>Customer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Total Spent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Segment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88">
                <a:tc>
                  <a:txBody>
                    <a:bodyPr/>
                    <a:lstStyle/>
                    <a:p>
                      <a:r>
                        <a:rPr sz="180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26634.34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High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88">
                <a:tc>
                  <a:txBody>
                    <a:bodyPr/>
                    <a:lstStyle/>
                    <a:p>
                      <a:r>
                        <a:rPr sz="18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23402.26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High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88">
                <a:tc>
                  <a:txBody>
                    <a:bodyPr/>
                    <a:lstStyle/>
                    <a:p>
                      <a:r>
                        <a:rPr sz="18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23392.28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High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288">
                <a:tc>
                  <a:txBody>
                    <a:bodyPr/>
                    <a:lstStyle/>
                    <a:p>
                      <a:r>
                        <a:rPr sz="180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22674.46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High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88">
                <a:tc>
                  <a:txBody>
                    <a:bodyPr/>
                    <a:lstStyle/>
                    <a:p>
                      <a:r>
                        <a:rPr sz="18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22634.55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High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task_3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10" y="3515078"/>
            <a:ext cx="3189516" cy="2776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Detect Anomalies in Sales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296647"/>
            <a:ext cx="7761514" cy="4264705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stats AS (    SELECT         `Product line`,        ROUND(AVG(Total),2)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ROUND(STDDEV(Total),2)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`Product line`)SELECT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s.`Invoice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ID`,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s.`Product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line`,    ROUND(s.Total,2) AS Total,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st.avg_sales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st.std_sales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CASE         WHEN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st.avg_sales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*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st.std_sales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'High Anomaly'        WHEN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st.avg_sales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 *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st.std_sales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'Low Anomaly'        ELSE 'Normal'    END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anomaly_flagFROM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sJOIN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s.`Product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line`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.`Product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line`ORDER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s.`Product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line`,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>
              <a:defRPr sz="1200"/>
            </a:pP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significantly above or below the average ± 2*std are flagged as anomalies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57552"/>
              </p:ext>
            </p:extLst>
          </p:nvPr>
        </p:nvGraphicFramePr>
        <p:xfrm>
          <a:off x="1322613" y="3690257"/>
          <a:ext cx="7113816" cy="233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771">
                <a:tc>
                  <a:txBody>
                    <a:bodyPr/>
                    <a:lstStyle/>
                    <a:p>
                      <a:r>
                        <a:rPr sz="1800"/>
                        <a:t>Invoice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Product Line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Anomaly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37">
                <a:tc>
                  <a:txBody>
                    <a:bodyPr/>
                    <a:lstStyle/>
                    <a:p>
                      <a:r>
                        <a:rPr sz="1800" dirty="0"/>
                        <a:t>817-69-8206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Electronic accessories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942.45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High Anomaly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37">
                <a:tc>
                  <a:txBody>
                    <a:bodyPr/>
                    <a:lstStyle/>
                    <a:p>
                      <a:r>
                        <a:rPr sz="1800"/>
                        <a:t>704-48-3927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Electronic accessories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931.04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High Anomaly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337">
                <a:tc>
                  <a:txBody>
                    <a:bodyPr/>
                    <a:lstStyle/>
                    <a:p>
                      <a:r>
                        <a:rPr sz="1800"/>
                        <a:t>267-62-7380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Electronic accessories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864.57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High Anomaly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Most Popular Payment Method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360445"/>
            <a:ext cx="7870371" cy="4604925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t.Payment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t.method_countFROM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SELECT         City,        Payment,        COUNT(*)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method_count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ROW_NUMBER() OVER (PARTITION BY City ORDER BY COUNT(*) DESC) 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City, Payment)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tWHERE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1ORDER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 sz="12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Mandalay: </a:t>
            </a:r>
            <a:r>
              <a:rPr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Ewallet</a:t>
            </a:r>
            <a:b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Naypyitaw: Cash</a:t>
            </a:r>
            <a:b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Yangon: </a:t>
            </a:r>
            <a:r>
              <a:rPr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Ewallet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26627"/>
              </p:ext>
            </p:extLst>
          </p:nvPr>
        </p:nvGraphicFramePr>
        <p:xfrm>
          <a:off x="1055914" y="3738424"/>
          <a:ext cx="3635826" cy="222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48">
                <a:tc>
                  <a:txBody>
                    <a:bodyPr/>
                    <a:lstStyle/>
                    <a:p>
                      <a:r>
                        <a:rPr sz="1800"/>
                        <a:t>City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Payment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01">
                <a:tc>
                  <a:txBody>
                    <a:bodyPr/>
                    <a:lstStyle/>
                    <a:p>
                      <a:r>
                        <a:rPr sz="1800"/>
                        <a:t>Mandalay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Ewallet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113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148">
                <a:tc>
                  <a:txBody>
                    <a:bodyPr/>
                    <a:lstStyle/>
                    <a:p>
                      <a:r>
                        <a:rPr sz="1800"/>
                        <a:t>Naypyitaw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Cash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48">
                <a:tc>
                  <a:txBody>
                    <a:bodyPr/>
                    <a:lstStyle/>
                    <a:p>
                      <a:r>
                        <a:rPr sz="1800"/>
                        <a:t>Yangon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Ewallet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126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task_5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43" y="2307772"/>
            <a:ext cx="3374572" cy="38810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6: Monthly Sales Distribution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386499"/>
            <a:ext cx="7815943" cy="4085002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DATE_FORMAT(Date, '%Y-%m')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Gender,    SUM(Total)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DATE_FORMAT(Date, '%Y-%m'),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ASC, Gender;</a:t>
            </a:r>
          </a:p>
          <a:p>
            <a:pPr>
              <a:defRPr sz="1200"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female customers contributed more sales across most months.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34438"/>
              </p:ext>
            </p:extLst>
          </p:nvPr>
        </p:nvGraphicFramePr>
        <p:xfrm>
          <a:off x="1360713" y="3200942"/>
          <a:ext cx="3396345" cy="251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514">
                <a:tc>
                  <a:txBody>
                    <a:bodyPr/>
                    <a:lstStyle/>
                    <a:p>
                      <a:r>
                        <a:rPr sz="1800"/>
                        <a:t>Month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Female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Male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14">
                <a:tc>
                  <a:txBody>
                    <a:bodyPr/>
                    <a:lstStyle/>
                    <a:p>
                      <a:r>
                        <a:rPr sz="1800"/>
                        <a:t>2019-01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43624.7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42937.87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14">
                <a:tc>
                  <a:txBody>
                    <a:bodyPr/>
                    <a:lstStyle/>
                    <a:p>
                      <a:r>
                        <a:rPr sz="1800" dirty="0"/>
                        <a:t>2019-02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38729.91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24439.83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14">
                <a:tc>
                  <a:txBody>
                    <a:bodyPr/>
                    <a:lstStyle/>
                    <a:p>
                      <a:r>
                        <a:rPr sz="1800"/>
                        <a:t>2019-03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30503.92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42245.33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task_6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04" y="3070317"/>
            <a:ext cx="3480706" cy="2949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7: Best Product Line by Customer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17638"/>
            <a:ext cx="8137071" cy="4525963"/>
          </a:xfrm>
        </p:spPr>
        <p:txBody>
          <a:bodyPr/>
          <a:lstStyle/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t.`Customer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type`,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t.`Product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line`,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t.total_salesFROM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SELECT         `Customer type`,        `Product line`,        SUM(Total)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ROW_NUMBER() OVER (PARTITION BY `Customer type` ORDER BY SUM(Total) DESC)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sales    GROUP BY `Customer type`, `Product line`)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t.`Customer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type`;</a:t>
            </a:r>
          </a:p>
          <a:p>
            <a:pPr>
              <a:defRPr sz="1200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Food and Beverages</a:t>
            </a:r>
            <a:b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Normal: Electronic Accessories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38770"/>
              </p:ext>
            </p:extLst>
          </p:nvPr>
        </p:nvGraphicFramePr>
        <p:xfrm>
          <a:off x="977671" y="3558712"/>
          <a:ext cx="3645354" cy="23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076">
                <a:tc>
                  <a:txBody>
                    <a:bodyPr/>
                    <a:lstStyle/>
                    <a:p>
                      <a:r>
                        <a:rPr sz="1800"/>
                        <a:t>Customer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Product Line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Total 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76">
                <a:tc>
                  <a:txBody>
                    <a:bodyPr/>
                    <a:lstStyle/>
                    <a:p>
                      <a:r>
                        <a:rPr sz="1800"/>
                        <a:t>Member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Food and beverages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31357.62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076">
                <a:tc>
                  <a:txBody>
                    <a:bodyPr/>
                    <a:lstStyle/>
                    <a:p>
                      <a:r>
                        <a:rPr sz="1800"/>
                        <a:t>Normal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/>
                        <a:t>Electronic accessories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29839.04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 descr="task_7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4" y="2677711"/>
            <a:ext cx="3020786" cy="3631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1492</Words>
  <Application>Microsoft Office PowerPoint</Application>
  <PresentationFormat>On-screen Show (4:3)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Introduction</vt:lpstr>
      <vt:lpstr>Task 1: Identifying the Top Branch by Sales Growth Rate</vt:lpstr>
      <vt:lpstr>Task 2: Most Profitable Product Line for Each Branch</vt:lpstr>
      <vt:lpstr>Task 3: Customer Segmentation (High / Medium / Low Spenders)</vt:lpstr>
      <vt:lpstr>Task 4: Detect Anomalies in Sales Transactions</vt:lpstr>
      <vt:lpstr>Task 5: Most Popular Payment Method by City</vt:lpstr>
      <vt:lpstr>Task 6: Monthly Sales Distribution by Gender</vt:lpstr>
      <vt:lpstr>Task 7: Best Product Line by Customer Type</vt:lpstr>
      <vt:lpstr>Task 8: Identifying Repeat Customers (purchases within 30 days)</vt:lpstr>
      <vt:lpstr>Task 9: Top 5 Customers by Sales Volume</vt:lpstr>
      <vt:lpstr>Task 10: Sales Trends by Day of the Week</vt:lpstr>
      <vt:lpstr>Conclusion &amp;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Supriya</dc:creator>
  <cp:keywords/>
  <dc:description>generated using python-pptx</dc:description>
  <cp:lastModifiedBy>Supriya Kore</cp:lastModifiedBy>
  <cp:revision>2</cp:revision>
  <dcterms:created xsi:type="dcterms:W3CDTF">2013-01-27T09:14:16Z</dcterms:created>
  <dcterms:modified xsi:type="dcterms:W3CDTF">2025-09-16T10:21:17Z</dcterms:modified>
  <cp:category/>
</cp:coreProperties>
</file>