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1" r:id="rId4"/>
    <p:sldId id="284" r:id="rId5"/>
    <p:sldId id="275" r:id="rId6"/>
    <p:sldId id="276" r:id="rId7"/>
    <p:sldId id="277" r:id="rId8"/>
    <p:sldId id="278" r:id="rId9"/>
    <p:sldId id="279" r:id="rId10"/>
    <p:sldId id="280" r:id="rId11"/>
    <p:sldId id="281" r:id="rId12"/>
    <p:sldId id="282" r:id="rId13"/>
    <p:sldId id="283" r:id="rId14"/>
    <p:sldId id="262" r:id="rId15"/>
    <p:sldId id="274" r:id="rId16"/>
    <p:sldId id="260" r:id="rId17"/>
    <p:sldId id="261" r:id="rId18"/>
    <p:sldId id="263" r:id="rId19"/>
    <p:sldId id="264" r:id="rId20"/>
    <p:sldId id="265" r:id="rId21"/>
    <p:sldId id="266" r:id="rId22"/>
    <p:sldId id="267" r:id="rId23"/>
    <p:sldId id="268" r:id="rId24"/>
    <p:sldId id="269" r:id="rId25"/>
    <p:sldId id="270" r:id="rId26"/>
    <p:sldId id="271" r:id="rId27"/>
    <p:sldId id="272" r:id="rId28"/>
    <p:sldId id="273" r:id="rId29"/>
    <p:sldId id="286" r:id="rId30"/>
    <p:sldId id="285" r:id="rId31"/>
    <p:sldId id="287" r:id="rId32"/>
    <p:sldId id="288" r:id="rId33"/>
    <p:sldId id="289"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1" r:id="rId53"/>
    <p:sldId id="31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755AD-47F3-CA1B-AACF-CFE957CBCAF4}" v="1867" dt="2024-08-25T17:22:21.480"/>
    <p1510:client id="{8769C5DC-652E-C53F-02FE-8C52126B0301}" v="274" dt="2024-08-25T18:31:28.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8-25T17:22:02.698"/>
    </inkml:context>
    <inkml:brush xml:id="br0">
      <inkml:brushProperty name="width" value="0.1" units="cm"/>
      <inkml:brushProperty name="height" value="0.1" units="cm"/>
    </inkml:brush>
  </inkml:definitions>
  <inkml:trace contextRef="#ctx0" brushRef="#br0">16166 4339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25534"/>
            <a:ext cx="9144000" cy="1012434"/>
          </a:xfrm>
        </p:spPr>
        <p:txBody>
          <a:bodyPr>
            <a:normAutofit/>
          </a:bodyPr>
          <a:lstStyle/>
          <a:p>
            <a:r>
              <a:rPr lang="en-US"/>
              <a:t>Garbage </a:t>
            </a:r>
            <a:r>
              <a:rPr lang="en-US" b="1"/>
              <a:t>Collection</a:t>
            </a:r>
          </a:p>
        </p:txBody>
      </p:sp>
      <p:sp>
        <p:nvSpPr>
          <p:cNvPr id="3" name="Subtitle 2"/>
          <p:cNvSpPr>
            <a:spLocks noGrp="1"/>
          </p:cNvSpPr>
          <p:nvPr>
            <p:ph type="subTitle" idx="1"/>
          </p:nvPr>
        </p:nvSpPr>
        <p:spPr/>
        <p:txBody>
          <a:bodyPr/>
          <a:lstStyle/>
          <a:p>
            <a:endParaRPr lang="en-US"/>
          </a:p>
        </p:txBody>
      </p:sp>
      <p:pic>
        <p:nvPicPr>
          <p:cNvPr id="4" name="Picture 3" descr="Understanding JAVA Garbage Collectors | by A Passionate Programmer - A  Technology Enthusiast | Medium">
            <a:extLst>
              <a:ext uri="{FF2B5EF4-FFF2-40B4-BE49-F238E27FC236}">
                <a16:creationId xmlns:a16="http://schemas.microsoft.com/office/drawing/2014/main" id="{31C06BB5-5428-D5FB-99C2-599E0B222A37}"/>
              </a:ext>
            </a:extLst>
          </p:cNvPr>
          <p:cNvPicPr>
            <a:picLocks noChangeAspect="1"/>
          </p:cNvPicPr>
          <p:nvPr/>
        </p:nvPicPr>
        <p:blipFill>
          <a:blip r:embed="rId2"/>
          <a:stretch>
            <a:fillRect/>
          </a:stretch>
        </p:blipFill>
        <p:spPr>
          <a:xfrm>
            <a:off x="961526" y="1345490"/>
            <a:ext cx="10250308" cy="479562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89CCA9-2279-9A12-0A0B-BDE236299809}"/>
              </a:ext>
            </a:extLst>
          </p:cNvPr>
          <p:cNvSpPr/>
          <p:nvPr/>
        </p:nvSpPr>
        <p:spPr>
          <a:xfrm>
            <a:off x="4543777" y="1354665"/>
            <a:ext cx="2015067" cy="49642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omputer screen shot of a program code&#10;&#10;Description automatically generated">
            <a:extLst>
              <a:ext uri="{FF2B5EF4-FFF2-40B4-BE49-F238E27FC236}">
                <a16:creationId xmlns:a16="http://schemas.microsoft.com/office/drawing/2014/main" id="{72D7F619-6842-8321-8B97-0A9B75DF81D0}"/>
              </a:ext>
            </a:extLst>
          </p:cNvPr>
          <p:cNvPicPr>
            <a:picLocks noChangeAspect="1"/>
          </p:cNvPicPr>
          <p:nvPr/>
        </p:nvPicPr>
        <p:blipFill>
          <a:blip r:embed="rId2"/>
          <a:stretch>
            <a:fillRect/>
          </a:stretch>
        </p:blipFill>
        <p:spPr>
          <a:xfrm>
            <a:off x="4692" y="-711"/>
            <a:ext cx="4472890" cy="3836983"/>
          </a:xfrm>
          <a:prstGeom prst="rect">
            <a:avLst/>
          </a:prstGeom>
        </p:spPr>
      </p:pic>
      <p:sp>
        <p:nvSpPr>
          <p:cNvPr id="3" name="TextBox 2">
            <a:extLst>
              <a:ext uri="{FF2B5EF4-FFF2-40B4-BE49-F238E27FC236}">
                <a16:creationId xmlns:a16="http://schemas.microsoft.com/office/drawing/2014/main" id="{95B407C3-C71C-DDB5-A4D2-CA8A71078C1E}"/>
              </a:ext>
            </a:extLst>
          </p:cNvPr>
          <p:cNvSpPr txBox="1"/>
          <p:nvPr/>
        </p:nvSpPr>
        <p:spPr>
          <a:xfrm>
            <a:off x="4713111" y="5954888"/>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main()</a:t>
            </a:r>
          </a:p>
        </p:txBody>
      </p:sp>
      <p:sp>
        <p:nvSpPr>
          <p:cNvPr id="5" name="Cloud 4">
            <a:extLst>
              <a:ext uri="{FF2B5EF4-FFF2-40B4-BE49-F238E27FC236}">
                <a16:creationId xmlns:a16="http://schemas.microsoft.com/office/drawing/2014/main" id="{719AC8CE-3F16-ECA0-A498-107A7737C31E}"/>
              </a:ext>
            </a:extLst>
          </p:cNvPr>
          <p:cNvSpPr/>
          <p:nvPr/>
        </p:nvSpPr>
        <p:spPr>
          <a:xfrm>
            <a:off x="8198555" y="451555"/>
            <a:ext cx="3934176" cy="5966177"/>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CF13D0-4D84-D225-47F5-C8DE5419747B}"/>
              </a:ext>
            </a:extLst>
          </p:cNvPr>
          <p:cNvSpPr txBox="1"/>
          <p:nvPr/>
        </p:nvSpPr>
        <p:spPr>
          <a:xfrm>
            <a:off x="4896555" y="888999"/>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Stack</a:t>
            </a:r>
          </a:p>
        </p:txBody>
      </p:sp>
      <p:sp>
        <p:nvSpPr>
          <p:cNvPr id="7" name="TextBox 6">
            <a:extLst>
              <a:ext uri="{FF2B5EF4-FFF2-40B4-BE49-F238E27FC236}">
                <a16:creationId xmlns:a16="http://schemas.microsoft.com/office/drawing/2014/main" id="{8086D973-8097-9A0D-E324-C2B746FEACD9}"/>
              </a:ext>
            </a:extLst>
          </p:cNvPr>
          <p:cNvSpPr txBox="1"/>
          <p:nvPr/>
        </p:nvSpPr>
        <p:spPr>
          <a:xfrm>
            <a:off x="8720666" y="183443"/>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Heap</a:t>
            </a:r>
          </a:p>
        </p:txBody>
      </p:sp>
      <p:cxnSp>
        <p:nvCxnSpPr>
          <p:cNvPr id="8" name="Straight Arrow Connector 7">
            <a:extLst>
              <a:ext uri="{FF2B5EF4-FFF2-40B4-BE49-F238E27FC236}">
                <a16:creationId xmlns:a16="http://schemas.microsoft.com/office/drawing/2014/main" id="{F04F1D0F-AF7A-E295-F715-133849E56CBF}"/>
              </a:ext>
            </a:extLst>
          </p:cNvPr>
          <p:cNvCxnSpPr/>
          <p:nvPr/>
        </p:nvCxnSpPr>
        <p:spPr>
          <a:xfrm flipV="1">
            <a:off x="4539899" y="5948183"/>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650AE44-634A-8ACD-0CB6-79458373B957}"/>
              </a:ext>
            </a:extLst>
          </p:cNvPr>
          <p:cNvSpPr txBox="1"/>
          <p:nvPr/>
        </p:nvSpPr>
        <p:spPr>
          <a:xfrm>
            <a:off x="4727222" y="5587999"/>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x = 10</a:t>
            </a:r>
          </a:p>
        </p:txBody>
      </p:sp>
      <p:cxnSp>
        <p:nvCxnSpPr>
          <p:cNvPr id="10" name="Straight Arrow Connector 9">
            <a:extLst>
              <a:ext uri="{FF2B5EF4-FFF2-40B4-BE49-F238E27FC236}">
                <a16:creationId xmlns:a16="http://schemas.microsoft.com/office/drawing/2014/main" id="{D616CBE5-D3D0-88F1-2161-FF42E8E80234}"/>
              </a:ext>
            </a:extLst>
          </p:cNvPr>
          <p:cNvCxnSpPr>
            <a:cxnSpLocks/>
          </p:cNvCxnSpPr>
          <p:nvPr/>
        </p:nvCxnSpPr>
        <p:spPr>
          <a:xfrm flipV="1">
            <a:off x="4554010" y="5581294"/>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4ED4C215-33F7-5755-5780-87E9458BF72A}"/>
              </a:ext>
            </a:extLst>
          </p:cNvPr>
          <p:cNvSpPr txBox="1"/>
          <p:nvPr/>
        </p:nvSpPr>
        <p:spPr>
          <a:xfrm>
            <a:off x="4727222" y="5221110"/>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s1</a:t>
            </a:r>
          </a:p>
        </p:txBody>
      </p:sp>
      <p:cxnSp>
        <p:nvCxnSpPr>
          <p:cNvPr id="12" name="Straight Arrow Connector 11">
            <a:extLst>
              <a:ext uri="{FF2B5EF4-FFF2-40B4-BE49-F238E27FC236}">
                <a16:creationId xmlns:a16="http://schemas.microsoft.com/office/drawing/2014/main" id="{F73A3D69-E84D-6B5C-BABF-4993AD62C62D}"/>
              </a:ext>
            </a:extLst>
          </p:cNvPr>
          <p:cNvCxnSpPr>
            <a:cxnSpLocks/>
          </p:cNvCxnSpPr>
          <p:nvPr/>
        </p:nvCxnSpPr>
        <p:spPr>
          <a:xfrm flipV="1">
            <a:off x="4554010" y="5214405"/>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13" name="Cloud 12">
            <a:extLst>
              <a:ext uri="{FF2B5EF4-FFF2-40B4-BE49-F238E27FC236}">
                <a16:creationId xmlns:a16="http://schemas.microsoft.com/office/drawing/2014/main" id="{92726248-3B53-0671-7692-B356DA39CD40}"/>
              </a:ext>
            </a:extLst>
          </p:cNvPr>
          <p:cNvSpPr/>
          <p:nvPr/>
        </p:nvSpPr>
        <p:spPr>
          <a:xfrm>
            <a:off x="8720666" y="1721555"/>
            <a:ext cx="1704622" cy="1563511"/>
          </a:xfrm>
          <a:prstGeom prst="cloud">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1DEF42F-E523-82FF-C2DE-4207EFAA3561}"/>
              </a:ext>
            </a:extLst>
          </p:cNvPr>
          <p:cNvSpPr txBox="1"/>
          <p:nvPr/>
        </p:nvSpPr>
        <p:spPr>
          <a:xfrm>
            <a:off x="9228666" y="2328332"/>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24</a:t>
            </a:r>
          </a:p>
        </p:txBody>
      </p:sp>
      <p:cxnSp>
        <p:nvCxnSpPr>
          <p:cNvPr id="15" name="Connector: Elbow 14">
            <a:extLst>
              <a:ext uri="{FF2B5EF4-FFF2-40B4-BE49-F238E27FC236}">
                <a16:creationId xmlns:a16="http://schemas.microsoft.com/office/drawing/2014/main" id="{4CB1E3E3-F8E6-804E-4825-C53BA1688E58}"/>
              </a:ext>
            </a:extLst>
          </p:cNvPr>
          <p:cNvCxnSpPr/>
          <p:nvPr/>
        </p:nvCxnSpPr>
        <p:spPr>
          <a:xfrm flipV="1">
            <a:off x="6556023" y="2714976"/>
            <a:ext cx="2494841" cy="268393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A9A6DE57-ADB0-22E6-32FC-9E62C27FA7D3}"/>
              </a:ext>
            </a:extLst>
          </p:cNvPr>
          <p:cNvSpPr txBox="1"/>
          <p:nvPr/>
        </p:nvSpPr>
        <p:spPr>
          <a:xfrm>
            <a:off x="8861777" y="1453443"/>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SCP</a:t>
            </a:r>
          </a:p>
        </p:txBody>
      </p:sp>
      <p:sp>
        <p:nvSpPr>
          <p:cNvPr id="17" name="TextBox 16">
            <a:extLst>
              <a:ext uri="{FF2B5EF4-FFF2-40B4-BE49-F238E27FC236}">
                <a16:creationId xmlns:a16="http://schemas.microsoft.com/office/drawing/2014/main" id="{54B09CE8-CD70-5FB4-0CF2-CAD49DB167E1}"/>
              </a:ext>
            </a:extLst>
          </p:cNvPr>
          <p:cNvSpPr txBox="1"/>
          <p:nvPr/>
        </p:nvSpPr>
        <p:spPr>
          <a:xfrm>
            <a:off x="4713111" y="4840110"/>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demo</a:t>
            </a:r>
          </a:p>
        </p:txBody>
      </p:sp>
      <p:cxnSp>
        <p:nvCxnSpPr>
          <p:cNvPr id="18" name="Straight Arrow Connector 17">
            <a:extLst>
              <a:ext uri="{FF2B5EF4-FFF2-40B4-BE49-F238E27FC236}">
                <a16:creationId xmlns:a16="http://schemas.microsoft.com/office/drawing/2014/main" id="{A1E450A1-0D11-425D-952E-4759DF417B59}"/>
              </a:ext>
            </a:extLst>
          </p:cNvPr>
          <p:cNvCxnSpPr>
            <a:cxnSpLocks/>
          </p:cNvCxnSpPr>
          <p:nvPr/>
        </p:nvCxnSpPr>
        <p:spPr>
          <a:xfrm flipV="1">
            <a:off x="4539899" y="4833405"/>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07E6E9A3-0B2A-E615-169D-33F60E25521F}"/>
              </a:ext>
            </a:extLst>
          </p:cNvPr>
          <p:cNvSpPr/>
          <p:nvPr/>
        </p:nvSpPr>
        <p:spPr>
          <a:xfrm>
            <a:off x="9242777" y="4628444"/>
            <a:ext cx="843845" cy="56162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18">
            <a:extLst>
              <a:ext uri="{FF2B5EF4-FFF2-40B4-BE49-F238E27FC236}">
                <a16:creationId xmlns:a16="http://schemas.microsoft.com/office/drawing/2014/main" id="{10B9BA85-3C36-4FA8-11C7-C45C696FBC6E}"/>
              </a:ext>
            </a:extLst>
          </p:cNvPr>
          <p:cNvSpPr txBox="1"/>
          <p:nvPr/>
        </p:nvSpPr>
        <p:spPr>
          <a:xfrm>
            <a:off x="9299223" y="4727221"/>
            <a:ext cx="120508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demo</a:t>
            </a:r>
          </a:p>
        </p:txBody>
      </p:sp>
      <p:cxnSp>
        <p:nvCxnSpPr>
          <p:cNvPr id="23" name="Connector: Elbow 22">
            <a:extLst>
              <a:ext uri="{FF2B5EF4-FFF2-40B4-BE49-F238E27FC236}">
                <a16:creationId xmlns:a16="http://schemas.microsoft.com/office/drawing/2014/main" id="{3005F1BE-FFBC-C68B-1E39-12E04F07BA87}"/>
              </a:ext>
            </a:extLst>
          </p:cNvPr>
          <p:cNvCxnSpPr>
            <a:cxnSpLocks/>
          </p:cNvCxnSpPr>
          <p:nvPr/>
        </p:nvCxnSpPr>
        <p:spPr>
          <a:xfrm flipV="1">
            <a:off x="6556023" y="4972753"/>
            <a:ext cx="2678285" cy="10160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D77C783A-DA1E-5A63-9A30-CB81B7DBE86B}"/>
              </a:ext>
            </a:extLst>
          </p:cNvPr>
          <p:cNvCxnSpPr>
            <a:cxnSpLocks/>
          </p:cNvCxnSpPr>
          <p:nvPr/>
        </p:nvCxnSpPr>
        <p:spPr>
          <a:xfrm flipV="1">
            <a:off x="4554010" y="3831516"/>
            <a:ext cx="2015065" cy="2823"/>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648D7AE9-6340-4DB0-8DB6-26B316CBCA84}"/>
              </a:ext>
            </a:extLst>
          </p:cNvPr>
          <p:cNvSpPr txBox="1"/>
          <p:nvPr/>
        </p:nvSpPr>
        <p:spPr>
          <a:xfrm>
            <a:off x="4713111" y="3541888"/>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m1</a:t>
            </a:r>
          </a:p>
        </p:txBody>
      </p:sp>
      <p:cxnSp>
        <p:nvCxnSpPr>
          <p:cNvPr id="24" name="Straight Arrow Connector 23">
            <a:extLst>
              <a:ext uri="{FF2B5EF4-FFF2-40B4-BE49-F238E27FC236}">
                <a16:creationId xmlns:a16="http://schemas.microsoft.com/office/drawing/2014/main" id="{8B96FC6F-D2E2-9286-2F89-72068ED24942}"/>
              </a:ext>
            </a:extLst>
          </p:cNvPr>
          <p:cNvCxnSpPr>
            <a:cxnSpLocks/>
          </p:cNvCxnSpPr>
          <p:nvPr/>
        </p:nvCxnSpPr>
        <p:spPr>
          <a:xfrm flipV="1">
            <a:off x="4539899" y="3492849"/>
            <a:ext cx="2015065" cy="2823"/>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5731042E-1C2F-3F17-CD54-BBAF5741EC58}"/>
              </a:ext>
            </a:extLst>
          </p:cNvPr>
          <p:cNvSpPr txBox="1"/>
          <p:nvPr/>
        </p:nvSpPr>
        <p:spPr>
          <a:xfrm>
            <a:off x="4699000" y="3160888"/>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demo2</a:t>
            </a:r>
          </a:p>
        </p:txBody>
      </p:sp>
      <p:cxnSp>
        <p:nvCxnSpPr>
          <p:cNvPr id="26" name="Straight Arrow Connector 25">
            <a:extLst>
              <a:ext uri="{FF2B5EF4-FFF2-40B4-BE49-F238E27FC236}">
                <a16:creationId xmlns:a16="http://schemas.microsoft.com/office/drawing/2014/main" id="{D455437C-6F66-8BA5-AD1D-7CECF749A088}"/>
              </a:ext>
            </a:extLst>
          </p:cNvPr>
          <p:cNvCxnSpPr>
            <a:cxnSpLocks/>
          </p:cNvCxnSpPr>
          <p:nvPr/>
        </p:nvCxnSpPr>
        <p:spPr>
          <a:xfrm flipV="1">
            <a:off x="4525788" y="3111849"/>
            <a:ext cx="2015065" cy="2823"/>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EC906FBA-F7B0-E50E-010A-425ACC8758EB}"/>
              </a:ext>
            </a:extLst>
          </p:cNvPr>
          <p:cNvCxnSpPr>
            <a:cxnSpLocks/>
          </p:cNvCxnSpPr>
          <p:nvPr/>
        </p:nvCxnSpPr>
        <p:spPr>
          <a:xfrm>
            <a:off x="6556023" y="3338689"/>
            <a:ext cx="2748840" cy="1394175"/>
          </a:xfrm>
          <a:prstGeom prst="bentConnector3">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0454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89CCA9-2279-9A12-0A0B-BDE236299809}"/>
              </a:ext>
            </a:extLst>
          </p:cNvPr>
          <p:cNvSpPr/>
          <p:nvPr/>
        </p:nvSpPr>
        <p:spPr>
          <a:xfrm>
            <a:off x="4543777" y="1354665"/>
            <a:ext cx="2015067" cy="49642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omputer screen shot of a program code&#10;&#10;Description automatically generated">
            <a:extLst>
              <a:ext uri="{FF2B5EF4-FFF2-40B4-BE49-F238E27FC236}">
                <a16:creationId xmlns:a16="http://schemas.microsoft.com/office/drawing/2014/main" id="{72D7F619-6842-8321-8B97-0A9B75DF81D0}"/>
              </a:ext>
            </a:extLst>
          </p:cNvPr>
          <p:cNvPicPr>
            <a:picLocks noChangeAspect="1"/>
          </p:cNvPicPr>
          <p:nvPr/>
        </p:nvPicPr>
        <p:blipFill>
          <a:blip r:embed="rId2"/>
          <a:stretch>
            <a:fillRect/>
          </a:stretch>
        </p:blipFill>
        <p:spPr>
          <a:xfrm>
            <a:off x="4692" y="-711"/>
            <a:ext cx="4472890" cy="3836983"/>
          </a:xfrm>
          <a:prstGeom prst="rect">
            <a:avLst/>
          </a:prstGeom>
        </p:spPr>
      </p:pic>
      <p:sp>
        <p:nvSpPr>
          <p:cNvPr id="3" name="TextBox 2">
            <a:extLst>
              <a:ext uri="{FF2B5EF4-FFF2-40B4-BE49-F238E27FC236}">
                <a16:creationId xmlns:a16="http://schemas.microsoft.com/office/drawing/2014/main" id="{95B407C3-C71C-DDB5-A4D2-CA8A71078C1E}"/>
              </a:ext>
            </a:extLst>
          </p:cNvPr>
          <p:cNvSpPr txBox="1"/>
          <p:nvPr/>
        </p:nvSpPr>
        <p:spPr>
          <a:xfrm>
            <a:off x="4713111" y="5954888"/>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main()</a:t>
            </a:r>
          </a:p>
        </p:txBody>
      </p:sp>
      <p:sp>
        <p:nvSpPr>
          <p:cNvPr id="5" name="Cloud 4">
            <a:extLst>
              <a:ext uri="{FF2B5EF4-FFF2-40B4-BE49-F238E27FC236}">
                <a16:creationId xmlns:a16="http://schemas.microsoft.com/office/drawing/2014/main" id="{719AC8CE-3F16-ECA0-A498-107A7737C31E}"/>
              </a:ext>
            </a:extLst>
          </p:cNvPr>
          <p:cNvSpPr/>
          <p:nvPr/>
        </p:nvSpPr>
        <p:spPr>
          <a:xfrm>
            <a:off x="8198555" y="451555"/>
            <a:ext cx="3934176" cy="5966177"/>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CF13D0-4D84-D225-47F5-C8DE5419747B}"/>
              </a:ext>
            </a:extLst>
          </p:cNvPr>
          <p:cNvSpPr txBox="1"/>
          <p:nvPr/>
        </p:nvSpPr>
        <p:spPr>
          <a:xfrm>
            <a:off x="4896555" y="888999"/>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Stack</a:t>
            </a:r>
          </a:p>
        </p:txBody>
      </p:sp>
      <p:sp>
        <p:nvSpPr>
          <p:cNvPr id="7" name="TextBox 6">
            <a:extLst>
              <a:ext uri="{FF2B5EF4-FFF2-40B4-BE49-F238E27FC236}">
                <a16:creationId xmlns:a16="http://schemas.microsoft.com/office/drawing/2014/main" id="{8086D973-8097-9A0D-E324-C2B746FEACD9}"/>
              </a:ext>
            </a:extLst>
          </p:cNvPr>
          <p:cNvSpPr txBox="1"/>
          <p:nvPr/>
        </p:nvSpPr>
        <p:spPr>
          <a:xfrm>
            <a:off x="8720666" y="183443"/>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Heap</a:t>
            </a:r>
          </a:p>
        </p:txBody>
      </p:sp>
      <p:cxnSp>
        <p:nvCxnSpPr>
          <p:cNvPr id="8" name="Straight Arrow Connector 7">
            <a:extLst>
              <a:ext uri="{FF2B5EF4-FFF2-40B4-BE49-F238E27FC236}">
                <a16:creationId xmlns:a16="http://schemas.microsoft.com/office/drawing/2014/main" id="{F04F1D0F-AF7A-E295-F715-133849E56CBF}"/>
              </a:ext>
            </a:extLst>
          </p:cNvPr>
          <p:cNvCxnSpPr/>
          <p:nvPr/>
        </p:nvCxnSpPr>
        <p:spPr>
          <a:xfrm flipV="1">
            <a:off x="4539899" y="5948183"/>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650AE44-634A-8ACD-0CB6-79458373B957}"/>
              </a:ext>
            </a:extLst>
          </p:cNvPr>
          <p:cNvSpPr txBox="1"/>
          <p:nvPr/>
        </p:nvSpPr>
        <p:spPr>
          <a:xfrm>
            <a:off x="4727222" y="5587999"/>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x = 10</a:t>
            </a:r>
          </a:p>
        </p:txBody>
      </p:sp>
      <p:cxnSp>
        <p:nvCxnSpPr>
          <p:cNvPr id="10" name="Straight Arrow Connector 9">
            <a:extLst>
              <a:ext uri="{FF2B5EF4-FFF2-40B4-BE49-F238E27FC236}">
                <a16:creationId xmlns:a16="http://schemas.microsoft.com/office/drawing/2014/main" id="{D616CBE5-D3D0-88F1-2161-FF42E8E80234}"/>
              </a:ext>
            </a:extLst>
          </p:cNvPr>
          <p:cNvCxnSpPr>
            <a:cxnSpLocks/>
          </p:cNvCxnSpPr>
          <p:nvPr/>
        </p:nvCxnSpPr>
        <p:spPr>
          <a:xfrm flipV="1">
            <a:off x="4554010" y="5581294"/>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4ED4C215-33F7-5755-5780-87E9458BF72A}"/>
              </a:ext>
            </a:extLst>
          </p:cNvPr>
          <p:cNvSpPr txBox="1"/>
          <p:nvPr/>
        </p:nvSpPr>
        <p:spPr>
          <a:xfrm>
            <a:off x="4727222" y="5221110"/>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s1</a:t>
            </a:r>
          </a:p>
        </p:txBody>
      </p:sp>
      <p:cxnSp>
        <p:nvCxnSpPr>
          <p:cNvPr id="12" name="Straight Arrow Connector 11">
            <a:extLst>
              <a:ext uri="{FF2B5EF4-FFF2-40B4-BE49-F238E27FC236}">
                <a16:creationId xmlns:a16="http://schemas.microsoft.com/office/drawing/2014/main" id="{F73A3D69-E84D-6B5C-BABF-4993AD62C62D}"/>
              </a:ext>
            </a:extLst>
          </p:cNvPr>
          <p:cNvCxnSpPr>
            <a:cxnSpLocks/>
          </p:cNvCxnSpPr>
          <p:nvPr/>
        </p:nvCxnSpPr>
        <p:spPr>
          <a:xfrm flipV="1">
            <a:off x="4554010" y="5214405"/>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13" name="Cloud 12">
            <a:extLst>
              <a:ext uri="{FF2B5EF4-FFF2-40B4-BE49-F238E27FC236}">
                <a16:creationId xmlns:a16="http://schemas.microsoft.com/office/drawing/2014/main" id="{92726248-3B53-0671-7692-B356DA39CD40}"/>
              </a:ext>
            </a:extLst>
          </p:cNvPr>
          <p:cNvSpPr/>
          <p:nvPr/>
        </p:nvSpPr>
        <p:spPr>
          <a:xfrm>
            <a:off x="8720666" y="1721555"/>
            <a:ext cx="1704622" cy="1563511"/>
          </a:xfrm>
          <a:prstGeom prst="cloud">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1DEF42F-E523-82FF-C2DE-4207EFAA3561}"/>
              </a:ext>
            </a:extLst>
          </p:cNvPr>
          <p:cNvSpPr txBox="1"/>
          <p:nvPr/>
        </p:nvSpPr>
        <p:spPr>
          <a:xfrm>
            <a:off x="9228666" y="2328332"/>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24</a:t>
            </a:r>
          </a:p>
        </p:txBody>
      </p:sp>
      <p:cxnSp>
        <p:nvCxnSpPr>
          <p:cNvPr id="15" name="Connector: Elbow 14">
            <a:extLst>
              <a:ext uri="{FF2B5EF4-FFF2-40B4-BE49-F238E27FC236}">
                <a16:creationId xmlns:a16="http://schemas.microsoft.com/office/drawing/2014/main" id="{4CB1E3E3-F8E6-804E-4825-C53BA1688E58}"/>
              </a:ext>
            </a:extLst>
          </p:cNvPr>
          <p:cNvCxnSpPr/>
          <p:nvPr/>
        </p:nvCxnSpPr>
        <p:spPr>
          <a:xfrm flipV="1">
            <a:off x="6556023" y="2714976"/>
            <a:ext cx="2494841" cy="268393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A9A6DE57-ADB0-22E6-32FC-9E62C27FA7D3}"/>
              </a:ext>
            </a:extLst>
          </p:cNvPr>
          <p:cNvSpPr txBox="1"/>
          <p:nvPr/>
        </p:nvSpPr>
        <p:spPr>
          <a:xfrm>
            <a:off x="8861777" y="1453443"/>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SCP</a:t>
            </a:r>
          </a:p>
        </p:txBody>
      </p:sp>
      <p:sp>
        <p:nvSpPr>
          <p:cNvPr id="17" name="TextBox 16">
            <a:extLst>
              <a:ext uri="{FF2B5EF4-FFF2-40B4-BE49-F238E27FC236}">
                <a16:creationId xmlns:a16="http://schemas.microsoft.com/office/drawing/2014/main" id="{54B09CE8-CD70-5FB4-0CF2-CAD49DB167E1}"/>
              </a:ext>
            </a:extLst>
          </p:cNvPr>
          <p:cNvSpPr txBox="1"/>
          <p:nvPr/>
        </p:nvSpPr>
        <p:spPr>
          <a:xfrm>
            <a:off x="4713111" y="4840110"/>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demo</a:t>
            </a:r>
          </a:p>
        </p:txBody>
      </p:sp>
      <p:cxnSp>
        <p:nvCxnSpPr>
          <p:cNvPr id="18" name="Straight Arrow Connector 17">
            <a:extLst>
              <a:ext uri="{FF2B5EF4-FFF2-40B4-BE49-F238E27FC236}">
                <a16:creationId xmlns:a16="http://schemas.microsoft.com/office/drawing/2014/main" id="{A1E450A1-0D11-425D-952E-4759DF417B59}"/>
              </a:ext>
            </a:extLst>
          </p:cNvPr>
          <p:cNvCxnSpPr>
            <a:cxnSpLocks/>
          </p:cNvCxnSpPr>
          <p:nvPr/>
        </p:nvCxnSpPr>
        <p:spPr>
          <a:xfrm flipV="1">
            <a:off x="4539899" y="4833405"/>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07E6E9A3-0B2A-E615-169D-33F60E25521F}"/>
              </a:ext>
            </a:extLst>
          </p:cNvPr>
          <p:cNvSpPr/>
          <p:nvPr/>
        </p:nvSpPr>
        <p:spPr>
          <a:xfrm>
            <a:off x="9242777" y="4628444"/>
            <a:ext cx="843845" cy="56162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18">
            <a:extLst>
              <a:ext uri="{FF2B5EF4-FFF2-40B4-BE49-F238E27FC236}">
                <a16:creationId xmlns:a16="http://schemas.microsoft.com/office/drawing/2014/main" id="{10B9BA85-3C36-4FA8-11C7-C45C696FBC6E}"/>
              </a:ext>
            </a:extLst>
          </p:cNvPr>
          <p:cNvSpPr txBox="1"/>
          <p:nvPr/>
        </p:nvSpPr>
        <p:spPr>
          <a:xfrm>
            <a:off x="9299223" y="4727221"/>
            <a:ext cx="120508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demo</a:t>
            </a:r>
          </a:p>
        </p:txBody>
      </p:sp>
      <p:cxnSp>
        <p:nvCxnSpPr>
          <p:cNvPr id="23" name="Connector: Elbow 22">
            <a:extLst>
              <a:ext uri="{FF2B5EF4-FFF2-40B4-BE49-F238E27FC236}">
                <a16:creationId xmlns:a16="http://schemas.microsoft.com/office/drawing/2014/main" id="{3005F1BE-FFBC-C68B-1E39-12E04F07BA87}"/>
              </a:ext>
            </a:extLst>
          </p:cNvPr>
          <p:cNvCxnSpPr>
            <a:cxnSpLocks/>
          </p:cNvCxnSpPr>
          <p:nvPr/>
        </p:nvCxnSpPr>
        <p:spPr>
          <a:xfrm flipV="1">
            <a:off x="6556023" y="4972753"/>
            <a:ext cx="2678285" cy="10160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D77C783A-DA1E-5A63-9A30-CB81B7DBE86B}"/>
              </a:ext>
            </a:extLst>
          </p:cNvPr>
          <p:cNvCxnSpPr>
            <a:cxnSpLocks/>
          </p:cNvCxnSpPr>
          <p:nvPr/>
        </p:nvCxnSpPr>
        <p:spPr>
          <a:xfrm flipV="1">
            <a:off x="4554010" y="3831516"/>
            <a:ext cx="2015065" cy="2823"/>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648D7AE9-6340-4DB0-8DB6-26B316CBCA84}"/>
              </a:ext>
            </a:extLst>
          </p:cNvPr>
          <p:cNvSpPr txBox="1"/>
          <p:nvPr/>
        </p:nvSpPr>
        <p:spPr>
          <a:xfrm>
            <a:off x="4713111" y="3541888"/>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m1</a:t>
            </a:r>
          </a:p>
        </p:txBody>
      </p:sp>
      <p:cxnSp>
        <p:nvCxnSpPr>
          <p:cNvPr id="24" name="Straight Arrow Connector 23">
            <a:extLst>
              <a:ext uri="{FF2B5EF4-FFF2-40B4-BE49-F238E27FC236}">
                <a16:creationId xmlns:a16="http://schemas.microsoft.com/office/drawing/2014/main" id="{8B96FC6F-D2E2-9286-2F89-72068ED24942}"/>
              </a:ext>
            </a:extLst>
          </p:cNvPr>
          <p:cNvCxnSpPr>
            <a:cxnSpLocks/>
          </p:cNvCxnSpPr>
          <p:nvPr/>
        </p:nvCxnSpPr>
        <p:spPr>
          <a:xfrm flipV="1">
            <a:off x="4539899" y="3492849"/>
            <a:ext cx="2015065" cy="2823"/>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5731042E-1C2F-3F17-CD54-BBAF5741EC58}"/>
              </a:ext>
            </a:extLst>
          </p:cNvPr>
          <p:cNvSpPr txBox="1"/>
          <p:nvPr/>
        </p:nvSpPr>
        <p:spPr>
          <a:xfrm>
            <a:off x="4699000" y="3160888"/>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demo2</a:t>
            </a:r>
          </a:p>
        </p:txBody>
      </p:sp>
      <p:cxnSp>
        <p:nvCxnSpPr>
          <p:cNvPr id="26" name="Straight Arrow Connector 25">
            <a:extLst>
              <a:ext uri="{FF2B5EF4-FFF2-40B4-BE49-F238E27FC236}">
                <a16:creationId xmlns:a16="http://schemas.microsoft.com/office/drawing/2014/main" id="{D455437C-6F66-8BA5-AD1D-7CECF749A088}"/>
              </a:ext>
            </a:extLst>
          </p:cNvPr>
          <p:cNvCxnSpPr>
            <a:cxnSpLocks/>
          </p:cNvCxnSpPr>
          <p:nvPr/>
        </p:nvCxnSpPr>
        <p:spPr>
          <a:xfrm flipV="1">
            <a:off x="4525788" y="3111849"/>
            <a:ext cx="2015065" cy="2823"/>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EC906FBA-F7B0-E50E-010A-425ACC8758EB}"/>
              </a:ext>
            </a:extLst>
          </p:cNvPr>
          <p:cNvCxnSpPr>
            <a:cxnSpLocks/>
          </p:cNvCxnSpPr>
          <p:nvPr/>
        </p:nvCxnSpPr>
        <p:spPr>
          <a:xfrm>
            <a:off x="6556023" y="3338689"/>
            <a:ext cx="2748840" cy="1394175"/>
          </a:xfrm>
          <a:prstGeom prst="bentConnector3">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8DC66C2D-F46A-A1CA-1DF3-A87BCDAB2D22}"/>
              </a:ext>
            </a:extLst>
          </p:cNvPr>
          <p:cNvSpPr txBox="1"/>
          <p:nvPr/>
        </p:nvSpPr>
        <p:spPr>
          <a:xfrm>
            <a:off x="4699000" y="2808110"/>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s2</a:t>
            </a:r>
          </a:p>
        </p:txBody>
      </p:sp>
      <p:cxnSp>
        <p:nvCxnSpPr>
          <p:cNvPr id="29" name="Straight Arrow Connector 28">
            <a:extLst>
              <a:ext uri="{FF2B5EF4-FFF2-40B4-BE49-F238E27FC236}">
                <a16:creationId xmlns:a16="http://schemas.microsoft.com/office/drawing/2014/main" id="{3D382F99-1245-9190-B800-0004BF63E81C}"/>
              </a:ext>
            </a:extLst>
          </p:cNvPr>
          <p:cNvCxnSpPr>
            <a:cxnSpLocks/>
          </p:cNvCxnSpPr>
          <p:nvPr/>
        </p:nvCxnSpPr>
        <p:spPr>
          <a:xfrm flipV="1">
            <a:off x="4525788" y="2759071"/>
            <a:ext cx="2015065" cy="2823"/>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41C38F3C-9501-3292-AF32-4B4AB42C890C}"/>
              </a:ext>
            </a:extLst>
          </p:cNvPr>
          <p:cNvCxnSpPr>
            <a:cxnSpLocks/>
          </p:cNvCxnSpPr>
          <p:nvPr/>
        </p:nvCxnSpPr>
        <p:spPr>
          <a:xfrm flipV="1">
            <a:off x="6570134" y="2362198"/>
            <a:ext cx="2297285" cy="595491"/>
          </a:xfrm>
          <a:prstGeom prst="bentConnector3">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4424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89CCA9-2279-9A12-0A0B-BDE236299809}"/>
              </a:ext>
            </a:extLst>
          </p:cNvPr>
          <p:cNvSpPr/>
          <p:nvPr/>
        </p:nvSpPr>
        <p:spPr>
          <a:xfrm>
            <a:off x="4543777" y="1354665"/>
            <a:ext cx="2015067" cy="49642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omputer screen shot of a program code&#10;&#10;Description automatically generated">
            <a:extLst>
              <a:ext uri="{FF2B5EF4-FFF2-40B4-BE49-F238E27FC236}">
                <a16:creationId xmlns:a16="http://schemas.microsoft.com/office/drawing/2014/main" id="{72D7F619-6842-8321-8B97-0A9B75DF81D0}"/>
              </a:ext>
            </a:extLst>
          </p:cNvPr>
          <p:cNvPicPr>
            <a:picLocks noChangeAspect="1"/>
          </p:cNvPicPr>
          <p:nvPr/>
        </p:nvPicPr>
        <p:blipFill>
          <a:blip r:embed="rId2"/>
          <a:stretch>
            <a:fillRect/>
          </a:stretch>
        </p:blipFill>
        <p:spPr>
          <a:xfrm>
            <a:off x="4692" y="-711"/>
            <a:ext cx="4472890" cy="3836983"/>
          </a:xfrm>
          <a:prstGeom prst="rect">
            <a:avLst/>
          </a:prstGeom>
        </p:spPr>
      </p:pic>
      <p:sp>
        <p:nvSpPr>
          <p:cNvPr id="3" name="TextBox 2">
            <a:extLst>
              <a:ext uri="{FF2B5EF4-FFF2-40B4-BE49-F238E27FC236}">
                <a16:creationId xmlns:a16="http://schemas.microsoft.com/office/drawing/2014/main" id="{95B407C3-C71C-DDB5-A4D2-CA8A71078C1E}"/>
              </a:ext>
            </a:extLst>
          </p:cNvPr>
          <p:cNvSpPr txBox="1"/>
          <p:nvPr/>
        </p:nvSpPr>
        <p:spPr>
          <a:xfrm>
            <a:off x="4713111" y="5954888"/>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main()</a:t>
            </a:r>
          </a:p>
        </p:txBody>
      </p:sp>
      <p:sp>
        <p:nvSpPr>
          <p:cNvPr id="5" name="Cloud 4">
            <a:extLst>
              <a:ext uri="{FF2B5EF4-FFF2-40B4-BE49-F238E27FC236}">
                <a16:creationId xmlns:a16="http://schemas.microsoft.com/office/drawing/2014/main" id="{719AC8CE-3F16-ECA0-A498-107A7737C31E}"/>
              </a:ext>
            </a:extLst>
          </p:cNvPr>
          <p:cNvSpPr/>
          <p:nvPr/>
        </p:nvSpPr>
        <p:spPr>
          <a:xfrm>
            <a:off x="8198555" y="451555"/>
            <a:ext cx="3934176" cy="5966177"/>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CF13D0-4D84-D225-47F5-C8DE5419747B}"/>
              </a:ext>
            </a:extLst>
          </p:cNvPr>
          <p:cNvSpPr txBox="1"/>
          <p:nvPr/>
        </p:nvSpPr>
        <p:spPr>
          <a:xfrm>
            <a:off x="4896555" y="888999"/>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Stack</a:t>
            </a:r>
          </a:p>
        </p:txBody>
      </p:sp>
      <p:sp>
        <p:nvSpPr>
          <p:cNvPr id="7" name="TextBox 6">
            <a:extLst>
              <a:ext uri="{FF2B5EF4-FFF2-40B4-BE49-F238E27FC236}">
                <a16:creationId xmlns:a16="http://schemas.microsoft.com/office/drawing/2014/main" id="{8086D973-8097-9A0D-E324-C2B746FEACD9}"/>
              </a:ext>
            </a:extLst>
          </p:cNvPr>
          <p:cNvSpPr txBox="1"/>
          <p:nvPr/>
        </p:nvSpPr>
        <p:spPr>
          <a:xfrm>
            <a:off x="8720666" y="183443"/>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Heap</a:t>
            </a:r>
          </a:p>
        </p:txBody>
      </p:sp>
      <p:cxnSp>
        <p:nvCxnSpPr>
          <p:cNvPr id="8" name="Straight Arrow Connector 7">
            <a:extLst>
              <a:ext uri="{FF2B5EF4-FFF2-40B4-BE49-F238E27FC236}">
                <a16:creationId xmlns:a16="http://schemas.microsoft.com/office/drawing/2014/main" id="{F04F1D0F-AF7A-E295-F715-133849E56CBF}"/>
              </a:ext>
            </a:extLst>
          </p:cNvPr>
          <p:cNvCxnSpPr/>
          <p:nvPr/>
        </p:nvCxnSpPr>
        <p:spPr>
          <a:xfrm flipV="1">
            <a:off x="4539899" y="5948183"/>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650AE44-634A-8ACD-0CB6-79458373B957}"/>
              </a:ext>
            </a:extLst>
          </p:cNvPr>
          <p:cNvSpPr txBox="1"/>
          <p:nvPr/>
        </p:nvSpPr>
        <p:spPr>
          <a:xfrm>
            <a:off x="4727222" y="5587999"/>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x = 10</a:t>
            </a:r>
          </a:p>
        </p:txBody>
      </p:sp>
      <p:cxnSp>
        <p:nvCxnSpPr>
          <p:cNvPr id="10" name="Straight Arrow Connector 9">
            <a:extLst>
              <a:ext uri="{FF2B5EF4-FFF2-40B4-BE49-F238E27FC236}">
                <a16:creationId xmlns:a16="http://schemas.microsoft.com/office/drawing/2014/main" id="{D616CBE5-D3D0-88F1-2161-FF42E8E80234}"/>
              </a:ext>
            </a:extLst>
          </p:cNvPr>
          <p:cNvCxnSpPr>
            <a:cxnSpLocks/>
          </p:cNvCxnSpPr>
          <p:nvPr/>
        </p:nvCxnSpPr>
        <p:spPr>
          <a:xfrm flipV="1">
            <a:off x="4554010" y="5581294"/>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4ED4C215-33F7-5755-5780-87E9458BF72A}"/>
              </a:ext>
            </a:extLst>
          </p:cNvPr>
          <p:cNvSpPr txBox="1"/>
          <p:nvPr/>
        </p:nvSpPr>
        <p:spPr>
          <a:xfrm>
            <a:off x="4727222" y="5221110"/>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s1</a:t>
            </a:r>
          </a:p>
        </p:txBody>
      </p:sp>
      <p:cxnSp>
        <p:nvCxnSpPr>
          <p:cNvPr id="12" name="Straight Arrow Connector 11">
            <a:extLst>
              <a:ext uri="{FF2B5EF4-FFF2-40B4-BE49-F238E27FC236}">
                <a16:creationId xmlns:a16="http://schemas.microsoft.com/office/drawing/2014/main" id="{F73A3D69-E84D-6B5C-BABF-4993AD62C62D}"/>
              </a:ext>
            </a:extLst>
          </p:cNvPr>
          <p:cNvCxnSpPr>
            <a:cxnSpLocks/>
          </p:cNvCxnSpPr>
          <p:nvPr/>
        </p:nvCxnSpPr>
        <p:spPr>
          <a:xfrm flipV="1">
            <a:off x="4554010" y="5214405"/>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13" name="Cloud 12">
            <a:extLst>
              <a:ext uri="{FF2B5EF4-FFF2-40B4-BE49-F238E27FC236}">
                <a16:creationId xmlns:a16="http://schemas.microsoft.com/office/drawing/2014/main" id="{92726248-3B53-0671-7692-B356DA39CD40}"/>
              </a:ext>
            </a:extLst>
          </p:cNvPr>
          <p:cNvSpPr/>
          <p:nvPr/>
        </p:nvSpPr>
        <p:spPr>
          <a:xfrm>
            <a:off x="8720666" y="1721555"/>
            <a:ext cx="1704622" cy="1563511"/>
          </a:xfrm>
          <a:prstGeom prst="cloud">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1DEF42F-E523-82FF-C2DE-4207EFAA3561}"/>
              </a:ext>
            </a:extLst>
          </p:cNvPr>
          <p:cNvSpPr txBox="1"/>
          <p:nvPr/>
        </p:nvSpPr>
        <p:spPr>
          <a:xfrm>
            <a:off x="9228666" y="2328332"/>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24</a:t>
            </a:r>
          </a:p>
        </p:txBody>
      </p:sp>
      <p:cxnSp>
        <p:nvCxnSpPr>
          <p:cNvPr id="15" name="Connector: Elbow 14">
            <a:extLst>
              <a:ext uri="{FF2B5EF4-FFF2-40B4-BE49-F238E27FC236}">
                <a16:creationId xmlns:a16="http://schemas.microsoft.com/office/drawing/2014/main" id="{4CB1E3E3-F8E6-804E-4825-C53BA1688E58}"/>
              </a:ext>
            </a:extLst>
          </p:cNvPr>
          <p:cNvCxnSpPr/>
          <p:nvPr/>
        </p:nvCxnSpPr>
        <p:spPr>
          <a:xfrm flipV="1">
            <a:off x="6556023" y="2714976"/>
            <a:ext cx="2494841" cy="268393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A9A6DE57-ADB0-22E6-32FC-9E62C27FA7D3}"/>
              </a:ext>
            </a:extLst>
          </p:cNvPr>
          <p:cNvSpPr txBox="1"/>
          <p:nvPr/>
        </p:nvSpPr>
        <p:spPr>
          <a:xfrm>
            <a:off x="8861777" y="1453443"/>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SCP</a:t>
            </a:r>
          </a:p>
        </p:txBody>
      </p:sp>
      <p:sp>
        <p:nvSpPr>
          <p:cNvPr id="17" name="TextBox 16">
            <a:extLst>
              <a:ext uri="{FF2B5EF4-FFF2-40B4-BE49-F238E27FC236}">
                <a16:creationId xmlns:a16="http://schemas.microsoft.com/office/drawing/2014/main" id="{54B09CE8-CD70-5FB4-0CF2-CAD49DB167E1}"/>
              </a:ext>
            </a:extLst>
          </p:cNvPr>
          <p:cNvSpPr txBox="1"/>
          <p:nvPr/>
        </p:nvSpPr>
        <p:spPr>
          <a:xfrm>
            <a:off x="4713111" y="4840110"/>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demo</a:t>
            </a:r>
          </a:p>
        </p:txBody>
      </p:sp>
      <p:cxnSp>
        <p:nvCxnSpPr>
          <p:cNvPr id="18" name="Straight Arrow Connector 17">
            <a:extLst>
              <a:ext uri="{FF2B5EF4-FFF2-40B4-BE49-F238E27FC236}">
                <a16:creationId xmlns:a16="http://schemas.microsoft.com/office/drawing/2014/main" id="{A1E450A1-0D11-425D-952E-4759DF417B59}"/>
              </a:ext>
            </a:extLst>
          </p:cNvPr>
          <p:cNvCxnSpPr>
            <a:cxnSpLocks/>
          </p:cNvCxnSpPr>
          <p:nvPr/>
        </p:nvCxnSpPr>
        <p:spPr>
          <a:xfrm flipV="1">
            <a:off x="4539899" y="4833405"/>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07E6E9A3-0B2A-E615-169D-33F60E25521F}"/>
              </a:ext>
            </a:extLst>
          </p:cNvPr>
          <p:cNvSpPr/>
          <p:nvPr/>
        </p:nvSpPr>
        <p:spPr>
          <a:xfrm>
            <a:off x="9242777" y="4628444"/>
            <a:ext cx="843845" cy="56162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18">
            <a:extLst>
              <a:ext uri="{FF2B5EF4-FFF2-40B4-BE49-F238E27FC236}">
                <a16:creationId xmlns:a16="http://schemas.microsoft.com/office/drawing/2014/main" id="{10B9BA85-3C36-4FA8-11C7-C45C696FBC6E}"/>
              </a:ext>
            </a:extLst>
          </p:cNvPr>
          <p:cNvSpPr txBox="1"/>
          <p:nvPr/>
        </p:nvSpPr>
        <p:spPr>
          <a:xfrm>
            <a:off x="9299223" y="4727221"/>
            <a:ext cx="120508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demo</a:t>
            </a:r>
          </a:p>
        </p:txBody>
      </p:sp>
      <p:cxnSp>
        <p:nvCxnSpPr>
          <p:cNvPr id="23" name="Connector: Elbow 22">
            <a:extLst>
              <a:ext uri="{FF2B5EF4-FFF2-40B4-BE49-F238E27FC236}">
                <a16:creationId xmlns:a16="http://schemas.microsoft.com/office/drawing/2014/main" id="{3005F1BE-FFBC-C68B-1E39-12E04F07BA87}"/>
              </a:ext>
            </a:extLst>
          </p:cNvPr>
          <p:cNvCxnSpPr>
            <a:cxnSpLocks/>
          </p:cNvCxnSpPr>
          <p:nvPr/>
        </p:nvCxnSpPr>
        <p:spPr>
          <a:xfrm flipV="1">
            <a:off x="6556023" y="4972753"/>
            <a:ext cx="2678285" cy="10160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D77C783A-DA1E-5A63-9A30-CB81B7DBE86B}"/>
              </a:ext>
            </a:extLst>
          </p:cNvPr>
          <p:cNvCxnSpPr>
            <a:cxnSpLocks/>
          </p:cNvCxnSpPr>
          <p:nvPr/>
        </p:nvCxnSpPr>
        <p:spPr>
          <a:xfrm flipV="1">
            <a:off x="4554010" y="3831516"/>
            <a:ext cx="2015065" cy="2823"/>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648D7AE9-6340-4DB0-8DB6-26B316CBCA84}"/>
              </a:ext>
            </a:extLst>
          </p:cNvPr>
          <p:cNvSpPr txBox="1"/>
          <p:nvPr/>
        </p:nvSpPr>
        <p:spPr>
          <a:xfrm>
            <a:off x="4713111" y="3541888"/>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m1</a:t>
            </a:r>
          </a:p>
        </p:txBody>
      </p:sp>
      <p:cxnSp>
        <p:nvCxnSpPr>
          <p:cNvPr id="24" name="Straight Arrow Connector 23">
            <a:extLst>
              <a:ext uri="{FF2B5EF4-FFF2-40B4-BE49-F238E27FC236}">
                <a16:creationId xmlns:a16="http://schemas.microsoft.com/office/drawing/2014/main" id="{8B96FC6F-D2E2-9286-2F89-72068ED24942}"/>
              </a:ext>
            </a:extLst>
          </p:cNvPr>
          <p:cNvCxnSpPr>
            <a:cxnSpLocks/>
          </p:cNvCxnSpPr>
          <p:nvPr/>
        </p:nvCxnSpPr>
        <p:spPr>
          <a:xfrm flipV="1">
            <a:off x="4539899" y="3492849"/>
            <a:ext cx="2015065" cy="2823"/>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5731042E-1C2F-3F17-CD54-BBAF5741EC58}"/>
              </a:ext>
            </a:extLst>
          </p:cNvPr>
          <p:cNvSpPr txBox="1"/>
          <p:nvPr/>
        </p:nvSpPr>
        <p:spPr>
          <a:xfrm>
            <a:off x="4699000" y="3160888"/>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demo2</a:t>
            </a:r>
          </a:p>
        </p:txBody>
      </p:sp>
      <p:cxnSp>
        <p:nvCxnSpPr>
          <p:cNvPr id="26" name="Straight Arrow Connector 25">
            <a:extLst>
              <a:ext uri="{FF2B5EF4-FFF2-40B4-BE49-F238E27FC236}">
                <a16:creationId xmlns:a16="http://schemas.microsoft.com/office/drawing/2014/main" id="{D455437C-6F66-8BA5-AD1D-7CECF749A088}"/>
              </a:ext>
            </a:extLst>
          </p:cNvPr>
          <p:cNvCxnSpPr>
            <a:cxnSpLocks/>
          </p:cNvCxnSpPr>
          <p:nvPr/>
        </p:nvCxnSpPr>
        <p:spPr>
          <a:xfrm flipV="1">
            <a:off x="4525788" y="3111849"/>
            <a:ext cx="2015065" cy="2823"/>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EC906FBA-F7B0-E50E-010A-425ACC8758EB}"/>
              </a:ext>
            </a:extLst>
          </p:cNvPr>
          <p:cNvCxnSpPr>
            <a:cxnSpLocks/>
          </p:cNvCxnSpPr>
          <p:nvPr/>
        </p:nvCxnSpPr>
        <p:spPr>
          <a:xfrm>
            <a:off x="6556023" y="3338689"/>
            <a:ext cx="2748840" cy="1394175"/>
          </a:xfrm>
          <a:prstGeom prst="bentConnector3">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8DC66C2D-F46A-A1CA-1DF3-A87BCDAB2D22}"/>
              </a:ext>
            </a:extLst>
          </p:cNvPr>
          <p:cNvSpPr txBox="1"/>
          <p:nvPr/>
        </p:nvSpPr>
        <p:spPr>
          <a:xfrm>
            <a:off x="4699000" y="2808110"/>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s2</a:t>
            </a:r>
          </a:p>
        </p:txBody>
      </p:sp>
      <p:cxnSp>
        <p:nvCxnSpPr>
          <p:cNvPr id="29" name="Straight Arrow Connector 28">
            <a:extLst>
              <a:ext uri="{FF2B5EF4-FFF2-40B4-BE49-F238E27FC236}">
                <a16:creationId xmlns:a16="http://schemas.microsoft.com/office/drawing/2014/main" id="{3D382F99-1245-9190-B800-0004BF63E81C}"/>
              </a:ext>
            </a:extLst>
          </p:cNvPr>
          <p:cNvCxnSpPr>
            <a:cxnSpLocks/>
          </p:cNvCxnSpPr>
          <p:nvPr/>
        </p:nvCxnSpPr>
        <p:spPr>
          <a:xfrm flipV="1">
            <a:off x="4525788" y="2759071"/>
            <a:ext cx="2015065" cy="2823"/>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41C38F3C-9501-3292-AF32-4B4AB42C890C}"/>
              </a:ext>
            </a:extLst>
          </p:cNvPr>
          <p:cNvCxnSpPr>
            <a:cxnSpLocks/>
          </p:cNvCxnSpPr>
          <p:nvPr/>
        </p:nvCxnSpPr>
        <p:spPr>
          <a:xfrm flipV="1">
            <a:off x="6570134" y="2362198"/>
            <a:ext cx="2297285" cy="595491"/>
          </a:xfrm>
          <a:prstGeom prst="bentConnector3">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63CB59C-D8CF-8524-699A-CF3954D855DF}"/>
              </a:ext>
            </a:extLst>
          </p:cNvPr>
          <p:cNvSpPr txBox="1"/>
          <p:nvPr/>
        </p:nvSpPr>
        <p:spPr>
          <a:xfrm>
            <a:off x="4699000" y="2441221"/>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s3</a:t>
            </a:r>
          </a:p>
        </p:txBody>
      </p:sp>
      <p:cxnSp>
        <p:nvCxnSpPr>
          <p:cNvPr id="32" name="Straight Arrow Connector 31">
            <a:extLst>
              <a:ext uri="{FF2B5EF4-FFF2-40B4-BE49-F238E27FC236}">
                <a16:creationId xmlns:a16="http://schemas.microsoft.com/office/drawing/2014/main" id="{E306B29E-DEB3-961D-0D69-CB1BCCC7C5CB}"/>
              </a:ext>
            </a:extLst>
          </p:cNvPr>
          <p:cNvCxnSpPr>
            <a:cxnSpLocks/>
          </p:cNvCxnSpPr>
          <p:nvPr/>
        </p:nvCxnSpPr>
        <p:spPr>
          <a:xfrm flipV="1">
            <a:off x="4554010" y="2363960"/>
            <a:ext cx="2015065" cy="2823"/>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3" name="Oval 32">
            <a:extLst>
              <a:ext uri="{FF2B5EF4-FFF2-40B4-BE49-F238E27FC236}">
                <a16:creationId xmlns:a16="http://schemas.microsoft.com/office/drawing/2014/main" id="{0ACF4403-CAB3-0046-1E5F-7E5E0804DFE3}"/>
              </a:ext>
            </a:extLst>
          </p:cNvPr>
          <p:cNvSpPr/>
          <p:nvPr/>
        </p:nvSpPr>
        <p:spPr>
          <a:xfrm>
            <a:off x="9214555" y="3725333"/>
            <a:ext cx="843845" cy="56162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18">
            <a:extLst>
              <a:ext uri="{FF2B5EF4-FFF2-40B4-BE49-F238E27FC236}">
                <a16:creationId xmlns:a16="http://schemas.microsoft.com/office/drawing/2014/main" id="{7ACF2DF6-577D-3E9A-E36B-59A25B49938F}"/>
              </a:ext>
            </a:extLst>
          </p:cNvPr>
          <p:cNvSpPr txBox="1"/>
          <p:nvPr/>
        </p:nvSpPr>
        <p:spPr>
          <a:xfrm>
            <a:off x="9454445" y="3838221"/>
            <a:ext cx="120508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24</a:t>
            </a:r>
          </a:p>
        </p:txBody>
      </p:sp>
      <p:cxnSp>
        <p:nvCxnSpPr>
          <p:cNvPr id="35" name="Connector: Elbow 34">
            <a:extLst>
              <a:ext uri="{FF2B5EF4-FFF2-40B4-BE49-F238E27FC236}">
                <a16:creationId xmlns:a16="http://schemas.microsoft.com/office/drawing/2014/main" id="{7EB6E1FF-1477-D6FD-5F99-2AB0A038B6D8}"/>
              </a:ext>
            </a:extLst>
          </p:cNvPr>
          <p:cNvCxnSpPr>
            <a:cxnSpLocks/>
          </p:cNvCxnSpPr>
          <p:nvPr/>
        </p:nvCxnSpPr>
        <p:spPr>
          <a:xfrm>
            <a:off x="6584245" y="2590800"/>
            <a:ext cx="2748840" cy="1394175"/>
          </a:xfrm>
          <a:prstGeom prst="bentConnector3">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1363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89CCA9-2279-9A12-0A0B-BDE236299809}"/>
              </a:ext>
            </a:extLst>
          </p:cNvPr>
          <p:cNvSpPr/>
          <p:nvPr/>
        </p:nvSpPr>
        <p:spPr>
          <a:xfrm>
            <a:off x="4543777" y="1354665"/>
            <a:ext cx="2015067" cy="49642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omputer screen shot of a program code&#10;&#10;Description automatically generated">
            <a:extLst>
              <a:ext uri="{FF2B5EF4-FFF2-40B4-BE49-F238E27FC236}">
                <a16:creationId xmlns:a16="http://schemas.microsoft.com/office/drawing/2014/main" id="{72D7F619-6842-8321-8B97-0A9B75DF81D0}"/>
              </a:ext>
            </a:extLst>
          </p:cNvPr>
          <p:cNvPicPr>
            <a:picLocks noChangeAspect="1"/>
          </p:cNvPicPr>
          <p:nvPr/>
        </p:nvPicPr>
        <p:blipFill>
          <a:blip r:embed="rId2"/>
          <a:stretch>
            <a:fillRect/>
          </a:stretch>
        </p:blipFill>
        <p:spPr>
          <a:xfrm>
            <a:off x="4692" y="-711"/>
            <a:ext cx="4472890" cy="3836983"/>
          </a:xfrm>
          <a:prstGeom prst="rect">
            <a:avLst/>
          </a:prstGeom>
        </p:spPr>
      </p:pic>
      <p:sp>
        <p:nvSpPr>
          <p:cNvPr id="5" name="Cloud 4">
            <a:extLst>
              <a:ext uri="{FF2B5EF4-FFF2-40B4-BE49-F238E27FC236}">
                <a16:creationId xmlns:a16="http://schemas.microsoft.com/office/drawing/2014/main" id="{719AC8CE-3F16-ECA0-A498-107A7737C31E}"/>
              </a:ext>
            </a:extLst>
          </p:cNvPr>
          <p:cNvSpPr/>
          <p:nvPr/>
        </p:nvSpPr>
        <p:spPr>
          <a:xfrm>
            <a:off x="8198555" y="451555"/>
            <a:ext cx="3934176" cy="5966177"/>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CF13D0-4D84-D225-47F5-C8DE5419747B}"/>
              </a:ext>
            </a:extLst>
          </p:cNvPr>
          <p:cNvSpPr txBox="1"/>
          <p:nvPr/>
        </p:nvSpPr>
        <p:spPr>
          <a:xfrm>
            <a:off x="4896555" y="888999"/>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Stack</a:t>
            </a:r>
          </a:p>
        </p:txBody>
      </p:sp>
      <p:sp>
        <p:nvSpPr>
          <p:cNvPr id="7" name="TextBox 6">
            <a:extLst>
              <a:ext uri="{FF2B5EF4-FFF2-40B4-BE49-F238E27FC236}">
                <a16:creationId xmlns:a16="http://schemas.microsoft.com/office/drawing/2014/main" id="{8086D973-8097-9A0D-E324-C2B746FEACD9}"/>
              </a:ext>
            </a:extLst>
          </p:cNvPr>
          <p:cNvSpPr txBox="1"/>
          <p:nvPr/>
        </p:nvSpPr>
        <p:spPr>
          <a:xfrm>
            <a:off x="8720666" y="183443"/>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Heap</a:t>
            </a:r>
          </a:p>
        </p:txBody>
      </p:sp>
      <p:sp>
        <p:nvSpPr>
          <p:cNvPr id="13" name="Cloud 12">
            <a:extLst>
              <a:ext uri="{FF2B5EF4-FFF2-40B4-BE49-F238E27FC236}">
                <a16:creationId xmlns:a16="http://schemas.microsoft.com/office/drawing/2014/main" id="{92726248-3B53-0671-7692-B356DA39CD40}"/>
              </a:ext>
            </a:extLst>
          </p:cNvPr>
          <p:cNvSpPr/>
          <p:nvPr/>
        </p:nvSpPr>
        <p:spPr>
          <a:xfrm>
            <a:off x="8720666" y="1721555"/>
            <a:ext cx="1704622" cy="1563511"/>
          </a:xfrm>
          <a:prstGeom prst="cloud">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1DEF42F-E523-82FF-C2DE-4207EFAA3561}"/>
              </a:ext>
            </a:extLst>
          </p:cNvPr>
          <p:cNvSpPr txBox="1"/>
          <p:nvPr/>
        </p:nvSpPr>
        <p:spPr>
          <a:xfrm>
            <a:off x="9228666" y="2328332"/>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24</a:t>
            </a:r>
          </a:p>
        </p:txBody>
      </p:sp>
      <p:sp>
        <p:nvSpPr>
          <p:cNvPr id="16" name="TextBox 15">
            <a:extLst>
              <a:ext uri="{FF2B5EF4-FFF2-40B4-BE49-F238E27FC236}">
                <a16:creationId xmlns:a16="http://schemas.microsoft.com/office/drawing/2014/main" id="{A9A6DE57-ADB0-22E6-32FC-9E62C27FA7D3}"/>
              </a:ext>
            </a:extLst>
          </p:cNvPr>
          <p:cNvSpPr txBox="1"/>
          <p:nvPr/>
        </p:nvSpPr>
        <p:spPr>
          <a:xfrm>
            <a:off x="8861777" y="1453443"/>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SCP</a:t>
            </a:r>
          </a:p>
        </p:txBody>
      </p:sp>
      <p:sp>
        <p:nvSpPr>
          <p:cNvPr id="21" name="Oval 20">
            <a:extLst>
              <a:ext uri="{FF2B5EF4-FFF2-40B4-BE49-F238E27FC236}">
                <a16:creationId xmlns:a16="http://schemas.microsoft.com/office/drawing/2014/main" id="{07E6E9A3-0B2A-E615-169D-33F60E25521F}"/>
              </a:ext>
            </a:extLst>
          </p:cNvPr>
          <p:cNvSpPr/>
          <p:nvPr/>
        </p:nvSpPr>
        <p:spPr>
          <a:xfrm>
            <a:off x="9242777" y="4628444"/>
            <a:ext cx="843845" cy="56162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18">
            <a:extLst>
              <a:ext uri="{FF2B5EF4-FFF2-40B4-BE49-F238E27FC236}">
                <a16:creationId xmlns:a16="http://schemas.microsoft.com/office/drawing/2014/main" id="{10B9BA85-3C36-4FA8-11C7-C45C696FBC6E}"/>
              </a:ext>
            </a:extLst>
          </p:cNvPr>
          <p:cNvSpPr txBox="1"/>
          <p:nvPr/>
        </p:nvSpPr>
        <p:spPr>
          <a:xfrm>
            <a:off x="9299223" y="4727221"/>
            <a:ext cx="120508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demo</a:t>
            </a:r>
          </a:p>
        </p:txBody>
      </p:sp>
      <p:sp>
        <p:nvSpPr>
          <p:cNvPr id="33" name="Oval 32">
            <a:extLst>
              <a:ext uri="{FF2B5EF4-FFF2-40B4-BE49-F238E27FC236}">
                <a16:creationId xmlns:a16="http://schemas.microsoft.com/office/drawing/2014/main" id="{0ACF4403-CAB3-0046-1E5F-7E5E0804DFE3}"/>
              </a:ext>
            </a:extLst>
          </p:cNvPr>
          <p:cNvSpPr/>
          <p:nvPr/>
        </p:nvSpPr>
        <p:spPr>
          <a:xfrm>
            <a:off x="9214555" y="3725333"/>
            <a:ext cx="843845" cy="56162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18">
            <a:extLst>
              <a:ext uri="{FF2B5EF4-FFF2-40B4-BE49-F238E27FC236}">
                <a16:creationId xmlns:a16="http://schemas.microsoft.com/office/drawing/2014/main" id="{7ACF2DF6-577D-3E9A-E36B-59A25B49938F}"/>
              </a:ext>
            </a:extLst>
          </p:cNvPr>
          <p:cNvSpPr txBox="1"/>
          <p:nvPr/>
        </p:nvSpPr>
        <p:spPr>
          <a:xfrm>
            <a:off x="9454445" y="3838221"/>
            <a:ext cx="120508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24</a:t>
            </a:r>
          </a:p>
        </p:txBody>
      </p:sp>
    </p:spTree>
    <p:extLst>
      <p:ext uri="{BB962C8B-B14F-4D97-AF65-F5344CB8AC3E}">
        <p14:creationId xmlns:p14="http://schemas.microsoft.com/office/powerpoint/2010/main" val="36165742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loud 1">
            <a:extLst>
              <a:ext uri="{FF2B5EF4-FFF2-40B4-BE49-F238E27FC236}">
                <a16:creationId xmlns:a16="http://schemas.microsoft.com/office/drawing/2014/main" id="{D07BB289-455B-754D-2C39-0307B14D1646}"/>
              </a:ext>
            </a:extLst>
          </p:cNvPr>
          <p:cNvSpPr/>
          <p:nvPr/>
        </p:nvSpPr>
        <p:spPr>
          <a:xfrm>
            <a:off x="156287" y="724727"/>
            <a:ext cx="11881927" cy="6081460"/>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6FE31E5-80D3-8358-BC37-BBBBF008FB2C}"/>
              </a:ext>
            </a:extLst>
          </p:cNvPr>
          <p:cNvSpPr>
            <a:spLocks noGrp="1"/>
          </p:cNvSpPr>
          <p:nvPr>
            <p:ph type="title"/>
          </p:nvPr>
        </p:nvSpPr>
        <p:spPr>
          <a:xfrm>
            <a:off x="306238" y="5691"/>
            <a:ext cx="10515600" cy="1325563"/>
          </a:xfrm>
        </p:spPr>
        <p:txBody>
          <a:bodyPr/>
          <a:lstStyle/>
          <a:p>
            <a:r>
              <a:rPr lang="en-US"/>
              <a:t>Heap Memory</a:t>
            </a:r>
          </a:p>
        </p:txBody>
      </p:sp>
      <p:sp>
        <p:nvSpPr>
          <p:cNvPr id="7" name="Rectangle 6">
            <a:extLst>
              <a:ext uri="{FF2B5EF4-FFF2-40B4-BE49-F238E27FC236}">
                <a16:creationId xmlns:a16="http://schemas.microsoft.com/office/drawing/2014/main" id="{F54ED554-43E4-868B-2A79-62D3228D3E9C}"/>
              </a:ext>
            </a:extLst>
          </p:cNvPr>
          <p:cNvSpPr/>
          <p:nvPr/>
        </p:nvSpPr>
        <p:spPr>
          <a:xfrm>
            <a:off x="1698391" y="2938039"/>
            <a:ext cx="4364966" cy="1647645"/>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EBA0274F-10BE-93CB-412C-CD3339BB9EA4}"/>
              </a:ext>
            </a:extLst>
          </p:cNvPr>
          <p:cNvSpPr/>
          <p:nvPr/>
        </p:nvSpPr>
        <p:spPr>
          <a:xfrm>
            <a:off x="1840301" y="3092462"/>
            <a:ext cx="1633267" cy="9144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Rounded Corners 8">
            <a:extLst>
              <a:ext uri="{FF2B5EF4-FFF2-40B4-BE49-F238E27FC236}">
                <a16:creationId xmlns:a16="http://schemas.microsoft.com/office/drawing/2014/main" id="{4DA8040D-571D-562D-D60C-7D87B319E613}"/>
              </a:ext>
            </a:extLst>
          </p:cNvPr>
          <p:cNvSpPr/>
          <p:nvPr/>
        </p:nvSpPr>
        <p:spPr>
          <a:xfrm>
            <a:off x="3878958" y="3092462"/>
            <a:ext cx="813757" cy="9144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Rounded Corners 9">
            <a:extLst>
              <a:ext uri="{FF2B5EF4-FFF2-40B4-BE49-F238E27FC236}">
                <a16:creationId xmlns:a16="http://schemas.microsoft.com/office/drawing/2014/main" id="{33B53561-D596-F512-74A4-9705E7384AC1}"/>
              </a:ext>
            </a:extLst>
          </p:cNvPr>
          <p:cNvSpPr/>
          <p:nvPr/>
        </p:nvSpPr>
        <p:spPr>
          <a:xfrm>
            <a:off x="5098104" y="3092462"/>
            <a:ext cx="856891" cy="9144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F54ED554-43E4-868B-2A79-62D3228D3E9C}"/>
              </a:ext>
            </a:extLst>
          </p:cNvPr>
          <p:cNvSpPr/>
          <p:nvPr/>
        </p:nvSpPr>
        <p:spPr>
          <a:xfrm>
            <a:off x="6313525" y="2305435"/>
            <a:ext cx="4810663" cy="2237116"/>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TextBox 11">
            <a:extLst>
              <a:ext uri="{FF2B5EF4-FFF2-40B4-BE49-F238E27FC236}">
                <a16:creationId xmlns:a16="http://schemas.microsoft.com/office/drawing/2014/main" id="{6A94A0AF-2BB0-B2A5-6662-C9E6A807D232}"/>
              </a:ext>
            </a:extLst>
          </p:cNvPr>
          <p:cNvSpPr txBox="1"/>
          <p:nvPr/>
        </p:nvSpPr>
        <p:spPr>
          <a:xfrm>
            <a:off x="2660609" y="4705922"/>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Young generation</a:t>
            </a:r>
          </a:p>
        </p:txBody>
      </p:sp>
      <p:sp>
        <p:nvSpPr>
          <p:cNvPr id="15" name="TextBox 14">
            <a:extLst>
              <a:ext uri="{FF2B5EF4-FFF2-40B4-BE49-F238E27FC236}">
                <a16:creationId xmlns:a16="http://schemas.microsoft.com/office/drawing/2014/main" id="{BE4FF594-E459-AF8E-FA1E-B0FC285CAA9F}"/>
              </a:ext>
            </a:extLst>
          </p:cNvPr>
          <p:cNvSpPr txBox="1"/>
          <p:nvPr/>
        </p:nvSpPr>
        <p:spPr>
          <a:xfrm>
            <a:off x="7146344" y="470592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Old generation</a:t>
            </a:r>
          </a:p>
        </p:txBody>
      </p:sp>
      <p:sp>
        <p:nvSpPr>
          <p:cNvPr id="16" name="TextBox 15">
            <a:extLst>
              <a:ext uri="{FF2B5EF4-FFF2-40B4-BE49-F238E27FC236}">
                <a16:creationId xmlns:a16="http://schemas.microsoft.com/office/drawing/2014/main" id="{B5F6DF2A-B852-F908-8713-4851BFF15945}"/>
              </a:ext>
            </a:extLst>
          </p:cNvPr>
          <p:cNvSpPr txBox="1"/>
          <p:nvPr/>
        </p:nvSpPr>
        <p:spPr>
          <a:xfrm>
            <a:off x="2344307" y="4015809"/>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Eden</a:t>
            </a:r>
          </a:p>
        </p:txBody>
      </p:sp>
      <p:sp>
        <p:nvSpPr>
          <p:cNvPr id="17" name="TextBox 16">
            <a:extLst>
              <a:ext uri="{FF2B5EF4-FFF2-40B4-BE49-F238E27FC236}">
                <a16:creationId xmlns:a16="http://schemas.microsoft.com/office/drawing/2014/main" id="{8769C4BB-3A10-E64F-B07A-D67A9C64F30E}"/>
              </a:ext>
            </a:extLst>
          </p:cNvPr>
          <p:cNvSpPr txBox="1"/>
          <p:nvPr/>
        </p:nvSpPr>
        <p:spPr>
          <a:xfrm>
            <a:off x="3882683" y="4015808"/>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Survival</a:t>
            </a:r>
          </a:p>
        </p:txBody>
      </p:sp>
      <p:sp>
        <p:nvSpPr>
          <p:cNvPr id="18" name="TextBox 17">
            <a:extLst>
              <a:ext uri="{FF2B5EF4-FFF2-40B4-BE49-F238E27FC236}">
                <a16:creationId xmlns:a16="http://schemas.microsoft.com/office/drawing/2014/main" id="{B1D047E7-A618-FEEF-C0F0-A4079F0D6AC1}"/>
              </a:ext>
            </a:extLst>
          </p:cNvPr>
          <p:cNvSpPr txBox="1"/>
          <p:nvPr/>
        </p:nvSpPr>
        <p:spPr>
          <a:xfrm>
            <a:off x="5090381" y="4015807"/>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Survival</a:t>
            </a:r>
          </a:p>
        </p:txBody>
      </p:sp>
      <p:sp>
        <p:nvSpPr>
          <p:cNvPr id="19" name="TextBox 18">
            <a:extLst>
              <a:ext uri="{FF2B5EF4-FFF2-40B4-BE49-F238E27FC236}">
                <a16:creationId xmlns:a16="http://schemas.microsoft.com/office/drawing/2014/main" id="{1ACB74C1-9D28-4B4F-8241-3EDF6C2D0234}"/>
              </a:ext>
            </a:extLst>
          </p:cNvPr>
          <p:cNvSpPr txBox="1"/>
          <p:nvPr/>
        </p:nvSpPr>
        <p:spPr>
          <a:xfrm>
            <a:off x="4040834" y="3397581"/>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S0</a:t>
            </a:r>
          </a:p>
        </p:txBody>
      </p:sp>
      <p:sp>
        <p:nvSpPr>
          <p:cNvPr id="20" name="TextBox 19">
            <a:extLst>
              <a:ext uri="{FF2B5EF4-FFF2-40B4-BE49-F238E27FC236}">
                <a16:creationId xmlns:a16="http://schemas.microsoft.com/office/drawing/2014/main" id="{0AC3C489-2DFC-B1DB-83F3-5E033082239E}"/>
              </a:ext>
            </a:extLst>
          </p:cNvPr>
          <p:cNvSpPr txBox="1"/>
          <p:nvPr/>
        </p:nvSpPr>
        <p:spPr>
          <a:xfrm>
            <a:off x="5262909" y="339758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S1</a:t>
            </a:r>
          </a:p>
        </p:txBody>
      </p:sp>
    </p:spTree>
    <p:extLst>
      <p:ext uri="{BB962C8B-B14F-4D97-AF65-F5344CB8AC3E}">
        <p14:creationId xmlns:p14="http://schemas.microsoft.com/office/powerpoint/2010/main" val="2930833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351662-DFF9-E658-40CF-465AFB7EFC94}"/>
              </a:ext>
            </a:extLst>
          </p:cNvPr>
          <p:cNvSpPr>
            <a:spLocks noGrp="1"/>
          </p:cNvSpPr>
          <p:nvPr>
            <p:ph type="title"/>
          </p:nvPr>
        </p:nvSpPr>
        <p:spPr>
          <a:xfrm>
            <a:off x="287867" y="-1764"/>
            <a:ext cx="10515600" cy="1325563"/>
          </a:xfrm>
        </p:spPr>
        <p:txBody>
          <a:bodyPr/>
          <a:lstStyle/>
          <a:p>
            <a:r>
              <a:rPr lang="en-US"/>
              <a:t>GC algorithm</a:t>
            </a:r>
          </a:p>
        </p:txBody>
      </p:sp>
      <p:pic>
        <p:nvPicPr>
          <p:cNvPr id="4" name="Content Placeholder 3" descr="A diagram of a diagram&#10;&#10;Description automatically generated">
            <a:extLst>
              <a:ext uri="{FF2B5EF4-FFF2-40B4-BE49-F238E27FC236}">
                <a16:creationId xmlns:a16="http://schemas.microsoft.com/office/drawing/2014/main" id="{393D78B5-9AB1-6F9D-7BEB-1E21721DEB2F}"/>
              </a:ext>
            </a:extLst>
          </p:cNvPr>
          <p:cNvPicPr>
            <a:picLocks noGrp="1" noChangeAspect="1"/>
          </p:cNvPicPr>
          <p:nvPr>
            <p:ph idx="4294967295"/>
          </p:nvPr>
        </p:nvPicPr>
        <p:blipFill>
          <a:blip r:embed="rId2"/>
          <a:stretch>
            <a:fillRect/>
          </a:stretch>
        </p:blipFill>
        <p:spPr>
          <a:xfrm>
            <a:off x="1900258" y="1319112"/>
            <a:ext cx="9307159" cy="5472642"/>
          </a:xfrm>
          <a:prstGeom prst="rect">
            <a:avLst/>
          </a:prstGeom>
        </p:spPr>
      </p:pic>
    </p:spTree>
    <p:extLst>
      <p:ext uri="{BB962C8B-B14F-4D97-AF65-F5344CB8AC3E}">
        <p14:creationId xmlns:p14="http://schemas.microsoft.com/office/powerpoint/2010/main" val="764039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A19C4A-3692-FD7C-2698-B386A4760D35}"/>
              </a:ext>
            </a:extLst>
          </p:cNvPr>
          <p:cNvSpPr/>
          <p:nvPr/>
        </p:nvSpPr>
        <p:spPr>
          <a:xfrm>
            <a:off x="338666" y="2441220"/>
            <a:ext cx="11173176" cy="3877734"/>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8045325-E472-A23D-D456-F0574CCD19BD}"/>
              </a:ext>
            </a:extLst>
          </p:cNvPr>
          <p:cNvSpPr/>
          <p:nvPr/>
        </p:nvSpPr>
        <p:spPr>
          <a:xfrm>
            <a:off x="564443" y="3429000"/>
            <a:ext cx="4470400"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Rounded Corners 12">
            <a:extLst>
              <a:ext uri="{FF2B5EF4-FFF2-40B4-BE49-F238E27FC236}">
                <a16:creationId xmlns:a16="http://schemas.microsoft.com/office/drawing/2014/main" id="{5ACF011C-EED5-0987-57E8-DE7E50C9F26E}"/>
              </a:ext>
            </a:extLst>
          </p:cNvPr>
          <p:cNvSpPr/>
          <p:nvPr/>
        </p:nvSpPr>
        <p:spPr>
          <a:xfrm>
            <a:off x="5348110" y="3428999"/>
            <a:ext cx="2424287"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Rounded Corners 13">
            <a:extLst>
              <a:ext uri="{FF2B5EF4-FFF2-40B4-BE49-F238E27FC236}">
                <a16:creationId xmlns:a16="http://schemas.microsoft.com/office/drawing/2014/main" id="{B60A0711-B25C-5173-9012-ED112AA4BB8A}"/>
              </a:ext>
            </a:extLst>
          </p:cNvPr>
          <p:cNvSpPr/>
          <p:nvPr/>
        </p:nvSpPr>
        <p:spPr>
          <a:xfrm>
            <a:off x="8085665" y="3457221"/>
            <a:ext cx="2396065"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TextBox 7">
            <a:extLst>
              <a:ext uri="{FF2B5EF4-FFF2-40B4-BE49-F238E27FC236}">
                <a16:creationId xmlns:a16="http://schemas.microsoft.com/office/drawing/2014/main" id="{0A890C2B-FCE8-FB91-6CC2-BF7DC35427D2}"/>
              </a:ext>
            </a:extLst>
          </p:cNvPr>
          <p:cNvSpPr txBox="1"/>
          <p:nvPr/>
        </p:nvSpPr>
        <p:spPr>
          <a:xfrm>
            <a:off x="6279443" y="2991553"/>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S0</a:t>
            </a:r>
          </a:p>
        </p:txBody>
      </p:sp>
      <p:sp>
        <p:nvSpPr>
          <p:cNvPr id="16" name="TextBox 8">
            <a:extLst>
              <a:ext uri="{FF2B5EF4-FFF2-40B4-BE49-F238E27FC236}">
                <a16:creationId xmlns:a16="http://schemas.microsoft.com/office/drawing/2014/main" id="{12E1721A-19B4-48B7-3DEE-DDEEE4A94ABF}"/>
              </a:ext>
            </a:extLst>
          </p:cNvPr>
          <p:cNvSpPr txBox="1"/>
          <p:nvPr/>
        </p:nvSpPr>
        <p:spPr>
          <a:xfrm>
            <a:off x="2441220" y="2963331"/>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Eden</a:t>
            </a:r>
          </a:p>
        </p:txBody>
      </p:sp>
      <p:sp>
        <p:nvSpPr>
          <p:cNvPr id="17" name="TextBox 9">
            <a:extLst>
              <a:ext uri="{FF2B5EF4-FFF2-40B4-BE49-F238E27FC236}">
                <a16:creationId xmlns:a16="http://schemas.microsoft.com/office/drawing/2014/main" id="{E3A3BD24-8BE9-F86B-2539-3A869B3F3DFC}"/>
              </a:ext>
            </a:extLst>
          </p:cNvPr>
          <p:cNvSpPr txBox="1"/>
          <p:nvPr/>
        </p:nvSpPr>
        <p:spPr>
          <a:xfrm>
            <a:off x="8847665" y="2963331"/>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S1</a:t>
            </a:r>
          </a:p>
        </p:txBody>
      </p:sp>
      <p:sp>
        <p:nvSpPr>
          <p:cNvPr id="18" name="TextBox 17">
            <a:extLst>
              <a:ext uri="{FF2B5EF4-FFF2-40B4-BE49-F238E27FC236}">
                <a16:creationId xmlns:a16="http://schemas.microsoft.com/office/drawing/2014/main" id="{FBF19AB4-7FC3-CA46-0802-EEB511C979AD}"/>
              </a:ext>
            </a:extLst>
          </p:cNvPr>
          <p:cNvSpPr txBox="1"/>
          <p:nvPr/>
        </p:nvSpPr>
        <p:spPr>
          <a:xfrm>
            <a:off x="3344332" y="1157110"/>
            <a:ext cx="5184421"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Suppose we create an object </a:t>
            </a:r>
            <a:br>
              <a:rPr lang="en-US" sz="2400" b="1"/>
            </a:br>
            <a:r>
              <a:rPr lang="en-US" sz="2400" b="1"/>
              <a:t>o1, o2, o3, o4, o5</a:t>
            </a:r>
          </a:p>
          <a:p>
            <a:endParaRPr lang="en-US"/>
          </a:p>
        </p:txBody>
      </p:sp>
      <p:sp>
        <p:nvSpPr>
          <p:cNvPr id="19" name="Rectangle 18">
            <a:extLst>
              <a:ext uri="{FF2B5EF4-FFF2-40B4-BE49-F238E27FC236}">
                <a16:creationId xmlns:a16="http://schemas.microsoft.com/office/drawing/2014/main" id="{ADBFE390-355F-7648-E86C-980AE4287807}"/>
              </a:ext>
            </a:extLst>
          </p:cNvPr>
          <p:cNvSpPr/>
          <p:nvPr/>
        </p:nvSpPr>
        <p:spPr>
          <a:xfrm>
            <a:off x="1185333" y="3654777"/>
            <a:ext cx="491067" cy="49106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0C9913B-CCF5-5970-F9EE-A065FBB4920E}"/>
              </a:ext>
            </a:extLst>
          </p:cNvPr>
          <p:cNvSpPr/>
          <p:nvPr/>
        </p:nvSpPr>
        <p:spPr>
          <a:xfrm>
            <a:off x="1185333" y="4727222"/>
            <a:ext cx="491067" cy="49106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ECD2A5C-5F50-C9F5-3B37-B41F18F9937B}"/>
              </a:ext>
            </a:extLst>
          </p:cNvPr>
          <p:cNvSpPr/>
          <p:nvPr/>
        </p:nvSpPr>
        <p:spPr>
          <a:xfrm>
            <a:off x="2554111" y="3654777"/>
            <a:ext cx="491067" cy="49106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24D6E81-881C-DBEB-E85A-A21983BD6C40}"/>
              </a:ext>
            </a:extLst>
          </p:cNvPr>
          <p:cNvSpPr/>
          <p:nvPr/>
        </p:nvSpPr>
        <p:spPr>
          <a:xfrm>
            <a:off x="2554111" y="4741332"/>
            <a:ext cx="491067" cy="49106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FDA184-0B79-B98D-99F2-3D9A46FC3DE6}"/>
              </a:ext>
            </a:extLst>
          </p:cNvPr>
          <p:cNvSpPr/>
          <p:nvPr/>
        </p:nvSpPr>
        <p:spPr>
          <a:xfrm>
            <a:off x="3809999" y="3697110"/>
            <a:ext cx="491067" cy="49106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3168BF0-4278-BA32-E491-4C761F54C404}"/>
              </a:ext>
            </a:extLst>
          </p:cNvPr>
          <p:cNvSpPr txBox="1"/>
          <p:nvPr/>
        </p:nvSpPr>
        <p:spPr>
          <a:xfrm>
            <a:off x="1185333" y="4190999"/>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o1</a:t>
            </a:r>
          </a:p>
        </p:txBody>
      </p:sp>
      <p:sp>
        <p:nvSpPr>
          <p:cNvPr id="25" name="TextBox 24">
            <a:extLst>
              <a:ext uri="{FF2B5EF4-FFF2-40B4-BE49-F238E27FC236}">
                <a16:creationId xmlns:a16="http://schemas.microsoft.com/office/drawing/2014/main" id="{1BEACAE7-E13B-3825-8A1C-83C8AAB9CC08}"/>
              </a:ext>
            </a:extLst>
          </p:cNvPr>
          <p:cNvSpPr txBox="1"/>
          <p:nvPr/>
        </p:nvSpPr>
        <p:spPr>
          <a:xfrm>
            <a:off x="2554111" y="4190999"/>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o2</a:t>
            </a:r>
          </a:p>
        </p:txBody>
      </p:sp>
      <p:sp>
        <p:nvSpPr>
          <p:cNvPr id="26" name="TextBox 23">
            <a:extLst>
              <a:ext uri="{FF2B5EF4-FFF2-40B4-BE49-F238E27FC236}">
                <a16:creationId xmlns:a16="http://schemas.microsoft.com/office/drawing/2014/main" id="{A3168BF0-4278-BA32-E491-4C761F54C404}"/>
              </a:ext>
            </a:extLst>
          </p:cNvPr>
          <p:cNvSpPr txBox="1"/>
          <p:nvPr/>
        </p:nvSpPr>
        <p:spPr>
          <a:xfrm>
            <a:off x="1185333" y="4190999"/>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o1</a:t>
            </a:r>
          </a:p>
        </p:txBody>
      </p:sp>
      <p:sp>
        <p:nvSpPr>
          <p:cNvPr id="27" name="TextBox 26">
            <a:extLst>
              <a:ext uri="{FF2B5EF4-FFF2-40B4-BE49-F238E27FC236}">
                <a16:creationId xmlns:a16="http://schemas.microsoft.com/office/drawing/2014/main" id="{C12D2997-8B21-7D62-7E5F-158F640DFE24}"/>
              </a:ext>
            </a:extLst>
          </p:cNvPr>
          <p:cNvSpPr txBox="1"/>
          <p:nvPr/>
        </p:nvSpPr>
        <p:spPr>
          <a:xfrm>
            <a:off x="3767667" y="4190999"/>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o3</a:t>
            </a:r>
          </a:p>
        </p:txBody>
      </p:sp>
      <p:sp>
        <p:nvSpPr>
          <p:cNvPr id="28" name="TextBox 27">
            <a:extLst>
              <a:ext uri="{FF2B5EF4-FFF2-40B4-BE49-F238E27FC236}">
                <a16:creationId xmlns:a16="http://schemas.microsoft.com/office/drawing/2014/main" id="{BD60DC29-C73D-BE9D-FCFB-D98DD45CD85C}"/>
              </a:ext>
            </a:extLst>
          </p:cNvPr>
          <p:cNvSpPr txBox="1"/>
          <p:nvPr/>
        </p:nvSpPr>
        <p:spPr>
          <a:xfrm>
            <a:off x="1185333" y="5221110"/>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o4</a:t>
            </a:r>
          </a:p>
        </p:txBody>
      </p:sp>
      <p:sp>
        <p:nvSpPr>
          <p:cNvPr id="29" name="TextBox 28">
            <a:extLst>
              <a:ext uri="{FF2B5EF4-FFF2-40B4-BE49-F238E27FC236}">
                <a16:creationId xmlns:a16="http://schemas.microsoft.com/office/drawing/2014/main" id="{9B5DED42-1721-8F2D-1CA2-F391BC58FF92}"/>
              </a:ext>
            </a:extLst>
          </p:cNvPr>
          <p:cNvSpPr txBox="1"/>
          <p:nvPr/>
        </p:nvSpPr>
        <p:spPr>
          <a:xfrm>
            <a:off x="2511777" y="5235221"/>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o5</a:t>
            </a:r>
          </a:p>
        </p:txBody>
      </p:sp>
      <p:sp>
        <p:nvSpPr>
          <p:cNvPr id="30" name="TextBox 8">
            <a:extLst>
              <a:ext uri="{FF2B5EF4-FFF2-40B4-BE49-F238E27FC236}">
                <a16:creationId xmlns:a16="http://schemas.microsoft.com/office/drawing/2014/main" id="{69C07361-5EA3-0939-2309-FB32DF09A66A}"/>
              </a:ext>
            </a:extLst>
          </p:cNvPr>
          <p:cNvSpPr txBox="1"/>
          <p:nvPr/>
        </p:nvSpPr>
        <p:spPr>
          <a:xfrm>
            <a:off x="4303887" y="5799664"/>
            <a:ext cx="309597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latin typeface="Calibri"/>
                <a:ea typeface="Calibri"/>
                <a:cs typeface="Calibri"/>
              </a:rPr>
              <a:t>Young generation</a:t>
            </a:r>
          </a:p>
        </p:txBody>
      </p:sp>
    </p:spTree>
    <p:extLst>
      <p:ext uri="{BB962C8B-B14F-4D97-AF65-F5344CB8AC3E}">
        <p14:creationId xmlns:p14="http://schemas.microsoft.com/office/powerpoint/2010/main" val="23992710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A19C4A-3692-FD7C-2698-B386A4760D35}"/>
              </a:ext>
            </a:extLst>
          </p:cNvPr>
          <p:cNvSpPr/>
          <p:nvPr/>
        </p:nvSpPr>
        <p:spPr>
          <a:xfrm>
            <a:off x="338666" y="2441220"/>
            <a:ext cx="11173176" cy="3877734"/>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8045325-E472-A23D-D456-F0574CCD19BD}"/>
              </a:ext>
            </a:extLst>
          </p:cNvPr>
          <p:cNvSpPr/>
          <p:nvPr/>
        </p:nvSpPr>
        <p:spPr>
          <a:xfrm>
            <a:off x="564443" y="3429000"/>
            <a:ext cx="4470400"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Rounded Corners 12">
            <a:extLst>
              <a:ext uri="{FF2B5EF4-FFF2-40B4-BE49-F238E27FC236}">
                <a16:creationId xmlns:a16="http://schemas.microsoft.com/office/drawing/2014/main" id="{5ACF011C-EED5-0987-57E8-DE7E50C9F26E}"/>
              </a:ext>
            </a:extLst>
          </p:cNvPr>
          <p:cNvSpPr/>
          <p:nvPr/>
        </p:nvSpPr>
        <p:spPr>
          <a:xfrm>
            <a:off x="5348110" y="3428999"/>
            <a:ext cx="2424287"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Rounded Corners 13">
            <a:extLst>
              <a:ext uri="{FF2B5EF4-FFF2-40B4-BE49-F238E27FC236}">
                <a16:creationId xmlns:a16="http://schemas.microsoft.com/office/drawing/2014/main" id="{B60A0711-B25C-5173-9012-ED112AA4BB8A}"/>
              </a:ext>
            </a:extLst>
          </p:cNvPr>
          <p:cNvSpPr/>
          <p:nvPr/>
        </p:nvSpPr>
        <p:spPr>
          <a:xfrm>
            <a:off x="8085665" y="3457221"/>
            <a:ext cx="2396065"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TextBox 7">
            <a:extLst>
              <a:ext uri="{FF2B5EF4-FFF2-40B4-BE49-F238E27FC236}">
                <a16:creationId xmlns:a16="http://schemas.microsoft.com/office/drawing/2014/main" id="{0A890C2B-FCE8-FB91-6CC2-BF7DC35427D2}"/>
              </a:ext>
            </a:extLst>
          </p:cNvPr>
          <p:cNvSpPr txBox="1"/>
          <p:nvPr/>
        </p:nvSpPr>
        <p:spPr>
          <a:xfrm>
            <a:off x="6279443" y="2991553"/>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S0</a:t>
            </a:r>
          </a:p>
        </p:txBody>
      </p:sp>
      <p:sp>
        <p:nvSpPr>
          <p:cNvPr id="16" name="TextBox 8">
            <a:extLst>
              <a:ext uri="{FF2B5EF4-FFF2-40B4-BE49-F238E27FC236}">
                <a16:creationId xmlns:a16="http://schemas.microsoft.com/office/drawing/2014/main" id="{12E1721A-19B4-48B7-3DEE-DDEEE4A94ABF}"/>
              </a:ext>
            </a:extLst>
          </p:cNvPr>
          <p:cNvSpPr txBox="1"/>
          <p:nvPr/>
        </p:nvSpPr>
        <p:spPr>
          <a:xfrm>
            <a:off x="2441220" y="2963331"/>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Eden</a:t>
            </a:r>
          </a:p>
        </p:txBody>
      </p:sp>
      <p:sp>
        <p:nvSpPr>
          <p:cNvPr id="17" name="TextBox 9">
            <a:extLst>
              <a:ext uri="{FF2B5EF4-FFF2-40B4-BE49-F238E27FC236}">
                <a16:creationId xmlns:a16="http://schemas.microsoft.com/office/drawing/2014/main" id="{E3A3BD24-8BE9-F86B-2539-3A869B3F3DFC}"/>
              </a:ext>
            </a:extLst>
          </p:cNvPr>
          <p:cNvSpPr txBox="1"/>
          <p:nvPr/>
        </p:nvSpPr>
        <p:spPr>
          <a:xfrm>
            <a:off x="8847665" y="2963331"/>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S1</a:t>
            </a:r>
          </a:p>
        </p:txBody>
      </p:sp>
      <p:sp>
        <p:nvSpPr>
          <p:cNvPr id="18" name="TextBox 17">
            <a:extLst>
              <a:ext uri="{FF2B5EF4-FFF2-40B4-BE49-F238E27FC236}">
                <a16:creationId xmlns:a16="http://schemas.microsoft.com/office/drawing/2014/main" id="{FBF19AB4-7FC3-CA46-0802-EEB511C979AD}"/>
              </a:ext>
            </a:extLst>
          </p:cNvPr>
          <p:cNvSpPr txBox="1"/>
          <p:nvPr/>
        </p:nvSpPr>
        <p:spPr>
          <a:xfrm>
            <a:off x="3344332" y="1157110"/>
            <a:ext cx="5184421"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Consider o2 and o5 are unreferenced object</a:t>
            </a:r>
          </a:p>
          <a:p>
            <a:endParaRPr lang="en-US"/>
          </a:p>
        </p:txBody>
      </p:sp>
      <p:sp>
        <p:nvSpPr>
          <p:cNvPr id="19" name="Rectangle 18">
            <a:extLst>
              <a:ext uri="{FF2B5EF4-FFF2-40B4-BE49-F238E27FC236}">
                <a16:creationId xmlns:a16="http://schemas.microsoft.com/office/drawing/2014/main" id="{ADBFE390-355F-7648-E86C-980AE4287807}"/>
              </a:ext>
            </a:extLst>
          </p:cNvPr>
          <p:cNvSpPr/>
          <p:nvPr/>
        </p:nvSpPr>
        <p:spPr>
          <a:xfrm>
            <a:off x="1185333" y="3654777"/>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0C9913B-CCF5-5970-F9EE-A065FBB4920E}"/>
              </a:ext>
            </a:extLst>
          </p:cNvPr>
          <p:cNvSpPr/>
          <p:nvPr/>
        </p:nvSpPr>
        <p:spPr>
          <a:xfrm>
            <a:off x="1185333" y="4727222"/>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ECD2A5C-5F50-C9F5-3B37-B41F18F9937B}"/>
              </a:ext>
            </a:extLst>
          </p:cNvPr>
          <p:cNvSpPr/>
          <p:nvPr/>
        </p:nvSpPr>
        <p:spPr>
          <a:xfrm>
            <a:off x="2554111" y="3654777"/>
            <a:ext cx="491067" cy="49106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24D6E81-881C-DBEB-E85A-A21983BD6C40}"/>
              </a:ext>
            </a:extLst>
          </p:cNvPr>
          <p:cNvSpPr/>
          <p:nvPr/>
        </p:nvSpPr>
        <p:spPr>
          <a:xfrm>
            <a:off x="2554111" y="4741332"/>
            <a:ext cx="491067" cy="49106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FDA184-0B79-B98D-99F2-3D9A46FC3DE6}"/>
              </a:ext>
            </a:extLst>
          </p:cNvPr>
          <p:cNvSpPr/>
          <p:nvPr/>
        </p:nvSpPr>
        <p:spPr>
          <a:xfrm>
            <a:off x="3809999" y="3697110"/>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A3168BF0-4278-BA32-E491-4C761F54C404}"/>
              </a:ext>
            </a:extLst>
          </p:cNvPr>
          <p:cNvSpPr txBox="1"/>
          <p:nvPr/>
        </p:nvSpPr>
        <p:spPr>
          <a:xfrm>
            <a:off x="1185333" y="4190999"/>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o1</a:t>
            </a:r>
          </a:p>
        </p:txBody>
      </p:sp>
      <p:sp>
        <p:nvSpPr>
          <p:cNvPr id="25" name="TextBox 24">
            <a:extLst>
              <a:ext uri="{FF2B5EF4-FFF2-40B4-BE49-F238E27FC236}">
                <a16:creationId xmlns:a16="http://schemas.microsoft.com/office/drawing/2014/main" id="{1BEACAE7-E13B-3825-8A1C-83C8AAB9CC08}"/>
              </a:ext>
            </a:extLst>
          </p:cNvPr>
          <p:cNvSpPr txBox="1"/>
          <p:nvPr/>
        </p:nvSpPr>
        <p:spPr>
          <a:xfrm>
            <a:off x="2554111" y="4190999"/>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o2</a:t>
            </a:r>
          </a:p>
        </p:txBody>
      </p:sp>
      <p:sp>
        <p:nvSpPr>
          <p:cNvPr id="26" name="TextBox 23">
            <a:extLst>
              <a:ext uri="{FF2B5EF4-FFF2-40B4-BE49-F238E27FC236}">
                <a16:creationId xmlns:a16="http://schemas.microsoft.com/office/drawing/2014/main" id="{A3168BF0-4278-BA32-E491-4C761F54C404}"/>
              </a:ext>
            </a:extLst>
          </p:cNvPr>
          <p:cNvSpPr txBox="1"/>
          <p:nvPr/>
        </p:nvSpPr>
        <p:spPr>
          <a:xfrm>
            <a:off x="1185333" y="4190999"/>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o1</a:t>
            </a:r>
          </a:p>
        </p:txBody>
      </p:sp>
      <p:sp>
        <p:nvSpPr>
          <p:cNvPr id="27" name="TextBox 26">
            <a:extLst>
              <a:ext uri="{FF2B5EF4-FFF2-40B4-BE49-F238E27FC236}">
                <a16:creationId xmlns:a16="http://schemas.microsoft.com/office/drawing/2014/main" id="{C12D2997-8B21-7D62-7E5F-158F640DFE24}"/>
              </a:ext>
            </a:extLst>
          </p:cNvPr>
          <p:cNvSpPr txBox="1"/>
          <p:nvPr/>
        </p:nvSpPr>
        <p:spPr>
          <a:xfrm>
            <a:off x="3767667" y="4190999"/>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o3</a:t>
            </a:r>
          </a:p>
        </p:txBody>
      </p:sp>
      <p:sp>
        <p:nvSpPr>
          <p:cNvPr id="28" name="TextBox 27">
            <a:extLst>
              <a:ext uri="{FF2B5EF4-FFF2-40B4-BE49-F238E27FC236}">
                <a16:creationId xmlns:a16="http://schemas.microsoft.com/office/drawing/2014/main" id="{BD60DC29-C73D-BE9D-FCFB-D98DD45CD85C}"/>
              </a:ext>
            </a:extLst>
          </p:cNvPr>
          <p:cNvSpPr txBox="1"/>
          <p:nvPr/>
        </p:nvSpPr>
        <p:spPr>
          <a:xfrm>
            <a:off x="1185333" y="5221110"/>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o4</a:t>
            </a:r>
          </a:p>
        </p:txBody>
      </p:sp>
      <p:sp>
        <p:nvSpPr>
          <p:cNvPr id="29" name="TextBox 28">
            <a:extLst>
              <a:ext uri="{FF2B5EF4-FFF2-40B4-BE49-F238E27FC236}">
                <a16:creationId xmlns:a16="http://schemas.microsoft.com/office/drawing/2014/main" id="{9B5DED42-1721-8F2D-1CA2-F391BC58FF92}"/>
              </a:ext>
            </a:extLst>
          </p:cNvPr>
          <p:cNvSpPr txBox="1"/>
          <p:nvPr/>
        </p:nvSpPr>
        <p:spPr>
          <a:xfrm>
            <a:off x="2511777" y="5235221"/>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o5</a:t>
            </a:r>
          </a:p>
        </p:txBody>
      </p:sp>
      <p:sp>
        <p:nvSpPr>
          <p:cNvPr id="30" name="TextBox 8">
            <a:extLst>
              <a:ext uri="{FF2B5EF4-FFF2-40B4-BE49-F238E27FC236}">
                <a16:creationId xmlns:a16="http://schemas.microsoft.com/office/drawing/2014/main" id="{69C07361-5EA3-0939-2309-FB32DF09A66A}"/>
              </a:ext>
            </a:extLst>
          </p:cNvPr>
          <p:cNvSpPr txBox="1"/>
          <p:nvPr/>
        </p:nvSpPr>
        <p:spPr>
          <a:xfrm>
            <a:off x="4303887" y="5799664"/>
            <a:ext cx="309597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latin typeface="Calibri"/>
                <a:ea typeface="Calibri"/>
                <a:cs typeface="Calibri"/>
              </a:rPr>
              <a:t>Young generation</a:t>
            </a:r>
          </a:p>
        </p:txBody>
      </p:sp>
    </p:spTree>
    <p:extLst>
      <p:ext uri="{BB962C8B-B14F-4D97-AF65-F5344CB8AC3E}">
        <p14:creationId xmlns:p14="http://schemas.microsoft.com/office/powerpoint/2010/main" val="1362246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A19C4A-3692-FD7C-2698-B386A4760D35}"/>
              </a:ext>
            </a:extLst>
          </p:cNvPr>
          <p:cNvSpPr/>
          <p:nvPr/>
        </p:nvSpPr>
        <p:spPr>
          <a:xfrm>
            <a:off x="338666" y="2441220"/>
            <a:ext cx="11173176" cy="3877734"/>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8045325-E472-A23D-D456-F0574CCD19BD}"/>
              </a:ext>
            </a:extLst>
          </p:cNvPr>
          <p:cNvSpPr/>
          <p:nvPr/>
        </p:nvSpPr>
        <p:spPr>
          <a:xfrm>
            <a:off x="564443" y="3429000"/>
            <a:ext cx="4470400"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Rounded Corners 12">
            <a:extLst>
              <a:ext uri="{FF2B5EF4-FFF2-40B4-BE49-F238E27FC236}">
                <a16:creationId xmlns:a16="http://schemas.microsoft.com/office/drawing/2014/main" id="{5ACF011C-EED5-0987-57E8-DE7E50C9F26E}"/>
              </a:ext>
            </a:extLst>
          </p:cNvPr>
          <p:cNvSpPr/>
          <p:nvPr/>
        </p:nvSpPr>
        <p:spPr>
          <a:xfrm>
            <a:off x="5348110" y="3428999"/>
            <a:ext cx="2424287"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Rounded Corners 13">
            <a:extLst>
              <a:ext uri="{FF2B5EF4-FFF2-40B4-BE49-F238E27FC236}">
                <a16:creationId xmlns:a16="http://schemas.microsoft.com/office/drawing/2014/main" id="{B60A0711-B25C-5173-9012-ED112AA4BB8A}"/>
              </a:ext>
            </a:extLst>
          </p:cNvPr>
          <p:cNvSpPr/>
          <p:nvPr/>
        </p:nvSpPr>
        <p:spPr>
          <a:xfrm>
            <a:off x="8085665" y="3457221"/>
            <a:ext cx="2396065"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TextBox 7">
            <a:extLst>
              <a:ext uri="{FF2B5EF4-FFF2-40B4-BE49-F238E27FC236}">
                <a16:creationId xmlns:a16="http://schemas.microsoft.com/office/drawing/2014/main" id="{0A890C2B-FCE8-FB91-6CC2-BF7DC35427D2}"/>
              </a:ext>
            </a:extLst>
          </p:cNvPr>
          <p:cNvSpPr txBox="1"/>
          <p:nvPr/>
        </p:nvSpPr>
        <p:spPr>
          <a:xfrm>
            <a:off x="6279443" y="2991553"/>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S0</a:t>
            </a:r>
          </a:p>
        </p:txBody>
      </p:sp>
      <p:sp>
        <p:nvSpPr>
          <p:cNvPr id="16" name="TextBox 8">
            <a:extLst>
              <a:ext uri="{FF2B5EF4-FFF2-40B4-BE49-F238E27FC236}">
                <a16:creationId xmlns:a16="http://schemas.microsoft.com/office/drawing/2014/main" id="{12E1721A-19B4-48B7-3DEE-DDEEE4A94ABF}"/>
              </a:ext>
            </a:extLst>
          </p:cNvPr>
          <p:cNvSpPr txBox="1"/>
          <p:nvPr/>
        </p:nvSpPr>
        <p:spPr>
          <a:xfrm>
            <a:off x="2441220" y="2963331"/>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Eden</a:t>
            </a:r>
          </a:p>
        </p:txBody>
      </p:sp>
      <p:sp>
        <p:nvSpPr>
          <p:cNvPr id="17" name="TextBox 9">
            <a:extLst>
              <a:ext uri="{FF2B5EF4-FFF2-40B4-BE49-F238E27FC236}">
                <a16:creationId xmlns:a16="http://schemas.microsoft.com/office/drawing/2014/main" id="{E3A3BD24-8BE9-F86B-2539-3A869B3F3DFC}"/>
              </a:ext>
            </a:extLst>
          </p:cNvPr>
          <p:cNvSpPr txBox="1"/>
          <p:nvPr/>
        </p:nvSpPr>
        <p:spPr>
          <a:xfrm>
            <a:off x="8847665" y="2963331"/>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S1</a:t>
            </a:r>
          </a:p>
        </p:txBody>
      </p:sp>
      <p:sp>
        <p:nvSpPr>
          <p:cNvPr id="18" name="TextBox 17">
            <a:extLst>
              <a:ext uri="{FF2B5EF4-FFF2-40B4-BE49-F238E27FC236}">
                <a16:creationId xmlns:a16="http://schemas.microsoft.com/office/drawing/2014/main" id="{FBF19AB4-7FC3-CA46-0802-EEB511C979AD}"/>
              </a:ext>
            </a:extLst>
          </p:cNvPr>
          <p:cNvSpPr txBox="1"/>
          <p:nvPr/>
        </p:nvSpPr>
        <p:spPr>
          <a:xfrm>
            <a:off x="3344332" y="1157110"/>
            <a:ext cx="5184421"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Unreferenced object are removed and referenced object moved to S0</a:t>
            </a:r>
          </a:p>
          <a:p>
            <a:endParaRPr lang="en-US"/>
          </a:p>
        </p:txBody>
      </p:sp>
      <p:sp>
        <p:nvSpPr>
          <p:cNvPr id="19" name="Rectangle 18">
            <a:extLst>
              <a:ext uri="{FF2B5EF4-FFF2-40B4-BE49-F238E27FC236}">
                <a16:creationId xmlns:a16="http://schemas.microsoft.com/office/drawing/2014/main" id="{ADBFE390-355F-7648-E86C-980AE4287807}"/>
              </a:ext>
            </a:extLst>
          </p:cNvPr>
          <p:cNvSpPr/>
          <p:nvPr/>
        </p:nvSpPr>
        <p:spPr>
          <a:xfrm>
            <a:off x="5602111" y="3654777"/>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0C9913B-CCF5-5970-F9EE-A065FBB4920E}"/>
              </a:ext>
            </a:extLst>
          </p:cNvPr>
          <p:cNvSpPr/>
          <p:nvPr/>
        </p:nvSpPr>
        <p:spPr>
          <a:xfrm>
            <a:off x="5602111" y="4727222"/>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FDA184-0B79-B98D-99F2-3D9A46FC3DE6}"/>
              </a:ext>
            </a:extLst>
          </p:cNvPr>
          <p:cNvSpPr/>
          <p:nvPr/>
        </p:nvSpPr>
        <p:spPr>
          <a:xfrm>
            <a:off x="6646332" y="3654777"/>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3">
            <a:extLst>
              <a:ext uri="{FF2B5EF4-FFF2-40B4-BE49-F238E27FC236}">
                <a16:creationId xmlns:a16="http://schemas.microsoft.com/office/drawing/2014/main" id="{A3168BF0-4278-BA32-E491-4C761F54C404}"/>
              </a:ext>
            </a:extLst>
          </p:cNvPr>
          <p:cNvSpPr txBox="1"/>
          <p:nvPr/>
        </p:nvSpPr>
        <p:spPr>
          <a:xfrm>
            <a:off x="5602110" y="4190999"/>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o1</a:t>
            </a:r>
          </a:p>
        </p:txBody>
      </p:sp>
      <p:sp>
        <p:nvSpPr>
          <p:cNvPr id="27" name="TextBox 26">
            <a:extLst>
              <a:ext uri="{FF2B5EF4-FFF2-40B4-BE49-F238E27FC236}">
                <a16:creationId xmlns:a16="http://schemas.microsoft.com/office/drawing/2014/main" id="{C12D2997-8B21-7D62-7E5F-158F640DFE24}"/>
              </a:ext>
            </a:extLst>
          </p:cNvPr>
          <p:cNvSpPr txBox="1"/>
          <p:nvPr/>
        </p:nvSpPr>
        <p:spPr>
          <a:xfrm>
            <a:off x="6646334" y="4190999"/>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o3</a:t>
            </a:r>
          </a:p>
        </p:txBody>
      </p:sp>
      <p:sp>
        <p:nvSpPr>
          <p:cNvPr id="28" name="TextBox 27">
            <a:extLst>
              <a:ext uri="{FF2B5EF4-FFF2-40B4-BE49-F238E27FC236}">
                <a16:creationId xmlns:a16="http://schemas.microsoft.com/office/drawing/2014/main" id="{BD60DC29-C73D-BE9D-FCFB-D98DD45CD85C}"/>
              </a:ext>
            </a:extLst>
          </p:cNvPr>
          <p:cNvSpPr txBox="1"/>
          <p:nvPr/>
        </p:nvSpPr>
        <p:spPr>
          <a:xfrm>
            <a:off x="5602111" y="5192888"/>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o4</a:t>
            </a:r>
          </a:p>
        </p:txBody>
      </p:sp>
      <p:sp>
        <p:nvSpPr>
          <p:cNvPr id="30" name="TextBox 8">
            <a:extLst>
              <a:ext uri="{FF2B5EF4-FFF2-40B4-BE49-F238E27FC236}">
                <a16:creationId xmlns:a16="http://schemas.microsoft.com/office/drawing/2014/main" id="{69C07361-5EA3-0939-2309-FB32DF09A66A}"/>
              </a:ext>
            </a:extLst>
          </p:cNvPr>
          <p:cNvSpPr txBox="1"/>
          <p:nvPr/>
        </p:nvSpPr>
        <p:spPr>
          <a:xfrm>
            <a:off x="4303887" y="5799664"/>
            <a:ext cx="309597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latin typeface="Calibri"/>
                <a:ea typeface="Calibri"/>
                <a:cs typeface="Calibri"/>
              </a:rPr>
              <a:t>Young generation</a:t>
            </a:r>
          </a:p>
        </p:txBody>
      </p:sp>
      <p:sp>
        <p:nvSpPr>
          <p:cNvPr id="3" name="TextBox 23">
            <a:extLst>
              <a:ext uri="{FF2B5EF4-FFF2-40B4-BE49-F238E27FC236}">
                <a16:creationId xmlns:a16="http://schemas.microsoft.com/office/drawing/2014/main" id="{BA6B6212-77B0-B202-2DA6-F2E67C6E2447}"/>
              </a:ext>
            </a:extLst>
          </p:cNvPr>
          <p:cNvSpPr txBox="1"/>
          <p:nvPr/>
        </p:nvSpPr>
        <p:spPr>
          <a:xfrm>
            <a:off x="5700888" y="3725331"/>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1</a:t>
            </a:r>
          </a:p>
        </p:txBody>
      </p:sp>
      <p:sp>
        <p:nvSpPr>
          <p:cNvPr id="4" name="TextBox 23">
            <a:extLst>
              <a:ext uri="{FF2B5EF4-FFF2-40B4-BE49-F238E27FC236}">
                <a16:creationId xmlns:a16="http://schemas.microsoft.com/office/drawing/2014/main" id="{D45B6C7D-7105-1522-F94F-107FBA2D6581}"/>
              </a:ext>
            </a:extLst>
          </p:cNvPr>
          <p:cNvSpPr txBox="1"/>
          <p:nvPr/>
        </p:nvSpPr>
        <p:spPr>
          <a:xfrm>
            <a:off x="6688666" y="3725331"/>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1</a:t>
            </a:r>
          </a:p>
        </p:txBody>
      </p:sp>
      <p:sp>
        <p:nvSpPr>
          <p:cNvPr id="5" name="TextBox 23">
            <a:extLst>
              <a:ext uri="{FF2B5EF4-FFF2-40B4-BE49-F238E27FC236}">
                <a16:creationId xmlns:a16="http://schemas.microsoft.com/office/drawing/2014/main" id="{4CCC1283-CA20-A9CE-3282-E9B4948F55B9}"/>
              </a:ext>
            </a:extLst>
          </p:cNvPr>
          <p:cNvSpPr txBox="1"/>
          <p:nvPr/>
        </p:nvSpPr>
        <p:spPr>
          <a:xfrm>
            <a:off x="5700888" y="4825997"/>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1</a:t>
            </a:r>
          </a:p>
        </p:txBody>
      </p:sp>
    </p:spTree>
    <p:extLst>
      <p:ext uri="{BB962C8B-B14F-4D97-AF65-F5344CB8AC3E}">
        <p14:creationId xmlns:p14="http://schemas.microsoft.com/office/powerpoint/2010/main" val="3234880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A19C4A-3692-FD7C-2698-B386A4760D35}"/>
              </a:ext>
            </a:extLst>
          </p:cNvPr>
          <p:cNvSpPr/>
          <p:nvPr/>
        </p:nvSpPr>
        <p:spPr>
          <a:xfrm>
            <a:off x="338666" y="2441220"/>
            <a:ext cx="11173176" cy="3877734"/>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8045325-E472-A23D-D456-F0574CCD19BD}"/>
              </a:ext>
            </a:extLst>
          </p:cNvPr>
          <p:cNvSpPr/>
          <p:nvPr/>
        </p:nvSpPr>
        <p:spPr>
          <a:xfrm>
            <a:off x="564443" y="3429000"/>
            <a:ext cx="4470400"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Rounded Corners 12">
            <a:extLst>
              <a:ext uri="{FF2B5EF4-FFF2-40B4-BE49-F238E27FC236}">
                <a16:creationId xmlns:a16="http://schemas.microsoft.com/office/drawing/2014/main" id="{5ACF011C-EED5-0987-57E8-DE7E50C9F26E}"/>
              </a:ext>
            </a:extLst>
          </p:cNvPr>
          <p:cNvSpPr/>
          <p:nvPr/>
        </p:nvSpPr>
        <p:spPr>
          <a:xfrm>
            <a:off x="5348110" y="3428999"/>
            <a:ext cx="2424287"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Rounded Corners 13">
            <a:extLst>
              <a:ext uri="{FF2B5EF4-FFF2-40B4-BE49-F238E27FC236}">
                <a16:creationId xmlns:a16="http://schemas.microsoft.com/office/drawing/2014/main" id="{B60A0711-B25C-5173-9012-ED112AA4BB8A}"/>
              </a:ext>
            </a:extLst>
          </p:cNvPr>
          <p:cNvSpPr/>
          <p:nvPr/>
        </p:nvSpPr>
        <p:spPr>
          <a:xfrm>
            <a:off x="8085665" y="3457221"/>
            <a:ext cx="2396065"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TextBox 7">
            <a:extLst>
              <a:ext uri="{FF2B5EF4-FFF2-40B4-BE49-F238E27FC236}">
                <a16:creationId xmlns:a16="http://schemas.microsoft.com/office/drawing/2014/main" id="{0A890C2B-FCE8-FB91-6CC2-BF7DC35427D2}"/>
              </a:ext>
            </a:extLst>
          </p:cNvPr>
          <p:cNvSpPr txBox="1"/>
          <p:nvPr/>
        </p:nvSpPr>
        <p:spPr>
          <a:xfrm>
            <a:off x="6279443" y="2991553"/>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S0</a:t>
            </a:r>
          </a:p>
        </p:txBody>
      </p:sp>
      <p:sp>
        <p:nvSpPr>
          <p:cNvPr id="16" name="TextBox 8">
            <a:extLst>
              <a:ext uri="{FF2B5EF4-FFF2-40B4-BE49-F238E27FC236}">
                <a16:creationId xmlns:a16="http://schemas.microsoft.com/office/drawing/2014/main" id="{12E1721A-19B4-48B7-3DEE-DDEEE4A94ABF}"/>
              </a:ext>
            </a:extLst>
          </p:cNvPr>
          <p:cNvSpPr txBox="1"/>
          <p:nvPr/>
        </p:nvSpPr>
        <p:spPr>
          <a:xfrm>
            <a:off x="2441220" y="2963331"/>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Eden</a:t>
            </a:r>
          </a:p>
        </p:txBody>
      </p:sp>
      <p:sp>
        <p:nvSpPr>
          <p:cNvPr id="17" name="TextBox 9">
            <a:extLst>
              <a:ext uri="{FF2B5EF4-FFF2-40B4-BE49-F238E27FC236}">
                <a16:creationId xmlns:a16="http://schemas.microsoft.com/office/drawing/2014/main" id="{E3A3BD24-8BE9-F86B-2539-3A869B3F3DFC}"/>
              </a:ext>
            </a:extLst>
          </p:cNvPr>
          <p:cNvSpPr txBox="1"/>
          <p:nvPr/>
        </p:nvSpPr>
        <p:spPr>
          <a:xfrm>
            <a:off x="8847665" y="2963331"/>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S1</a:t>
            </a:r>
          </a:p>
        </p:txBody>
      </p:sp>
      <p:sp>
        <p:nvSpPr>
          <p:cNvPr id="18" name="TextBox 17">
            <a:extLst>
              <a:ext uri="{FF2B5EF4-FFF2-40B4-BE49-F238E27FC236}">
                <a16:creationId xmlns:a16="http://schemas.microsoft.com/office/drawing/2014/main" id="{FBF19AB4-7FC3-CA46-0802-EEB511C979AD}"/>
              </a:ext>
            </a:extLst>
          </p:cNvPr>
          <p:cNvSpPr txBox="1"/>
          <p:nvPr/>
        </p:nvSpPr>
        <p:spPr>
          <a:xfrm>
            <a:off x="3344332" y="1157110"/>
            <a:ext cx="518442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If we again create object o6, o7, o8</a:t>
            </a:r>
          </a:p>
          <a:p>
            <a:endParaRPr lang="en-US"/>
          </a:p>
        </p:txBody>
      </p:sp>
      <p:sp>
        <p:nvSpPr>
          <p:cNvPr id="19" name="Rectangle 18">
            <a:extLst>
              <a:ext uri="{FF2B5EF4-FFF2-40B4-BE49-F238E27FC236}">
                <a16:creationId xmlns:a16="http://schemas.microsoft.com/office/drawing/2014/main" id="{ADBFE390-355F-7648-E86C-980AE4287807}"/>
              </a:ext>
            </a:extLst>
          </p:cNvPr>
          <p:cNvSpPr/>
          <p:nvPr/>
        </p:nvSpPr>
        <p:spPr>
          <a:xfrm>
            <a:off x="5602111" y="3654777"/>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0C9913B-CCF5-5970-F9EE-A065FBB4920E}"/>
              </a:ext>
            </a:extLst>
          </p:cNvPr>
          <p:cNvSpPr/>
          <p:nvPr/>
        </p:nvSpPr>
        <p:spPr>
          <a:xfrm>
            <a:off x="5602111" y="4727222"/>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FDA184-0B79-B98D-99F2-3D9A46FC3DE6}"/>
              </a:ext>
            </a:extLst>
          </p:cNvPr>
          <p:cNvSpPr/>
          <p:nvPr/>
        </p:nvSpPr>
        <p:spPr>
          <a:xfrm>
            <a:off x="6646332" y="3654777"/>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3">
            <a:extLst>
              <a:ext uri="{FF2B5EF4-FFF2-40B4-BE49-F238E27FC236}">
                <a16:creationId xmlns:a16="http://schemas.microsoft.com/office/drawing/2014/main" id="{A3168BF0-4278-BA32-E491-4C761F54C404}"/>
              </a:ext>
            </a:extLst>
          </p:cNvPr>
          <p:cNvSpPr txBox="1"/>
          <p:nvPr/>
        </p:nvSpPr>
        <p:spPr>
          <a:xfrm>
            <a:off x="5602110" y="4190999"/>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o1</a:t>
            </a:r>
          </a:p>
        </p:txBody>
      </p:sp>
      <p:sp>
        <p:nvSpPr>
          <p:cNvPr id="27" name="TextBox 26">
            <a:extLst>
              <a:ext uri="{FF2B5EF4-FFF2-40B4-BE49-F238E27FC236}">
                <a16:creationId xmlns:a16="http://schemas.microsoft.com/office/drawing/2014/main" id="{C12D2997-8B21-7D62-7E5F-158F640DFE24}"/>
              </a:ext>
            </a:extLst>
          </p:cNvPr>
          <p:cNvSpPr txBox="1"/>
          <p:nvPr/>
        </p:nvSpPr>
        <p:spPr>
          <a:xfrm>
            <a:off x="6646334" y="4190999"/>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o3</a:t>
            </a:r>
          </a:p>
        </p:txBody>
      </p:sp>
      <p:sp>
        <p:nvSpPr>
          <p:cNvPr id="28" name="TextBox 27">
            <a:extLst>
              <a:ext uri="{FF2B5EF4-FFF2-40B4-BE49-F238E27FC236}">
                <a16:creationId xmlns:a16="http://schemas.microsoft.com/office/drawing/2014/main" id="{BD60DC29-C73D-BE9D-FCFB-D98DD45CD85C}"/>
              </a:ext>
            </a:extLst>
          </p:cNvPr>
          <p:cNvSpPr txBox="1"/>
          <p:nvPr/>
        </p:nvSpPr>
        <p:spPr>
          <a:xfrm>
            <a:off x="5602111" y="5192888"/>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o4</a:t>
            </a:r>
          </a:p>
        </p:txBody>
      </p:sp>
      <p:sp>
        <p:nvSpPr>
          <p:cNvPr id="30" name="TextBox 8">
            <a:extLst>
              <a:ext uri="{FF2B5EF4-FFF2-40B4-BE49-F238E27FC236}">
                <a16:creationId xmlns:a16="http://schemas.microsoft.com/office/drawing/2014/main" id="{69C07361-5EA3-0939-2309-FB32DF09A66A}"/>
              </a:ext>
            </a:extLst>
          </p:cNvPr>
          <p:cNvSpPr txBox="1"/>
          <p:nvPr/>
        </p:nvSpPr>
        <p:spPr>
          <a:xfrm>
            <a:off x="4303887" y="5799664"/>
            <a:ext cx="309597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latin typeface="Calibri"/>
                <a:ea typeface="Calibri"/>
                <a:cs typeface="Calibri"/>
              </a:rPr>
              <a:t>Young generation</a:t>
            </a:r>
          </a:p>
        </p:txBody>
      </p:sp>
      <p:sp>
        <p:nvSpPr>
          <p:cNvPr id="3" name="TextBox 23">
            <a:extLst>
              <a:ext uri="{FF2B5EF4-FFF2-40B4-BE49-F238E27FC236}">
                <a16:creationId xmlns:a16="http://schemas.microsoft.com/office/drawing/2014/main" id="{BA6B6212-77B0-B202-2DA6-F2E67C6E2447}"/>
              </a:ext>
            </a:extLst>
          </p:cNvPr>
          <p:cNvSpPr txBox="1"/>
          <p:nvPr/>
        </p:nvSpPr>
        <p:spPr>
          <a:xfrm>
            <a:off x="5700888" y="3725331"/>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1</a:t>
            </a:r>
          </a:p>
        </p:txBody>
      </p:sp>
      <p:sp>
        <p:nvSpPr>
          <p:cNvPr id="4" name="TextBox 23">
            <a:extLst>
              <a:ext uri="{FF2B5EF4-FFF2-40B4-BE49-F238E27FC236}">
                <a16:creationId xmlns:a16="http://schemas.microsoft.com/office/drawing/2014/main" id="{D45B6C7D-7105-1522-F94F-107FBA2D6581}"/>
              </a:ext>
            </a:extLst>
          </p:cNvPr>
          <p:cNvSpPr txBox="1"/>
          <p:nvPr/>
        </p:nvSpPr>
        <p:spPr>
          <a:xfrm>
            <a:off x="6688666" y="3725331"/>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1</a:t>
            </a:r>
          </a:p>
        </p:txBody>
      </p:sp>
      <p:sp>
        <p:nvSpPr>
          <p:cNvPr id="5" name="TextBox 23">
            <a:extLst>
              <a:ext uri="{FF2B5EF4-FFF2-40B4-BE49-F238E27FC236}">
                <a16:creationId xmlns:a16="http://schemas.microsoft.com/office/drawing/2014/main" id="{4CCC1283-CA20-A9CE-3282-E9B4948F55B9}"/>
              </a:ext>
            </a:extLst>
          </p:cNvPr>
          <p:cNvSpPr txBox="1"/>
          <p:nvPr/>
        </p:nvSpPr>
        <p:spPr>
          <a:xfrm>
            <a:off x="5700888" y="4825997"/>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1</a:t>
            </a:r>
          </a:p>
        </p:txBody>
      </p:sp>
      <p:sp>
        <p:nvSpPr>
          <p:cNvPr id="6" name="Rectangle 5">
            <a:extLst>
              <a:ext uri="{FF2B5EF4-FFF2-40B4-BE49-F238E27FC236}">
                <a16:creationId xmlns:a16="http://schemas.microsoft.com/office/drawing/2014/main" id="{D5AAA463-ECE8-3F0F-B27C-2A0BE473DFF7}"/>
              </a:ext>
            </a:extLst>
          </p:cNvPr>
          <p:cNvSpPr/>
          <p:nvPr/>
        </p:nvSpPr>
        <p:spPr>
          <a:xfrm>
            <a:off x="1185333" y="3654777"/>
            <a:ext cx="491067" cy="49106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445A9E0-1B71-FC3C-6D17-26A3197F1C7C}"/>
              </a:ext>
            </a:extLst>
          </p:cNvPr>
          <p:cNvSpPr/>
          <p:nvPr/>
        </p:nvSpPr>
        <p:spPr>
          <a:xfrm>
            <a:off x="1185333" y="4727222"/>
            <a:ext cx="491067" cy="49106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AAC7769-E342-A89A-CF1E-02702CF006C6}"/>
              </a:ext>
            </a:extLst>
          </p:cNvPr>
          <p:cNvSpPr/>
          <p:nvPr/>
        </p:nvSpPr>
        <p:spPr>
          <a:xfrm>
            <a:off x="2554111" y="3654777"/>
            <a:ext cx="491067" cy="49106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859EC9F-9041-D946-BD73-962ABF6584CA}"/>
              </a:ext>
            </a:extLst>
          </p:cNvPr>
          <p:cNvSpPr txBox="1"/>
          <p:nvPr/>
        </p:nvSpPr>
        <p:spPr>
          <a:xfrm>
            <a:off x="2554111" y="4190999"/>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o7</a:t>
            </a:r>
          </a:p>
        </p:txBody>
      </p:sp>
      <p:sp>
        <p:nvSpPr>
          <p:cNvPr id="25" name="TextBox 23">
            <a:extLst>
              <a:ext uri="{FF2B5EF4-FFF2-40B4-BE49-F238E27FC236}">
                <a16:creationId xmlns:a16="http://schemas.microsoft.com/office/drawing/2014/main" id="{B6ACC37E-4A71-44C8-649D-EA5DC7677EA0}"/>
              </a:ext>
            </a:extLst>
          </p:cNvPr>
          <p:cNvSpPr txBox="1"/>
          <p:nvPr/>
        </p:nvSpPr>
        <p:spPr>
          <a:xfrm>
            <a:off x="1185333" y="4190999"/>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o6</a:t>
            </a:r>
          </a:p>
        </p:txBody>
      </p:sp>
      <p:sp>
        <p:nvSpPr>
          <p:cNvPr id="31" name="TextBox 30">
            <a:extLst>
              <a:ext uri="{FF2B5EF4-FFF2-40B4-BE49-F238E27FC236}">
                <a16:creationId xmlns:a16="http://schemas.microsoft.com/office/drawing/2014/main" id="{90858F84-14C3-5E30-EDA5-06F0EB178544}"/>
              </a:ext>
            </a:extLst>
          </p:cNvPr>
          <p:cNvSpPr txBox="1"/>
          <p:nvPr/>
        </p:nvSpPr>
        <p:spPr>
          <a:xfrm>
            <a:off x="1185333" y="5221110"/>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o8</a:t>
            </a:r>
          </a:p>
        </p:txBody>
      </p:sp>
    </p:spTree>
    <p:extLst>
      <p:ext uri="{BB962C8B-B14F-4D97-AF65-F5344CB8AC3E}">
        <p14:creationId xmlns:p14="http://schemas.microsoft.com/office/powerpoint/2010/main" val="4168369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EFA5-C41C-0C3D-CB1D-3DB317221803}"/>
              </a:ext>
            </a:extLst>
          </p:cNvPr>
          <p:cNvSpPr>
            <a:spLocks noGrp="1"/>
          </p:cNvSpPr>
          <p:nvPr>
            <p:ph type="title"/>
          </p:nvPr>
        </p:nvSpPr>
        <p:spPr/>
        <p:txBody>
          <a:bodyPr/>
          <a:lstStyle/>
          <a:p>
            <a:r>
              <a:rPr lang="en-US"/>
              <a:t>What is Garbage Collection?</a:t>
            </a:r>
          </a:p>
        </p:txBody>
      </p:sp>
      <p:sp>
        <p:nvSpPr>
          <p:cNvPr id="3" name="Content Placeholder 2">
            <a:extLst>
              <a:ext uri="{FF2B5EF4-FFF2-40B4-BE49-F238E27FC236}">
                <a16:creationId xmlns:a16="http://schemas.microsoft.com/office/drawing/2014/main" id="{D1BC77E4-BE26-CE9D-8436-54C3A42B3E22}"/>
              </a:ext>
            </a:extLst>
          </p:cNvPr>
          <p:cNvSpPr>
            <a:spLocks noGrp="1"/>
          </p:cNvSpPr>
          <p:nvPr>
            <p:ph idx="1"/>
          </p:nvPr>
        </p:nvSpPr>
        <p:spPr/>
        <p:txBody>
          <a:bodyPr vert="horz" lIns="91440" tIns="45720" rIns="91440" bIns="45720" rtlCol="0" anchor="t">
            <a:normAutofit/>
          </a:bodyPr>
          <a:lstStyle/>
          <a:p>
            <a:r>
              <a:rPr lang="en-US"/>
              <a:t>Garbage collector is used to delete unreferenced objects from heap.</a:t>
            </a:r>
          </a:p>
          <a:p>
            <a:endParaRPr lang="en-US"/>
          </a:p>
          <a:p>
            <a:r>
              <a:rPr lang="en-US"/>
              <a:t>Java garbage collection is an automatic process perform by JVM.</a:t>
            </a:r>
          </a:p>
          <a:p>
            <a:endParaRPr lang="en-US"/>
          </a:p>
          <a:p>
            <a:r>
              <a:rPr lang="en-US"/>
              <a:t>The main objective of garbage collector is to free heap memory by destroying unreachable objects.</a:t>
            </a:r>
          </a:p>
          <a:p>
            <a:endParaRPr lang="en-US"/>
          </a:p>
        </p:txBody>
      </p:sp>
    </p:spTree>
    <p:extLst>
      <p:ext uri="{BB962C8B-B14F-4D97-AF65-F5344CB8AC3E}">
        <p14:creationId xmlns:p14="http://schemas.microsoft.com/office/powerpoint/2010/main" val="5779431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A19C4A-3692-FD7C-2698-B386A4760D35}"/>
              </a:ext>
            </a:extLst>
          </p:cNvPr>
          <p:cNvSpPr/>
          <p:nvPr/>
        </p:nvSpPr>
        <p:spPr>
          <a:xfrm>
            <a:off x="338666" y="2441220"/>
            <a:ext cx="11173176" cy="3877734"/>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8045325-E472-A23D-D456-F0574CCD19BD}"/>
              </a:ext>
            </a:extLst>
          </p:cNvPr>
          <p:cNvSpPr/>
          <p:nvPr/>
        </p:nvSpPr>
        <p:spPr>
          <a:xfrm>
            <a:off x="564443" y="3429000"/>
            <a:ext cx="4470400"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Rounded Corners 12">
            <a:extLst>
              <a:ext uri="{FF2B5EF4-FFF2-40B4-BE49-F238E27FC236}">
                <a16:creationId xmlns:a16="http://schemas.microsoft.com/office/drawing/2014/main" id="{5ACF011C-EED5-0987-57E8-DE7E50C9F26E}"/>
              </a:ext>
            </a:extLst>
          </p:cNvPr>
          <p:cNvSpPr/>
          <p:nvPr/>
        </p:nvSpPr>
        <p:spPr>
          <a:xfrm>
            <a:off x="5348110" y="3428999"/>
            <a:ext cx="2424287"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Rounded Corners 13">
            <a:extLst>
              <a:ext uri="{FF2B5EF4-FFF2-40B4-BE49-F238E27FC236}">
                <a16:creationId xmlns:a16="http://schemas.microsoft.com/office/drawing/2014/main" id="{B60A0711-B25C-5173-9012-ED112AA4BB8A}"/>
              </a:ext>
            </a:extLst>
          </p:cNvPr>
          <p:cNvSpPr/>
          <p:nvPr/>
        </p:nvSpPr>
        <p:spPr>
          <a:xfrm>
            <a:off x="8085665" y="3457221"/>
            <a:ext cx="2396065"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TextBox 7">
            <a:extLst>
              <a:ext uri="{FF2B5EF4-FFF2-40B4-BE49-F238E27FC236}">
                <a16:creationId xmlns:a16="http://schemas.microsoft.com/office/drawing/2014/main" id="{0A890C2B-FCE8-FB91-6CC2-BF7DC35427D2}"/>
              </a:ext>
            </a:extLst>
          </p:cNvPr>
          <p:cNvSpPr txBox="1"/>
          <p:nvPr/>
        </p:nvSpPr>
        <p:spPr>
          <a:xfrm>
            <a:off x="6279443" y="2991553"/>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S0</a:t>
            </a:r>
          </a:p>
        </p:txBody>
      </p:sp>
      <p:sp>
        <p:nvSpPr>
          <p:cNvPr id="16" name="TextBox 8">
            <a:extLst>
              <a:ext uri="{FF2B5EF4-FFF2-40B4-BE49-F238E27FC236}">
                <a16:creationId xmlns:a16="http://schemas.microsoft.com/office/drawing/2014/main" id="{12E1721A-19B4-48B7-3DEE-DDEEE4A94ABF}"/>
              </a:ext>
            </a:extLst>
          </p:cNvPr>
          <p:cNvSpPr txBox="1"/>
          <p:nvPr/>
        </p:nvSpPr>
        <p:spPr>
          <a:xfrm>
            <a:off x="2441220" y="2963331"/>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Eden</a:t>
            </a:r>
          </a:p>
        </p:txBody>
      </p:sp>
      <p:sp>
        <p:nvSpPr>
          <p:cNvPr id="17" name="TextBox 9">
            <a:extLst>
              <a:ext uri="{FF2B5EF4-FFF2-40B4-BE49-F238E27FC236}">
                <a16:creationId xmlns:a16="http://schemas.microsoft.com/office/drawing/2014/main" id="{E3A3BD24-8BE9-F86B-2539-3A869B3F3DFC}"/>
              </a:ext>
            </a:extLst>
          </p:cNvPr>
          <p:cNvSpPr txBox="1"/>
          <p:nvPr/>
        </p:nvSpPr>
        <p:spPr>
          <a:xfrm>
            <a:off x="8847665" y="2963331"/>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S1</a:t>
            </a:r>
          </a:p>
        </p:txBody>
      </p:sp>
      <p:sp>
        <p:nvSpPr>
          <p:cNvPr id="18" name="TextBox 17">
            <a:extLst>
              <a:ext uri="{FF2B5EF4-FFF2-40B4-BE49-F238E27FC236}">
                <a16:creationId xmlns:a16="http://schemas.microsoft.com/office/drawing/2014/main" id="{FBF19AB4-7FC3-CA46-0802-EEB511C979AD}"/>
              </a:ext>
            </a:extLst>
          </p:cNvPr>
          <p:cNvSpPr txBox="1"/>
          <p:nvPr/>
        </p:nvSpPr>
        <p:spPr>
          <a:xfrm>
            <a:off x="3344332" y="1157110"/>
            <a:ext cx="5184421"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Suppose here o7,o8 and o3 are unreferenced object</a:t>
            </a:r>
          </a:p>
          <a:p>
            <a:endParaRPr lang="en-US"/>
          </a:p>
        </p:txBody>
      </p:sp>
      <p:sp>
        <p:nvSpPr>
          <p:cNvPr id="19" name="Rectangle 18">
            <a:extLst>
              <a:ext uri="{FF2B5EF4-FFF2-40B4-BE49-F238E27FC236}">
                <a16:creationId xmlns:a16="http://schemas.microsoft.com/office/drawing/2014/main" id="{ADBFE390-355F-7648-E86C-980AE4287807}"/>
              </a:ext>
            </a:extLst>
          </p:cNvPr>
          <p:cNvSpPr/>
          <p:nvPr/>
        </p:nvSpPr>
        <p:spPr>
          <a:xfrm>
            <a:off x="5602111" y="3654777"/>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0C9913B-CCF5-5970-F9EE-A065FBB4920E}"/>
              </a:ext>
            </a:extLst>
          </p:cNvPr>
          <p:cNvSpPr/>
          <p:nvPr/>
        </p:nvSpPr>
        <p:spPr>
          <a:xfrm>
            <a:off x="5602111" y="4727222"/>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BFDA184-0B79-B98D-99F2-3D9A46FC3DE6}"/>
              </a:ext>
            </a:extLst>
          </p:cNvPr>
          <p:cNvSpPr/>
          <p:nvPr/>
        </p:nvSpPr>
        <p:spPr>
          <a:xfrm>
            <a:off x="6646332" y="3654777"/>
            <a:ext cx="491067" cy="491067"/>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3">
            <a:extLst>
              <a:ext uri="{FF2B5EF4-FFF2-40B4-BE49-F238E27FC236}">
                <a16:creationId xmlns:a16="http://schemas.microsoft.com/office/drawing/2014/main" id="{A3168BF0-4278-BA32-E491-4C761F54C404}"/>
              </a:ext>
            </a:extLst>
          </p:cNvPr>
          <p:cNvSpPr txBox="1"/>
          <p:nvPr/>
        </p:nvSpPr>
        <p:spPr>
          <a:xfrm>
            <a:off x="5602110" y="4190999"/>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o1</a:t>
            </a:r>
          </a:p>
        </p:txBody>
      </p:sp>
      <p:sp>
        <p:nvSpPr>
          <p:cNvPr id="27" name="TextBox 26">
            <a:extLst>
              <a:ext uri="{FF2B5EF4-FFF2-40B4-BE49-F238E27FC236}">
                <a16:creationId xmlns:a16="http://schemas.microsoft.com/office/drawing/2014/main" id="{C12D2997-8B21-7D62-7E5F-158F640DFE24}"/>
              </a:ext>
            </a:extLst>
          </p:cNvPr>
          <p:cNvSpPr txBox="1"/>
          <p:nvPr/>
        </p:nvSpPr>
        <p:spPr>
          <a:xfrm>
            <a:off x="6646334" y="4190999"/>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o3</a:t>
            </a:r>
          </a:p>
        </p:txBody>
      </p:sp>
      <p:sp>
        <p:nvSpPr>
          <p:cNvPr id="28" name="TextBox 27">
            <a:extLst>
              <a:ext uri="{FF2B5EF4-FFF2-40B4-BE49-F238E27FC236}">
                <a16:creationId xmlns:a16="http://schemas.microsoft.com/office/drawing/2014/main" id="{BD60DC29-C73D-BE9D-FCFB-D98DD45CD85C}"/>
              </a:ext>
            </a:extLst>
          </p:cNvPr>
          <p:cNvSpPr txBox="1"/>
          <p:nvPr/>
        </p:nvSpPr>
        <p:spPr>
          <a:xfrm>
            <a:off x="5602111" y="5192888"/>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o4</a:t>
            </a:r>
          </a:p>
        </p:txBody>
      </p:sp>
      <p:sp>
        <p:nvSpPr>
          <p:cNvPr id="30" name="TextBox 8">
            <a:extLst>
              <a:ext uri="{FF2B5EF4-FFF2-40B4-BE49-F238E27FC236}">
                <a16:creationId xmlns:a16="http://schemas.microsoft.com/office/drawing/2014/main" id="{69C07361-5EA3-0939-2309-FB32DF09A66A}"/>
              </a:ext>
            </a:extLst>
          </p:cNvPr>
          <p:cNvSpPr txBox="1"/>
          <p:nvPr/>
        </p:nvSpPr>
        <p:spPr>
          <a:xfrm>
            <a:off x="4303887" y="5799664"/>
            <a:ext cx="309597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latin typeface="Calibri"/>
                <a:ea typeface="Calibri"/>
                <a:cs typeface="Calibri"/>
              </a:rPr>
              <a:t>Young generation</a:t>
            </a:r>
          </a:p>
        </p:txBody>
      </p:sp>
      <p:sp>
        <p:nvSpPr>
          <p:cNvPr id="3" name="TextBox 23">
            <a:extLst>
              <a:ext uri="{FF2B5EF4-FFF2-40B4-BE49-F238E27FC236}">
                <a16:creationId xmlns:a16="http://schemas.microsoft.com/office/drawing/2014/main" id="{BA6B6212-77B0-B202-2DA6-F2E67C6E2447}"/>
              </a:ext>
            </a:extLst>
          </p:cNvPr>
          <p:cNvSpPr txBox="1"/>
          <p:nvPr/>
        </p:nvSpPr>
        <p:spPr>
          <a:xfrm>
            <a:off x="5700888" y="3725331"/>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1</a:t>
            </a:r>
          </a:p>
        </p:txBody>
      </p:sp>
      <p:sp>
        <p:nvSpPr>
          <p:cNvPr id="4" name="TextBox 23">
            <a:extLst>
              <a:ext uri="{FF2B5EF4-FFF2-40B4-BE49-F238E27FC236}">
                <a16:creationId xmlns:a16="http://schemas.microsoft.com/office/drawing/2014/main" id="{D45B6C7D-7105-1522-F94F-107FBA2D6581}"/>
              </a:ext>
            </a:extLst>
          </p:cNvPr>
          <p:cNvSpPr txBox="1"/>
          <p:nvPr/>
        </p:nvSpPr>
        <p:spPr>
          <a:xfrm>
            <a:off x="6688666" y="3725331"/>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1</a:t>
            </a:r>
          </a:p>
        </p:txBody>
      </p:sp>
      <p:sp>
        <p:nvSpPr>
          <p:cNvPr id="5" name="TextBox 23">
            <a:extLst>
              <a:ext uri="{FF2B5EF4-FFF2-40B4-BE49-F238E27FC236}">
                <a16:creationId xmlns:a16="http://schemas.microsoft.com/office/drawing/2014/main" id="{4CCC1283-CA20-A9CE-3282-E9B4948F55B9}"/>
              </a:ext>
            </a:extLst>
          </p:cNvPr>
          <p:cNvSpPr txBox="1"/>
          <p:nvPr/>
        </p:nvSpPr>
        <p:spPr>
          <a:xfrm>
            <a:off x="5700888" y="4825997"/>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1</a:t>
            </a:r>
          </a:p>
        </p:txBody>
      </p:sp>
      <p:sp>
        <p:nvSpPr>
          <p:cNvPr id="6" name="Rectangle 5">
            <a:extLst>
              <a:ext uri="{FF2B5EF4-FFF2-40B4-BE49-F238E27FC236}">
                <a16:creationId xmlns:a16="http://schemas.microsoft.com/office/drawing/2014/main" id="{D5AAA463-ECE8-3F0F-B27C-2A0BE473DFF7}"/>
              </a:ext>
            </a:extLst>
          </p:cNvPr>
          <p:cNvSpPr/>
          <p:nvPr/>
        </p:nvSpPr>
        <p:spPr>
          <a:xfrm>
            <a:off x="1185333" y="3654777"/>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445A9E0-1B71-FC3C-6D17-26A3197F1C7C}"/>
              </a:ext>
            </a:extLst>
          </p:cNvPr>
          <p:cNvSpPr/>
          <p:nvPr/>
        </p:nvSpPr>
        <p:spPr>
          <a:xfrm>
            <a:off x="1185333" y="4727222"/>
            <a:ext cx="491067" cy="49106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AAC7769-E342-A89A-CF1E-02702CF006C6}"/>
              </a:ext>
            </a:extLst>
          </p:cNvPr>
          <p:cNvSpPr/>
          <p:nvPr/>
        </p:nvSpPr>
        <p:spPr>
          <a:xfrm>
            <a:off x="2554111" y="3654777"/>
            <a:ext cx="491067" cy="49106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859EC9F-9041-D946-BD73-962ABF6584CA}"/>
              </a:ext>
            </a:extLst>
          </p:cNvPr>
          <p:cNvSpPr txBox="1"/>
          <p:nvPr/>
        </p:nvSpPr>
        <p:spPr>
          <a:xfrm>
            <a:off x="2554111" y="4190999"/>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o7</a:t>
            </a:r>
          </a:p>
        </p:txBody>
      </p:sp>
      <p:sp>
        <p:nvSpPr>
          <p:cNvPr id="25" name="TextBox 23">
            <a:extLst>
              <a:ext uri="{FF2B5EF4-FFF2-40B4-BE49-F238E27FC236}">
                <a16:creationId xmlns:a16="http://schemas.microsoft.com/office/drawing/2014/main" id="{B6ACC37E-4A71-44C8-649D-EA5DC7677EA0}"/>
              </a:ext>
            </a:extLst>
          </p:cNvPr>
          <p:cNvSpPr txBox="1"/>
          <p:nvPr/>
        </p:nvSpPr>
        <p:spPr>
          <a:xfrm>
            <a:off x="1185333" y="4190999"/>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o6</a:t>
            </a:r>
          </a:p>
        </p:txBody>
      </p:sp>
      <p:sp>
        <p:nvSpPr>
          <p:cNvPr id="31" name="TextBox 30">
            <a:extLst>
              <a:ext uri="{FF2B5EF4-FFF2-40B4-BE49-F238E27FC236}">
                <a16:creationId xmlns:a16="http://schemas.microsoft.com/office/drawing/2014/main" id="{90858F84-14C3-5E30-EDA5-06F0EB178544}"/>
              </a:ext>
            </a:extLst>
          </p:cNvPr>
          <p:cNvSpPr txBox="1"/>
          <p:nvPr/>
        </p:nvSpPr>
        <p:spPr>
          <a:xfrm>
            <a:off x="1185333" y="5221110"/>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o8</a:t>
            </a:r>
          </a:p>
        </p:txBody>
      </p:sp>
    </p:spTree>
    <p:extLst>
      <p:ext uri="{BB962C8B-B14F-4D97-AF65-F5344CB8AC3E}">
        <p14:creationId xmlns:p14="http://schemas.microsoft.com/office/powerpoint/2010/main" val="326762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A19C4A-3692-FD7C-2698-B386A4760D35}"/>
              </a:ext>
            </a:extLst>
          </p:cNvPr>
          <p:cNvSpPr/>
          <p:nvPr/>
        </p:nvSpPr>
        <p:spPr>
          <a:xfrm>
            <a:off x="338666" y="2441220"/>
            <a:ext cx="11173176" cy="3877734"/>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8045325-E472-A23D-D456-F0574CCD19BD}"/>
              </a:ext>
            </a:extLst>
          </p:cNvPr>
          <p:cNvSpPr/>
          <p:nvPr/>
        </p:nvSpPr>
        <p:spPr>
          <a:xfrm>
            <a:off x="564443" y="3429000"/>
            <a:ext cx="4470400"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Rounded Corners 12">
            <a:extLst>
              <a:ext uri="{FF2B5EF4-FFF2-40B4-BE49-F238E27FC236}">
                <a16:creationId xmlns:a16="http://schemas.microsoft.com/office/drawing/2014/main" id="{5ACF011C-EED5-0987-57E8-DE7E50C9F26E}"/>
              </a:ext>
            </a:extLst>
          </p:cNvPr>
          <p:cNvSpPr/>
          <p:nvPr/>
        </p:nvSpPr>
        <p:spPr>
          <a:xfrm>
            <a:off x="5305777" y="3428999"/>
            <a:ext cx="2424287"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Rounded Corners 13">
            <a:extLst>
              <a:ext uri="{FF2B5EF4-FFF2-40B4-BE49-F238E27FC236}">
                <a16:creationId xmlns:a16="http://schemas.microsoft.com/office/drawing/2014/main" id="{B60A0711-B25C-5173-9012-ED112AA4BB8A}"/>
              </a:ext>
            </a:extLst>
          </p:cNvPr>
          <p:cNvSpPr/>
          <p:nvPr/>
        </p:nvSpPr>
        <p:spPr>
          <a:xfrm>
            <a:off x="8085665" y="3457221"/>
            <a:ext cx="2396065"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TextBox 7">
            <a:extLst>
              <a:ext uri="{FF2B5EF4-FFF2-40B4-BE49-F238E27FC236}">
                <a16:creationId xmlns:a16="http://schemas.microsoft.com/office/drawing/2014/main" id="{0A890C2B-FCE8-FB91-6CC2-BF7DC35427D2}"/>
              </a:ext>
            </a:extLst>
          </p:cNvPr>
          <p:cNvSpPr txBox="1"/>
          <p:nvPr/>
        </p:nvSpPr>
        <p:spPr>
          <a:xfrm>
            <a:off x="6279443" y="2991553"/>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S0</a:t>
            </a:r>
          </a:p>
        </p:txBody>
      </p:sp>
      <p:sp>
        <p:nvSpPr>
          <p:cNvPr id="16" name="TextBox 8">
            <a:extLst>
              <a:ext uri="{FF2B5EF4-FFF2-40B4-BE49-F238E27FC236}">
                <a16:creationId xmlns:a16="http://schemas.microsoft.com/office/drawing/2014/main" id="{12E1721A-19B4-48B7-3DEE-DDEEE4A94ABF}"/>
              </a:ext>
            </a:extLst>
          </p:cNvPr>
          <p:cNvSpPr txBox="1"/>
          <p:nvPr/>
        </p:nvSpPr>
        <p:spPr>
          <a:xfrm>
            <a:off x="2441220" y="2963331"/>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Eden</a:t>
            </a:r>
          </a:p>
        </p:txBody>
      </p:sp>
      <p:sp>
        <p:nvSpPr>
          <p:cNvPr id="17" name="TextBox 9">
            <a:extLst>
              <a:ext uri="{FF2B5EF4-FFF2-40B4-BE49-F238E27FC236}">
                <a16:creationId xmlns:a16="http://schemas.microsoft.com/office/drawing/2014/main" id="{E3A3BD24-8BE9-F86B-2539-3A869B3F3DFC}"/>
              </a:ext>
            </a:extLst>
          </p:cNvPr>
          <p:cNvSpPr txBox="1"/>
          <p:nvPr/>
        </p:nvSpPr>
        <p:spPr>
          <a:xfrm>
            <a:off x="8847665" y="2963331"/>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S1</a:t>
            </a:r>
          </a:p>
        </p:txBody>
      </p:sp>
      <p:sp>
        <p:nvSpPr>
          <p:cNvPr id="18" name="TextBox 17">
            <a:extLst>
              <a:ext uri="{FF2B5EF4-FFF2-40B4-BE49-F238E27FC236}">
                <a16:creationId xmlns:a16="http://schemas.microsoft.com/office/drawing/2014/main" id="{FBF19AB4-7FC3-CA46-0802-EEB511C979AD}"/>
              </a:ext>
            </a:extLst>
          </p:cNvPr>
          <p:cNvSpPr txBox="1"/>
          <p:nvPr/>
        </p:nvSpPr>
        <p:spPr>
          <a:xfrm>
            <a:off x="3344332" y="1157110"/>
            <a:ext cx="5184421"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Gc will remove unreferenced object and move all live object in S1</a:t>
            </a:r>
          </a:p>
          <a:p>
            <a:endParaRPr lang="en-US"/>
          </a:p>
        </p:txBody>
      </p:sp>
      <p:sp>
        <p:nvSpPr>
          <p:cNvPr id="26" name="TextBox 23">
            <a:extLst>
              <a:ext uri="{FF2B5EF4-FFF2-40B4-BE49-F238E27FC236}">
                <a16:creationId xmlns:a16="http://schemas.microsoft.com/office/drawing/2014/main" id="{A3168BF0-4278-BA32-E491-4C761F54C404}"/>
              </a:ext>
            </a:extLst>
          </p:cNvPr>
          <p:cNvSpPr txBox="1"/>
          <p:nvPr/>
        </p:nvSpPr>
        <p:spPr>
          <a:xfrm>
            <a:off x="8452554" y="4190999"/>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o1</a:t>
            </a:r>
          </a:p>
        </p:txBody>
      </p:sp>
      <p:sp>
        <p:nvSpPr>
          <p:cNvPr id="30" name="TextBox 8">
            <a:extLst>
              <a:ext uri="{FF2B5EF4-FFF2-40B4-BE49-F238E27FC236}">
                <a16:creationId xmlns:a16="http://schemas.microsoft.com/office/drawing/2014/main" id="{69C07361-5EA3-0939-2309-FB32DF09A66A}"/>
              </a:ext>
            </a:extLst>
          </p:cNvPr>
          <p:cNvSpPr txBox="1"/>
          <p:nvPr/>
        </p:nvSpPr>
        <p:spPr>
          <a:xfrm>
            <a:off x="4303887" y="5799664"/>
            <a:ext cx="309597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latin typeface="Calibri"/>
                <a:ea typeface="Calibri"/>
                <a:cs typeface="Calibri"/>
              </a:rPr>
              <a:t>Young generation</a:t>
            </a:r>
          </a:p>
        </p:txBody>
      </p:sp>
      <p:sp>
        <p:nvSpPr>
          <p:cNvPr id="2" name="Rectangle 1">
            <a:extLst>
              <a:ext uri="{FF2B5EF4-FFF2-40B4-BE49-F238E27FC236}">
                <a16:creationId xmlns:a16="http://schemas.microsoft.com/office/drawing/2014/main" id="{ADBFE390-355F-7648-E86C-980AE4287807}"/>
              </a:ext>
            </a:extLst>
          </p:cNvPr>
          <p:cNvSpPr/>
          <p:nvPr/>
        </p:nvSpPr>
        <p:spPr>
          <a:xfrm>
            <a:off x="8410222" y="3654777"/>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a:extLst>
              <a:ext uri="{FF2B5EF4-FFF2-40B4-BE49-F238E27FC236}">
                <a16:creationId xmlns:a16="http://schemas.microsoft.com/office/drawing/2014/main" id="{00C9913B-CCF5-5970-F9EE-A065FBB4920E}"/>
              </a:ext>
            </a:extLst>
          </p:cNvPr>
          <p:cNvSpPr/>
          <p:nvPr/>
        </p:nvSpPr>
        <p:spPr>
          <a:xfrm>
            <a:off x="8410222" y="4727222"/>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3BFDA184-0B79-B98D-99F2-3D9A46FC3DE6}"/>
              </a:ext>
            </a:extLst>
          </p:cNvPr>
          <p:cNvSpPr/>
          <p:nvPr/>
        </p:nvSpPr>
        <p:spPr>
          <a:xfrm>
            <a:off x="9454443" y="3654777"/>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TextBox 26">
            <a:extLst>
              <a:ext uri="{FF2B5EF4-FFF2-40B4-BE49-F238E27FC236}">
                <a16:creationId xmlns:a16="http://schemas.microsoft.com/office/drawing/2014/main" id="{C12D2997-8B21-7D62-7E5F-158F640DFE24}"/>
              </a:ext>
            </a:extLst>
          </p:cNvPr>
          <p:cNvSpPr txBox="1"/>
          <p:nvPr/>
        </p:nvSpPr>
        <p:spPr>
          <a:xfrm>
            <a:off x="9454445" y="4190999"/>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o6</a:t>
            </a:r>
          </a:p>
        </p:txBody>
      </p:sp>
      <p:sp>
        <p:nvSpPr>
          <p:cNvPr id="24" name="TextBox 27">
            <a:extLst>
              <a:ext uri="{FF2B5EF4-FFF2-40B4-BE49-F238E27FC236}">
                <a16:creationId xmlns:a16="http://schemas.microsoft.com/office/drawing/2014/main" id="{BD60DC29-C73D-BE9D-FCFB-D98DD45CD85C}"/>
              </a:ext>
            </a:extLst>
          </p:cNvPr>
          <p:cNvSpPr txBox="1"/>
          <p:nvPr/>
        </p:nvSpPr>
        <p:spPr>
          <a:xfrm>
            <a:off x="8410222" y="5192888"/>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o4</a:t>
            </a:r>
          </a:p>
        </p:txBody>
      </p:sp>
      <p:sp>
        <p:nvSpPr>
          <p:cNvPr id="29" name="TextBox 23">
            <a:extLst>
              <a:ext uri="{FF2B5EF4-FFF2-40B4-BE49-F238E27FC236}">
                <a16:creationId xmlns:a16="http://schemas.microsoft.com/office/drawing/2014/main" id="{BA6B6212-77B0-B202-2DA6-F2E67C6E2447}"/>
              </a:ext>
            </a:extLst>
          </p:cNvPr>
          <p:cNvSpPr txBox="1"/>
          <p:nvPr/>
        </p:nvSpPr>
        <p:spPr>
          <a:xfrm>
            <a:off x="8508999" y="3725331"/>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2</a:t>
            </a:r>
          </a:p>
        </p:txBody>
      </p:sp>
      <p:sp>
        <p:nvSpPr>
          <p:cNvPr id="32" name="TextBox 23">
            <a:extLst>
              <a:ext uri="{FF2B5EF4-FFF2-40B4-BE49-F238E27FC236}">
                <a16:creationId xmlns:a16="http://schemas.microsoft.com/office/drawing/2014/main" id="{D45B6C7D-7105-1522-F94F-107FBA2D6581}"/>
              </a:ext>
            </a:extLst>
          </p:cNvPr>
          <p:cNvSpPr txBox="1"/>
          <p:nvPr/>
        </p:nvSpPr>
        <p:spPr>
          <a:xfrm>
            <a:off x="9496777" y="3725331"/>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b="1"/>
          </a:p>
        </p:txBody>
      </p:sp>
      <p:sp>
        <p:nvSpPr>
          <p:cNvPr id="33" name="TextBox 23">
            <a:extLst>
              <a:ext uri="{FF2B5EF4-FFF2-40B4-BE49-F238E27FC236}">
                <a16:creationId xmlns:a16="http://schemas.microsoft.com/office/drawing/2014/main" id="{4CCC1283-CA20-A9CE-3282-E9B4948F55B9}"/>
              </a:ext>
            </a:extLst>
          </p:cNvPr>
          <p:cNvSpPr txBox="1"/>
          <p:nvPr/>
        </p:nvSpPr>
        <p:spPr>
          <a:xfrm>
            <a:off x="8508999" y="4825997"/>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2</a:t>
            </a:r>
          </a:p>
        </p:txBody>
      </p:sp>
      <p:sp>
        <p:nvSpPr>
          <p:cNvPr id="34" name="TextBox 23">
            <a:extLst>
              <a:ext uri="{FF2B5EF4-FFF2-40B4-BE49-F238E27FC236}">
                <a16:creationId xmlns:a16="http://schemas.microsoft.com/office/drawing/2014/main" id="{AB6EC98F-5EEF-C3B8-6653-BAD571013593}"/>
              </a:ext>
            </a:extLst>
          </p:cNvPr>
          <p:cNvSpPr txBox="1"/>
          <p:nvPr/>
        </p:nvSpPr>
        <p:spPr>
          <a:xfrm>
            <a:off x="9553221" y="3725331"/>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1</a:t>
            </a:r>
          </a:p>
        </p:txBody>
      </p:sp>
    </p:spTree>
    <p:extLst>
      <p:ext uri="{BB962C8B-B14F-4D97-AF65-F5344CB8AC3E}">
        <p14:creationId xmlns:p14="http://schemas.microsoft.com/office/powerpoint/2010/main" val="31213360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A19C4A-3692-FD7C-2698-B386A4760D35}"/>
              </a:ext>
            </a:extLst>
          </p:cNvPr>
          <p:cNvSpPr/>
          <p:nvPr/>
        </p:nvSpPr>
        <p:spPr>
          <a:xfrm>
            <a:off x="338666" y="2441220"/>
            <a:ext cx="11173176" cy="3877734"/>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8045325-E472-A23D-D456-F0574CCD19BD}"/>
              </a:ext>
            </a:extLst>
          </p:cNvPr>
          <p:cNvSpPr/>
          <p:nvPr/>
        </p:nvSpPr>
        <p:spPr>
          <a:xfrm>
            <a:off x="564443" y="3429000"/>
            <a:ext cx="4470400"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Rounded Corners 12">
            <a:extLst>
              <a:ext uri="{FF2B5EF4-FFF2-40B4-BE49-F238E27FC236}">
                <a16:creationId xmlns:a16="http://schemas.microsoft.com/office/drawing/2014/main" id="{5ACF011C-EED5-0987-57E8-DE7E50C9F26E}"/>
              </a:ext>
            </a:extLst>
          </p:cNvPr>
          <p:cNvSpPr/>
          <p:nvPr/>
        </p:nvSpPr>
        <p:spPr>
          <a:xfrm>
            <a:off x="5305777" y="3428999"/>
            <a:ext cx="2424287"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Rounded Corners 13">
            <a:extLst>
              <a:ext uri="{FF2B5EF4-FFF2-40B4-BE49-F238E27FC236}">
                <a16:creationId xmlns:a16="http://schemas.microsoft.com/office/drawing/2014/main" id="{B60A0711-B25C-5173-9012-ED112AA4BB8A}"/>
              </a:ext>
            </a:extLst>
          </p:cNvPr>
          <p:cNvSpPr/>
          <p:nvPr/>
        </p:nvSpPr>
        <p:spPr>
          <a:xfrm>
            <a:off x="8085665" y="3457221"/>
            <a:ext cx="2396065"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TextBox 7">
            <a:extLst>
              <a:ext uri="{FF2B5EF4-FFF2-40B4-BE49-F238E27FC236}">
                <a16:creationId xmlns:a16="http://schemas.microsoft.com/office/drawing/2014/main" id="{0A890C2B-FCE8-FB91-6CC2-BF7DC35427D2}"/>
              </a:ext>
            </a:extLst>
          </p:cNvPr>
          <p:cNvSpPr txBox="1"/>
          <p:nvPr/>
        </p:nvSpPr>
        <p:spPr>
          <a:xfrm>
            <a:off x="6279443" y="2991553"/>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S0</a:t>
            </a:r>
          </a:p>
        </p:txBody>
      </p:sp>
      <p:sp>
        <p:nvSpPr>
          <p:cNvPr id="16" name="TextBox 8">
            <a:extLst>
              <a:ext uri="{FF2B5EF4-FFF2-40B4-BE49-F238E27FC236}">
                <a16:creationId xmlns:a16="http://schemas.microsoft.com/office/drawing/2014/main" id="{12E1721A-19B4-48B7-3DEE-DDEEE4A94ABF}"/>
              </a:ext>
            </a:extLst>
          </p:cNvPr>
          <p:cNvSpPr txBox="1"/>
          <p:nvPr/>
        </p:nvSpPr>
        <p:spPr>
          <a:xfrm>
            <a:off x="2441220" y="2963331"/>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Eden</a:t>
            </a:r>
          </a:p>
        </p:txBody>
      </p:sp>
      <p:sp>
        <p:nvSpPr>
          <p:cNvPr id="17" name="TextBox 9">
            <a:extLst>
              <a:ext uri="{FF2B5EF4-FFF2-40B4-BE49-F238E27FC236}">
                <a16:creationId xmlns:a16="http://schemas.microsoft.com/office/drawing/2014/main" id="{E3A3BD24-8BE9-F86B-2539-3A869B3F3DFC}"/>
              </a:ext>
            </a:extLst>
          </p:cNvPr>
          <p:cNvSpPr txBox="1"/>
          <p:nvPr/>
        </p:nvSpPr>
        <p:spPr>
          <a:xfrm>
            <a:off x="8847665" y="2963331"/>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S1</a:t>
            </a:r>
          </a:p>
        </p:txBody>
      </p:sp>
      <p:sp>
        <p:nvSpPr>
          <p:cNvPr id="18" name="TextBox 17">
            <a:extLst>
              <a:ext uri="{FF2B5EF4-FFF2-40B4-BE49-F238E27FC236}">
                <a16:creationId xmlns:a16="http://schemas.microsoft.com/office/drawing/2014/main" id="{FBF19AB4-7FC3-CA46-0802-EEB511C979AD}"/>
              </a:ext>
            </a:extLst>
          </p:cNvPr>
          <p:cNvSpPr txBox="1"/>
          <p:nvPr/>
        </p:nvSpPr>
        <p:spPr>
          <a:xfrm>
            <a:off x="3344332" y="1157110"/>
            <a:ext cx="5184421"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Suppose we again create object of o9 and o10</a:t>
            </a:r>
          </a:p>
          <a:p>
            <a:endParaRPr lang="en-US"/>
          </a:p>
        </p:txBody>
      </p:sp>
      <p:sp>
        <p:nvSpPr>
          <p:cNvPr id="26" name="TextBox 23">
            <a:extLst>
              <a:ext uri="{FF2B5EF4-FFF2-40B4-BE49-F238E27FC236}">
                <a16:creationId xmlns:a16="http://schemas.microsoft.com/office/drawing/2014/main" id="{A3168BF0-4278-BA32-E491-4C761F54C404}"/>
              </a:ext>
            </a:extLst>
          </p:cNvPr>
          <p:cNvSpPr txBox="1"/>
          <p:nvPr/>
        </p:nvSpPr>
        <p:spPr>
          <a:xfrm>
            <a:off x="8452554" y="4190999"/>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o1</a:t>
            </a:r>
          </a:p>
        </p:txBody>
      </p:sp>
      <p:sp>
        <p:nvSpPr>
          <p:cNvPr id="30" name="TextBox 8">
            <a:extLst>
              <a:ext uri="{FF2B5EF4-FFF2-40B4-BE49-F238E27FC236}">
                <a16:creationId xmlns:a16="http://schemas.microsoft.com/office/drawing/2014/main" id="{69C07361-5EA3-0939-2309-FB32DF09A66A}"/>
              </a:ext>
            </a:extLst>
          </p:cNvPr>
          <p:cNvSpPr txBox="1"/>
          <p:nvPr/>
        </p:nvSpPr>
        <p:spPr>
          <a:xfrm>
            <a:off x="4303887" y="5799664"/>
            <a:ext cx="309597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latin typeface="Calibri"/>
                <a:ea typeface="Calibri"/>
                <a:cs typeface="Calibri"/>
              </a:rPr>
              <a:t>Young generation</a:t>
            </a:r>
          </a:p>
        </p:txBody>
      </p:sp>
      <p:sp>
        <p:nvSpPr>
          <p:cNvPr id="2" name="Rectangle 1">
            <a:extLst>
              <a:ext uri="{FF2B5EF4-FFF2-40B4-BE49-F238E27FC236}">
                <a16:creationId xmlns:a16="http://schemas.microsoft.com/office/drawing/2014/main" id="{ADBFE390-355F-7648-E86C-980AE4287807}"/>
              </a:ext>
            </a:extLst>
          </p:cNvPr>
          <p:cNvSpPr/>
          <p:nvPr/>
        </p:nvSpPr>
        <p:spPr>
          <a:xfrm>
            <a:off x="8410222" y="3654777"/>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a:extLst>
              <a:ext uri="{FF2B5EF4-FFF2-40B4-BE49-F238E27FC236}">
                <a16:creationId xmlns:a16="http://schemas.microsoft.com/office/drawing/2014/main" id="{00C9913B-CCF5-5970-F9EE-A065FBB4920E}"/>
              </a:ext>
            </a:extLst>
          </p:cNvPr>
          <p:cNvSpPr/>
          <p:nvPr/>
        </p:nvSpPr>
        <p:spPr>
          <a:xfrm>
            <a:off x="8410222" y="4727222"/>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3BFDA184-0B79-B98D-99F2-3D9A46FC3DE6}"/>
              </a:ext>
            </a:extLst>
          </p:cNvPr>
          <p:cNvSpPr/>
          <p:nvPr/>
        </p:nvSpPr>
        <p:spPr>
          <a:xfrm>
            <a:off x="9454443" y="3654777"/>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TextBox 26">
            <a:extLst>
              <a:ext uri="{FF2B5EF4-FFF2-40B4-BE49-F238E27FC236}">
                <a16:creationId xmlns:a16="http://schemas.microsoft.com/office/drawing/2014/main" id="{C12D2997-8B21-7D62-7E5F-158F640DFE24}"/>
              </a:ext>
            </a:extLst>
          </p:cNvPr>
          <p:cNvSpPr txBox="1"/>
          <p:nvPr/>
        </p:nvSpPr>
        <p:spPr>
          <a:xfrm>
            <a:off x="9454445" y="4190999"/>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o6</a:t>
            </a:r>
          </a:p>
        </p:txBody>
      </p:sp>
      <p:sp>
        <p:nvSpPr>
          <p:cNvPr id="24" name="TextBox 27">
            <a:extLst>
              <a:ext uri="{FF2B5EF4-FFF2-40B4-BE49-F238E27FC236}">
                <a16:creationId xmlns:a16="http://schemas.microsoft.com/office/drawing/2014/main" id="{BD60DC29-C73D-BE9D-FCFB-D98DD45CD85C}"/>
              </a:ext>
            </a:extLst>
          </p:cNvPr>
          <p:cNvSpPr txBox="1"/>
          <p:nvPr/>
        </p:nvSpPr>
        <p:spPr>
          <a:xfrm>
            <a:off x="8410222" y="5192888"/>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o4</a:t>
            </a:r>
          </a:p>
        </p:txBody>
      </p:sp>
      <p:sp>
        <p:nvSpPr>
          <p:cNvPr id="29" name="TextBox 23">
            <a:extLst>
              <a:ext uri="{FF2B5EF4-FFF2-40B4-BE49-F238E27FC236}">
                <a16:creationId xmlns:a16="http://schemas.microsoft.com/office/drawing/2014/main" id="{BA6B6212-77B0-B202-2DA6-F2E67C6E2447}"/>
              </a:ext>
            </a:extLst>
          </p:cNvPr>
          <p:cNvSpPr txBox="1"/>
          <p:nvPr/>
        </p:nvSpPr>
        <p:spPr>
          <a:xfrm>
            <a:off x="8508999" y="3725331"/>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2</a:t>
            </a:r>
          </a:p>
        </p:txBody>
      </p:sp>
      <p:sp>
        <p:nvSpPr>
          <p:cNvPr id="32" name="TextBox 23">
            <a:extLst>
              <a:ext uri="{FF2B5EF4-FFF2-40B4-BE49-F238E27FC236}">
                <a16:creationId xmlns:a16="http://schemas.microsoft.com/office/drawing/2014/main" id="{D45B6C7D-7105-1522-F94F-107FBA2D6581}"/>
              </a:ext>
            </a:extLst>
          </p:cNvPr>
          <p:cNvSpPr txBox="1"/>
          <p:nvPr/>
        </p:nvSpPr>
        <p:spPr>
          <a:xfrm>
            <a:off x="9496777" y="3725331"/>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b="1"/>
          </a:p>
        </p:txBody>
      </p:sp>
      <p:sp>
        <p:nvSpPr>
          <p:cNvPr id="33" name="TextBox 23">
            <a:extLst>
              <a:ext uri="{FF2B5EF4-FFF2-40B4-BE49-F238E27FC236}">
                <a16:creationId xmlns:a16="http://schemas.microsoft.com/office/drawing/2014/main" id="{4CCC1283-CA20-A9CE-3282-E9B4948F55B9}"/>
              </a:ext>
            </a:extLst>
          </p:cNvPr>
          <p:cNvSpPr txBox="1"/>
          <p:nvPr/>
        </p:nvSpPr>
        <p:spPr>
          <a:xfrm>
            <a:off x="8508999" y="4825997"/>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2</a:t>
            </a:r>
          </a:p>
        </p:txBody>
      </p:sp>
      <p:sp>
        <p:nvSpPr>
          <p:cNvPr id="34" name="TextBox 23">
            <a:extLst>
              <a:ext uri="{FF2B5EF4-FFF2-40B4-BE49-F238E27FC236}">
                <a16:creationId xmlns:a16="http://schemas.microsoft.com/office/drawing/2014/main" id="{AB6EC98F-5EEF-C3B8-6653-BAD571013593}"/>
              </a:ext>
            </a:extLst>
          </p:cNvPr>
          <p:cNvSpPr txBox="1"/>
          <p:nvPr/>
        </p:nvSpPr>
        <p:spPr>
          <a:xfrm>
            <a:off x="9553221" y="3725331"/>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1</a:t>
            </a:r>
          </a:p>
        </p:txBody>
      </p:sp>
      <p:sp>
        <p:nvSpPr>
          <p:cNvPr id="4" name="Rectangle 3">
            <a:extLst>
              <a:ext uri="{FF2B5EF4-FFF2-40B4-BE49-F238E27FC236}">
                <a16:creationId xmlns:a16="http://schemas.microsoft.com/office/drawing/2014/main" id="{A9877B08-1E28-59B5-4378-0030E35F4372}"/>
              </a:ext>
            </a:extLst>
          </p:cNvPr>
          <p:cNvSpPr/>
          <p:nvPr/>
        </p:nvSpPr>
        <p:spPr>
          <a:xfrm>
            <a:off x="1185333" y="3654777"/>
            <a:ext cx="491067" cy="49106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8470638-DD60-1DB4-3A04-2B265AA39D1E}"/>
              </a:ext>
            </a:extLst>
          </p:cNvPr>
          <p:cNvSpPr/>
          <p:nvPr/>
        </p:nvSpPr>
        <p:spPr>
          <a:xfrm>
            <a:off x="1185333" y="4727222"/>
            <a:ext cx="491067" cy="49106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23">
            <a:extLst>
              <a:ext uri="{FF2B5EF4-FFF2-40B4-BE49-F238E27FC236}">
                <a16:creationId xmlns:a16="http://schemas.microsoft.com/office/drawing/2014/main" id="{841F8823-406D-1349-FCEA-098CCD2E2FBA}"/>
              </a:ext>
            </a:extLst>
          </p:cNvPr>
          <p:cNvSpPr txBox="1"/>
          <p:nvPr/>
        </p:nvSpPr>
        <p:spPr>
          <a:xfrm>
            <a:off x="1185333" y="4190999"/>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o9</a:t>
            </a:r>
          </a:p>
        </p:txBody>
      </p:sp>
      <p:sp>
        <p:nvSpPr>
          <p:cNvPr id="20" name="TextBox 19">
            <a:extLst>
              <a:ext uri="{FF2B5EF4-FFF2-40B4-BE49-F238E27FC236}">
                <a16:creationId xmlns:a16="http://schemas.microsoft.com/office/drawing/2014/main" id="{AA38CCC3-9998-A0C6-4271-2A679108B046}"/>
              </a:ext>
            </a:extLst>
          </p:cNvPr>
          <p:cNvSpPr txBox="1"/>
          <p:nvPr/>
        </p:nvSpPr>
        <p:spPr>
          <a:xfrm>
            <a:off x="1185333" y="5221110"/>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o10</a:t>
            </a:r>
          </a:p>
        </p:txBody>
      </p:sp>
    </p:spTree>
    <p:extLst>
      <p:ext uri="{BB962C8B-B14F-4D97-AF65-F5344CB8AC3E}">
        <p14:creationId xmlns:p14="http://schemas.microsoft.com/office/powerpoint/2010/main" val="2868300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A19C4A-3692-FD7C-2698-B386A4760D35}"/>
              </a:ext>
            </a:extLst>
          </p:cNvPr>
          <p:cNvSpPr/>
          <p:nvPr/>
        </p:nvSpPr>
        <p:spPr>
          <a:xfrm>
            <a:off x="338666" y="2441220"/>
            <a:ext cx="11173176" cy="3877734"/>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8045325-E472-A23D-D456-F0574CCD19BD}"/>
              </a:ext>
            </a:extLst>
          </p:cNvPr>
          <p:cNvSpPr/>
          <p:nvPr/>
        </p:nvSpPr>
        <p:spPr>
          <a:xfrm>
            <a:off x="564443" y="3429000"/>
            <a:ext cx="4470400"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Rounded Corners 12">
            <a:extLst>
              <a:ext uri="{FF2B5EF4-FFF2-40B4-BE49-F238E27FC236}">
                <a16:creationId xmlns:a16="http://schemas.microsoft.com/office/drawing/2014/main" id="{5ACF011C-EED5-0987-57E8-DE7E50C9F26E}"/>
              </a:ext>
            </a:extLst>
          </p:cNvPr>
          <p:cNvSpPr/>
          <p:nvPr/>
        </p:nvSpPr>
        <p:spPr>
          <a:xfrm>
            <a:off x="5305777" y="3428999"/>
            <a:ext cx="2424287"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Rounded Corners 13">
            <a:extLst>
              <a:ext uri="{FF2B5EF4-FFF2-40B4-BE49-F238E27FC236}">
                <a16:creationId xmlns:a16="http://schemas.microsoft.com/office/drawing/2014/main" id="{B60A0711-B25C-5173-9012-ED112AA4BB8A}"/>
              </a:ext>
            </a:extLst>
          </p:cNvPr>
          <p:cNvSpPr/>
          <p:nvPr/>
        </p:nvSpPr>
        <p:spPr>
          <a:xfrm>
            <a:off x="8085665" y="3457221"/>
            <a:ext cx="2396065"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TextBox 7">
            <a:extLst>
              <a:ext uri="{FF2B5EF4-FFF2-40B4-BE49-F238E27FC236}">
                <a16:creationId xmlns:a16="http://schemas.microsoft.com/office/drawing/2014/main" id="{0A890C2B-FCE8-FB91-6CC2-BF7DC35427D2}"/>
              </a:ext>
            </a:extLst>
          </p:cNvPr>
          <p:cNvSpPr txBox="1"/>
          <p:nvPr/>
        </p:nvSpPr>
        <p:spPr>
          <a:xfrm>
            <a:off x="6279443" y="2991553"/>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S0</a:t>
            </a:r>
          </a:p>
        </p:txBody>
      </p:sp>
      <p:sp>
        <p:nvSpPr>
          <p:cNvPr id="16" name="TextBox 8">
            <a:extLst>
              <a:ext uri="{FF2B5EF4-FFF2-40B4-BE49-F238E27FC236}">
                <a16:creationId xmlns:a16="http://schemas.microsoft.com/office/drawing/2014/main" id="{12E1721A-19B4-48B7-3DEE-DDEEE4A94ABF}"/>
              </a:ext>
            </a:extLst>
          </p:cNvPr>
          <p:cNvSpPr txBox="1"/>
          <p:nvPr/>
        </p:nvSpPr>
        <p:spPr>
          <a:xfrm>
            <a:off x="2441220" y="2963331"/>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Eden</a:t>
            </a:r>
          </a:p>
        </p:txBody>
      </p:sp>
      <p:sp>
        <p:nvSpPr>
          <p:cNvPr id="17" name="TextBox 9">
            <a:extLst>
              <a:ext uri="{FF2B5EF4-FFF2-40B4-BE49-F238E27FC236}">
                <a16:creationId xmlns:a16="http://schemas.microsoft.com/office/drawing/2014/main" id="{E3A3BD24-8BE9-F86B-2539-3A869B3F3DFC}"/>
              </a:ext>
            </a:extLst>
          </p:cNvPr>
          <p:cNvSpPr txBox="1"/>
          <p:nvPr/>
        </p:nvSpPr>
        <p:spPr>
          <a:xfrm>
            <a:off x="8847665" y="2963331"/>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S1</a:t>
            </a:r>
          </a:p>
        </p:txBody>
      </p:sp>
      <p:sp>
        <p:nvSpPr>
          <p:cNvPr id="18" name="TextBox 17">
            <a:extLst>
              <a:ext uri="{FF2B5EF4-FFF2-40B4-BE49-F238E27FC236}">
                <a16:creationId xmlns:a16="http://schemas.microsoft.com/office/drawing/2014/main" id="{FBF19AB4-7FC3-CA46-0802-EEB511C979AD}"/>
              </a:ext>
            </a:extLst>
          </p:cNvPr>
          <p:cNvSpPr txBox="1"/>
          <p:nvPr/>
        </p:nvSpPr>
        <p:spPr>
          <a:xfrm>
            <a:off x="3344332" y="1157110"/>
            <a:ext cx="5184421"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Suppose o9 and o1 are unreferenced object</a:t>
            </a:r>
          </a:p>
          <a:p>
            <a:endParaRPr lang="en-US"/>
          </a:p>
        </p:txBody>
      </p:sp>
      <p:sp>
        <p:nvSpPr>
          <p:cNvPr id="26" name="TextBox 23">
            <a:extLst>
              <a:ext uri="{FF2B5EF4-FFF2-40B4-BE49-F238E27FC236}">
                <a16:creationId xmlns:a16="http://schemas.microsoft.com/office/drawing/2014/main" id="{A3168BF0-4278-BA32-E491-4C761F54C404}"/>
              </a:ext>
            </a:extLst>
          </p:cNvPr>
          <p:cNvSpPr txBox="1"/>
          <p:nvPr/>
        </p:nvSpPr>
        <p:spPr>
          <a:xfrm>
            <a:off x="8452554" y="4190999"/>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o1</a:t>
            </a:r>
          </a:p>
        </p:txBody>
      </p:sp>
      <p:sp>
        <p:nvSpPr>
          <p:cNvPr id="30" name="TextBox 8">
            <a:extLst>
              <a:ext uri="{FF2B5EF4-FFF2-40B4-BE49-F238E27FC236}">
                <a16:creationId xmlns:a16="http://schemas.microsoft.com/office/drawing/2014/main" id="{69C07361-5EA3-0939-2309-FB32DF09A66A}"/>
              </a:ext>
            </a:extLst>
          </p:cNvPr>
          <p:cNvSpPr txBox="1"/>
          <p:nvPr/>
        </p:nvSpPr>
        <p:spPr>
          <a:xfrm>
            <a:off x="4303887" y="5799664"/>
            <a:ext cx="309597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latin typeface="Calibri"/>
                <a:ea typeface="Calibri"/>
                <a:cs typeface="Calibri"/>
              </a:rPr>
              <a:t>Young generation</a:t>
            </a:r>
          </a:p>
        </p:txBody>
      </p:sp>
      <p:sp>
        <p:nvSpPr>
          <p:cNvPr id="2" name="Rectangle 1">
            <a:extLst>
              <a:ext uri="{FF2B5EF4-FFF2-40B4-BE49-F238E27FC236}">
                <a16:creationId xmlns:a16="http://schemas.microsoft.com/office/drawing/2014/main" id="{ADBFE390-355F-7648-E86C-980AE4287807}"/>
              </a:ext>
            </a:extLst>
          </p:cNvPr>
          <p:cNvSpPr/>
          <p:nvPr/>
        </p:nvSpPr>
        <p:spPr>
          <a:xfrm>
            <a:off x="8410222" y="3654777"/>
            <a:ext cx="491067" cy="49106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Rectangle 6">
            <a:extLst>
              <a:ext uri="{FF2B5EF4-FFF2-40B4-BE49-F238E27FC236}">
                <a16:creationId xmlns:a16="http://schemas.microsoft.com/office/drawing/2014/main" id="{00C9913B-CCF5-5970-F9EE-A065FBB4920E}"/>
              </a:ext>
            </a:extLst>
          </p:cNvPr>
          <p:cNvSpPr/>
          <p:nvPr/>
        </p:nvSpPr>
        <p:spPr>
          <a:xfrm>
            <a:off x="8410222" y="4727222"/>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3BFDA184-0B79-B98D-99F2-3D9A46FC3DE6}"/>
              </a:ext>
            </a:extLst>
          </p:cNvPr>
          <p:cNvSpPr/>
          <p:nvPr/>
        </p:nvSpPr>
        <p:spPr>
          <a:xfrm>
            <a:off x="9454443" y="3654777"/>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TextBox 26">
            <a:extLst>
              <a:ext uri="{FF2B5EF4-FFF2-40B4-BE49-F238E27FC236}">
                <a16:creationId xmlns:a16="http://schemas.microsoft.com/office/drawing/2014/main" id="{C12D2997-8B21-7D62-7E5F-158F640DFE24}"/>
              </a:ext>
            </a:extLst>
          </p:cNvPr>
          <p:cNvSpPr txBox="1"/>
          <p:nvPr/>
        </p:nvSpPr>
        <p:spPr>
          <a:xfrm>
            <a:off x="9454445" y="4190999"/>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o6</a:t>
            </a:r>
          </a:p>
        </p:txBody>
      </p:sp>
      <p:sp>
        <p:nvSpPr>
          <p:cNvPr id="24" name="TextBox 27">
            <a:extLst>
              <a:ext uri="{FF2B5EF4-FFF2-40B4-BE49-F238E27FC236}">
                <a16:creationId xmlns:a16="http://schemas.microsoft.com/office/drawing/2014/main" id="{BD60DC29-C73D-BE9D-FCFB-D98DD45CD85C}"/>
              </a:ext>
            </a:extLst>
          </p:cNvPr>
          <p:cNvSpPr txBox="1"/>
          <p:nvPr/>
        </p:nvSpPr>
        <p:spPr>
          <a:xfrm>
            <a:off x="8410222" y="5192888"/>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o4</a:t>
            </a:r>
          </a:p>
        </p:txBody>
      </p:sp>
      <p:sp>
        <p:nvSpPr>
          <p:cNvPr id="29" name="TextBox 23">
            <a:extLst>
              <a:ext uri="{FF2B5EF4-FFF2-40B4-BE49-F238E27FC236}">
                <a16:creationId xmlns:a16="http://schemas.microsoft.com/office/drawing/2014/main" id="{BA6B6212-77B0-B202-2DA6-F2E67C6E2447}"/>
              </a:ext>
            </a:extLst>
          </p:cNvPr>
          <p:cNvSpPr txBox="1"/>
          <p:nvPr/>
        </p:nvSpPr>
        <p:spPr>
          <a:xfrm>
            <a:off x="8508999" y="3725331"/>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2</a:t>
            </a:r>
          </a:p>
        </p:txBody>
      </p:sp>
      <p:sp>
        <p:nvSpPr>
          <p:cNvPr id="32" name="TextBox 23">
            <a:extLst>
              <a:ext uri="{FF2B5EF4-FFF2-40B4-BE49-F238E27FC236}">
                <a16:creationId xmlns:a16="http://schemas.microsoft.com/office/drawing/2014/main" id="{D45B6C7D-7105-1522-F94F-107FBA2D6581}"/>
              </a:ext>
            </a:extLst>
          </p:cNvPr>
          <p:cNvSpPr txBox="1"/>
          <p:nvPr/>
        </p:nvSpPr>
        <p:spPr>
          <a:xfrm>
            <a:off x="9496777" y="3725331"/>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b="1"/>
          </a:p>
        </p:txBody>
      </p:sp>
      <p:sp>
        <p:nvSpPr>
          <p:cNvPr id="33" name="TextBox 23">
            <a:extLst>
              <a:ext uri="{FF2B5EF4-FFF2-40B4-BE49-F238E27FC236}">
                <a16:creationId xmlns:a16="http://schemas.microsoft.com/office/drawing/2014/main" id="{4CCC1283-CA20-A9CE-3282-E9B4948F55B9}"/>
              </a:ext>
            </a:extLst>
          </p:cNvPr>
          <p:cNvSpPr txBox="1"/>
          <p:nvPr/>
        </p:nvSpPr>
        <p:spPr>
          <a:xfrm>
            <a:off x="8508999" y="4825997"/>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2</a:t>
            </a:r>
          </a:p>
        </p:txBody>
      </p:sp>
      <p:sp>
        <p:nvSpPr>
          <p:cNvPr id="34" name="TextBox 23">
            <a:extLst>
              <a:ext uri="{FF2B5EF4-FFF2-40B4-BE49-F238E27FC236}">
                <a16:creationId xmlns:a16="http://schemas.microsoft.com/office/drawing/2014/main" id="{AB6EC98F-5EEF-C3B8-6653-BAD571013593}"/>
              </a:ext>
            </a:extLst>
          </p:cNvPr>
          <p:cNvSpPr txBox="1"/>
          <p:nvPr/>
        </p:nvSpPr>
        <p:spPr>
          <a:xfrm>
            <a:off x="9553221" y="3725331"/>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1</a:t>
            </a:r>
          </a:p>
        </p:txBody>
      </p:sp>
      <p:sp>
        <p:nvSpPr>
          <p:cNvPr id="4" name="Rectangle 3">
            <a:extLst>
              <a:ext uri="{FF2B5EF4-FFF2-40B4-BE49-F238E27FC236}">
                <a16:creationId xmlns:a16="http://schemas.microsoft.com/office/drawing/2014/main" id="{A9877B08-1E28-59B5-4378-0030E35F4372}"/>
              </a:ext>
            </a:extLst>
          </p:cNvPr>
          <p:cNvSpPr/>
          <p:nvPr/>
        </p:nvSpPr>
        <p:spPr>
          <a:xfrm>
            <a:off x="1185333" y="3654777"/>
            <a:ext cx="491067" cy="49106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8470638-DD60-1DB4-3A04-2B265AA39D1E}"/>
              </a:ext>
            </a:extLst>
          </p:cNvPr>
          <p:cNvSpPr/>
          <p:nvPr/>
        </p:nvSpPr>
        <p:spPr>
          <a:xfrm>
            <a:off x="1185333" y="4727222"/>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23">
            <a:extLst>
              <a:ext uri="{FF2B5EF4-FFF2-40B4-BE49-F238E27FC236}">
                <a16:creationId xmlns:a16="http://schemas.microsoft.com/office/drawing/2014/main" id="{841F8823-406D-1349-FCEA-098CCD2E2FBA}"/>
              </a:ext>
            </a:extLst>
          </p:cNvPr>
          <p:cNvSpPr txBox="1"/>
          <p:nvPr/>
        </p:nvSpPr>
        <p:spPr>
          <a:xfrm>
            <a:off x="1185333" y="4190999"/>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o9</a:t>
            </a:r>
          </a:p>
        </p:txBody>
      </p:sp>
      <p:sp>
        <p:nvSpPr>
          <p:cNvPr id="20" name="TextBox 19">
            <a:extLst>
              <a:ext uri="{FF2B5EF4-FFF2-40B4-BE49-F238E27FC236}">
                <a16:creationId xmlns:a16="http://schemas.microsoft.com/office/drawing/2014/main" id="{AA38CCC3-9998-A0C6-4271-2A679108B046}"/>
              </a:ext>
            </a:extLst>
          </p:cNvPr>
          <p:cNvSpPr txBox="1"/>
          <p:nvPr/>
        </p:nvSpPr>
        <p:spPr>
          <a:xfrm>
            <a:off x="1185333" y="5221110"/>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o10</a:t>
            </a:r>
          </a:p>
        </p:txBody>
      </p:sp>
    </p:spTree>
    <p:extLst>
      <p:ext uri="{BB962C8B-B14F-4D97-AF65-F5344CB8AC3E}">
        <p14:creationId xmlns:p14="http://schemas.microsoft.com/office/powerpoint/2010/main" val="5806374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A19C4A-3692-FD7C-2698-B386A4760D35}"/>
              </a:ext>
            </a:extLst>
          </p:cNvPr>
          <p:cNvSpPr/>
          <p:nvPr/>
        </p:nvSpPr>
        <p:spPr>
          <a:xfrm>
            <a:off x="338666" y="2441220"/>
            <a:ext cx="11173176" cy="3877734"/>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8045325-E472-A23D-D456-F0574CCD19BD}"/>
              </a:ext>
            </a:extLst>
          </p:cNvPr>
          <p:cNvSpPr/>
          <p:nvPr/>
        </p:nvSpPr>
        <p:spPr>
          <a:xfrm>
            <a:off x="564443" y="3429000"/>
            <a:ext cx="4470400"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Rounded Corners 12">
            <a:extLst>
              <a:ext uri="{FF2B5EF4-FFF2-40B4-BE49-F238E27FC236}">
                <a16:creationId xmlns:a16="http://schemas.microsoft.com/office/drawing/2014/main" id="{5ACF011C-EED5-0987-57E8-DE7E50C9F26E}"/>
              </a:ext>
            </a:extLst>
          </p:cNvPr>
          <p:cNvSpPr/>
          <p:nvPr/>
        </p:nvSpPr>
        <p:spPr>
          <a:xfrm>
            <a:off x="5305777" y="3428999"/>
            <a:ext cx="2424287"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Rounded Corners 13">
            <a:extLst>
              <a:ext uri="{FF2B5EF4-FFF2-40B4-BE49-F238E27FC236}">
                <a16:creationId xmlns:a16="http://schemas.microsoft.com/office/drawing/2014/main" id="{B60A0711-B25C-5173-9012-ED112AA4BB8A}"/>
              </a:ext>
            </a:extLst>
          </p:cNvPr>
          <p:cNvSpPr/>
          <p:nvPr/>
        </p:nvSpPr>
        <p:spPr>
          <a:xfrm>
            <a:off x="8085665" y="3457221"/>
            <a:ext cx="2396065"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TextBox 7">
            <a:extLst>
              <a:ext uri="{FF2B5EF4-FFF2-40B4-BE49-F238E27FC236}">
                <a16:creationId xmlns:a16="http://schemas.microsoft.com/office/drawing/2014/main" id="{0A890C2B-FCE8-FB91-6CC2-BF7DC35427D2}"/>
              </a:ext>
            </a:extLst>
          </p:cNvPr>
          <p:cNvSpPr txBox="1"/>
          <p:nvPr/>
        </p:nvSpPr>
        <p:spPr>
          <a:xfrm>
            <a:off x="6279443" y="2991553"/>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S0</a:t>
            </a:r>
          </a:p>
        </p:txBody>
      </p:sp>
      <p:sp>
        <p:nvSpPr>
          <p:cNvPr id="16" name="TextBox 8">
            <a:extLst>
              <a:ext uri="{FF2B5EF4-FFF2-40B4-BE49-F238E27FC236}">
                <a16:creationId xmlns:a16="http://schemas.microsoft.com/office/drawing/2014/main" id="{12E1721A-19B4-48B7-3DEE-DDEEE4A94ABF}"/>
              </a:ext>
            </a:extLst>
          </p:cNvPr>
          <p:cNvSpPr txBox="1"/>
          <p:nvPr/>
        </p:nvSpPr>
        <p:spPr>
          <a:xfrm>
            <a:off x="2441220" y="2963331"/>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Eden</a:t>
            </a:r>
          </a:p>
        </p:txBody>
      </p:sp>
      <p:sp>
        <p:nvSpPr>
          <p:cNvPr id="17" name="TextBox 9">
            <a:extLst>
              <a:ext uri="{FF2B5EF4-FFF2-40B4-BE49-F238E27FC236}">
                <a16:creationId xmlns:a16="http://schemas.microsoft.com/office/drawing/2014/main" id="{E3A3BD24-8BE9-F86B-2539-3A869B3F3DFC}"/>
              </a:ext>
            </a:extLst>
          </p:cNvPr>
          <p:cNvSpPr txBox="1"/>
          <p:nvPr/>
        </p:nvSpPr>
        <p:spPr>
          <a:xfrm>
            <a:off x="8847665" y="2963331"/>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S1</a:t>
            </a:r>
          </a:p>
        </p:txBody>
      </p:sp>
      <p:sp>
        <p:nvSpPr>
          <p:cNvPr id="18" name="TextBox 17">
            <a:extLst>
              <a:ext uri="{FF2B5EF4-FFF2-40B4-BE49-F238E27FC236}">
                <a16:creationId xmlns:a16="http://schemas.microsoft.com/office/drawing/2014/main" id="{FBF19AB4-7FC3-CA46-0802-EEB511C979AD}"/>
              </a:ext>
            </a:extLst>
          </p:cNvPr>
          <p:cNvSpPr txBox="1"/>
          <p:nvPr/>
        </p:nvSpPr>
        <p:spPr>
          <a:xfrm>
            <a:off x="3344332" y="1157110"/>
            <a:ext cx="5184421"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t>Gc will remove unreferenced object and move referenced object to S0</a:t>
            </a:r>
          </a:p>
          <a:p>
            <a:endParaRPr lang="en-US"/>
          </a:p>
        </p:txBody>
      </p:sp>
      <p:sp>
        <p:nvSpPr>
          <p:cNvPr id="30" name="TextBox 8">
            <a:extLst>
              <a:ext uri="{FF2B5EF4-FFF2-40B4-BE49-F238E27FC236}">
                <a16:creationId xmlns:a16="http://schemas.microsoft.com/office/drawing/2014/main" id="{69C07361-5EA3-0939-2309-FB32DF09A66A}"/>
              </a:ext>
            </a:extLst>
          </p:cNvPr>
          <p:cNvSpPr txBox="1"/>
          <p:nvPr/>
        </p:nvSpPr>
        <p:spPr>
          <a:xfrm>
            <a:off x="4303887" y="5799664"/>
            <a:ext cx="309597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latin typeface="Calibri"/>
                <a:ea typeface="Calibri"/>
                <a:cs typeface="Calibri"/>
              </a:rPr>
              <a:t>Young generation</a:t>
            </a:r>
          </a:p>
        </p:txBody>
      </p:sp>
      <p:sp>
        <p:nvSpPr>
          <p:cNvPr id="7" name="Rectangle 6">
            <a:extLst>
              <a:ext uri="{FF2B5EF4-FFF2-40B4-BE49-F238E27FC236}">
                <a16:creationId xmlns:a16="http://schemas.microsoft.com/office/drawing/2014/main" id="{00C9913B-CCF5-5970-F9EE-A065FBB4920E}"/>
              </a:ext>
            </a:extLst>
          </p:cNvPr>
          <p:cNvSpPr/>
          <p:nvPr/>
        </p:nvSpPr>
        <p:spPr>
          <a:xfrm>
            <a:off x="5715000" y="4656666"/>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3BFDA184-0B79-B98D-99F2-3D9A46FC3DE6}"/>
              </a:ext>
            </a:extLst>
          </p:cNvPr>
          <p:cNvSpPr/>
          <p:nvPr/>
        </p:nvSpPr>
        <p:spPr>
          <a:xfrm>
            <a:off x="6759221" y="3584221"/>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TextBox 26">
            <a:extLst>
              <a:ext uri="{FF2B5EF4-FFF2-40B4-BE49-F238E27FC236}">
                <a16:creationId xmlns:a16="http://schemas.microsoft.com/office/drawing/2014/main" id="{C12D2997-8B21-7D62-7E5F-158F640DFE24}"/>
              </a:ext>
            </a:extLst>
          </p:cNvPr>
          <p:cNvSpPr txBox="1"/>
          <p:nvPr/>
        </p:nvSpPr>
        <p:spPr>
          <a:xfrm>
            <a:off x="6759223" y="4120443"/>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o10</a:t>
            </a:r>
          </a:p>
        </p:txBody>
      </p:sp>
      <p:sp>
        <p:nvSpPr>
          <p:cNvPr id="24" name="TextBox 27">
            <a:extLst>
              <a:ext uri="{FF2B5EF4-FFF2-40B4-BE49-F238E27FC236}">
                <a16:creationId xmlns:a16="http://schemas.microsoft.com/office/drawing/2014/main" id="{BD60DC29-C73D-BE9D-FCFB-D98DD45CD85C}"/>
              </a:ext>
            </a:extLst>
          </p:cNvPr>
          <p:cNvSpPr txBox="1"/>
          <p:nvPr/>
        </p:nvSpPr>
        <p:spPr>
          <a:xfrm>
            <a:off x="5715000" y="5122332"/>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o6</a:t>
            </a:r>
          </a:p>
        </p:txBody>
      </p:sp>
      <p:sp>
        <p:nvSpPr>
          <p:cNvPr id="32" name="TextBox 23">
            <a:extLst>
              <a:ext uri="{FF2B5EF4-FFF2-40B4-BE49-F238E27FC236}">
                <a16:creationId xmlns:a16="http://schemas.microsoft.com/office/drawing/2014/main" id="{D45B6C7D-7105-1522-F94F-107FBA2D6581}"/>
              </a:ext>
            </a:extLst>
          </p:cNvPr>
          <p:cNvSpPr txBox="1"/>
          <p:nvPr/>
        </p:nvSpPr>
        <p:spPr>
          <a:xfrm>
            <a:off x="6801555" y="3654775"/>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b="1"/>
          </a:p>
        </p:txBody>
      </p:sp>
      <p:sp>
        <p:nvSpPr>
          <p:cNvPr id="33" name="TextBox 23">
            <a:extLst>
              <a:ext uri="{FF2B5EF4-FFF2-40B4-BE49-F238E27FC236}">
                <a16:creationId xmlns:a16="http://schemas.microsoft.com/office/drawing/2014/main" id="{4CCC1283-CA20-A9CE-3282-E9B4948F55B9}"/>
              </a:ext>
            </a:extLst>
          </p:cNvPr>
          <p:cNvSpPr txBox="1"/>
          <p:nvPr/>
        </p:nvSpPr>
        <p:spPr>
          <a:xfrm>
            <a:off x="5813777" y="4755441"/>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2</a:t>
            </a:r>
          </a:p>
        </p:txBody>
      </p:sp>
      <p:sp>
        <p:nvSpPr>
          <p:cNvPr id="34" name="TextBox 23">
            <a:extLst>
              <a:ext uri="{FF2B5EF4-FFF2-40B4-BE49-F238E27FC236}">
                <a16:creationId xmlns:a16="http://schemas.microsoft.com/office/drawing/2014/main" id="{AB6EC98F-5EEF-C3B8-6653-BAD571013593}"/>
              </a:ext>
            </a:extLst>
          </p:cNvPr>
          <p:cNvSpPr txBox="1"/>
          <p:nvPr/>
        </p:nvSpPr>
        <p:spPr>
          <a:xfrm>
            <a:off x="6857999" y="3654775"/>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1</a:t>
            </a:r>
          </a:p>
        </p:txBody>
      </p:sp>
      <p:sp>
        <p:nvSpPr>
          <p:cNvPr id="6" name="Rectangle 5">
            <a:extLst>
              <a:ext uri="{FF2B5EF4-FFF2-40B4-BE49-F238E27FC236}">
                <a16:creationId xmlns:a16="http://schemas.microsoft.com/office/drawing/2014/main" id="{78470638-DD60-1DB4-3A04-2B265AA39D1E}"/>
              </a:ext>
            </a:extLst>
          </p:cNvPr>
          <p:cNvSpPr/>
          <p:nvPr/>
        </p:nvSpPr>
        <p:spPr>
          <a:xfrm>
            <a:off x="5686777" y="3584222"/>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A38CCC3-9998-A0C6-4271-2A679108B046}"/>
              </a:ext>
            </a:extLst>
          </p:cNvPr>
          <p:cNvSpPr txBox="1"/>
          <p:nvPr/>
        </p:nvSpPr>
        <p:spPr>
          <a:xfrm>
            <a:off x="5686777" y="4078110"/>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o4</a:t>
            </a:r>
          </a:p>
        </p:txBody>
      </p:sp>
      <p:sp>
        <p:nvSpPr>
          <p:cNvPr id="3" name="TextBox 23">
            <a:extLst>
              <a:ext uri="{FF2B5EF4-FFF2-40B4-BE49-F238E27FC236}">
                <a16:creationId xmlns:a16="http://schemas.microsoft.com/office/drawing/2014/main" id="{2571C5ED-9B83-E4CE-AE2C-6606D02B712B}"/>
              </a:ext>
            </a:extLst>
          </p:cNvPr>
          <p:cNvSpPr txBox="1"/>
          <p:nvPr/>
        </p:nvSpPr>
        <p:spPr>
          <a:xfrm>
            <a:off x="5771443" y="3654775"/>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3</a:t>
            </a:r>
          </a:p>
        </p:txBody>
      </p:sp>
    </p:spTree>
    <p:extLst>
      <p:ext uri="{BB962C8B-B14F-4D97-AF65-F5344CB8AC3E}">
        <p14:creationId xmlns:p14="http://schemas.microsoft.com/office/powerpoint/2010/main" val="2536790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A19C4A-3692-FD7C-2698-B386A4760D35}"/>
              </a:ext>
            </a:extLst>
          </p:cNvPr>
          <p:cNvSpPr/>
          <p:nvPr/>
        </p:nvSpPr>
        <p:spPr>
          <a:xfrm>
            <a:off x="338666" y="2441220"/>
            <a:ext cx="11173176" cy="3877734"/>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8045325-E472-A23D-D456-F0574CCD19BD}"/>
              </a:ext>
            </a:extLst>
          </p:cNvPr>
          <p:cNvSpPr/>
          <p:nvPr/>
        </p:nvSpPr>
        <p:spPr>
          <a:xfrm>
            <a:off x="564443" y="3429000"/>
            <a:ext cx="4470400"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Rounded Corners 12">
            <a:extLst>
              <a:ext uri="{FF2B5EF4-FFF2-40B4-BE49-F238E27FC236}">
                <a16:creationId xmlns:a16="http://schemas.microsoft.com/office/drawing/2014/main" id="{5ACF011C-EED5-0987-57E8-DE7E50C9F26E}"/>
              </a:ext>
            </a:extLst>
          </p:cNvPr>
          <p:cNvSpPr/>
          <p:nvPr/>
        </p:nvSpPr>
        <p:spPr>
          <a:xfrm>
            <a:off x="5305777" y="3428999"/>
            <a:ext cx="2424287"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Rounded Corners 13">
            <a:extLst>
              <a:ext uri="{FF2B5EF4-FFF2-40B4-BE49-F238E27FC236}">
                <a16:creationId xmlns:a16="http://schemas.microsoft.com/office/drawing/2014/main" id="{B60A0711-B25C-5173-9012-ED112AA4BB8A}"/>
              </a:ext>
            </a:extLst>
          </p:cNvPr>
          <p:cNvSpPr/>
          <p:nvPr/>
        </p:nvSpPr>
        <p:spPr>
          <a:xfrm>
            <a:off x="8085665" y="3457221"/>
            <a:ext cx="2396065"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TextBox 7">
            <a:extLst>
              <a:ext uri="{FF2B5EF4-FFF2-40B4-BE49-F238E27FC236}">
                <a16:creationId xmlns:a16="http://schemas.microsoft.com/office/drawing/2014/main" id="{0A890C2B-FCE8-FB91-6CC2-BF7DC35427D2}"/>
              </a:ext>
            </a:extLst>
          </p:cNvPr>
          <p:cNvSpPr txBox="1"/>
          <p:nvPr/>
        </p:nvSpPr>
        <p:spPr>
          <a:xfrm>
            <a:off x="6279443" y="2991553"/>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S0</a:t>
            </a:r>
          </a:p>
        </p:txBody>
      </p:sp>
      <p:sp>
        <p:nvSpPr>
          <p:cNvPr id="16" name="TextBox 8">
            <a:extLst>
              <a:ext uri="{FF2B5EF4-FFF2-40B4-BE49-F238E27FC236}">
                <a16:creationId xmlns:a16="http://schemas.microsoft.com/office/drawing/2014/main" id="{12E1721A-19B4-48B7-3DEE-DDEEE4A94ABF}"/>
              </a:ext>
            </a:extLst>
          </p:cNvPr>
          <p:cNvSpPr txBox="1"/>
          <p:nvPr/>
        </p:nvSpPr>
        <p:spPr>
          <a:xfrm>
            <a:off x="2441220" y="2963331"/>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Eden</a:t>
            </a:r>
          </a:p>
        </p:txBody>
      </p:sp>
      <p:sp>
        <p:nvSpPr>
          <p:cNvPr id="17" name="TextBox 9">
            <a:extLst>
              <a:ext uri="{FF2B5EF4-FFF2-40B4-BE49-F238E27FC236}">
                <a16:creationId xmlns:a16="http://schemas.microsoft.com/office/drawing/2014/main" id="{E3A3BD24-8BE9-F86B-2539-3A869B3F3DFC}"/>
              </a:ext>
            </a:extLst>
          </p:cNvPr>
          <p:cNvSpPr txBox="1"/>
          <p:nvPr/>
        </p:nvSpPr>
        <p:spPr>
          <a:xfrm>
            <a:off x="8847665" y="2963331"/>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S1</a:t>
            </a:r>
          </a:p>
        </p:txBody>
      </p:sp>
      <p:sp>
        <p:nvSpPr>
          <p:cNvPr id="18" name="TextBox 17">
            <a:extLst>
              <a:ext uri="{FF2B5EF4-FFF2-40B4-BE49-F238E27FC236}">
                <a16:creationId xmlns:a16="http://schemas.microsoft.com/office/drawing/2014/main" id="{FBF19AB4-7FC3-CA46-0802-EEB511C979AD}"/>
              </a:ext>
            </a:extLst>
          </p:cNvPr>
          <p:cNvSpPr txBox="1"/>
          <p:nvPr/>
        </p:nvSpPr>
        <p:spPr>
          <a:xfrm>
            <a:off x="677332" y="691443"/>
            <a:ext cx="105748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This process is called as</a:t>
            </a:r>
            <a:r>
              <a:rPr lang="en-US" sz="2400" b="1"/>
              <a:t> Minor GC.</a:t>
            </a:r>
          </a:p>
          <a:p>
            <a:endParaRPr lang="en-US" sz="2400" b="1"/>
          </a:p>
          <a:p>
            <a:r>
              <a:rPr lang="en-US" sz="2400"/>
              <a:t>Now suppose the threshold of object here is 3.</a:t>
            </a:r>
          </a:p>
          <a:p>
            <a:endParaRPr lang="en-US"/>
          </a:p>
        </p:txBody>
      </p:sp>
      <p:sp>
        <p:nvSpPr>
          <p:cNvPr id="30" name="TextBox 8">
            <a:extLst>
              <a:ext uri="{FF2B5EF4-FFF2-40B4-BE49-F238E27FC236}">
                <a16:creationId xmlns:a16="http://schemas.microsoft.com/office/drawing/2014/main" id="{69C07361-5EA3-0939-2309-FB32DF09A66A}"/>
              </a:ext>
            </a:extLst>
          </p:cNvPr>
          <p:cNvSpPr txBox="1"/>
          <p:nvPr/>
        </p:nvSpPr>
        <p:spPr>
          <a:xfrm>
            <a:off x="4303887" y="5799664"/>
            <a:ext cx="309597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latin typeface="Calibri"/>
                <a:ea typeface="Calibri"/>
                <a:cs typeface="Calibri"/>
              </a:rPr>
              <a:t>Young generation</a:t>
            </a:r>
          </a:p>
        </p:txBody>
      </p:sp>
      <p:sp>
        <p:nvSpPr>
          <p:cNvPr id="7" name="Rectangle 6">
            <a:extLst>
              <a:ext uri="{FF2B5EF4-FFF2-40B4-BE49-F238E27FC236}">
                <a16:creationId xmlns:a16="http://schemas.microsoft.com/office/drawing/2014/main" id="{00C9913B-CCF5-5970-F9EE-A065FBB4920E}"/>
              </a:ext>
            </a:extLst>
          </p:cNvPr>
          <p:cNvSpPr/>
          <p:nvPr/>
        </p:nvSpPr>
        <p:spPr>
          <a:xfrm>
            <a:off x="5715000" y="4656666"/>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3BFDA184-0B79-B98D-99F2-3D9A46FC3DE6}"/>
              </a:ext>
            </a:extLst>
          </p:cNvPr>
          <p:cNvSpPr/>
          <p:nvPr/>
        </p:nvSpPr>
        <p:spPr>
          <a:xfrm>
            <a:off x="6759221" y="3584221"/>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TextBox 26">
            <a:extLst>
              <a:ext uri="{FF2B5EF4-FFF2-40B4-BE49-F238E27FC236}">
                <a16:creationId xmlns:a16="http://schemas.microsoft.com/office/drawing/2014/main" id="{C12D2997-8B21-7D62-7E5F-158F640DFE24}"/>
              </a:ext>
            </a:extLst>
          </p:cNvPr>
          <p:cNvSpPr txBox="1"/>
          <p:nvPr/>
        </p:nvSpPr>
        <p:spPr>
          <a:xfrm>
            <a:off x="6759223" y="4120443"/>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o10</a:t>
            </a:r>
          </a:p>
        </p:txBody>
      </p:sp>
      <p:sp>
        <p:nvSpPr>
          <p:cNvPr id="24" name="TextBox 27">
            <a:extLst>
              <a:ext uri="{FF2B5EF4-FFF2-40B4-BE49-F238E27FC236}">
                <a16:creationId xmlns:a16="http://schemas.microsoft.com/office/drawing/2014/main" id="{BD60DC29-C73D-BE9D-FCFB-D98DD45CD85C}"/>
              </a:ext>
            </a:extLst>
          </p:cNvPr>
          <p:cNvSpPr txBox="1"/>
          <p:nvPr/>
        </p:nvSpPr>
        <p:spPr>
          <a:xfrm>
            <a:off x="5715000" y="5122332"/>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o6</a:t>
            </a:r>
          </a:p>
        </p:txBody>
      </p:sp>
      <p:sp>
        <p:nvSpPr>
          <p:cNvPr id="32" name="TextBox 23">
            <a:extLst>
              <a:ext uri="{FF2B5EF4-FFF2-40B4-BE49-F238E27FC236}">
                <a16:creationId xmlns:a16="http://schemas.microsoft.com/office/drawing/2014/main" id="{D45B6C7D-7105-1522-F94F-107FBA2D6581}"/>
              </a:ext>
            </a:extLst>
          </p:cNvPr>
          <p:cNvSpPr txBox="1"/>
          <p:nvPr/>
        </p:nvSpPr>
        <p:spPr>
          <a:xfrm>
            <a:off x="6801555" y="3654775"/>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b="1"/>
          </a:p>
        </p:txBody>
      </p:sp>
      <p:sp>
        <p:nvSpPr>
          <p:cNvPr id="33" name="TextBox 23">
            <a:extLst>
              <a:ext uri="{FF2B5EF4-FFF2-40B4-BE49-F238E27FC236}">
                <a16:creationId xmlns:a16="http://schemas.microsoft.com/office/drawing/2014/main" id="{4CCC1283-CA20-A9CE-3282-E9B4948F55B9}"/>
              </a:ext>
            </a:extLst>
          </p:cNvPr>
          <p:cNvSpPr txBox="1"/>
          <p:nvPr/>
        </p:nvSpPr>
        <p:spPr>
          <a:xfrm>
            <a:off x="5813777" y="4755441"/>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2</a:t>
            </a:r>
          </a:p>
        </p:txBody>
      </p:sp>
      <p:sp>
        <p:nvSpPr>
          <p:cNvPr id="34" name="TextBox 23">
            <a:extLst>
              <a:ext uri="{FF2B5EF4-FFF2-40B4-BE49-F238E27FC236}">
                <a16:creationId xmlns:a16="http://schemas.microsoft.com/office/drawing/2014/main" id="{AB6EC98F-5EEF-C3B8-6653-BAD571013593}"/>
              </a:ext>
            </a:extLst>
          </p:cNvPr>
          <p:cNvSpPr txBox="1"/>
          <p:nvPr/>
        </p:nvSpPr>
        <p:spPr>
          <a:xfrm>
            <a:off x="6857999" y="3654775"/>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1</a:t>
            </a:r>
          </a:p>
        </p:txBody>
      </p:sp>
      <p:sp>
        <p:nvSpPr>
          <p:cNvPr id="6" name="Rectangle 5">
            <a:extLst>
              <a:ext uri="{FF2B5EF4-FFF2-40B4-BE49-F238E27FC236}">
                <a16:creationId xmlns:a16="http://schemas.microsoft.com/office/drawing/2014/main" id="{78470638-DD60-1DB4-3A04-2B265AA39D1E}"/>
              </a:ext>
            </a:extLst>
          </p:cNvPr>
          <p:cNvSpPr/>
          <p:nvPr/>
        </p:nvSpPr>
        <p:spPr>
          <a:xfrm>
            <a:off x="5686777" y="3584222"/>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A38CCC3-9998-A0C6-4271-2A679108B046}"/>
              </a:ext>
            </a:extLst>
          </p:cNvPr>
          <p:cNvSpPr txBox="1"/>
          <p:nvPr/>
        </p:nvSpPr>
        <p:spPr>
          <a:xfrm>
            <a:off x="5686777" y="4078110"/>
            <a:ext cx="584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t>o4</a:t>
            </a:r>
          </a:p>
        </p:txBody>
      </p:sp>
      <p:sp>
        <p:nvSpPr>
          <p:cNvPr id="3" name="TextBox 23">
            <a:extLst>
              <a:ext uri="{FF2B5EF4-FFF2-40B4-BE49-F238E27FC236}">
                <a16:creationId xmlns:a16="http://schemas.microsoft.com/office/drawing/2014/main" id="{2571C5ED-9B83-E4CE-AE2C-6606D02B712B}"/>
              </a:ext>
            </a:extLst>
          </p:cNvPr>
          <p:cNvSpPr txBox="1"/>
          <p:nvPr/>
        </p:nvSpPr>
        <p:spPr>
          <a:xfrm>
            <a:off x="5771443" y="3654775"/>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3</a:t>
            </a:r>
          </a:p>
        </p:txBody>
      </p:sp>
    </p:spTree>
    <p:extLst>
      <p:ext uri="{BB962C8B-B14F-4D97-AF65-F5344CB8AC3E}">
        <p14:creationId xmlns:p14="http://schemas.microsoft.com/office/powerpoint/2010/main" val="2076581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EA19C4A-3692-FD7C-2698-B386A4760D35}"/>
              </a:ext>
            </a:extLst>
          </p:cNvPr>
          <p:cNvSpPr/>
          <p:nvPr/>
        </p:nvSpPr>
        <p:spPr>
          <a:xfrm>
            <a:off x="338666" y="2441220"/>
            <a:ext cx="11173176" cy="3877734"/>
          </a:xfrm>
          <a:prstGeom prst="rect">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8045325-E472-A23D-D456-F0574CCD19BD}"/>
              </a:ext>
            </a:extLst>
          </p:cNvPr>
          <p:cNvSpPr/>
          <p:nvPr/>
        </p:nvSpPr>
        <p:spPr>
          <a:xfrm>
            <a:off x="564443" y="3429000"/>
            <a:ext cx="4470400"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Rounded Corners 12">
            <a:extLst>
              <a:ext uri="{FF2B5EF4-FFF2-40B4-BE49-F238E27FC236}">
                <a16:creationId xmlns:a16="http://schemas.microsoft.com/office/drawing/2014/main" id="{5ACF011C-EED5-0987-57E8-DE7E50C9F26E}"/>
              </a:ext>
            </a:extLst>
          </p:cNvPr>
          <p:cNvSpPr/>
          <p:nvPr/>
        </p:nvSpPr>
        <p:spPr>
          <a:xfrm>
            <a:off x="5305777" y="3428999"/>
            <a:ext cx="2424287"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Rounded Corners 13">
            <a:extLst>
              <a:ext uri="{FF2B5EF4-FFF2-40B4-BE49-F238E27FC236}">
                <a16:creationId xmlns:a16="http://schemas.microsoft.com/office/drawing/2014/main" id="{B60A0711-B25C-5173-9012-ED112AA4BB8A}"/>
              </a:ext>
            </a:extLst>
          </p:cNvPr>
          <p:cNvSpPr/>
          <p:nvPr/>
        </p:nvSpPr>
        <p:spPr>
          <a:xfrm>
            <a:off x="8085665" y="3457221"/>
            <a:ext cx="2396065" cy="2127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TextBox 7">
            <a:extLst>
              <a:ext uri="{FF2B5EF4-FFF2-40B4-BE49-F238E27FC236}">
                <a16:creationId xmlns:a16="http://schemas.microsoft.com/office/drawing/2014/main" id="{0A890C2B-FCE8-FB91-6CC2-BF7DC35427D2}"/>
              </a:ext>
            </a:extLst>
          </p:cNvPr>
          <p:cNvSpPr txBox="1"/>
          <p:nvPr/>
        </p:nvSpPr>
        <p:spPr>
          <a:xfrm>
            <a:off x="6279443" y="2991553"/>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S0</a:t>
            </a:r>
          </a:p>
        </p:txBody>
      </p:sp>
      <p:sp>
        <p:nvSpPr>
          <p:cNvPr id="16" name="TextBox 8">
            <a:extLst>
              <a:ext uri="{FF2B5EF4-FFF2-40B4-BE49-F238E27FC236}">
                <a16:creationId xmlns:a16="http://schemas.microsoft.com/office/drawing/2014/main" id="{12E1721A-19B4-48B7-3DEE-DDEEE4A94ABF}"/>
              </a:ext>
            </a:extLst>
          </p:cNvPr>
          <p:cNvSpPr txBox="1"/>
          <p:nvPr/>
        </p:nvSpPr>
        <p:spPr>
          <a:xfrm>
            <a:off x="2441220" y="2963331"/>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Eden</a:t>
            </a:r>
          </a:p>
        </p:txBody>
      </p:sp>
      <p:sp>
        <p:nvSpPr>
          <p:cNvPr id="17" name="TextBox 9">
            <a:extLst>
              <a:ext uri="{FF2B5EF4-FFF2-40B4-BE49-F238E27FC236}">
                <a16:creationId xmlns:a16="http://schemas.microsoft.com/office/drawing/2014/main" id="{E3A3BD24-8BE9-F86B-2539-3A869B3F3DFC}"/>
              </a:ext>
            </a:extLst>
          </p:cNvPr>
          <p:cNvSpPr txBox="1"/>
          <p:nvPr/>
        </p:nvSpPr>
        <p:spPr>
          <a:xfrm>
            <a:off x="8847665" y="2963331"/>
            <a:ext cx="1233312"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400">
                <a:latin typeface="Calibri"/>
                <a:ea typeface="Calibri"/>
                <a:cs typeface="Calibri"/>
              </a:rPr>
              <a:t>S1</a:t>
            </a:r>
          </a:p>
        </p:txBody>
      </p:sp>
      <p:sp>
        <p:nvSpPr>
          <p:cNvPr id="30" name="TextBox 8">
            <a:extLst>
              <a:ext uri="{FF2B5EF4-FFF2-40B4-BE49-F238E27FC236}">
                <a16:creationId xmlns:a16="http://schemas.microsoft.com/office/drawing/2014/main" id="{69C07361-5EA3-0939-2309-FB32DF09A66A}"/>
              </a:ext>
            </a:extLst>
          </p:cNvPr>
          <p:cNvSpPr txBox="1"/>
          <p:nvPr/>
        </p:nvSpPr>
        <p:spPr>
          <a:xfrm>
            <a:off x="4303887" y="5799664"/>
            <a:ext cx="309597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latin typeface="Calibri"/>
                <a:ea typeface="Calibri"/>
                <a:cs typeface="Calibri"/>
              </a:rPr>
              <a:t>Young generation</a:t>
            </a:r>
          </a:p>
        </p:txBody>
      </p:sp>
      <p:sp>
        <p:nvSpPr>
          <p:cNvPr id="7" name="Rectangle 6">
            <a:extLst>
              <a:ext uri="{FF2B5EF4-FFF2-40B4-BE49-F238E27FC236}">
                <a16:creationId xmlns:a16="http://schemas.microsoft.com/office/drawing/2014/main" id="{00C9913B-CCF5-5970-F9EE-A065FBB4920E}"/>
              </a:ext>
            </a:extLst>
          </p:cNvPr>
          <p:cNvSpPr/>
          <p:nvPr/>
        </p:nvSpPr>
        <p:spPr>
          <a:xfrm>
            <a:off x="5715000" y="4656666"/>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 name="Rectangle 8">
            <a:extLst>
              <a:ext uri="{FF2B5EF4-FFF2-40B4-BE49-F238E27FC236}">
                <a16:creationId xmlns:a16="http://schemas.microsoft.com/office/drawing/2014/main" id="{3BFDA184-0B79-B98D-99F2-3D9A46FC3DE6}"/>
              </a:ext>
            </a:extLst>
          </p:cNvPr>
          <p:cNvSpPr/>
          <p:nvPr/>
        </p:nvSpPr>
        <p:spPr>
          <a:xfrm>
            <a:off x="6759221" y="3584221"/>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TextBox 26">
            <a:extLst>
              <a:ext uri="{FF2B5EF4-FFF2-40B4-BE49-F238E27FC236}">
                <a16:creationId xmlns:a16="http://schemas.microsoft.com/office/drawing/2014/main" id="{C12D2997-8B21-7D62-7E5F-158F640DFE24}"/>
              </a:ext>
            </a:extLst>
          </p:cNvPr>
          <p:cNvSpPr txBox="1"/>
          <p:nvPr/>
        </p:nvSpPr>
        <p:spPr>
          <a:xfrm>
            <a:off x="6759223" y="4120443"/>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o10</a:t>
            </a:r>
          </a:p>
        </p:txBody>
      </p:sp>
      <p:sp>
        <p:nvSpPr>
          <p:cNvPr id="24" name="TextBox 27">
            <a:extLst>
              <a:ext uri="{FF2B5EF4-FFF2-40B4-BE49-F238E27FC236}">
                <a16:creationId xmlns:a16="http://schemas.microsoft.com/office/drawing/2014/main" id="{BD60DC29-C73D-BE9D-FCFB-D98DD45CD85C}"/>
              </a:ext>
            </a:extLst>
          </p:cNvPr>
          <p:cNvSpPr txBox="1"/>
          <p:nvPr/>
        </p:nvSpPr>
        <p:spPr>
          <a:xfrm>
            <a:off x="5715000" y="5122332"/>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o6</a:t>
            </a:r>
          </a:p>
        </p:txBody>
      </p:sp>
      <p:sp>
        <p:nvSpPr>
          <p:cNvPr id="32" name="TextBox 23">
            <a:extLst>
              <a:ext uri="{FF2B5EF4-FFF2-40B4-BE49-F238E27FC236}">
                <a16:creationId xmlns:a16="http://schemas.microsoft.com/office/drawing/2014/main" id="{D45B6C7D-7105-1522-F94F-107FBA2D6581}"/>
              </a:ext>
            </a:extLst>
          </p:cNvPr>
          <p:cNvSpPr txBox="1"/>
          <p:nvPr/>
        </p:nvSpPr>
        <p:spPr>
          <a:xfrm>
            <a:off x="6801555" y="3654775"/>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endParaRPr lang="en-US" b="1"/>
          </a:p>
        </p:txBody>
      </p:sp>
      <p:sp>
        <p:nvSpPr>
          <p:cNvPr id="33" name="TextBox 23">
            <a:extLst>
              <a:ext uri="{FF2B5EF4-FFF2-40B4-BE49-F238E27FC236}">
                <a16:creationId xmlns:a16="http://schemas.microsoft.com/office/drawing/2014/main" id="{4CCC1283-CA20-A9CE-3282-E9B4948F55B9}"/>
              </a:ext>
            </a:extLst>
          </p:cNvPr>
          <p:cNvSpPr txBox="1"/>
          <p:nvPr/>
        </p:nvSpPr>
        <p:spPr>
          <a:xfrm>
            <a:off x="5813777" y="4755441"/>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3</a:t>
            </a:r>
          </a:p>
        </p:txBody>
      </p:sp>
      <p:sp>
        <p:nvSpPr>
          <p:cNvPr id="34" name="TextBox 23">
            <a:extLst>
              <a:ext uri="{FF2B5EF4-FFF2-40B4-BE49-F238E27FC236}">
                <a16:creationId xmlns:a16="http://schemas.microsoft.com/office/drawing/2014/main" id="{AB6EC98F-5EEF-C3B8-6653-BAD571013593}"/>
              </a:ext>
            </a:extLst>
          </p:cNvPr>
          <p:cNvSpPr txBox="1"/>
          <p:nvPr/>
        </p:nvSpPr>
        <p:spPr>
          <a:xfrm>
            <a:off x="6857999" y="3654775"/>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2</a:t>
            </a:r>
          </a:p>
        </p:txBody>
      </p:sp>
      <p:sp>
        <p:nvSpPr>
          <p:cNvPr id="2" name="Rectangle 1">
            <a:extLst>
              <a:ext uri="{FF2B5EF4-FFF2-40B4-BE49-F238E27FC236}">
                <a16:creationId xmlns:a16="http://schemas.microsoft.com/office/drawing/2014/main" id="{4681CBEA-8940-B3B3-7086-41EB8B3E8005}"/>
              </a:ext>
            </a:extLst>
          </p:cNvPr>
          <p:cNvSpPr/>
          <p:nvPr/>
        </p:nvSpPr>
        <p:spPr>
          <a:xfrm>
            <a:off x="338666" y="183442"/>
            <a:ext cx="11173176" cy="1619956"/>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8470638-DD60-1DB4-3A04-2B265AA39D1E}"/>
              </a:ext>
            </a:extLst>
          </p:cNvPr>
          <p:cNvSpPr/>
          <p:nvPr/>
        </p:nvSpPr>
        <p:spPr>
          <a:xfrm>
            <a:off x="5319888" y="310444"/>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19">
            <a:extLst>
              <a:ext uri="{FF2B5EF4-FFF2-40B4-BE49-F238E27FC236}">
                <a16:creationId xmlns:a16="http://schemas.microsoft.com/office/drawing/2014/main" id="{AA38CCC3-9998-A0C6-4271-2A679108B046}"/>
              </a:ext>
            </a:extLst>
          </p:cNvPr>
          <p:cNvSpPr txBox="1"/>
          <p:nvPr/>
        </p:nvSpPr>
        <p:spPr>
          <a:xfrm>
            <a:off x="5319888" y="804333"/>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o4</a:t>
            </a:r>
          </a:p>
        </p:txBody>
      </p:sp>
      <p:sp>
        <p:nvSpPr>
          <p:cNvPr id="8" name="TextBox 23">
            <a:extLst>
              <a:ext uri="{FF2B5EF4-FFF2-40B4-BE49-F238E27FC236}">
                <a16:creationId xmlns:a16="http://schemas.microsoft.com/office/drawing/2014/main" id="{2571C5ED-9B83-E4CE-AE2C-6606D02B712B}"/>
              </a:ext>
            </a:extLst>
          </p:cNvPr>
          <p:cNvSpPr txBox="1"/>
          <p:nvPr/>
        </p:nvSpPr>
        <p:spPr>
          <a:xfrm>
            <a:off x="5404554" y="380998"/>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4</a:t>
            </a:r>
          </a:p>
        </p:txBody>
      </p:sp>
      <p:sp>
        <p:nvSpPr>
          <p:cNvPr id="10" name="TextBox 8">
            <a:extLst>
              <a:ext uri="{FF2B5EF4-FFF2-40B4-BE49-F238E27FC236}">
                <a16:creationId xmlns:a16="http://schemas.microsoft.com/office/drawing/2014/main" id="{68672859-92C3-0068-0AFE-191D07A61EAE}"/>
              </a:ext>
            </a:extLst>
          </p:cNvPr>
          <p:cNvSpPr txBox="1"/>
          <p:nvPr/>
        </p:nvSpPr>
        <p:spPr>
          <a:xfrm>
            <a:off x="4459109" y="1199442"/>
            <a:ext cx="309597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latin typeface="Calibri"/>
                <a:ea typeface="Calibri"/>
                <a:cs typeface="Calibri"/>
              </a:rPr>
              <a:t>Old generation</a:t>
            </a:r>
          </a:p>
        </p:txBody>
      </p:sp>
      <p:sp>
        <p:nvSpPr>
          <p:cNvPr id="19" name="Arrow: Up 18">
            <a:extLst>
              <a:ext uri="{FF2B5EF4-FFF2-40B4-BE49-F238E27FC236}">
                <a16:creationId xmlns:a16="http://schemas.microsoft.com/office/drawing/2014/main" id="{8EE249B0-7BCC-7243-A471-D5112BE5825E}"/>
              </a:ext>
            </a:extLst>
          </p:cNvPr>
          <p:cNvSpPr/>
          <p:nvPr/>
        </p:nvSpPr>
        <p:spPr>
          <a:xfrm>
            <a:off x="5362222" y="1806222"/>
            <a:ext cx="498743" cy="611519"/>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9191834-A025-2648-6481-3F1BBE2DD8FA}"/>
              </a:ext>
            </a:extLst>
          </p:cNvPr>
          <p:cNvSpPr txBox="1"/>
          <p:nvPr/>
        </p:nvSpPr>
        <p:spPr>
          <a:xfrm>
            <a:off x="5799667" y="204611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Promoted</a:t>
            </a:r>
          </a:p>
        </p:txBody>
      </p:sp>
    </p:spTree>
    <p:extLst>
      <p:ext uri="{BB962C8B-B14F-4D97-AF65-F5344CB8AC3E}">
        <p14:creationId xmlns:p14="http://schemas.microsoft.com/office/powerpoint/2010/main" val="1918876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81CBEA-8940-B3B3-7086-41EB8B3E8005}"/>
              </a:ext>
            </a:extLst>
          </p:cNvPr>
          <p:cNvSpPr/>
          <p:nvPr/>
        </p:nvSpPr>
        <p:spPr>
          <a:xfrm>
            <a:off x="338666" y="183442"/>
            <a:ext cx="11173176" cy="1619956"/>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8470638-DD60-1DB4-3A04-2B265AA39D1E}"/>
              </a:ext>
            </a:extLst>
          </p:cNvPr>
          <p:cNvSpPr/>
          <p:nvPr/>
        </p:nvSpPr>
        <p:spPr>
          <a:xfrm>
            <a:off x="5319888" y="310444"/>
            <a:ext cx="491067" cy="491067"/>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TextBox 19">
            <a:extLst>
              <a:ext uri="{FF2B5EF4-FFF2-40B4-BE49-F238E27FC236}">
                <a16:creationId xmlns:a16="http://schemas.microsoft.com/office/drawing/2014/main" id="{AA38CCC3-9998-A0C6-4271-2A679108B046}"/>
              </a:ext>
            </a:extLst>
          </p:cNvPr>
          <p:cNvSpPr txBox="1"/>
          <p:nvPr/>
        </p:nvSpPr>
        <p:spPr>
          <a:xfrm>
            <a:off x="5319888" y="804333"/>
            <a:ext cx="584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o4</a:t>
            </a:r>
          </a:p>
        </p:txBody>
      </p:sp>
      <p:sp>
        <p:nvSpPr>
          <p:cNvPr id="8" name="TextBox 23">
            <a:extLst>
              <a:ext uri="{FF2B5EF4-FFF2-40B4-BE49-F238E27FC236}">
                <a16:creationId xmlns:a16="http://schemas.microsoft.com/office/drawing/2014/main" id="{2571C5ED-9B83-E4CE-AE2C-6606D02B712B}"/>
              </a:ext>
            </a:extLst>
          </p:cNvPr>
          <p:cNvSpPr txBox="1"/>
          <p:nvPr/>
        </p:nvSpPr>
        <p:spPr>
          <a:xfrm>
            <a:off x="5404554" y="380998"/>
            <a:ext cx="400756"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t>4</a:t>
            </a:r>
          </a:p>
        </p:txBody>
      </p:sp>
      <p:sp>
        <p:nvSpPr>
          <p:cNvPr id="10" name="TextBox 8">
            <a:extLst>
              <a:ext uri="{FF2B5EF4-FFF2-40B4-BE49-F238E27FC236}">
                <a16:creationId xmlns:a16="http://schemas.microsoft.com/office/drawing/2014/main" id="{68672859-92C3-0068-0AFE-191D07A61EAE}"/>
              </a:ext>
            </a:extLst>
          </p:cNvPr>
          <p:cNvSpPr txBox="1"/>
          <p:nvPr/>
        </p:nvSpPr>
        <p:spPr>
          <a:xfrm>
            <a:off x="4459109" y="1199442"/>
            <a:ext cx="3095978" cy="52322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a:latin typeface="Calibri"/>
                <a:ea typeface="Calibri"/>
                <a:cs typeface="Calibri"/>
              </a:rPr>
              <a:t>Old generation</a:t>
            </a:r>
          </a:p>
        </p:txBody>
      </p:sp>
      <p:sp>
        <p:nvSpPr>
          <p:cNvPr id="3" name="TextBox 2">
            <a:extLst>
              <a:ext uri="{FF2B5EF4-FFF2-40B4-BE49-F238E27FC236}">
                <a16:creationId xmlns:a16="http://schemas.microsoft.com/office/drawing/2014/main" id="{B2FA99D9-454B-BE7E-B78F-2F59F5C4E825}"/>
              </a:ext>
            </a:extLst>
          </p:cNvPr>
          <p:cNvSpPr txBox="1"/>
          <p:nvPr/>
        </p:nvSpPr>
        <p:spPr>
          <a:xfrm>
            <a:off x="519289" y="3270956"/>
            <a:ext cx="10969977"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When GC runs in old generation it is called as </a:t>
            </a:r>
            <a:r>
              <a:rPr lang="en-US" sz="2400" b="1"/>
              <a:t>Major GC</a:t>
            </a:r>
            <a:r>
              <a:rPr lang="en-US" sz="2400"/>
              <a:t>.</a:t>
            </a:r>
          </a:p>
          <a:p>
            <a:endParaRPr lang="en-US" sz="2400"/>
          </a:p>
          <a:p>
            <a:r>
              <a:rPr lang="en-US" sz="2400"/>
              <a:t>Objects present in old generation are used frequently and alive from too long.</a:t>
            </a:r>
          </a:p>
          <a:p>
            <a:endParaRPr lang="en-US" sz="2400"/>
          </a:p>
          <a:p>
            <a:r>
              <a:rPr lang="en-US" sz="2400"/>
              <a:t>GC in old generation is little bit time taking than young generation.</a:t>
            </a:r>
          </a:p>
        </p:txBody>
      </p:sp>
    </p:spTree>
    <p:extLst>
      <p:ext uri="{BB962C8B-B14F-4D97-AF65-F5344CB8AC3E}">
        <p14:creationId xmlns:p14="http://schemas.microsoft.com/office/powerpoint/2010/main" val="16136004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0F0D-FDB0-4081-F68D-65E9359D815B}"/>
              </a:ext>
            </a:extLst>
          </p:cNvPr>
          <p:cNvSpPr>
            <a:spLocks noGrp="1"/>
          </p:cNvSpPr>
          <p:nvPr>
            <p:ph type="title"/>
          </p:nvPr>
        </p:nvSpPr>
        <p:spPr/>
        <p:txBody>
          <a:bodyPr/>
          <a:lstStyle/>
          <a:p>
            <a:r>
              <a:rPr lang="en-US"/>
              <a:t>How can we make objects eligible for GC?</a:t>
            </a:r>
          </a:p>
        </p:txBody>
      </p:sp>
      <p:sp>
        <p:nvSpPr>
          <p:cNvPr id="3" name="Content Placeholder 2">
            <a:extLst>
              <a:ext uri="{FF2B5EF4-FFF2-40B4-BE49-F238E27FC236}">
                <a16:creationId xmlns:a16="http://schemas.microsoft.com/office/drawing/2014/main" id="{E97DAB89-A674-B56B-2FAB-83469E746A5C}"/>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a:t>Nullifying the reference variable</a:t>
            </a:r>
          </a:p>
        </p:txBody>
      </p:sp>
      <p:sp>
        <p:nvSpPr>
          <p:cNvPr id="4" name="TextBox 3">
            <a:extLst>
              <a:ext uri="{FF2B5EF4-FFF2-40B4-BE49-F238E27FC236}">
                <a16:creationId xmlns:a16="http://schemas.microsoft.com/office/drawing/2014/main" id="{9A854D14-E04B-1031-8CEC-0F85E13958CB}"/>
              </a:ext>
            </a:extLst>
          </p:cNvPr>
          <p:cNvSpPr txBox="1"/>
          <p:nvPr/>
        </p:nvSpPr>
        <p:spPr>
          <a:xfrm>
            <a:off x="1169625" y="3394920"/>
            <a:ext cx="40904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70C0"/>
                </a:solidFill>
              </a:rPr>
              <a:t>Student s1 = new Student();</a:t>
            </a:r>
          </a:p>
          <a:p>
            <a:endParaRPr lang="en-US" sz="2400" b="1">
              <a:solidFill>
                <a:srgbClr val="0070C0"/>
              </a:solidFill>
            </a:endParaRPr>
          </a:p>
          <a:p>
            <a:r>
              <a:rPr lang="en-US" sz="2400" b="1">
                <a:solidFill>
                  <a:srgbClr val="0070C0"/>
                </a:solidFill>
              </a:rPr>
              <a:t>Student s2 = new Student();</a:t>
            </a:r>
          </a:p>
        </p:txBody>
      </p:sp>
      <p:sp>
        <p:nvSpPr>
          <p:cNvPr id="8" name="Oval 7">
            <a:extLst>
              <a:ext uri="{FF2B5EF4-FFF2-40B4-BE49-F238E27FC236}">
                <a16:creationId xmlns:a16="http://schemas.microsoft.com/office/drawing/2014/main" id="{CA90974A-B722-73AF-A7F0-6480B903E2E5}"/>
              </a:ext>
            </a:extLst>
          </p:cNvPr>
          <p:cNvSpPr/>
          <p:nvPr/>
        </p:nvSpPr>
        <p:spPr>
          <a:xfrm>
            <a:off x="9172222" y="3076222"/>
            <a:ext cx="871268"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9400FF1-AC03-8575-691B-0B5395BDC9AE}"/>
              </a:ext>
            </a:extLst>
          </p:cNvPr>
          <p:cNvSpPr/>
          <p:nvPr/>
        </p:nvSpPr>
        <p:spPr>
          <a:xfrm>
            <a:off x="9172221" y="4600221"/>
            <a:ext cx="871268"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C205D23-3F22-D055-30D3-AD147F3206F2}"/>
              </a:ext>
            </a:extLst>
          </p:cNvPr>
          <p:cNvSpPr txBox="1"/>
          <p:nvPr/>
        </p:nvSpPr>
        <p:spPr>
          <a:xfrm>
            <a:off x="8104570" y="3432993"/>
            <a:ext cx="4428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s1</a:t>
            </a:r>
          </a:p>
        </p:txBody>
      </p:sp>
      <p:sp>
        <p:nvSpPr>
          <p:cNvPr id="11" name="TextBox 10">
            <a:extLst>
              <a:ext uri="{FF2B5EF4-FFF2-40B4-BE49-F238E27FC236}">
                <a16:creationId xmlns:a16="http://schemas.microsoft.com/office/drawing/2014/main" id="{DEF6F1DF-ECD4-2382-40F5-54E0548A5917}"/>
              </a:ext>
            </a:extLst>
          </p:cNvPr>
          <p:cNvSpPr txBox="1"/>
          <p:nvPr/>
        </p:nvSpPr>
        <p:spPr>
          <a:xfrm>
            <a:off x="8104569" y="4885106"/>
            <a:ext cx="4428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s2</a:t>
            </a:r>
          </a:p>
        </p:txBody>
      </p:sp>
      <p:cxnSp>
        <p:nvCxnSpPr>
          <p:cNvPr id="14" name="Straight Arrow Connector 13">
            <a:extLst>
              <a:ext uri="{FF2B5EF4-FFF2-40B4-BE49-F238E27FC236}">
                <a16:creationId xmlns:a16="http://schemas.microsoft.com/office/drawing/2014/main" id="{569DC820-FB3C-4A64-86E4-D35A10B35F84}"/>
              </a:ext>
            </a:extLst>
          </p:cNvPr>
          <p:cNvCxnSpPr/>
          <p:nvPr/>
        </p:nvCxnSpPr>
        <p:spPr>
          <a:xfrm flipV="1">
            <a:off x="8555606" y="3611232"/>
            <a:ext cx="943154" cy="5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CED3D63-152A-7853-2809-A002DE6BEDF9}"/>
              </a:ext>
            </a:extLst>
          </p:cNvPr>
          <p:cNvCxnSpPr>
            <a:cxnSpLocks/>
          </p:cNvCxnSpPr>
          <p:nvPr/>
        </p:nvCxnSpPr>
        <p:spPr>
          <a:xfrm flipV="1">
            <a:off x="8555605" y="5063345"/>
            <a:ext cx="943154" cy="5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72698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DAB89-A674-B56B-2FAB-83469E746A5C}"/>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a:t>Nullifying the reference variable</a:t>
            </a:r>
          </a:p>
        </p:txBody>
      </p:sp>
      <p:sp>
        <p:nvSpPr>
          <p:cNvPr id="4" name="TextBox 3">
            <a:extLst>
              <a:ext uri="{FF2B5EF4-FFF2-40B4-BE49-F238E27FC236}">
                <a16:creationId xmlns:a16="http://schemas.microsoft.com/office/drawing/2014/main" id="{9A854D14-E04B-1031-8CEC-0F85E13958CB}"/>
              </a:ext>
            </a:extLst>
          </p:cNvPr>
          <p:cNvSpPr txBox="1"/>
          <p:nvPr/>
        </p:nvSpPr>
        <p:spPr>
          <a:xfrm>
            <a:off x="1169625" y="3394920"/>
            <a:ext cx="409041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70C0"/>
                </a:solidFill>
              </a:rPr>
              <a:t>Student s1 = new Student();</a:t>
            </a:r>
          </a:p>
          <a:p>
            <a:endParaRPr lang="en-US" sz="2400" b="1">
              <a:solidFill>
                <a:srgbClr val="0070C0"/>
              </a:solidFill>
            </a:endParaRPr>
          </a:p>
          <a:p>
            <a:r>
              <a:rPr lang="en-US" sz="2400" b="1">
                <a:solidFill>
                  <a:srgbClr val="0070C0"/>
                </a:solidFill>
              </a:rPr>
              <a:t>Student s2 = new Student();</a:t>
            </a:r>
          </a:p>
          <a:p>
            <a:endParaRPr lang="en-US" sz="2400" b="1">
              <a:solidFill>
                <a:srgbClr val="0070C0"/>
              </a:solidFill>
            </a:endParaRPr>
          </a:p>
          <a:p>
            <a:r>
              <a:rPr lang="en-US" sz="2400" b="1">
                <a:solidFill>
                  <a:srgbClr val="0070C0"/>
                </a:solidFill>
              </a:rPr>
              <a:t>s1 = null;</a:t>
            </a:r>
          </a:p>
        </p:txBody>
      </p:sp>
      <p:sp>
        <p:nvSpPr>
          <p:cNvPr id="8" name="Oval 7">
            <a:extLst>
              <a:ext uri="{FF2B5EF4-FFF2-40B4-BE49-F238E27FC236}">
                <a16:creationId xmlns:a16="http://schemas.microsoft.com/office/drawing/2014/main" id="{CA90974A-B722-73AF-A7F0-6480B903E2E5}"/>
              </a:ext>
            </a:extLst>
          </p:cNvPr>
          <p:cNvSpPr/>
          <p:nvPr/>
        </p:nvSpPr>
        <p:spPr>
          <a:xfrm>
            <a:off x="9172222" y="3076222"/>
            <a:ext cx="871268"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9400FF1-AC03-8575-691B-0B5395BDC9AE}"/>
              </a:ext>
            </a:extLst>
          </p:cNvPr>
          <p:cNvSpPr/>
          <p:nvPr/>
        </p:nvSpPr>
        <p:spPr>
          <a:xfrm>
            <a:off x="9172221" y="4600221"/>
            <a:ext cx="871268"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C205D23-3F22-D055-30D3-AD147F3206F2}"/>
              </a:ext>
            </a:extLst>
          </p:cNvPr>
          <p:cNvSpPr txBox="1"/>
          <p:nvPr/>
        </p:nvSpPr>
        <p:spPr>
          <a:xfrm>
            <a:off x="8104570" y="3432993"/>
            <a:ext cx="4428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s1</a:t>
            </a:r>
          </a:p>
        </p:txBody>
      </p:sp>
      <p:sp>
        <p:nvSpPr>
          <p:cNvPr id="11" name="TextBox 10">
            <a:extLst>
              <a:ext uri="{FF2B5EF4-FFF2-40B4-BE49-F238E27FC236}">
                <a16:creationId xmlns:a16="http://schemas.microsoft.com/office/drawing/2014/main" id="{DEF6F1DF-ECD4-2382-40F5-54E0548A5917}"/>
              </a:ext>
            </a:extLst>
          </p:cNvPr>
          <p:cNvSpPr txBox="1"/>
          <p:nvPr/>
        </p:nvSpPr>
        <p:spPr>
          <a:xfrm>
            <a:off x="8104569" y="4885106"/>
            <a:ext cx="4428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s2</a:t>
            </a:r>
          </a:p>
        </p:txBody>
      </p:sp>
      <p:cxnSp>
        <p:nvCxnSpPr>
          <p:cNvPr id="15" name="Straight Arrow Connector 14">
            <a:extLst>
              <a:ext uri="{FF2B5EF4-FFF2-40B4-BE49-F238E27FC236}">
                <a16:creationId xmlns:a16="http://schemas.microsoft.com/office/drawing/2014/main" id="{ECED3D63-152A-7853-2809-A002DE6BEDF9}"/>
              </a:ext>
            </a:extLst>
          </p:cNvPr>
          <p:cNvCxnSpPr>
            <a:cxnSpLocks/>
          </p:cNvCxnSpPr>
          <p:nvPr/>
        </p:nvCxnSpPr>
        <p:spPr>
          <a:xfrm flipV="1">
            <a:off x="8555605" y="5063345"/>
            <a:ext cx="943154" cy="5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itle 5">
            <a:extLst>
              <a:ext uri="{FF2B5EF4-FFF2-40B4-BE49-F238E27FC236}">
                <a16:creationId xmlns:a16="http://schemas.microsoft.com/office/drawing/2014/main" id="{E14B577C-2296-6F77-515F-95C16B8FBA4A}"/>
              </a:ext>
            </a:extLst>
          </p:cNvPr>
          <p:cNvSpPr>
            <a:spLocks noGrp="1"/>
          </p:cNvSpPr>
          <p:nvPr>
            <p:ph type="title"/>
          </p:nvPr>
        </p:nvSpPr>
        <p:spPr/>
        <p:txBody>
          <a:bodyPr/>
          <a:lstStyle/>
          <a:p>
            <a:endParaRPr lang="en-US"/>
          </a:p>
        </p:txBody>
      </p:sp>
      <p:sp>
        <p:nvSpPr>
          <p:cNvPr id="7" name="TextBox 6">
            <a:extLst>
              <a:ext uri="{FF2B5EF4-FFF2-40B4-BE49-F238E27FC236}">
                <a16:creationId xmlns:a16="http://schemas.microsoft.com/office/drawing/2014/main" id="{A8BDD036-789F-2A48-8E21-C3BA295D851F}"/>
              </a:ext>
            </a:extLst>
          </p:cNvPr>
          <p:cNvSpPr txBox="1"/>
          <p:nvPr/>
        </p:nvSpPr>
        <p:spPr>
          <a:xfrm>
            <a:off x="9854347" y="2586326"/>
            <a:ext cx="192448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object is eligible for GC</a:t>
            </a:r>
          </a:p>
        </p:txBody>
      </p:sp>
    </p:spTree>
    <p:extLst>
      <p:ext uri="{BB962C8B-B14F-4D97-AF65-F5344CB8AC3E}">
        <p14:creationId xmlns:p14="http://schemas.microsoft.com/office/powerpoint/2010/main" val="170426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How To Make An Object Eligible For Garbage Collection In Java? |  Programmerbay">
            <a:extLst>
              <a:ext uri="{FF2B5EF4-FFF2-40B4-BE49-F238E27FC236}">
                <a16:creationId xmlns:a16="http://schemas.microsoft.com/office/drawing/2014/main" id="{3032388E-04B2-357C-FAC1-77EEEBFE2A8B}"/>
              </a:ext>
            </a:extLst>
          </p:cNvPr>
          <p:cNvPicPr>
            <a:picLocks noChangeAspect="1"/>
          </p:cNvPicPr>
          <p:nvPr/>
        </p:nvPicPr>
        <p:blipFill>
          <a:blip r:embed="rId2"/>
          <a:srcRect t="10497" r="1392" b="-100"/>
          <a:stretch/>
        </p:blipFill>
        <p:spPr>
          <a:xfrm>
            <a:off x="1959954" y="1716177"/>
            <a:ext cx="7129934" cy="4672099"/>
          </a:xfrm>
          <a:prstGeom prst="rect">
            <a:avLst/>
          </a:prstGeom>
        </p:spPr>
      </p:pic>
      <p:sp>
        <p:nvSpPr>
          <p:cNvPr id="5" name="Title 4">
            <a:extLst>
              <a:ext uri="{FF2B5EF4-FFF2-40B4-BE49-F238E27FC236}">
                <a16:creationId xmlns:a16="http://schemas.microsoft.com/office/drawing/2014/main" id="{C5721C30-577C-117E-CBB5-939C2F7E05C3}"/>
              </a:ext>
            </a:extLst>
          </p:cNvPr>
          <p:cNvSpPr>
            <a:spLocks noGrp="1"/>
          </p:cNvSpPr>
          <p:nvPr>
            <p:ph type="title"/>
          </p:nvPr>
        </p:nvSpPr>
        <p:spPr/>
        <p:txBody>
          <a:bodyPr/>
          <a:lstStyle/>
          <a:p>
            <a:r>
              <a:rPr lang="en-US"/>
              <a:t>Referenced and unreferenced objects</a:t>
            </a:r>
          </a:p>
        </p:txBody>
      </p:sp>
    </p:spTree>
    <p:extLst>
      <p:ext uri="{BB962C8B-B14F-4D97-AF65-F5344CB8AC3E}">
        <p14:creationId xmlns:p14="http://schemas.microsoft.com/office/powerpoint/2010/main" val="4269551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DAB89-A674-B56B-2FAB-83469E746A5C}"/>
              </a:ext>
            </a:extLst>
          </p:cNvPr>
          <p:cNvSpPr>
            <a:spLocks noGrp="1"/>
          </p:cNvSpPr>
          <p:nvPr>
            <p:ph idx="4294967295"/>
          </p:nvPr>
        </p:nvSpPr>
        <p:spPr>
          <a:xfrm>
            <a:off x="239889" y="1035402"/>
            <a:ext cx="8102600" cy="583672"/>
          </a:xfrm>
        </p:spPr>
        <p:txBody>
          <a:bodyPr vert="horz" lIns="91440" tIns="45720" rIns="91440" bIns="45720" rtlCol="0" anchor="t">
            <a:normAutofit/>
          </a:bodyPr>
          <a:lstStyle/>
          <a:p>
            <a:pPr marL="0" indent="0">
              <a:buNone/>
            </a:pPr>
            <a:r>
              <a:rPr lang="en-US"/>
              <a:t>                2.   Reassigning the reference variable</a:t>
            </a:r>
          </a:p>
        </p:txBody>
      </p:sp>
      <p:sp>
        <p:nvSpPr>
          <p:cNvPr id="17" name="TextBox 16">
            <a:extLst>
              <a:ext uri="{FF2B5EF4-FFF2-40B4-BE49-F238E27FC236}">
                <a16:creationId xmlns:a16="http://schemas.microsoft.com/office/drawing/2014/main" id="{1D48BE03-F382-AB49-A688-50C79C757919}"/>
              </a:ext>
            </a:extLst>
          </p:cNvPr>
          <p:cNvSpPr txBox="1"/>
          <p:nvPr/>
        </p:nvSpPr>
        <p:spPr>
          <a:xfrm>
            <a:off x="1776402" y="2421253"/>
            <a:ext cx="409041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70C0"/>
                </a:solidFill>
              </a:rPr>
              <a:t>Student s1 = new Student();</a:t>
            </a:r>
          </a:p>
          <a:p>
            <a:endParaRPr lang="en-US" sz="2400" b="1">
              <a:solidFill>
                <a:srgbClr val="0070C0"/>
              </a:solidFill>
            </a:endParaRPr>
          </a:p>
          <a:p>
            <a:r>
              <a:rPr lang="en-US" sz="2400" b="1">
                <a:solidFill>
                  <a:srgbClr val="0070C0"/>
                </a:solidFill>
              </a:rPr>
              <a:t>Student s2 = new Student();</a:t>
            </a:r>
          </a:p>
        </p:txBody>
      </p:sp>
      <p:sp>
        <p:nvSpPr>
          <p:cNvPr id="19" name="Oval 18">
            <a:extLst>
              <a:ext uri="{FF2B5EF4-FFF2-40B4-BE49-F238E27FC236}">
                <a16:creationId xmlns:a16="http://schemas.microsoft.com/office/drawing/2014/main" id="{964E1BE9-2C87-7C79-776A-A74644A33CD2}"/>
              </a:ext>
            </a:extLst>
          </p:cNvPr>
          <p:cNvSpPr/>
          <p:nvPr/>
        </p:nvSpPr>
        <p:spPr>
          <a:xfrm>
            <a:off x="7648222" y="2215443"/>
            <a:ext cx="871268"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9DC71DD-3B9A-DDC1-AC72-F53DB16E5823}"/>
              </a:ext>
            </a:extLst>
          </p:cNvPr>
          <p:cNvSpPr/>
          <p:nvPr/>
        </p:nvSpPr>
        <p:spPr>
          <a:xfrm>
            <a:off x="7648221" y="4938888"/>
            <a:ext cx="871268"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B809C9F-42BF-CB15-687E-9A127FB9137C}"/>
              </a:ext>
            </a:extLst>
          </p:cNvPr>
          <p:cNvSpPr txBox="1"/>
          <p:nvPr/>
        </p:nvSpPr>
        <p:spPr>
          <a:xfrm>
            <a:off x="6580570" y="2572215"/>
            <a:ext cx="4428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s1</a:t>
            </a:r>
          </a:p>
        </p:txBody>
      </p:sp>
      <p:sp>
        <p:nvSpPr>
          <p:cNvPr id="25" name="TextBox 24">
            <a:extLst>
              <a:ext uri="{FF2B5EF4-FFF2-40B4-BE49-F238E27FC236}">
                <a16:creationId xmlns:a16="http://schemas.microsoft.com/office/drawing/2014/main" id="{5A7D6F8A-DABF-7762-E41E-7BC11D373821}"/>
              </a:ext>
            </a:extLst>
          </p:cNvPr>
          <p:cNvSpPr txBox="1"/>
          <p:nvPr/>
        </p:nvSpPr>
        <p:spPr>
          <a:xfrm>
            <a:off x="6580569" y="5223772"/>
            <a:ext cx="4428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s2</a:t>
            </a:r>
          </a:p>
        </p:txBody>
      </p:sp>
      <p:cxnSp>
        <p:nvCxnSpPr>
          <p:cNvPr id="27" name="Straight Arrow Connector 26">
            <a:extLst>
              <a:ext uri="{FF2B5EF4-FFF2-40B4-BE49-F238E27FC236}">
                <a16:creationId xmlns:a16="http://schemas.microsoft.com/office/drawing/2014/main" id="{C23C1CA4-0F39-F42F-1BEE-41FB0B1D61FB}"/>
              </a:ext>
            </a:extLst>
          </p:cNvPr>
          <p:cNvCxnSpPr/>
          <p:nvPr/>
        </p:nvCxnSpPr>
        <p:spPr>
          <a:xfrm flipV="1">
            <a:off x="7031606" y="2750454"/>
            <a:ext cx="943154" cy="5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FFDCC2F1-BBF1-0E3A-A901-BE579A973E63}"/>
              </a:ext>
            </a:extLst>
          </p:cNvPr>
          <p:cNvCxnSpPr>
            <a:cxnSpLocks/>
          </p:cNvCxnSpPr>
          <p:nvPr/>
        </p:nvCxnSpPr>
        <p:spPr>
          <a:xfrm flipV="1">
            <a:off x="7031605" y="5402011"/>
            <a:ext cx="943154" cy="5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920211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DAB89-A674-B56B-2FAB-83469E746A5C}"/>
              </a:ext>
            </a:extLst>
          </p:cNvPr>
          <p:cNvSpPr>
            <a:spLocks noGrp="1"/>
          </p:cNvSpPr>
          <p:nvPr>
            <p:ph idx="4294967295"/>
          </p:nvPr>
        </p:nvSpPr>
        <p:spPr>
          <a:xfrm>
            <a:off x="239889" y="1035402"/>
            <a:ext cx="8102600" cy="583672"/>
          </a:xfrm>
        </p:spPr>
        <p:txBody>
          <a:bodyPr vert="horz" lIns="91440" tIns="45720" rIns="91440" bIns="45720" rtlCol="0" anchor="t">
            <a:normAutofit/>
          </a:bodyPr>
          <a:lstStyle/>
          <a:p>
            <a:pPr marL="0" indent="0">
              <a:buNone/>
            </a:pPr>
            <a:r>
              <a:rPr lang="en-US"/>
              <a:t>                2.   Reassigning the reference variable</a:t>
            </a:r>
          </a:p>
        </p:txBody>
      </p:sp>
      <p:sp>
        <p:nvSpPr>
          <p:cNvPr id="17" name="TextBox 16">
            <a:extLst>
              <a:ext uri="{FF2B5EF4-FFF2-40B4-BE49-F238E27FC236}">
                <a16:creationId xmlns:a16="http://schemas.microsoft.com/office/drawing/2014/main" id="{1D48BE03-F382-AB49-A688-50C79C757919}"/>
              </a:ext>
            </a:extLst>
          </p:cNvPr>
          <p:cNvSpPr txBox="1"/>
          <p:nvPr/>
        </p:nvSpPr>
        <p:spPr>
          <a:xfrm>
            <a:off x="1776402" y="2421253"/>
            <a:ext cx="409041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70C0"/>
                </a:solidFill>
              </a:rPr>
              <a:t>Student s1 = new Student();</a:t>
            </a:r>
          </a:p>
          <a:p>
            <a:endParaRPr lang="en-US" sz="2400" b="1">
              <a:solidFill>
                <a:srgbClr val="0070C0"/>
              </a:solidFill>
            </a:endParaRPr>
          </a:p>
          <a:p>
            <a:r>
              <a:rPr lang="en-US" sz="2400" b="1">
                <a:solidFill>
                  <a:srgbClr val="0070C0"/>
                </a:solidFill>
              </a:rPr>
              <a:t>Student s2 = new Student();</a:t>
            </a:r>
          </a:p>
          <a:p>
            <a:endParaRPr lang="en-US" sz="2400" b="1">
              <a:solidFill>
                <a:srgbClr val="0070C0"/>
              </a:solidFill>
            </a:endParaRPr>
          </a:p>
          <a:p>
            <a:r>
              <a:rPr lang="en-US" sz="2400" b="1">
                <a:solidFill>
                  <a:srgbClr val="0070C0"/>
                </a:solidFill>
              </a:rPr>
              <a:t>s1 = new Student();</a:t>
            </a:r>
          </a:p>
        </p:txBody>
      </p:sp>
      <p:sp>
        <p:nvSpPr>
          <p:cNvPr id="19" name="Oval 18">
            <a:extLst>
              <a:ext uri="{FF2B5EF4-FFF2-40B4-BE49-F238E27FC236}">
                <a16:creationId xmlns:a16="http://schemas.microsoft.com/office/drawing/2014/main" id="{964E1BE9-2C87-7C79-776A-A74644A33CD2}"/>
              </a:ext>
            </a:extLst>
          </p:cNvPr>
          <p:cNvSpPr/>
          <p:nvPr/>
        </p:nvSpPr>
        <p:spPr>
          <a:xfrm>
            <a:off x="7648222" y="2215443"/>
            <a:ext cx="871268"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9DC71DD-3B9A-DDC1-AC72-F53DB16E5823}"/>
              </a:ext>
            </a:extLst>
          </p:cNvPr>
          <p:cNvSpPr/>
          <p:nvPr/>
        </p:nvSpPr>
        <p:spPr>
          <a:xfrm>
            <a:off x="7648221" y="4938888"/>
            <a:ext cx="871268"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DB809C9F-42BF-CB15-687E-9A127FB9137C}"/>
              </a:ext>
            </a:extLst>
          </p:cNvPr>
          <p:cNvSpPr txBox="1"/>
          <p:nvPr/>
        </p:nvSpPr>
        <p:spPr>
          <a:xfrm>
            <a:off x="6580570" y="2572215"/>
            <a:ext cx="4428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s1</a:t>
            </a:r>
          </a:p>
        </p:txBody>
      </p:sp>
      <p:sp>
        <p:nvSpPr>
          <p:cNvPr id="25" name="TextBox 24">
            <a:extLst>
              <a:ext uri="{FF2B5EF4-FFF2-40B4-BE49-F238E27FC236}">
                <a16:creationId xmlns:a16="http://schemas.microsoft.com/office/drawing/2014/main" id="{5A7D6F8A-DABF-7762-E41E-7BC11D373821}"/>
              </a:ext>
            </a:extLst>
          </p:cNvPr>
          <p:cNvSpPr txBox="1"/>
          <p:nvPr/>
        </p:nvSpPr>
        <p:spPr>
          <a:xfrm>
            <a:off x="6580569" y="5223772"/>
            <a:ext cx="4428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s2</a:t>
            </a:r>
          </a:p>
        </p:txBody>
      </p:sp>
      <p:cxnSp>
        <p:nvCxnSpPr>
          <p:cNvPr id="27" name="Straight Arrow Connector 26">
            <a:extLst>
              <a:ext uri="{FF2B5EF4-FFF2-40B4-BE49-F238E27FC236}">
                <a16:creationId xmlns:a16="http://schemas.microsoft.com/office/drawing/2014/main" id="{C23C1CA4-0F39-F42F-1BEE-41FB0B1D61FB}"/>
              </a:ext>
            </a:extLst>
          </p:cNvPr>
          <p:cNvCxnSpPr/>
          <p:nvPr/>
        </p:nvCxnSpPr>
        <p:spPr>
          <a:xfrm>
            <a:off x="6946939" y="2812649"/>
            <a:ext cx="773822" cy="6574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FFDCC2F1-BBF1-0E3A-A901-BE579A973E63}"/>
              </a:ext>
            </a:extLst>
          </p:cNvPr>
          <p:cNvCxnSpPr>
            <a:cxnSpLocks/>
          </p:cNvCxnSpPr>
          <p:nvPr/>
        </p:nvCxnSpPr>
        <p:spPr>
          <a:xfrm flipV="1">
            <a:off x="7031605" y="5402011"/>
            <a:ext cx="943154" cy="5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Oval 1">
            <a:extLst>
              <a:ext uri="{FF2B5EF4-FFF2-40B4-BE49-F238E27FC236}">
                <a16:creationId xmlns:a16="http://schemas.microsoft.com/office/drawing/2014/main" id="{A2BE2401-8D68-EAB4-F0B2-6F5CBCDEC66E}"/>
              </a:ext>
            </a:extLst>
          </p:cNvPr>
          <p:cNvSpPr/>
          <p:nvPr/>
        </p:nvSpPr>
        <p:spPr>
          <a:xfrm>
            <a:off x="7648222" y="3245554"/>
            <a:ext cx="871268"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038DC77-0218-F43A-69E7-55402E27B199}"/>
              </a:ext>
            </a:extLst>
          </p:cNvPr>
          <p:cNvSpPr txBox="1"/>
          <p:nvPr/>
        </p:nvSpPr>
        <p:spPr>
          <a:xfrm>
            <a:off x="8344458" y="1767881"/>
            <a:ext cx="192448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This object is eligible for GC</a:t>
            </a:r>
          </a:p>
        </p:txBody>
      </p:sp>
    </p:spTree>
    <p:extLst>
      <p:ext uri="{BB962C8B-B14F-4D97-AF65-F5344CB8AC3E}">
        <p14:creationId xmlns:p14="http://schemas.microsoft.com/office/powerpoint/2010/main" val="10988925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DAB89-A674-B56B-2FAB-83469E746A5C}"/>
              </a:ext>
            </a:extLst>
          </p:cNvPr>
          <p:cNvSpPr>
            <a:spLocks noGrp="1"/>
          </p:cNvSpPr>
          <p:nvPr>
            <p:ph idx="4294967295"/>
          </p:nvPr>
        </p:nvSpPr>
        <p:spPr>
          <a:xfrm>
            <a:off x="225778" y="555624"/>
            <a:ext cx="8102600" cy="583672"/>
          </a:xfrm>
        </p:spPr>
        <p:txBody>
          <a:bodyPr vert="horz" lIns="91440" tIns="45720" rIns="91440" bIns="45720" rtlCol="0" anchor="t">
            <a:normAutofit/>
          </a:bodyPr>
          <a:lstStyle/>
          <a:p>
            <a:pPr marL="0" indent="0">
              <a:buNone/>
            </a:pPr>
            <a:r>
              <a:rPr lang="en-US"/>
              <a:t>                3.   Object created inside method</a:t>
            </a:r>
          </a:p>
        </p:txBody>
      </p:sp>
      <p:sp>
        <p:nvSpPr>
          <p:cNvPr id="17" name="TextBox 16">
            <a:extLst>
              <a:ext uri="{FF2B5EF4-FFF2-40B4-BE49-F238E27FC236}">
                <a16:creationId xmlns:a16="http://schemas.microsoft.com/office/drawing/2014/main" id="{1D48BE03-F382-AB49-A688-50C79C757919}"/>
              </a:ext>
            </a:extLst>
          </p:cNvPr>
          <p:cNvSpPr txBox="1"/>
          <p:nvPr/>
        </p:nvSpPr>
        <p:spPr>
          <a:xfrm>
            <a:off x="548735" y="1715698"/>
            <a:ext cx="778752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0070C0"/>
                </a:solidFill>
                <a:latin typeface="Consolas"/>
              </a:rPr>
              <a:t>class Test{</a:t>
            </a:r>
          </a:p>
          <a:p>
            <a:endParaRPr lang="en-US" sz="2400" b="1">
              <a:solidFill>
                <a:srgbClr val="0070C0"/>
              </a:solidFill>
              <a:latin typeface="Consolas"/>
            </a:endParaRPr>
          </a:p>
          <a:p>
            <a:r>
              <a:rPr lang="en-US" sz="2400" b="1">
                <a:solidFill>
                  <a:srgbClr val="0070C0"/>
                </a:solidFill>
                <a:latin typeface="Consolas"/>
              </a:rPr>
              <a:t>    public static void main(String[] </a:t>
            </a:r>
            <a:r>
              <a:rPr lang="en-US" sz="2400" b="1" err="1">
                <a:solidFill>
                  <a:srgbClr val="0070C0"/>
                </a:solidFill>
                <a:latin typeface="Consolas"/>
              </a:rPr>
              <a:t>args</a:t>
            </a:r>
            <a:r>
              <a:rPr lang="en-US" sz="2400" b="1">
                <a:solidFill>
                  <a:srgbClr val="0070C0"/>
                </a:solidFill>
                <a:latin typeface="Consolas"/>
              </a:rPr>
              <a:t>) {</a:t>
            </a:r>
            <a:endParaRPr lang="en-US" sz="2400" b="1">
              <a:solidFill>
                <a:srgbClr val="0070C0"/>
              </a:solidFill>
            </a:endParaRPr>
          </a:p>
          <a:p>
            <a:r>
              <a:rPr lang="en-US" sz="2400" b="1">
                <a:solidFill>
                  <a:srgbClr val="0070C0"/>
                </a:solidFill>
                <a:latin typeface="Consolas"/>
              </a:rPr>
              <a:t>        m1();</a:t>
            </a:r>
            <a:endParaRPr lang="en-US" sz="2400" b="1">
              <a:solidFill>
                <a:srgbClr val="0070C0"/>
              </a:solidFill>
            </a:endParaRPr>
          </a:p>
          <a:p>
            <a:r>
              <a:rPr lang="en-US" sz="2400" b="1">
                <a:solidFill>
                  <a:srgbClr val="0070C0"/>
                </a:solidFill>
                <a:latin typeface="Consolas"/>
              </a:rPr>
              <a:t>    }</a:t>
            </a:r>
            <a:endParaRPr lang="en-US" sz="2400" b="1">
              <a:solidFill>
                <a:srgbClr val="0070C0"/>
              </a:solidFill>
            </a:endParaRPr>
          </a:p>
          <a:p>
            <a:endParaRPr lang="en-US" sz="2400" b="1">
              <a:solidFill>
                <a:srgbClr val="0070C0"/>
              </a:solidFill>
              <a:latin typeface="Consolas"/>
            </a:endParaRPr>
          </a:p>
          <a:p>
            <a:r>
              <a:rPr lang="en-US" sz="2400" b="1">
                <a:solidFill>
                  <a:srgbClr val="0070C0"/>
                </a:solidFill>
                <a:latin typeface="Consolas"/>
              </a:rPr>
              <a:t>    public static void m1(){</a:t>
            </a:r>
            <a:endParaRPr lang="en-US" sz="2400" b="1">
              <a:solidFill>
                <a:srgbClr val="0070C0"/>
              </a:solidFill>
            </a:endParaRPr>
          </a:p>
          <a:p>
            <a:r>
              <a:rPr lang="en-US" sz="2400" b="1">
                <a:solidFill>
                  <a:srgbClr val="0070C0"/>
                </a:solidFill>
                <a:latin typeface="Consolas"/>
              </a:rPr>
              <a:t>        Test t1 = new Test();</a:t>
            </a:r>
            <a:endParaRPr lang="en-US" sz="2400" b="1">
              <a:solidFill>
                <a:srgbClr val="0070C0"/>
              </a:solidFill>
            </a:endParaRPr>
          </a:p>
          <a:p>
            <a:r>
              <a:rPr lang="en-US" sz="2400" b="1">
                <a:solidFill>
                  <a:srgbClr val="0070C0"/>
                </a:solidFill>
                <a:latin typeface="Consolas"/>
              </a:rPr>
              <a:t>        Test t2 = new Test();</a:t>
            </a:r>
            <a:endParaRPr lang="en-US" sz="2400" b="1">
              <a:solidFill>
                <a:srgbClr val="0070C0"/>
              </a:solidFill>
            </a:endParaRPr>
          </a:p>
          <a:p>
            <a:r>
              <a:rPr lang="en-US" sz="2400" b="1">
                <a:solidFill>
                  <a:srgbClr val="0070C0"/>
                </a:solidFill>
                <a:latin typeface="Consolas"/>
              </a:rPr>
              <a:t>    }</a:t>
            </a:r>
            <a:endParaRPr lang="en-US" sz="2400" b="1">
              <a:solidFill>
                <a:srgbClr val="0070C0"/>
              </a:solidFill>
            </a:endParaRPr>
          </a:p>
          <a:p>
            <a:r>
              <a:rPr lang="en-US" sz="2400" b="1">
                <a:solidFill>
                  <a:srgbClr val="0070C0"/>
                </a:solidFill>
                <a:latin typeface="Consolas"/>
              </a:rPr>
              <a:t>}</a:t>
            </a:r>
          </a:p>
          <a:p>
            <a:endParaRPr lang="en-US" sz="2400" b="1">
              <a:solidFill>
                <a:srgbClr val="0070C0"/>
              </a:solidFill>
            </a:endParaRPr>
          </a:p>
        </p:txBody>
      </p:sp>
      <p:sp>
        <p:nvSpPr>
          <p:cNvPr id="8" name="Oval 7">
            <a:extLst>
              <a:ext uri="{FF2B5EF4-FFF2-40B4-BE49-F238E27FC236}">
                <a16:creationId xmlns:a16="http://schemas.microsoft.com/office/drawing/2014/main" id="{73B7D37E-EB8A-B0AB-EFE5-E245D91BD275}"/>
              </a:ext>
            </a:extLst>
          </p:cNvPr>
          <p:cNvSpPr/>
          <p:nvPr/>
        </p:nvSpPr>
        <p:spPr>
          <a:xfrm>
            <a:off x="9172222" y="3076222"/>
            <a:ext cx="871268"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922CBBD-5E0C-A2B2-10B7-A14F6D68BA64}"/>
              </a:ext>
            </a:extLst>
          </p:cNvPr>
          <p:cNvSpPr/>
          <p:nvPr/>
        </p:nvSpPr>
        <p:spPr>
          <a:xfrm>
            <a:off x="9172221" y="4600221"/>
            <a:ext cx="871268"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86E2218-45C1-CCFE-9F37-13EACF02AE67}"/>
              </a:ext>
            </a:extLst>
          </p:cNvPr>
          <p:cNvSpPr txBox="1"/>
          <p:nvPr/>
        </p:nvSpPr>
        <p:spPr>
          <a:xfrm>
            <a:off x="8104570" y="3432993"/>
            <a:ext cx="4428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t1</a:t>
            </a:r>
          </a:p>
        </p:txBody>
      </p:sp>
      <p:sp>
        <p:nvSpPr>
          <p:cNvPr id="14" name="TextBox 13">
            <a:extLst>
              <a:ext uri="{FF2B5EF4-FFF2-40B4-BE49-F238E27FC236}">
                <a16:creationId xmlns:a16="http://schemas.microsoft.com/office/drawing/2014/main" id="{C0EA8468-959D-5911-98B2-8D3D75C7E7EE}"/>
              </a:ext>
            </a:extLst>
          </p:cNvPr>
          <p:cNvSpPr txBox="1"/>
          <p:nvPr/>
        </p:nvSpPr>
        <p:spPr>
          <a:xfrm>
            <a:off x="8104569" y="4885106"/>
            <a:ext cx="4428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t2</a:t>
            </a:r>
          </a:p>
        </p:txBody>
      </p:sp>
      <p:cxnSp>
        <p:nvCxnSpPr>
          <p:cNvPr id="16" name="Straight Arrow Connector 15">
            <a:extLst>
              <a:ext uri="{FF2B5EF4-FFF2-40B4-BE49-F238E27FC236}">
                <a16:creationId xmlns:a16="http://schemas.microsoft.com/office/drawing/2014/main" id="{FA9F742C-6CE3-F319-7A12-CBB962404D44}"/>
              </a:ext>
            </a:extLst>
          </p:cNvPr>
          <p:cNvCxnSpPr/>
          <p:nvPr/>
        </p:nvCxnSpPr>
        <p:spPr>
          <a:xfrm flipV="1">
            <a:off x="8555606" y="3611232"/>
            <a:ext cx="943154" cy="5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DB916D3E-D615-6B2E-C771-73540AFC937A}"/>
              </a:ext>
            </a:extLst>
          </p:cNvPr>
          <p:cNvCxnSpPr>
            <a:cxnSpLocks/>
          </p:cNvCxnSpPr>
          <p:nvPr/>
        </p:nvCxnSpPr>
        <p:spPr>
          <a:xfrm flipV="1">
            <a:off x="8555605" y="5063345"/>
            <a:ext cx="943154" cy="57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42374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8D41-D7EE-C469-240E-F6A589F91B66}"/>
              </a:ext>
            </a:extLst>
          </p:cNvPr>
          <p:cNvSpPr>
            <a:spLocks noGrp="1"/>
          </p:cNvSpPr>
          <p:nvPr>
            <p:ph type="title"/>
          </p:nvPr>
        </p:nvSpPr>
        <p:spPr/>
        <p:txBody>
          <a:bodyPr/>
          <a:lstStyle/>
          <a:p>
            <a:r>
              <a:rPr lang="en-US"/>
              <a:t>Request JVM to run GC</a:t>
            </a:r>
          </a:p>
        </p:txBody>
      </p:sp>
      <p:sp>
        <p:nvSpPr>
          <p:cNvPr id="3" name="Content Placeholder 2">
            <a:extLst>
              <a:ext uri="{FF2B5EF4-FFF2-40B4-BE49-F238E27FC236}">
                <a16:creationId xmlns:a16="http://schemas.microsoft.com/office/drawing/2014/main" id="{1C75B7F6-7D48-25D0-3467-1FA0388F7649}"/>
              </a:ext>
            </a:extLst>
          </p:cNvPr>
          <p:cNvSpPr>
            <a:spLocks noGrp="1"/>
          </p:cNvSpPr>
          <p:nvPr>
            <p:ph idx="1"/>
          </p:nvPr>
        </p:nvSpPr>
        <p:spPr/>
        <p:txBody>
          <a:bodyPr vert="horz" lIns="91440" tIns="45720" rIns="91440" bIns="45720" rtlCol="0" anchor="t">
            <a:normAutofit/>
          </a:bodyPr>
          <a:lstStyle/>
          <a:p>
            <a:r>
              <a:rPr lang="en-US" err="1"/>
              <a:t>System.gc</a:t>
            </a:r>
            <a:r>
              <a:rPr lang="en-US"/>
              <a:t>();</a:t>
            </a:r>
          </a:p>
          <a:p>
            <a:r>
              <a:rPr lang="en-US"/>
              <a:t>Runtime r = </a:t>
            </a:r>
            <a:r>
              <a:rPr lang="en-US" err="1"/>
              <a:t>Runtime.getRuntime</a:t>
            </a:r>
            <a:r>
              <a:rPr lang="en-US"/>
              <a:t>();</a:t>
            </a:r>
          </a:p>
          <a:p>
            <a:endParaRPr lang="en-US"/>
          </a:p>
          <a:p>
            <a:r>
              <a:rPr lang="en-US"/>
              <a:t>Even if we write this in our code, JVM has control when to run garbage collector so garbage collector may or may not be activated</a:t>
            </a:r>
          </a:p>
        </p:txBody>
      </p:sp>
    </p:spTree>
    <p:extLst>
      <p:ext uri="{BB962C8B-B14F-4D97-AF65-F5344CB8AC3E}">
        <p14:creationId xmlns:p14="http://schemas.microsoft.com/office/powerpoint/2010/main" val="41831507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9474-5261-3BF8-05F7-1E83E0560D79}"/>
              </a:ext>
            </a:extLst>
          </p:cNvPr>
          <p:cNvSpPr>
            <a:spLocks noGrp="1"/>
          </p:cNvSpPr>
          <p:nvPr>
            <p:ph type="title"/>
          </p:nvPr>
        </p:nvSpPr>
        <p:spPr>
          <a:xfrm>
            <a:off x="203200" y="195792"/>
            <a:ext cx="6818489" cy="718786"/>
          </a:xfrm>
        </p:spPr>
        <p:txBody>
          <a:bodyPr>
            <a:normAutofit/>
          </a:bodyPr>
          <a:lstStyle/>
          <a:p>
            <a:r>
              <a:rPr lang="en-US" sz="3600"/>
              <a:t>Types of Garbage Collector</a:t>
            </a:r>
            <a:endParaRPr lang="en-US"/>
          </a:p>
        </p:txBody>
      </p:sp>
      <p:sp>
        <p:nvSpPr>
          <p:cNvPr id="4" name="Title 1">
            <a:extLst>
              <a:ext uri="{FF2B5EF4-FFF2-40B4-BE49-F238E27FC236}">
                <a16:creationId xmlns:a16="http://schemas.microsoft.com/office/drawing/2014/main" id="{15A4D535-C075-CDA9-68A7-662CCDF0BBDA}"/>
              </a:ext>
            </a:extLst>
          </p:cNvPr>
          <p:cNvSpPr txBox="1">
            <a:spLocks/>
          </p:cNvSpPr>
          <p:nvPr/>
        </p:nvSpPr>
        <p:spPr>
          <a:xfrm>
            <a:off x="736600" y="1194859"/>
            <a:ext cx="6818489" cy="718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Serial Garbage Collector</a:t>
            </a:r>
            <a:endParaRPr lang="en-US"/>
          </a:p>
        </p:txBody>
      </p:sp>
      <p:pic>
        <p:nvPicPr>
          <p:cNvPr id="8" name="Content Placeholder 7" descr="Serial GC">
            <a:extLst>
              <a:ext uri="{FF2B5EF4-FFF2-40B4-BE49-F238E27FC236}">
                <a16:creationId xmlns:a16="http://schemas.microsoft.com/office/drawing/2014/main" id="{AF01B4AC-E119-CCFD-DBA5-FA101A288355}"/>
              </a:ext>
            </a:extLst>
          </p:cNvPr>
          <p:cNvPicPr>
            <a:picLocks noGrp="1" noChangeAspect="1"/>
          </p:cNvPicPr>
          <p:nvPr>
            <p:ph idx="1"/>
          </p:nvPr>
        </p:nvPicPr>
        <p:blipFill>
          <a:blip r:embed="rId2"/>
          <a:stretch>
            <a:fillRect/>
          </a:stretch>
        </p:blipFill>
        <p:spPr>
          <a:xfrm>
            <a:off x="1219200" y="2072481"/>
            <a:ext cx="9753600" cy="3857625"/>
          </a:xfrm>
        </p:spPr>
      </p:pic>
    </p:spTree>
    <p:extLst>
      <p:ext uri="{BB962C8B-B14F-4D97-AF65-F5344CB8AC3E}">
        <p14:creationId xmlns:p14="http://schemas.microsoft.com/office/powerpoint/2010/main" val="31618881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9474-5261-3BF8-05F7-1E83E0560D79}"/>
              </a:ext>
            </a:extLst>
          </p:cNvPr>
          <p:cNvSpPr>
            <a:spLocks noGrp="1"/>
          </p:cNvSpPr>
          <p:nvPr>
            <p:ph type="title"/>
          </p:nvPr>
        </p:nvSpPr>
        <p:spPr>
          <a:xfrm>
            <a:off x="203200" y="195792"/>
            <a:ext cx="6818489" cy="718786"/>
          </a:xfrm>
        </p:spPr>
        <p:txBody>
          <a:bodyPr>
            <a:normAutofit/>
          </a:bodyPr>
          <a:lstStyle/>
          <a:p>
            <a:endParaRPr lang="en-US" sz="3600"/>
          </a:p>
        </p:txBody>
      </p:sp>
      <p:sp>
        <p:nvSpPr>
          <p:cNvPr id="4" name="Title 1">
            <a:extLst>
              <a:ext uri="{FF2B5EF4-FFF2-40B4-BE49-F238E27FC236}">
                <a16:creationId xmlns:a16="http://schemas.microsoft.com/office/drawing/2014/main" id="{15A4D535-C075-CDA9-68A7-662CCDF0BBDA}"/>
              </a:ext>
            </a:extLst>
          </p:cNvPr>
          <p:cNvSpPr txBox="1">
            <a:spLocks/>
          </p:cNvSpPr>
          <p:nvPr/>
        </p:nvSpPr>
        <p:spPr>
          <a:xfrm>
            <a:off x="736600" y="1194859"/>
            <a:ext cx="6818489" cy="718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Parallel Garbage Collector</a:t>
            </a:r>
            <a:endParaRPr lang="en-US"/>
          </a:p>
        </p:txBody>
      </p:sp>
      <p:pic>
        <p:nvPicPr>
          <p:cNvPr id="6" name="Content Placeholder 5" descr="Parallel GC">
            <a:extLst>
              <a:ext uri="{FF2B5EF4-FFF2-40B4-BE49-F238E27FC236}">
                <a16:creationId xmlns:a16="http://schemas.microsoft.com/office/drawing/2014/main" id="{95BB74F8-596E-BE36-B75F-DA3D8EF9726C}"/>
              </a:ext>
            </a:extLst>
          </p:cNvPr>
          <p:cNvPicPr>
            <a:picLocks noGrp="1" noChangeAspect="1"/>
          </p:cNvPicPr>
          <p:nvPr>
            <p:ph idx="1"/>
          </p:nvPr>
        </p:nvPicPr>
        <p:blipFill>
          <a:blip r:embed="rId2"/>
          <a:stretch>
            <a:fillRect/>
          </a:stretch>
        </p:blipFill>
        <p:spPr>
          <a:xfrm>
            <a:off x="1219200" y="2072481"/>
            <a:ext cx="9753600" cy="3857625"/>
          </a:xfrm>
        </p:spPr>
      </p:pic>
    </p:spTree>
    <p:extLst>
      <p:ext uri="{BB962C8B-B14F-4D97-AF65-F5344CB8AC3E}">
        <p14:creationId xmlns:p14="http://schemas.microsoft.com/office/powerpoint/2010/main" val="440816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9474-5261-3BF8-05F7-1E83E0560D79}"/>
              </a:ext>
            </a:extLst>
          </p:cNvPr>
          <p:cNvSpPr>
            <a:spLocks noGrp="1"/>
          </p:cNvSpPr>
          <p:nvPr>
            <p:ph type="title"/>
          </p:nvPr>
        </p:nvSpPr>
        <p:spPr>
          <a:xfrm>
            <a:off x="203200" y="195792"/>
            <a:ext cx="6818489" cy="718786"/>
          </a:xfrm>
        </p:spPr>
        <p:txBody>
          <a:bodyPr>
            <a:normAutofit/>
          </a:bodyPr>
          <a:lstStyle/>
          <a:p>
            <a:endParaRPr lang="en-US" sz="3600"/>
          </a:p>
        </p:txBody>
      </p:sp>
      <p:sp>
        <p:nvSpPr>
          <p:cNvPr id="4" name="Title 1">
            <a:extLst>
              <a:ext uri="{FF2B5EF4-FFF2-40B4-BE49-F238E27FC236}">
                <a16:creationId xmlns:a16="http://schemas.microsoft.com/office/drawing/2014/main" id="{15A4D535-C075-CDA9-68A7-662CCDF0BBDA}"/>
              </a:ext>
            </a:extLst>
          </p:cNvPr>
          <p:cNvSpPr txBox="1">
            <a:spLocks/>
          </p:cNvSpPr>
          <p:nvPr/>
        </p:nvSpPr>
        <p:spPr>
          <a:xfrm>
            <a:off x="736600" y="1194859"/>
            <a:ext cx="9205130" cy="718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Concurrent Mark Sweep GC</a:t>
            </a:r>
            <a:endParaRPr lang="en-US"/>
          </a:p>
        </p:txBody>
      </p:sp>
      <p:pic>
        <p:nvPicPr>
          <p:cNvPr id="7" name="Content Placeholder 6" descr="CMS GC">
            <a:extLst>
              <a:ext uri="{FF2B5EF4-FFF2-40B4-BE49-F238E27FC236}">
                <a16:creationId xmlns:a16="http://schemas.microsoft.com/office/drawing/2014/main" id="{ED9CF7AF-092B-F91C-FDDE-8AA860FF6EB7}"/>
              </a:ext>
            </a:extLst>
          </p:cNvPr>
          <p:cNvPicPr>
            <a:picLocks noGrp="1" noChangeAspect="1"/>
          </p:cNvPicPr>
          <p:nvPr>
            <p:ph idx="1"/>
          </p:nvPr>
        </p:nvPicPr>
        <p:blipFill>
          <a:blip r:embed="rId2"/>
          <a:stretch>
            <a:fillRect/>
          </a:stretch>
        </p:blipFill>
        <p:spPr>
          <a:xfrm>
            <a:off x="1219200" y="2072481"/>
            <a:ext cx="9753600" cy="3857625"/>
          </a:xfrm>
        </p:spPr>
      </p:pic>
    </p:spTree>
    <p:extLst>
      <p:ext uri="{BB962C8B-B14F-4D97-AF65-F5344CB8AC3E}">
        <p14:creationId xmlns:p14="http://schemas.microsoft.com/office/powerpoint/2010/main" val="2395879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ey square with black text&#10;&#10;Description automatically generated">
            <a:extLst>
              <a:ext uri="{FF2B5EF4-FFF2-40B4-BE49-F238E27FC236}">
                <a16:creationId xmlns:a16="http://schemas.microsoft.com/office/drawing/2014/main" id="{5FEB9FD7-3F7B-D5C0-9D9E-561B063E3347}"/>
              </a:ext>
            </a:extLst>
          </p:cNvPr>
          <p:cNvPicPr>
            <a:picLocks noGrp="1" noChangeAspect="1"/>
          </p:cNvPicPr>
          <p:nvPr>
            <p:ph idx="4294967295"/>
          </p:nvPr>
        </p:nvPicPr>
        <p:blipFill>
          <a:blip r:embed="rId2"/>
          <a:srcRect l="26764" t="4870" r="26521" b="19578"/>
          <a:stretch/>
        </p:blipFill>
        <p:spPr>
          <a:xfrm>
            <a:off x="127000" y="1124305"/>
            <a:ext cx="4685392" cy="5700522"/>
          </a:xfrm>
        </p:spPr>
      </p:pic>
      <p:sp>
        <p:nvSpPr>
          <p:cNvPr id="4" name="Title 1">
            <a:extLst>
              <a:ext uri="{FF2B5EF4-FFF2-40B4-BE49-F238E27FC236}">
                <a16:creationId xmlns:a16="http://schemas.microsoft.com/office/drawing/2014/main" id="{15A4D535-C075-CDA9-68A7-662CCDF0BBDA}"/>
              </a:ext>
            </a:extLst>
          </p:cNvPr>
          <p:cNvSpPr txBox="1">
            <a:spLocks/>
          </p:cNvSpPr>
          <p:nvPr/>
        </p:nvSpPr>
        <p:spPr>
          <a:xfrm>
            <a:off x="539044" y="404637"/>
            <a:ext cx="9205130" cy="718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G1GC</a:t>
            </a:r>
            <a:endParaRPr lang="en-US"/>
          </a:p>
        </p:txBody>
      </p:sp>
      <p:sp>
        <p:nvSpPr>
          <p:cNvPr id="8" name="TextBox 7">
            <a:extLst>
              <a:ext uri="{FF2B5EF4-FFF2-40B4-BE49-F238E27FC236}">
                <a16:creationId xmlns:a16="http://schemas.microsoft.com/office/drawing/2014/main" id="{E89445EF-E62F-A79A-8018-D60AB49B28E7}"/>
              </a:ext>
            </a:extLst>
          </p:cNvPr>
          <p:cNvSpPr txBox="1"/>
          <p:nvPr/>
        </p:nvSpPr>
        <p:spPr>
          <a:xfrm>
            <a:off x="5150555" y="2836333"/>
            <a:ext cx="6736643"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Region size is chosen by JVM at startup.</a:t>
            </a:r>
          </a:p>
          <a:p>
            <a:endParaRPr lang="en-US" sz="3200"/>
          </a:p>
          <a:p>
            <a:r>
              <a:rPr lang="en-US" sz="3200"/>
              <a:t>The JVM generally targets around 2000 regions varying in size from 1Mb to 32 Mb.</a:t>
            </a:r>
          </a:p>
        </p:txBody>
      </p:sp>
    </p:spTree>
    <p:extLst>
      <p:ext uri="{BB962C8B-B14F-4D97-AF65-F5344CB8AC3E}">
        <p14:creationId xmlns:p14="http://schemas.microsoft.com/office/powerpoint/2010/main" val="1863952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A4D535-C075-CDA9-68A7-662CCDF0BBDA}"/>
              </a:ext>
            </a:extLst>
          </p:cNvPr>
          <p:cNvSpPr txBox="1">
            <a:spLocks/>
          </p:cNvSpPr>
          <p:nvPr/>
        </p:nvSpPr>
        <p:spPr>
          <a:xfrm>
            <a:off x="539044" y="404637"/>
            <a:ext cx="9205130" cy="718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G1GC</a:t>
            </a:r>
            <a:endParaRPr lang="en-US"/>
          </a:p>
        </p:txBody>
      </p:sp>
      <p:sp>
        <p:nvSpPr>
          <p:cNvPr id="8" name="TextBox 7">
            <a:extLst>
              <a:ext uri="{FF2B5EF4-FFF2-40B4-BE49-F238E27FC236}">
                <a16:creationId xmlns:a16="http://schemas.microsoft.com/office/drawing/2014/main" id="{E89445EF-E62F-A79A-8018-D60AB49B28E7}"/>
              </a:ext>
            </a:extLst>
          </p:cNvPr>
          <p:cNvSpPr txBox="1"/>
          <p:nvPr/>
        </p:nvSpPr>
        <p:spPr>
          <a:xfrm>
            <a:off x="6541697" y="1701587"/>
            <a:ext cx="5678310"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Live objects are copied or moved from one region to another.</a:t>
            </a:r>
          </a:p>
          <a:p>
            <a:endParaRPr lang="en-US" sz="3200"/>
          </a:p>
          <a:p>
            <a:r>
              <a:rPr lang="en-US" sz="3200"/>
              <a:t>Regions are designed to be collected in parallel with or without stopping all other application threads.</a:t>
            </a:r>
          </a:p>
        </p:txBody>
      </p:sp>
      <p:pic>
        <p:nvPicPr>
          <p:cNvPr id="2" name="Picture 1">
            <a:extLst>
              <a:ext uri="{FF2B5EF4-FFF2-40B4-BE49-F238E27FC236}">
                <a16:creationId xmlns:a16="http://schemas.microsoft.com/office/drawing/2014/main" id="{24615AE0-EE5A-E7FB-F10F-05F44A81CE40}"/>
              </a:ext>
            </a:extLst>
          </p:cNvPr>
          <p:cNvPicPr>
            <a:picLocks noChangeAspect="1"/>
          </p:cNvPicPr>
          <p:nvPr/>
        </p:nvPicPr>
        <p:blipFill>
          <a:blip r:embed="rId2"/>
          <a:srcRect l="11472" t="6493" r="13420" b="20290"/>
          <a:stretch/>
        </p:blipFill>
        <p:spPr>
          <a:xfrm>
            <a:off x="15336" y="1375833"/>
            <a:ext cx="6520892" cy="4694698"/>
          </a:xfrm>
          <a:prstGeom prst="rect">
            <a:avLst/>
          </a:prstGeom>
        </p:spPr>
      </p:pic>
    </p:spTree>
    <p:extLst>
      <p:ext uri="{BB962C8B-B14F-4D97-AF65-F5344CB8AC3E}">
        <p14:creationId xmlns:p14="http://schemas.microsoft.com/office/powerpoint/2010/main" val="1021376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A4D535-C075-CDA9-68A7-662CCDF0BBDA}"/>
              </a:ext>
            </a:extLst>
          </p:cNvPr>
          <p:cNvSpPr txBox="1">
            <a:spLocks/>
          </p:cNvSpPr>
          <p:nvPr/>
        </p:nvSpPr>
        <p:spPr>
          <a:xfrm>
            <a:off x="539044" y="404637"/>
            <a:ext cx="9205130" cy="718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G1GC</a:t>
            </a:r>
            <a:endParaRPr lang="en-US"/>
          </a:p>
        </p:txBody>
      </p:sp>
      <p:pic>
        <p:nvPicPr>
          <p:cNvPr id="7" name="Picture 6" descr="A diagram of a group of people&#10;&#10;Description automatically generated">
            <a:extLst>
              <a:ext uri="{FF2B5EF4-FFF2-40B4-BE49-F238E27FC236}">
                <a16:creationId xmlns:a16="http://schemas.microsoft.com/office/drawing/2014/main" id="{7F682CA7-8F03-4D67-94A6-293D4BB26BDE}"/>
              </a:ext>
            </a:extLst>
          </p:cNvPr>
          <p:cNvPicPr>
            <a:picLocks noChangeAspect="1"/>
          </p:cNvPicPr>
          <p:nvPr/>
        </p:nvPicPr>
        <p:blipFill>
          <a:blip r:embed="rId2"/>
          <a:stretch>
            <a:fillRect/>
          </a:stretch>
        </p:blipFill>
        <p:spPr>
          <a:xfrm>
            <a:off x="511421" y="1121378"/>
            <a:ext cx="9236733" cy="3315958"/>
          </a:xfrm>
          <a:prstGeom prst="rect">
            <a:avLst/>
          </a:prstGeom>
        </p:spPr>
      </p:pic>
      <p:sp>
        <p:nvSpPr>
          <p:cNvPr id="9" name="TextBox 8">
            <a:extLst>
              <a:ext uri="{FF2B5EF4-FFF2-40B4-BE49-F238E27FC236}">
                <a16:creationId xmlns:a16="http://schemas.microsoft.com/office/drawing/2014/main" id="{99891C9E-95B2-1DA9-04C4-0F4EBC745020}"/>
              </a:ext>
            </a:extLst>
          </p:cNvPr>
          <p:cNvSpPr txBox="1"/>
          <p:nvPr/>
        </p:nvSpPr>
        <p:spPr>
          <a:xfrm>
            <a:off x="761999" y="4430889"/>
            <a:ext cx="954475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Young GC occurs when there is no more space in a region allocated to New area. This is the stop the world pause.</a:t>
            </a:r>
          </a:p>
          <a:p>
            <a:endParaRPr lang="en-US" sz="2400">
              <a:ea typeface="+mn-lt"/>
              <a:cs typeface="+mn-lt"/>
            </a:endParaRPr>
          </a:p>
          <a:p>
            <a:r>
              <a:rPr lang="en-US" sz="2400">
                <a:ea typeface="+mn-lt"/>
                <a:cs typeface="+mn-lt"/>
              </a:rPr>
              <a:t>If the GC took longer than expected, G1 may reduce the size of the New area to prevent future delays. Conversely, if the GC was fast, the New area size might increase.</a:t>
            </a:r>
            <a:endParaRPr lang="en-US"/>
          </a:p>
        </p:txBody>
      </p:sp>
      <mc:AlternateContent xmlns:mc="http://schemas.openxmlformats.org/markup-compatibility/2006" xmlns:p14="http://schemas.microsoft.com/office/powerpoint/2010/main">
        <mc:Choice Requires="p14">
          <p:contentPart p14:bwMode="auto" r:id="rId3">
            <p14:nvContentPartPr>
              <p14:cNvPr id="21" name="Ink 20">
                <a:extLst>
                  <a:ext uri="{FF2B5EF4-FFF2-40B4-BE49-F238E27FC236}">
                    <a16:creationId xmlns:a16="http://schemas.microsoft.com/office/drawing/2014/main" id="{527AF40E-6949-3C25-F732-3131C631D0A2}"/>
                  </a:ext>
                </a:extLst>
              </p14:cNvPr>
              <p14:cNvContentPartPr/>
              <p14:nvPr/>
            </p14:nvContentPartPr>
            <p14:xfrm>
              <a:off x="6914443" y="1777999"/>
              <a:ext cx="14111" cy="14111"/>
            </p14:xfrm>
          </p:contentPart>
        </mc:Choice>
        <mc:Fallback xmlns="">
          <p:pic>
            <p:nvPicPr>
              <p:cNvPr id="21" name="Ink 20">
                <a:extLst>
                  <a:ext uri="{FF2B5EF4-FFF2-40B4-BE49-F238E27FC236}">
                    <a16:creationId xmlns:a16="http://schemas.microsoft.com/office/drawing/2014/main" id="{527AF40E-6949-3C25-F732-3131C631D0A2}"/>
                  </a:ext>
                </a:extLst>
              </p:cNvPr>
              <p:cNvPicPr/>
              <p:nvPr/>
            </p:nvPicPr>
            <p:blipFill>
              <a:blip r:embed="rId4"/>
              <a:stretch>
                <a:fillRect/>
              </a:stretch>
            </p:blipFill>
            <p:spPr>
              <a:xfrm>
                <a:off x="6208893" y="1072449"/>
                <a:ext cx="1411100" cy="1411100"/>
              </a:xfrm>
              <a:prstGeom prst="rect">
                <a:avLst/>
              </a:prstGeom>
            </p:spPr>
          </p:pic>
        </mc:Fallback>
      </mc:AlternateContent>
    </p:spTree>
    <p:extLst>
      <p:ext uri="{BB962C8B-B14F-4D97-AF65-F5344CB8AC3E}">
        <p14:creationId xmlns:p14="http://schemas.microsoft.com/office/powerpoint/2010/main" val="4211532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tack vs. Heap: Mastering Memory Management in C# | Medium">
            <a:extLst>
              <a:ext uri="{FF2B5EF4-FFF2-40B4-BE49-F238E27FC236}">
                <a16:creationId xmlns:a16="http://schemas.microsoft.com/office/drawing/2014/main" id="{0A61616E-7929-714E-8B9E-AD4A918E83E1}"/>
              </a:ext>
            </a:extLst>
          </p:cNvPr>
          <p:cNvPicPr>
            <a:picLocks noChangeAspect="1"/>
          </p:cNvPicPr>
          <p:nvPr/>
        </p:nvPicPr>
        <p:blipFill>
          <a:blip r:embed="rId2"/>
          <a:stretch>
            <a:fillRect/>
          </a:stretch>
        </p:blipFill>
        <p:spPr>
          <a:xfrm>
            <a:off x="1582681" y="940210"/>
            <a:ext cx="8322146" cy="5287756"/>
          </a:xfrm>
          <a:prstGeom prst="rect">
            <a:avLst/>
          </a:prstGeom>
        </p:spPr>
      </p:pic>
    </p:spTree>
    <p:extLst>
      <p:ext uri="{BB962C8B-B14F-4D97-AF65-F5344CB8AC3E}">
        <p14:creationId xmlns:p14="http://schemas.microsoft.com/office/powerpoint/2010/main" val="1007687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A4D535-C075-CDA9-68A7-662CCDF0BBDA}"/>
              </a:ext>
            </a:extLst>
          </p:cNvPr>
          <p:cNvSpPr txBox="1">
            <a:spLocks/>
          </p:cNvSpPr>
          <p:nvPr/>
        </p:nvSpPr>
        <p:spPr>
          <a:xfrm>
            <a:off x="539044" y="404637"/>
            <a:ext cx="9205130" cy="718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G1GC</a:t>
            </a:r>
            <a:endParaRPr lang="en-US"/>
          </a:p>
        </p:txBody>
      </p:sp>
      <p:pic>
        <p:nvPicPr>
          <p:cNvPr id="2" name="Picture 1" descr="A diagram of a survivor area&#10;&#10;Description automatically generated">
            <a:extLst>
              <a:ext uri="{FF2B5EF4-FFF2-40B4-BE49-F238E27FC236}">
                <a16:creationId xmlns:a16="http://schemas.microsoft.com/office/drawing/2014/main" id="{8A27ABB5-3EB7-B866-4705-66D8A902CEA1}"/>
              </a:ext>
            </a:extLst>
          </p:cNvPr>
          <p:cNvPicPr>
            <a:picLocks noChangeAspect="1"/>
          </p:cNvPicPr>
          <p:nvPr/>
        </p:nvPicPr>
        <p:blipFill>
          <a:blip r:embed="rId2"/>
          <a:stretch>
            <a:fillRect/>
          </a:stretch>
        </p:blipFill>
        <p:spPr>
          <a:xfrm>
            <a:off x="413176" y="956691"/>
            <a:ext cx="9631312" cy="3499962"/>
          </a:xfrm>
          <a:prstGeom prst="rect">
            <a:avLst/>
          </a:prstGeom>
        </p:spPr>
      </p:pic>
      <p:sp>
        <p:nvSpPr>
          <p:cNvPr id="3" name="TextBox 2">
            <a:extLst>
              <a:ext uri="{FF2B5EF4-FFF2-40B4-BE49-F238E27FC236}">
                <a16:creationId xmlns:a16="http://schemas.microsoft.com/office/drawing/2014/main" id="{32DD9701-F060-79BF-5672-7F3E2B503F3F}"/>
              </a:ext>
            </a:extLst>
          </p:cNvPr>
          <p:cNvSpPr txBox="1"/>
          <p:nvPr/>
        </p:nvSpPr>
        <p:spPr>
          <a:xfrm>
            <a:off x="663222" y="4628444"/>
            <a:ext cx="964353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Mixed GC occurs when the usage rate of the Tenured area increases.</a:t>
            </a:r>
          </a:p>
          <a:p>
            <a:endParaRPr lang="en-US" sz="2400"/>
          </a:p>
          <a:p>
            <a:r>
              <a:rPr lang="en-US" sz="2400">
                <a:ea typeface="+mn-lt"/>
                <a:cs typeface="+mn-lt"/>
              </a:rPr>
              <a:t>If the analysis of object information in the Tenured area is insufficient, or if the potential impact of the Mixed GC is minimal, the G1 GC may skip this phase.</a:t>
            </a:r>
            <a:endParaRPr lang="en-US"/>
          </a:p>
        </p:txBody>
      </p:sp>
    </p:spTree>
    <p:extLst>
      <p:ext uri="{BB962C8B-B14F-4D97-AF65-F5344CB8AC3E}">
        <p14:creationId xmlns:p14="http://schemas.microsoft.com/office/powerpoint/2010/main" val="15479302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A4D535-C075-CDA9-68A7-662CCDF0BBDA}"/>
              </a:ext>
            </a:extLst>
          </p:cNvPr>
          <p:cNvSpPr txBox="1">
            <a:spLocks/>
          </p:cNvSpPr>
          <p:nvPr/>
        </p:nvSpPr>
        <p:spPr>
          <a:xfrm>
            <a:off x="539044" y="404637"/>
            <a:ext cx="9205130" cy="718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G1GC</a:t>
            </a:r>
            <a:endParaRPr lang="en-US"/>
          </a:p>
        </p:txBody>
      </p:sp>
      <p:pic>
        <p:nvPicPr>
          <p:cNvPr id="3" name="Picture 2" descr="A diagram of a diagram&#10;&#10;Description automatically generated">
            <a:extLst>
              <a:ext uri="{FF2B5EF4-FFF2-40B4-BE49-F238E27FC236}">
                <a16:creationId xmlns:a16="http://schemas.microsoft.com/office/drawing/2014/main" id="{9F913E0A-7503-6DE5-EB2C-4CD965E3506C}"/>
              </a:ext>
            </a:extLst>
          </p:cNvPr>
          <p:cNvPicPr>
            <a:picLocks noChangeAspect="1"/>
          </p:cNvPicPr>
          <p:nvPr/>
        </p:nvPicPr>
        <p:blipFill>
          <a:blip r:embed="rId2"/>
          <a:stretch>
            <a:fillRect/>
          </a:stretch>
        </p:blipFill>
        <p:spPr>
          <a:xfrm>
            <a:off x="298689" y="990031"/>
            <a:ext cx="9466771" cy="3416240"/>
          </a:xfrm>
          <a:prstGeom prst="rect">
            <a:avLst/>
          </a:prstGeom>
        </p:spPr>
      </p:pic>
      <p:sp>
        <p:nvSpPr>
          <p:cNvPr id="6" name="TextBox 5">
            <a:extLst>
              <a:ext uri="{FF2B5EF4-FFF2-40B4-BE49-F238E27FC236}">
                <a16:creationId xmlns:a16="http://schemas.microsoft.com/office/drawing/2014/main" id="{EDCE3C67-E3DD-3383-5022-D8C9A48FE84D}"/>
              </a:ext>
            </a:extLst>
          </p:cNvPr>
          <p:cNvSpPr txBox="1"/>
          <p:nvPr/>
        </p:nvSpPr>
        <p:spPr>
          <a:xfrm>
            <a:off x="293511" y="4611511"/>
            <a:ext cx="1085708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err="1"/>
              <a:t>FullGC</a:t>
            </a:r>
            <a:r>
              <a:rPr lang="en-US" sz="2400"/>
              <a:t> occurs for the entire heap area, when there is no space in a region in the heap area. This is stop the world event.</a:t>
            </a:r>
          </a:p>
          <a:p>
            <a:endParaRPr lang="en-US" sz="2400"/>
          </a:p>
          <a:p>
            <a:r>
              <a:rPr lang="en-US" sz="2400">
                <a:ea typeface="+mn-lt"/>
                <a:cs typeface="+mn-lt"/>
              </a:rPr>
              <a:t>Full GC also includes heap compaction. G1 GC tries to avoid Full GCs as much as possible, but it occurs when memory pressure is high</a:t>
            </a:r>
            <a:endParaRPr lang="en-US"/>
          </a:p>
        </p:txBody>
      </p:sp>
    </p:spTree>
    <p:extLst>
      <p:ext uri="{BB962C8B-B14F-4D97-AF65-F5344CB8AC3E}">
        <p14:creationId xmlns:p14="http://schemas.microsoft.com/office/powerpoint/2010/main" val="70662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A4D535-C075-CDA9-68A7-662CCDF0BBDA}"/>
              </a:ext>
            </a:extLst>
          </p:cNvPr>
          <p:cNvSpPr txBox="1">
            <a:spLocks/>
          </p:cNvSpPr>
          <p:nvPr/>
        </p:nvSpPr>
        <p:spPr>
          <a:xfrm>
            <a:off x="539044" y="404637"/>
            <a:ext cx="9205130" cy="718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ZGC</a:t>
            </a:r>
            <a:endParaRPr lang="en-US"/>
          </a:p>
        </p:txBody>
      </p:sp>
      <p:sp>
        <p:nvSpPr>
          <p:cNvPr id="6" name="TextBox 5">
            <a:extLst>
              <a:ext uri="{FF2B5EF4-FFF2-40B4-BE49-F238E27FC236}">
                <a16:creationId xmlns:a16="http://schemas.microsoft.com/office/drawing/2014/main" id="{EDCE3C67-E3DD-3383-5022-D8C9A48FE84D}"/>
              </a:ext>
            </a:extLst>
          </p:cNvPr>
          <p:cNvSpPr txBox="1"/>
          <p:nvPr/>
        </p:nvSpPr>
        <p:spPr>
          <a:xfrm>
            <a:off x="575733" y="2635955"/>
            <a:ext cx="108570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Key features:</a:t>
            </a:r>
          </a:p>
        </p:txBody>
      </p:sp>
      <p:sp>
        <p:nvSpPr>
          <p:cNvPr id="2" name="TextBox 1">
            <a:extLst>
              <a:ext uri="{FF2B5EF4-FFF2-40B4-BE49-F238E27FC236}">
                <a16:creationId xmlns:a16="http://schemas.microsoft.com/office/drawing/2014/main" id="{1388DBAF-38A5-9284-6DCF-E0F2B0489BDC}"/>
              </a:ext>
            </a:extLst>
          </p:cNvPr>
          <p:cNvSpPr txBox="1"/>
          <p:nvPr/>
        </p:nvSpPr>
        <p:spPr>
          <a:xfrm>
            <a:off x="575733" y="3623732"/>
            <a:ext cx="10857088"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400"/>
              <a:t>Low latency (Pause time below 10 milliseconds )</a:t>
            </a:r>
            <a:endParaRPr lang="en-US"/>
          </a:p>
          <a:p>
            <a:endParaRPr lang="en-US" sz="2400"/>
          </a:p>
          <a:p>
            <a:pPr marL="342900" indent="-342900">
              <a:buFont typeface="Arial"/>
              <a:buChar char="•"/>
            </a:pPr>
            <a:r>
              <a:rPr lang="en-US" sz="2400"/>
              <a:t>Supports large heap</a:t>
            </a:r>
          </a:p>
          <a:p>
            <a:endParaRPr lang="en-US" sz="2400"/>
          </a:p>
          <a:p>
            <a:pPr marL="342900" indent="-342900">
              <a:buFont typeface="Arial"/>
              <a:buChar char="•"/>
            </a:pPr>
            <a:r>
              <a:rPr lang="en-US" sz="2400"/>
              <a:t>Concurrent operations</a:t>
            </a:r>
          </a:p>
          <a:p>
            <a:endParaRPr lang="en-US" sz="2400"/>
          </a:p>
          <a:p>
            <a:pPr marL="342900" indent="-342900">
              <a:buFont typeface="Arial"/>
              <a:buChar char="•"/>
            </a:pPr>
            <a:r>
              <a:rPr lang="en-US" sz="2400"/>
              <a:t>No generational concept</a:t>
            </a:r>
          </a:p>
          <a:p>
            <a:endParaRPr lang="en-US" sz="2400"/>
          </a:p>
        </p:txBody>
      </p:sp>
      <p:sp>
        <p:nvSpPr>
          <p:cNvPr id="5" name="TextBox 4">
            <a:extLst>
              <a:ext uri="{FF2B5EF4-FFF2-40B4-BE49-F238E27FC236}">
                <a16:creationId xmlns:a16="http://schemas.microsoft.com/office/drawing/2014/main" id="{5CBFBF45-A2CF-C033-EC79-4482C19C0DD0}"/>
              </a:ext>
            </a:extLst>
          </p:cNvPr>
          <p:cNvSpPr txBox="1"/>
          <p:nvPr/>
        </p:nvSpPr>
        <p:spPr>
          <a:xfrm>
            <a:off x="575733" y="1718732"/>
            <a:ext cx="10857088"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ZGC was introduced in JDK 11 and was production ready at JDK 15.</a:t>
            </a:r>
          </a:p>
        </p:txBody>
      </p:sp>
    </p:spTree>
    <p:extLst>
      <p:ext uri="{BB962C8B-B14F-4D97-AF65-F5344CB8AC3E}">
        <p14:creationId xmlns:p14="http://schemas.microsoft.com/office/powerpoint/2010/main" val="12620812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A4D535-C075-CDA9-68A7-662CCDF0BBDA}"/>
              </a:ext>
            </a:extLst>
          </p:cNvPr>
          <p:cNvSpPr txBox="1">
            <a:spLocks/>
          </p:cNvSpPr>
          <p:nvPr/>
        </p:nvSpPr>
        <p:spPr>
          <a:xfrm>
            <a:off x="539044" y="404637"/>
            <a:ext cx="9205130" cy="718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ZGC</a:t>
            </a:r>
            <a:endParaRPr lang="en-US"/>
          </a:p>
        </p:txBody>
      </p:sp>
      <p:pic>
        <p:nvPicPr>
          <p:cNvPr id="3" name="Picture 2" descr="ZGC heap - Java 11 and 12 - New Features [Book]">
            <a:extLst>
              <a:ext uri="{FF2B5EF4-FFF2-40B4-BE49-F238E27FC236}">
                <a16:creationId xmlns:a16="http://schemas.microsoft.com/office/drawing/2014/main" id="{55CB693F-F600-21FF-FC12-DE7D0454701A}"/>
              </a:ext>
            </a:extLst>
          </p:cNvPr>
          <p:cNvPicPr>
            <a:picLocks noChangeAspect="1"/>
          </p:cNvPicPr>
          <p:nvPr/>
        </p:nvPicPr>
        <p:blipFill>
          <a:blip r:embed="rId2"/>
          <a:stretch>
            <a:fillRect/>
          </a:stretch>
        </p:blipFill>
        <p:spPr>
          <a:xfrm>
            <a:off x="95955" y="1328663"/>
            <a:ext cx="7992532" cy="5117895"/>
          </a:xfrm>
          <a:prstGeom prst="rect">
            <a:avLst/>
          </a:prstGeom>
        </p:spPr>
      </p:pic>
      <p:sp>
        <p:nvSpPr>
          <p:cNvPr id="5" name="TextBox 4">
            <a:extLst>
              <a:ext uri="{FF2B5EF4-FFF2-40B4-BE49-F238E27FC236}">
                <a16:creationId xmlns:a16="http://schemas.microsoft.com/office/drawing/2014/main" id="{2B386846-B95A-0830-00BD-9D4A1EDA77D3}"/>
              </a:ext>
            </a:extLst>
          </p:cNvPr>
          <p:cNvSpPr txBox="1"/>
          <p:nvPr/>
        </p:nvSpPr>
        <p:spPr>
          <a:xfrm>
            <a:off x="8266287" y="1450621"/>
            <a:ext cx="3745089"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The heap in ZGC is divided into a set of regions called </a:t>
            </a:r>
            <a:r>
              <a:rPr lang="en-US" sz="2400" b="1">
                <a:ea typeface="+mn-lt"/>
                <a:cs typeface="+mn-lt"/>
              </a:rPr>
              <a:t>pages</a:t>
            </a:r>
            <a:r>
              <a:rPr lang="en-US" sz="2400">
                <a:ea typeface="+mn-lt"/>
                <a:cs typeface="+mn-lt"/>
              </a:rPr>
              <a:t>. These pages can be of different sizes (2 MB, 32 MB, or 1 GB).</a:t>
            </a:r>
          </a:p>
          <a:p>
            <a:endParaRPr lang="en-US" sz="2400"/>
          </a:p>
          <a:p>
            <a:r>
              <a:rPr lang="en-US" sz="2400">
                <a:ea typeface="+mn-lt"/>
                <a:cs typeface="+mn-lt"/>
              </a:rPr>
              <a:t>Unlike G1 GC, ZGC does not divide the heap into generations; all objects are treated uniformly.</a:t>
            </a:r>
            <a:endParaRPr lang="en-US"/>
          </a:p>
        </p:txBody>
      </p:sp>
    </p:spTree>
    <p:extLst>
      <p:ext uri="{BB962C8B-B14F-4D97-AF65-F5344CB8AC3E}">
        <p14:creationId xmlns:p14="http://schemas.microsoft.com/office/powerpoint/2010/main" val="27058020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A4D535-C075-CDA9-68A7-662CCDF0BBDA}"/>
              </a:ext>
            </a:extLst>
          </p:cNvPr>
          <p:cNvSpPr txBox="1">
            <a:spLocks/>
          </p:cNvSpPr>
          <p:nvPr/>
        </p:nvSpPr>
        <p:spPr>
          <a:xfrm>
            <a:off x="539044" y="404637"/>
            <a:ext cx="9205130" cy="718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ZGC</a:t>
            </a:r>
            <a:endParaRPr lang="en-US"/>
          </a:p>
        </p:txBody>
      </p:sp>
      <p:pic>
        <p:nvPicPr>
          <p:cNvPr id="2" name="Picture 1" descr="Deep-dive of ZGC's Architecture - Dev.java">
            <a:extLst>
              <a:ext uri="{FF2B5EF4-FFF2-40B4-BE49-F238E27FC236}">
                <a16:creationId xmlns:a16="http://schemas.microsoft.com/office/drawing/2014/main" id="{9A91AE59-8140-A127-320F-4B6C5E3CD8DA}"/>
              </a:ext>
            </a:extLst>
          </p:cNvPr>
          <p:cNvPicPr>
            <a:picLocks noChangeAspect="1"/>
          </p:cNvPicPr>
          <p:nvPr/>
        </p:nvPicPr>
        <p:blipFill>
          <a:blip r:embed="rId2"/>
          <a:stretch>
            <a:fillRect/>
          </a:stretch>
        </p:blipFill>
        <p:spPr>
          <a:xfrm>
            <a:off x="2621845" y="410743"/>
            <a:ext cx="7413978" cy="3440070"/>
          </a:xfrm>
          <a:prstGeom prst="rect">
            <a:avLst/>
          </a:prstGeom>
        </p:spPr>
      </p:pic>
      <p:sp>
        <p:nvSpPr>
          <p:cNvPr id="5" name="TextBox 4">
            <a:extLst>
              <a:ext uri="{FF2B5EF4-FFF2-40B4-BE49-F238E27FC236}">
                <a16:creationId xmlns:a16="http://schemas.microsoft.com/office/drawing/2014/main" id="{4840A206-D681-7903-1203-742DE11054B5}"/>
              </a:ext>
            </a:extLst>
          </p:cNvPr>
          <p:cNvSpPr txBox="1"/>
          <p:nvPr/>
        </p:nvSpPr>
        <p:spPr>
          <a:xfrm>
            <a:off x="759176" y="4188177"/>
            <a:ext cx="1094175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Pause Mark Start:</a:t>
            </a:r>
            <a:endParaRPr lang="en-US"/>
          </a:p>
          <a:p>
            <a:pPr marL="285750" indent="-285750">
              <a:buFont typeface="Arial"/>
              <a:buChar char="•"/>
            </a:pPr>
            <a:r>
              <a:rPr lang="en-US" sz="2400">
                <a:ea typeface="+mn-lt"/>
                <a:cs typeface="+mn-lt"/>
              </a:rPr>
              <a:t>This is a brief "stop-the-world" (STW) pause where ZGC marks the root objects in the heap. The application threads are paused for a very short time to start the marking phase.</a:t>
            </a:r>
            <a:endParaRPr lang="en-US">
              <a:ea typeface="+mn-lt"/>
              <a:cs typeface="+mn-lt"/>
            </a:endParaRPr>
          </a:p>
          <a:p>
            <a:endParaRPr lang="en-US" sz="2400"/>
          </a:p>
        </p:txBody>
      </p:sp>
    </p:spTree>
    <p:extLst>
      <p:ext uri="{BB962C8B-B14F-4D97-AF65-F5344CB8AC3E}">
        <p14:creationId xmlns:p14="http://schemas.microsoft.com/office/powerpoint/2010/main" val="4706770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A4D535-C075-CDA9-68A7-662CCDF0BBDA}"/>
              </a:ext>
            </a:extLst>
          </p:cNvPr>
          <p:cNvSpPr txBox="1">
            <a:spLocks/>
          </p:cNvSpPr>
          <p:nvPr/>
        </p:nvSpPr>
        <p:spPr>
          <a:xfrm>
            <a:off x="539044" y="404637"/>
            <a:ext cx="9205130" cy="718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ZGC</a:t>
            </a:r>
            <a:endParaRPr lang="en-US"/>
          </a:p>
        </p:txBody>
      </p:sp>
      <p:pic>
        <p:nvPicPr>
          <p:cNvPr id="2" name="Picture 1" descr="Deep-dive of ZGC's Architecture - Dev.java">
            <a:extLst>
              <a:ext uri="{FF2B5EF4-FFF2-40B4-BE49-F238E27FC236}">
                <a16:creationId xmlns:a16="http://schemas.microsoft.com/office/drawing/2014/main" id="{9A91AE59-8140-A127-320F-4B6C5E3CD8DA}"/>
              </a:ext>
            </a:extLst>
          </p:cNvPr>
          <p:cNvPicPr>
            <a:picLocks noChangeAspect="1"/>
          </p:cNvPicPr>
          <p:nvPr/>
        </p:nvPicPr>
        <p:blipFill>
          <a:blip r:embed="rId2"/>
          <a:stretch>
            <a:fillRect/>
          </a:stretch>
        </p:blipFill>
        <p:spPr>
          <a:xfrm>
            <a:off x="2621845" y="410743"/>
            <a:ext cx="7413978" cy="3440070"/>
          </a:xfrm>
          <a:prstGeom prst="rect">
            <a:avLst/>
          </a:prstGeom>
        </p:spPr>
      </p:pic>
      <p:sp>
        <p:nvSpPr>
          <p:cNvPr id="5" name="TextBox 4">
            <a:extLst>
              <a:ext uri="{FF2B5EF4-FFF2-40B4-BE49-F238E27FC236}">
                <a16:creationId xmlns:a16="http://schemas.microsoft.com/office/drawing/2014/main" id="{4840A206-D681-7903-1203-742DE11054B5}"/>
              </a:ext>
            </a:extLst>
          </p:cNvPr>
          <p:cNvSpPr txBox="1"/>
          <p:nvPr/>
        </p:nvSpPr>
        <p:spPr>
          <a:xfrm>
            <a:off x="759176" y="4188177"/>
            <a:ext cx="10941754"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Concurrent Mark:</a:t>
            </a:r>
            <a:endParaRPr lang="en-US">
              <a:ea typeface="+mn-lt"/>
              <a:cs typeface="+mn-lt"/>
            </a:endParaRPr>
          </a:p>
          <a:p>
            <a:pPr marL="285750" indent="-285750">
              <a:buFont typeface="Arial"/>
              <a:buChar char="•"/>
            </a:pPr>
            <a:r>
              <a:rPr lang="en-US" sz="2400">
                <a:ea typeface="+mn-lt"/>
                <a:cs typeface="+mn-lt"/>
              </a:rPr>
              <a:t>After the initial pause, the GC marking phase continues in parallel with the application threads. During this phase, ZGC identifies all live (reachable) objects by tracing from the root objects. Since this phase is concurrent, the application continues running while the marking is happening.</a:t>
            </a:r>
            <a:endParaRPr lang="en-US">
              <a:ea typeface="+mn-lt"/>
              <a:cs typeface="+mn-lt"/>
            </a:endParaRPr>
          </a:p>
          <a:p>
            <a:endParaRPr lang="en-US" sz="2400" b="1">
              <a:ea typeface="+mn-lt"/>
              <a:cs typeface="+mn-lt"/>
            </a:endParaRPr>
          </a:p>
          <a:p>
            <a:endParaRPr lang="en-US" sz="2400"/>
          </a:p>
        </p:txBody>
      </p:sp>
    </p:spTree>
    <p:extLst>
      <p:ext uri="{BB962C8B-B14F-4D97-AF65-F5344CB8AC3E}">
        <p14:creationId xmlns:p14="http://schemas.microsoft.com/office/powerpoint/2010/main" val="17535894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A4D535-C075-CDA9-68A7-662CCDF0BBDA}"/>
              </a:ext>
            </a:extLst>
          </p:cNvPr>
          <p:cNvSpPr txBox="1">
            <a:spLocks/>
          </p:cNvSpPr>
          <p:nvPr/>
        </p:nvSpPr>
        <p:spPr>
          <a:xfrm>
            <a:off x="539044" y="404637"/>
            <a:ext cx="9205130" cy="718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ZGC</a:t>
            </a:r>
            <a:endParaRPr lang="en-US"/>
          </a:p>
        </p:txBody>
      </p:sp>
      <p:pic>
        <p:nvPicPr>
          <p:cNvPr id="2" name="Picture 1" descr="Deep-dive of ZGC's Architecture - Dev.java">
            <a:extLst>
              <a:ext uri="{FF2B5EF4-FFF2-40B4-BE49-F238E27FC236}">
                <a16:creationId xmlns:a16="http://schemas.microsoft.com/office/drawing/2014/main" id="{9A91AE59-8140-A127-320F-4B6C5E3CD8DA}"/>
              </a:ext>
            </a:extLst>
          </p:cNvPr>
          <p:cNvPicPr>
            <a:picLocks noChangeAspect="1"/>
          </p:cNvPicPr>
          <p:nvPr/>
        </p:nvPicPr>
        <p:blipFill>
          <a:blip r:embed="rId2"/>
          <a:stretch>
            <a:fillRect/>
          </a:stretch>
        </p:blipFill>
        <p:spPr>
          <a:xfrm>
            <a:off x="2621845" y="410743"/>
            <a:ext cx="7413978" cy="3440070"/>
          </a:xfrm>
          <a:prstGeom prst="rect">
            <a:avLst/>
          </a:prstGeom>
        </p:spPr>
      </p:pic>
      <p:sp>
        <p:nvSpPr>
          <p:cNvPr id="5" name="TextBox 4">
            <a:extLst>
              <a:ext uri="{FF2B5EF4-FFF2-40B4-BE49-F238E27FC236}">
                <a16:creationId xmlns:a16="http://schemas.microsoft.com/office/drawing/2014/main" id="{4840A206-D681-7903-1203-742DE11054B5}"/>
              </a:ext>
            </a:extLst>
          </p:cNvPr>
          <p:cNvSpPr txBox="1"/>
          <p:nvPr/>
        </p:nvSpPr>
        <p:spPr>
          <a:xfrm>
            <a:off x="759176" y="4188177"/>
            <a:ext cx="1094175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Pause Mark End:</a:t>
            </a:r>
            <a:endParaRPr lang="en-US">
              <a:ea typeface="+mn-lt"/>
              <a:cs typeface="+mn-lt"/>
            </a:endParaRPr>
          </a:p>
          <a:p>
            <a:pPr marL="285750" indent="-285750">
              <a:buFont typeface="Arial"/>
              <a:buChar char="•"/>
            </a:pPr>
            <a:r>
              <a:rPr lang="en-US" sz="2400">
                <a:ea typeface="+mn-lt"/>
                <a:cs typeface="+mn-lt"/>
              </a:rPr>
              <a:t>After concurrent marking, there’s another short pause where the GC ensures all live objects have been marked. This marks the end of the marking phase.</a:t>
            </a:r>
            <a:endParaRPr lang="en-US">
              <a:ea typeface="+mn-lt"/>
              <a:cs typeface="+mn-lt"/>
            </a:endParaRPr>
          </a:p>
          <a:p>
            <a:endParaRPr lang="en-US" sz="2400" b="1">
              <a:ea typeface="+mn-lt"/>
              <a:cs typeface="+mn-lt"/>
            </a:endParaRPr>
          </a:p>
          <a:p>
            <a:endParaRPr lang="en-US" sz="2400">
              <a:ea typeface="+mn-lt"/>
              <a:cs typeface="+mn-lt"/>
            </a:endParaRPr>
          </a:p>
        </p:txBody>
      </p:sp>
    </p:spTree>
    <p:extLst>
      <p:ext uri="{BB962C8B-B14F-4D97-AF65-F5344CB8AC3E}">
        <p14:creationId xmlns:p14="http://schemas.microsoft.com/office/powerpoint/2010/main" val="14198066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A4D535-C075-CDA9-68A7-662CCDF0BBDA}"/>
              </a:ext>
            </a:extLst>
          </p:cNvPr>
          <p:cNvSpPr txBox="1">
            <a:spLocks/>
          </p:cNvSpPr>
          <p:nvPr/>
        </p:nvSpPr>
        <p:spPr>
          <a:xfrm>
            <a:off x="539044" y="404637"/>
            <a:ext cx="9205130" cy="718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ZGC</a:t>
            </a:r>
            <a:endParaRPr lang="en-US"/>
          </a:p>
        </p:txBody>
      </p:sp>
      <p:pic>
        <p:nvPicPr>
          <p:cNvPr id="2" name="Picture 1" descr="Deep-dive of ZGC's Architecture - Dev.java">
            <a:extLst>
              <a:ext uri="{FF2B5EF4-FFF2-40B4-BE49-F238E27FC236}">
                <a16:creationId xmlns:a16="http://schemas.microsoft.com/office/drawing/2014/main" id="{9A91AE59-8140-A127-320F-4B6C5E3CD8DA}"/>
              </a:ext>
            </a:extLst>
          </p:cNvPr>
          <p:cNvPicPr>
            <a:picLocks noChangeAspect="1"/>
          </p:cNvPicPr>
          <p:nvPr/>
        </p:nvPicPr>
        <p:blipFill>
          <a:blip r:embed="rId2"/>
          <a:stretch>
            <a:fillRect/>
          </a:stretch>
        </p:blipFill>
        <p:spPr>
          <a:xfrm>
            <a:off x="2621845" y="410743"/>
            <a:ext cx="7413978" cy="3440070"/>
          </a:xfrm>
          <a:prstGeom prst="rect">
            <a:avLst/>
          </a:prstGeom>
        </p:spPr>
      </p:pic>
      <p:sp>
        <p:nvSpPr>
          <p:cNvPr id="5" name="TextBox 4">
            <a:extLst>
              <a:ext uri="{FF2B5EF4-FFF2-40B4-BE49-F238E27FC236}">
                <a16:creationId xmlns:a16="http://schemas.microsoft.com/office/drawing/2014/main" id="{4840A206-D681-7903-1203-742DE11054B5}"/>
              </a:ext>
            </a:extLst>
          </p:cNvPr>
          <p:cNvSpPr txBox="1"/>
          <p:nvPr/>
        </p:nvSpPr>
        <p:spPr>
          <a:xfrm>
            <a:off x="759176" y="4188177"/>
            <a:ext cx="1094175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Concurrent Prepare for Relocation:</a:t>
            </a:r>
            <a:endParaRPr lang="en-US">
              <a:ea typeface="+mn-lt"/>
              <a:cs typeface="+mn-lt"/>
            </a:endParaRPr>
          </a:p>
          <a:p>
            <a:pPr marL="285750" indent="-285750">
              <a:buFont typeface="Arial"/>
              <a:buChar char="•"/>
            </a:pPr>
            <a:r>
              <a:rPr lang="en-US" sz="2400">
                <a:ea typeface="+mn-lt"/>
                <a:cs typeface="+mn-lt"/>
              </a:rPr>
              <a:t>ZGC then prepares to relocate (move) objects to combat memory fragmentation. This phase is also done concurrently with the application threads. The GC identifies which objects will be moved</a:t>
            </a:r>
            <a:endParaRPr lang="en-US"/>
          </a:p>
          <a:p>
            <a:endParaRPr lang="en-US" sz="2400" b="1">
              <a:ea typeface="+mn-lt"/>
              <a:cs typeface="+mn-lt"/>
            </a:endParaRPr>
          </a:p>
          <a:p>
            <a:endParaRPr lang="en-US" sz="2400">
              <a:ea typeface="+mn-lt"/>
              <a:cs typeface="+mn-lt"/>
            </a:endParaRPr>
          </a:p>
        </p:txBody>
      </p:sp>
    </p:spTree>
    <p:extLst>
      <p:ext uri="{BB962C8B-B14F-4D97-AF65-F5344CB8AC3E}">
        <p14:creationId xmlns:p14="http://schemas.microsoft.com/office/powerpoint/2010/main" val="2097725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A4D535-C075-CDA9-68A7-662CCDF0BBDA}"/>
              </a:ext>
            </a:extLst>
          </p:cNvPr>
          <p:cNvSpPr txBox="1">
            <a:spLocks/>
          </p:cNvSpPr>
          <p:nvPr/>
        </p:nvSpPr>
        <p:spPr>
          <a:xfrm>
            <a:off x="539044" y="404637"/>
            <a:ext cx="9205130" cy="718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ZGC</a:t>
            </a:r>
            <a:endParaRPr lang="en-US"/>
          </a:p>
        </p:txBody>
      </p:sp>
      <p:pic>
        <p:nvPicPr>
          <p:cNvPr id="2" name="Picture 1" descr="Deep-dive of ZGC's Architecture - Dev.java">
            <a:extLst>
              <a:ext uri="{FF2B5EF4-FFF2-40B4-BE49-F238E27FC236}">
                <a16:creationId xmlns:a16="http://schemas.microsoft.com/office/drawing/2014/main" id="{9A91AE59-8140-A127-320F-4B6C5E3CD8DA}"/>
              </a:ext>
            </a:extLst>
          </p:cNvPr>
          <p:cNvPicPr>
            <a:picLocks noChangeAspect="1"/>
          </p:cNvPicPr>
          <p:nvPr/>
        </p:nvPicPr>
        <p:blipFill>
          <a:blip r:embed="rId2"/>
          <a:stretch>
            <a:fillRect/>
          </a:stretch>
        </p:blipFill>
        <p:spPr>
          <a:xfrm>
            <a:off x="2621845" y="410743"/>
            <a:ext cx="7413978" cy="3440070"/>
          </a:xfrm>
          <a:prstGeom prst="rect">
            <a:avLst/>
          </a:prstGeom>
        </p:spPr>
      </p:pic>
      <p:sp>
        <p:nvSpPr>
          <p:cNvPr id="5" name="TextBox 4">
            <a:extLst>
              <a:ext uri="{FF2B5EF4-FFF2-40B4-BE49-F238E27FC236}">
                <a16:creationId xmlns:a16="http://schemas.microsoft.com/office/drawing/2014/main" id="{4840A206-D681-7903-1203-742DE11054B5}"/>
              </a:ext>
            </a:extLst>
          </p:cNvPr>
          <p:cNvSpPr txBox="1"/>
          <p:nvPr/>
        </p:nvSpPr>
        <p:spPr>
          <a:xfrm>
            <a:off x="759176" y="4188177"/>
            <a:ext cx="1094175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Pause Relocate Start:</a:t>
            </a:r>
            <a:endParaRPr lang="en-US">
              <a:ea typeface="+mn-lt"/>
              <a:cs typeface="+mn-lt"/>
            </a:endParaRPr>
          </a:p>
          <a:p>
            <a:pPr marL="285750" indent="-285750">
              <a:buFont typeface="Arial"/>
              <a:buChar char="•"/>
            </a:pPr>
            <a:r>
              <a:rPr lang="en-US" sz="2400">
                <a:ea typeface="+mn-lt"/>
                <a:cs typeface="+mn-lt"/>
              </a:rPr>
              <a:t>Another brief pause occurs where ZGC transitions to the relocation phase. The application threads are paused for a moment to begin the relocation process.</a:t>
            </a:r>
            <a:endParaRPr lang="en-US">
              <a:ea typeface="+mn-lt"/>
              <a:cs typeface="+mn-lt"/>
            </a:endParaRPr>
          </a:p>
          <a:p>
            <a:endParaRPr lang="en-US" sz="2400" b="1">
              <a:ea typeface="+mn-lt"/>
              <a:cs typeface="+mn-lt"/>
            </a:endParaRPr>
          </a:p>
          <a:p>
            <a:endParaRPr lang="en-US" sz="2400">
              <a:ea typeface="+mn-lt"/>
              <a:cs typeface="+mn-lt"/>
            </a:endParaRPr>
          </a:p>
        </p:txBody>
      </p:sp>
    </p:spTree>
    <p:extLst>
      <p:ext uri="{BB962C8B-B14F-4D97-AF65-F5344CB8AC3E}">
        <p14:creationId xmlns:p14="http://schemas.microsoft.com/office/powerpoint/2010/main" val="2586994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A4D535-C075-CDA9-68A7-662CCDF0BBDA}"/>
              </a:ext>
            </a:extLst>
          </p:cNvPr>
          <p:cNvSpPr txBox="1">
            <a:spLocks/>
          </p:cNvSpPr>
          <p:nvPr/>
        </p:nvSpPr>
        <p:spPr>
          <a:xfrm>
            <a:off x="539044" y="404637"/>
            <a:ext cx="9205130" cy="718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ZGC</a:t>
            </a:r>
            <a:endParaRPr lang="en-US"/>
          </a:p>
        </p:txBody>
      </p:sp>
      <p:pic>
        <p:nvPicPr>
          <p:cNvPr id="2" name="Picture 1" descr="Deep-dive of ZGC's Architecture - Dev.java">
            <a:extLst>
              <a:ext uri="{FF2B5EF4-FFF2-40B4-BE49-F238E27FC236}">
                <a16:creationId xmlns:a16="http://schemas.microsoft.com/office/drawing/2014/main" id="{9A91AE59-8140-A127-320F-4B6C5E3CD8DA}"/>
              </a:ext>
            </a:extLst>
          </p:cNvPr>
          <p:cNvPicPr>
            <a:picLocks noChangeAspect="1"/>
          </p:cNvPicPr>
          <p:nvPr/>
        </p:nvPicPr>
        <p:blipFill>
          <a:blip r:embed="rId2"/>
          <a:stretch>
            <a:fillRect/>
          </a:stretch>
        </p:blipFill>
        <p:spPr>
          <a:xfrm>
            <a:off x="2621845" y="410743"/>
            <a:ext cx="7413978" cy="3440070"/>
          </a:xfrm>
          <a:prstGeom prst="rect">
            <a:avLst/>
          </a:prstGeom>
        </p:spPr>
      </p:pic>
      <p:sp>
        <p:nvSpPr>
          <p:cNvPr id="5" name="TextBox 4">
            <a:extLst>
              <a:ext uri="{FF2B5EF4-FFF2-40B4-BE49-F238E27FC236}">
                <a16:creationId xmlns:a16="http://schemas.microsoft.com/office/drawing/2014/main" id="{4840A206-D681-7903-1203-742DE11054B5}"/>
              </a:ext>
            </a:extLst>
          </p:cNvPr>
          <p:cNvSpPr txBox="1"/>
          <p:nvPr/>
        </p:nvSpPr>
        <p:spPr>
          <a:xfrm>
            <a:off x="759176" y="4188177"/>
            <a:ext cx="1094175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Concurrent Relocate:</a:t>
            </a:r>
            <a:endParaRPr lang="en-US">
              <a:ea typeface="+mn-lt"/>
              <a:cs typeface="+mn-lt"/>
            </a:endParaRPr>
          </a:p>
          <a:p>
            <a:pPr marL="285750" indent="-285750">
              <a:buFont typeface="Arial"/>
              <a:buChar char="•"/>
            </a:pPr>
            <a:r>
              <a:rPr lang="en-US" sz="2400">
                <a:ea typeface="+mn-lt"/>
                <a:cs typeface="+mn-lt"/>
              </a:rPr>
              <a:t>Finally, ZGC moves the identified objects to new memory regions. Like other phases, this relocation happens concurrently, allowing the application to keep running with minimal interruption.</a:t>
            </a:r>
            <a:endParaRPr lang="en-US">
              <a:ea typeface="+mn-lt"/>
              <a:cs typeface="+mn-lt"/>
            </a:endParaRPr>
          </a:p>
          <a:p>
            <a:endParaRPr lang="en-US" sz="2400">
              <a:ea typeface="+mn-lt"/>
              <a:cs typeface="+mn-lt"/>
            </a:endParaRPr>
          </a:p>
        </p:txBody>
      </p:sp>
    </p:spTree>
    <p:extLst>
      <p:ext uri="{BB962C8B-B14F-4D97-AF65-F5344CB8AC3E}">
        <p14:creationId xmlns:p14="http://schemas.microsoft.com/office/powerpoint/2010/main" val="3039601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89CCA9-2279-9A12-0A0B-BDE236299809}"/>
              </a:ext>
            </a:extLst>
          </p:cNvPr>
          <p:cNvSpPr/>
          <p:nvPr/>
        </p:nvSpPr>
        <p:spPr>
          <a:xfrm>
            <a:off x="4543777" y="1354665"/>
            <a:ext cx="2015067" cy="49642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omputer screen shot of a program code&#10;&#10;Description automatically generated">
            <a:extLst>
              <a:ext uri="{FF2B5EF4-FFF2-40B4-BE49-F238E27FC236}">
                <a16:creationId xmlns:a16="http://schemas.microsoft.com/office/drawing/2014/main" id="{72D7F619-6842-8321-8B97-0A9B75DF81D0}"/>
              </a:ext>
            </a:extLst>
          </p:cNvPr>
          <p:cNvPicPr>
            <a:picLocks noChangeAspect="1"/>
          </p:cNvPicPr>
          <p:nvPr/>
        </p:nvPicPr>
        <p:blipFill>
          <a:blip r:embed="rId2"/>
          <a:stretch>
            <a:fillRect/>
          </a:stretch>
        </p:blipFill>
        <p:spPr>
          <a:xfrm>
            <a:off x="4692" y="-711"/>
            <a:ext cx="4472890" cy="3836983"/>
          </a:xfrm>
          <a:prstGeom prst="rect">
            <a:avLst/>
          </a:prstGeom>
        </p:spPr>
      </p:pic>
      <p:sp>
        <p:nvSpPr>
          <p:cNvPr id="3" name="TextBox 2">
            <a:extLst>
              <a:ext uri="{FF2B5EF4-FFF2-40B4-BE49-F238E27FC236}">
                <a16:creationId xmlns:a16="http://schemas.microsoft.com/office/drawing/2014/main" id="{95B407C3-C71C-DDB5-A4D2-CA8A71078C1E}"/>
              </a:ext>
            </a:extLst>
          </p:cNvPr>
          <p:cNvSpPr txBox="1"/>
          <p:nvPr/>
        </p:nvSpPr>
        <p:spPr>
          <a:xfrm>
            <a:off x="4713111" y="5954888"/>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main()</a:t>
            </a:r>
          </a:p>
        </p:txBody>
      </p:sp>
      <p:sp>
        <p:nvSpPr>
          <p:cNvPr id="5" name="Cloud 4">
            <a:extLst>
              <a:ext uri="{FF2B5EF4-FFF2-40B4-BE49-F238E27FC236}">
                <a16:creationId xmlns:a16="http://schemas.microsoft.com/office/drawing/2014/main" id="{719AC8CE-3F16-ECA0-A498-107A7737C31E}"/>
              </a:ext>
            </a:extLst>
          </p:cNvPr>
          <p:cNvSpPr/>
          <p:nvPr/>
        </p:nvSpPr>
        <p:spPr>
          <a:xfrm>
            <a:off x="8142111" y="409222"/>
            <a:ext cx="3934176" cy="5966177"/>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CF13D0-4D84-D225-47F5-C8DE5419747B}"/>
              </a:ext>
            </a:extLst>
          </p:cNvPr>
          <p:cNvSpPr txBox="1"/>
          <p:nvPr/>
        </p:nvSpPr>
        <p:spPr>
          <a:xfrm>
            <a:off x="4896555" y="888999"/>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Stack</a:t>
            </a:r>
          </a:p>
        </p:txBody>
      </p:sp>
      <p:sp>
        <p:nvSpPr>
          <p:cNvPr id="7" name="TextBox 6">
            <a:extLst>
              <a:ext uri="{FF2B5EF4-FFF2-40B4-BE49-F238E27FC236}">
                <a16:creationId xmlns:a16="http://schemas.microsoft.com/office/drawing/2014/main" id="{8086D973-8097-9A0D-E324-C2B746FEACD9}"/>
              </a:ext>
            </a:extLst>
          </p:cNvPr>
          <p:cNvSpPr txBox="1"/>
          <p:nvPr/>
        </p:nvSpPr>
        <p:spPr>
          <a:xfrm>
            <a:off x="8720666" y="183443"/>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Heap</a:t>
            </a:r>
          </a:p>
        </p:txBody>
      </p:sp>
      <p:cxnSp>
        <p:nvCxnSpPr>
          <p:cNvPr id="8" name="Straight Arrow Connector 7">
            <a:extLst>
              <a:ext uri="{FF2B5EF4-FFF2-40B4-BE49-F238E27FC236}">
                <a16:creationId xmlns:a16="http://schemas.microsoft.com/office/drawing/2014/main" id="{F04F1D0F-AF7A-E295-F715-133849E56CBF}"/>
              </a:ext>
            </a:extLst>
          </p:cNvPr>
          <p:cNvCxnSpPr/>
          <p:nvPr/>
        </p:nvCxnSpPr>
        <p:spPr>
          <a:xfrm flipV="1">
            <a:off x="4539899" y="5948183"/>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81067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5A4D535-C075-CDA9-68A7-662CCDF0BBDA}"/>
              </a:ext>
            </a:extLst>
          </p:cNvPr>
          <p:cNvSpPr txBox="1">
            <a:spLocks/>
          </p:cNvSpPr>
          <p:nvPr/>
        </p:nvSpPr>
        <p:spPr>
          <a:xfrm>
            <a:off x="539044" y="404637"/>
            <a:ext cx="9205130" cy="7187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t>ZGC</a:t>
            </a:r>
            <a:endParaRPr lang="en-US"/>
          </a:p>
        </p:txBody>
      </p:sp>
      <p:sp>
        <p:nvSpPr>
          <p:cNvPr id="5" name="TextBox 4">
            <a:extLst>
              <a:ext uri="{FF2B5EF4-FFF2-40B4-BE49-F238E27FC236}">
                <a16:creationId xmlns:a16="http://schemas.microsoft.com/office/drawing/2014/main" id="{4840A206-D681-7903-1203-742DE11054B5}"/>
              </a:ext>
            </a:extLst>
          </p:cNvPr>
          <p:cNvSpPr txBox="1"/>
          <p:nvPr/>
        </p:nvSpPr>
        <p:spPr>
          <a:xfrm>
            <a:off x="434620" y="5063066"/>
            <a:ext cx="1094175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The entire GC cycle involves marking live objects, preparing for relocation, and relocating them, but these tasks are done in a way that minimizes impact on the application's performance.</a:t>
            </a:r>
            <a:endParaRPr lang="en-US">
              <a:ea typeface="+mn-lt"/>
              <a:cs typeface="+mn-lt"/>
            </a:endParaRPr>
          </a:p>
          <a:p>
            <a:endParaRPr lang="en-US" sz="2400">
              <a:ea typeface="+mn-lt"/>
              <a:cs typeface="+mn-lt"/>
            </a:endParaRPr>
          </a:p>
        </p:txBody>
      </p:sp>
      <p:pic>
        <p:nvPicPr>
          <p:cNvPr id="3" name="Picture 2" descr="zgc garbage collector">
            <a:extLst>
              <a:ext uri="{FF2B5EF4-FFF2-40B4-BE49-F238E27FC236}">
                <a16:creationId xmlns:a16="http://schemas.microsoft.com/office/drawing/2014/main" id="{9B796903-17CA-68E3-79A0-40458D8BD082}"/>
              </a:ext>
            </a:extLst>
          </p:cNvPr>
          <p:cNvPicPr>
            <a:picLocks noChangeAspect="1"/>
          </p:cNvPicPr>
          <p:nvPr/>
        </p:nvPicPr>
        <p:blipFill>
          <a:blip r:embed="rId2"/>
          <a:stretch>
            <a:fillRect/>
          </a:stretch>
        </p:blipFill>
        <p:spPr>
          <a:xfrm>
            <a:off x="1902179" y="404013"/>
            <a:ext cx="8966197" cy="4187306"/>
          </a:xfrm>
          <a:prstGeom prst="rect">
            <a:avLst/>
          </a:prstGeom>
        </p:spPr>
      </p:pic>
    </p:spTree>
    <p:extLst>
      <p:ext uri="{BB962C8B-B14F-4D97-AF65-F5344CB8AC3E}">
        <p14:creationId xmlns:p14="http://schemas.microsoft.com/office/powerpoint/2010/main" val="11653635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5A3A2-1920-1379-63AF-8FB07F001C23}"/>
              </a:ext>
            </a:extLst>
          </p:cNvPr>
          <p:cNvSpPr>
            <a:spLocks noGrp="1"/>
          </p:cNvSpPr>
          <p:nvPr>
            <p:ph type="title"/>
          </p:nvPr>
        </p:nvSpPr>
        <p:spPr>
          <a:xfrm>
            <a:off x="414867" y="-128764"/>
            <a:ext cx="10515600" cy="1325563"/>
          </a:xfrm>
        </p:spPr>
        <p:txBody>
          <a:bodyPr/>
          <a:lstStyle/>
          <a:p>
            <a:r>
              <a:rPr lang="en-US"/>
              <a:t>Implementation</a:t>
            </a:r>
          </a:p>
        </p:txBody>
      </p:sp>
      <p:pic>
        <p:nvPicPr>
          <p:cNvPr id="3" name="Picture 2" descr="A screen shot of a computer&#10;&#10;Description automatically generated">
            <a:extLst>
              <a:ext uri="{FF2B5EF4-FFF2-40B4-BE49-F238E27FC236}">
                <a16:creationId xmlns:a16="http://schemas.microsoft.com/office/drawing/2014/main" id="{8028F3E0-D31C-38CE-75E2-64B23E729BC7}"/>
              </a:ext>
            </a:extLst>
          </p:cNvPr>
          <p:cNvPicPr>
            <a:picLocks noChangeAspect="1"/>
          </p:cNvPicPr>
          <p:nvPr/>
        </p:nvPicPr>
        <p:blipFill>
          <a:blip r:embed="rId2"/>
          <a:stretch>
            <a:fillRect/>
          </a:stretch>
        </p:blipFill>
        <p:spPr>
          <a:xfrm>
            <a:off x="841903" y="1892124"/>
            <a:ext cx="9689747" cy="2424641"/>
          </a:xfrm>
          <a:prstGeom prst="rect">
            <a:avLst/>
          </a:prstGeom>
        </p:spPr>
      </p:pic>
      <p:pic>
        <p:nvPicPr>
          <p:cNvPr id="4" name="Picture 3" descr="A black screen with white text&#10;&#10;Description automatically generated">
            <a:extLst>
              <a:ext uri="{FF2B5EF4-FFF2-40B4-BE49-F238E27FC236}">
                <a16:creationId xmlns:a16="http://schemas.microsoft.com/office/drawing/2014/main" id="{890A3018-A9D5-91BA-19AD-3838951FA0C1}"/>
              </a:ext>
            </a:extLst>
          </p:cNvPr>
          <p:cNvPicPr>
            <a:picLocks noChangeAspect="1"/>
          </p:cNvPicPr>
          <p:nvPr/>
        </p:nvPicPr>
        <p:blipFill>
          <a:blip r:embed="rId3"/>
          <a:stretch>
            <a:fillRect/>
          </a:stretch>
        </p:blipFill>
        <p:spPr>
          <a:xfrm>
            <a:off x="841904" y="4899908"/>
            <a:ext cx="9689747" cy="1813630"/>
          </a:xfrm>
          <a:prstGeom prst="rect">
            <a:avLst/>
          </a:prstGeom>
        </p:spPr>
      </p:pic>
      <p:sp>
        <p:nvSpPr>
          <p:cNvPr id="5" name="TextBox 4">
            <a:extLst>
              <a:ext uri="{FF2B5EF4-FFF2-40B4-BE49-F238E27FC236}">
                <a16:creationId xmlns:a16="http://schemas.microsoft.com/office/drawing/2014/main" id="{0BE2A6A6-0C33-D544-4E2F-4D5FA3F115D1}"/>
              </a:ext>
            </a:extLst>
          </p:cNvPr>
          <p:cNvSpPr txBox="1"/>
          <p:nvPr/>
        </p:nvSpPr>
        <p:spPr>
          <a:xfrm>
            <a:off x="945444" y="13546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ZGC</a:t>
            </a:r>
          </a:p>
        </p:txBody>
      </p:sp>
      <p:sp>
        <p:nvSpPr>
          <p:cNvPr id="7" name="TextBox 6">
            <a:extLst>
              <a:ext uri="{FF2B5EF4-FFF2-40B4-BE49-F238E27FC236}">
                <a16:creationId xmlns:a16="http://schemas.microsoft.com/office/drawing/2014/main" id="{CD06DA34-3215-3A50-5BC1-511489031AB7}"/>
              </a:ext>
            </a:extLst>
          </p:cNvPr>
          <p:cNvSpPr txBox="1"/>
          <p:nvPr/>
        </p:nvSpPr>
        <p:spPr>
          <a:xfrm>
            <a:off x="846666" y="452966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For G1GC</a:t>
            </a:r>
          </a:p>
        </p:txBody>
      </p:sp>
    </p:spTree>
    <p:extLst>
      <p:ext uri="{BB962C8B-B14F-4D97-AF65-F5344CB8AC3E}">
        <p14:creationId xmlns:p14="http://schemas.microsoft.com/office/powerpoint/2010/main" val="2151111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EF0B5-A314-2E65-FFBF-E38E89BBCD6D}"/>
              </a:ext>
            </a:extLst>
          </p:cNvPr>
          <p:cNvSpPr>
            <a:spLocks noGrp="1"/>
          </p:cNvSpPr>
          <p:nvPr>
            <p:ph type="title"/>
          </p:nvPr>
        </p:nvSpPr>
        <p:spPr>
          <a:xfrm>
            <a:off x="682978" y="647347"/>
            <a:ext cx="10515600" cy="1325563"/>
          </a:xfrm>
        </p:spPr>
        <p:txBody>
          <a:bodyPr/>
          <a:lstStyle/>
          <a:p>
            <a:r>
              <a:rPr lang="en-US"/>
              <a:t>Analyzing </a:t>
            </a:r>
            <a:r>
              <a:rPr lang="en-US" err="1"/>
              <a:t>gc</a:t>
            </a:r>
            <a:r>
              <a:rPr lang="en-US"/>
              <a:t> logs</a:t>
            </a:r>
          </a:p>
        </p:txBody>
      </p:sp>
    </p:spTree>
    <p:extLst>
      <p:ext uri="{BB962C8B-B14F-4D97-AF65-F5344CB8AC3E}">
        <p14:creationId xmlns:p14="http://schemas.microsoft.com/office/powerpoint/2010/main" val="19908157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7E04-4D45-DA79-444C-17715DE69962}"/>
              </a:ext>
            </a:extLst>
          </p:cNvPr>
          <p:cNvSpPr>
            <a:spLocks noGrp="1"/>
          </p:cNvSpPr>
          <p:nvPr>
            <p:ph type="title"/>
          </p:nvPr>
        </p:nvSpPr>
        <p:spPr>
          <a:xfrm>
            <a:off x="4478866" y="2538236"/>
            <a:ext cx="4574823" cy="1777118"/>
          </a:xfrm>
        </p:spPr>
        <p:txBody>
          <a:bodyPr/>
          <a:lstStyle/>
          <a:p>
            <a:r>
              <a:rPr lang="en-US"/>
              <a:t>THANK YOU</a:t>
            </a:r>
          </a:p>
        </p:txBody>
      </p:sp>
    </p:spTree>
    <p:extLst>
      <p:ext uri="{BB962C8B-B14F-4D97-AF65-F5344CB8AC3E}">
        <p14:creationId xmlns:p14="http://schemas.microsoft.com/office/powerpoint/2010/main" val="1557998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89CCA9-2279-9A12-0A0B-BDE236299809}"/>
              </a:ext>
            </a:extLst>
          </p:cNvPr>
          <p:cNvSpPr/>
          <p:nvPr/>
        </p:nvSpPr>
        <p:spPr>
          <a:xfrm>
            <a:off x="4543777" y="1354665"/>
            <a:ext cx="2015067" cy="49642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omputer screen shot of a program code&#10;&#10;Description automatically generated">
            <a:extLst>
              <a:ext uri="{FF2B5EF4-FFF2-40B4-BE49-F238E27FC236}">
                <a16:creationId xmlns:a16="http://schemas.microsoft.com/office/drawing/2014/main" id="{72D7F619-6842-8321-8B97-0A9B75DF81D0}"/>
              </a:ext>
            </a:extLst>
          </p:cNvPr>
          <p:cNvPicPr>
            <a:picLocks noChangeAspect="1"/>
          </p:cNvPicPr>
          <p:nvPr/>
        </p:nvPicPr>
        <p:blipFill>
          <a:blip r:embed="rId2"/>
          <a:stretch>
            <a:fillRect/>
          </a:stretch>
        </p:blipFill>
        <p:spPr>
          <a:xfrm>
            <a:off x="4692" y="-711"/>
            <a:ext cx="4472890" cy="3836983"/>
          </a:xfrm>
          <a:prstGeom prst="rect">
            <a:avLst/>
          </a:prstGeom>
        </p:spPr>
      </p:pic>
      <p:sp>
        <p:nvSpPr>
          <p:cNvPr id="3" name="TextBox 2">
            <a:extLst>
              <a:ext uri="{FF2B5EF4-FFF2-40B4-BE49-F238E27FC236}">
                <a16:creationId xmlns:a16="http://schemas.microsoft.com/office/drawing/2014/main" id="{95B407C3-C71C-DDB5-A4D2-CA8A71078C1E}"/>
              </a:ext>
            </a:extLst>
          </p:cNvPr>
          <p:cNvSpPr txBox="1"/>
          <p:nvPr/>
        </p:nvSpPr>
        <p:spPr>
          <a:xfrm>
            <a:off x="4713111" y="5954888"/>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main()</a:t>
            </a:r>
          </a:p>
        </p:txBody>
      </p:sp>
      <p:sp>
        <p:nvSpPr>
          <p:cNvPr id="5" name="Cloud 4">
            <a:extLst>
              <a:ext uri="{FF2B5EF4-FFF2-40B4-BE49-F238E27FC236}">
                <a16:creationId xmlns:a16="http://schemas.microsoft.com/office/drawing/2014/main" id="{719AC8CE-3F16-ECA0-A498-107A7737C31E}"/>
              </a:ext>
            </a:extLst>
          </p:cNvPr>
          <p:cNvSpPr/>
          <p:nvPr/>
        </p:nvSpPr>
        <p:spPr>
          <a:xfrm>
            <a:off x="8142111" y="409222"/>
            <a:ext cx="3934176" cy="5966177"/>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CF13D0-4D84-D225-47F5-C8DE5419747B}"/>
              </a:ext>
            </a:extLst>
          </p:cNvPr>
          <p:cNvSpPr txBox="1"/>
          <p:nvPr/>
        </p:nvSpPr>
        <p:spPr>
          <a:xfrm>
            <a:off x="4896555" y="888999"/>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Stack</a:t>
            </a:r>
          </a:p>
        </p:txBody>
      </p:sp>
      <p:sp>
        <p:nvSpPr>
          <p:cNvPr id="7" name="TextBox 6">
            <a:extLst>
              <a:ext uri="{FF2B5EF4-FFF2-40B4-BE49-F238E27FC236}">
                <a16:creationId xmlns:a16="http://schemas.microsoft.com/office/drawing/2014/main" id="{8086D973-8097-9A0D-E324-C2B746FEACD9}"/>
              </a:ext>
            </a:extLst>
          </p:cNvPr>
          <p:cNvSpPr txBox="1"/>
          <p:nvPr/>
        </p:nvSpPr>
        <p:spPr>
          <a:xfrm>
            <a:off x="8720666" y="183443"/>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Heap</a:t>
            </a:r>
          </a:p>
        </p:txBody>
      </p:sp>
      <p:cxnSp>
        <p:nvCxnSpPr>
          <p:cNvPr id="8" name="Straight Arrow Connector 7">
            <a:extLst>
              <a:ext uri="{FF2B5EF4-FFF2-40B4-BE49-F238E27FC236}">
                <a16:creationId xmlns:a16="http://schemas.microsoft.com/office/drawing/2014/main" id="{F04F1D0F-AF7A-E295-F715-133849E56CBF}"/>
              </a:ext>
            </a:extLst>
          </p:cNvPr>
          <p:cNvCxnSpPr/>
          <p:nvPr/>
        </p:nvCxnSpPr>
        <p:spPr>
          <a:xfrm flipV="1">
            <a:off x="4539899" y="5948183"/>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650AE44-634A-8ACD-0CB6-79458373B957}"/>
              </a:ext>
            </a:extLst>
          </p:cNvPr>
          <p:cNvSpPr txBox="1"/>
          <p:nvPr/>
        </p:nvSpPr>
        <p:spPr>
          <a:xfrm>
            <a:off x="4727222" y="5587999"/>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x = 10</a:t>
            </a:r>
          </a:p>
        </p:txBody>
      </p:sp>
      <p:cxnSp>
        <p:nvCxnSpPr>
          <p:cNvPr id="10" name="Straight Arrow Connector 9">
            <a:extLst>
              <a:ext uri="{FF2B5EF4-FFF2-40B4-BE49-F238E27FC236}">
                <a16:creationId xmlns:a16="http://schemas.microsoft.com/office/drawing/2014/main" id="{D616CBE5-D3D0-88F1-2161-FF42E8E80234}"/>
              </a:ext>
            </a:extLst>
          </p:cNvPr>
          <p:cNvCxnSpPr>
            <a:cxnSpLocks/>
          </p:cNvCxnSpPr>
          <p:nvPr/>
        </p:nvCxnSpPr>
        <p:spPr>
          <a:xfrm flipV="1">
            <a:off x="4554010" y="5581294"/>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3776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89CCA9-2279-9A12-0A0B-BDE236299809}"/>
              </a:ext>
            </a:extLst>
          </p:cNvPr>
          <p:cNvSpPr/>
          <p:nvPr/>
        </p:nvSpPr>
        <p:spPr>
          <a:xfrm>
            <a:off x="4543777" y="1354665"/>
            <a:ext cx="2015067" cy="49642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omputer screen shot of a program code&#10;&#10;Description automatically generated">
            <a:extLst>
              <a:ext uri="{FF2B5EF4-FFF2-40B4-BE49-F238E27FC236}">
                <a16:creationId xmlns:a16="http://schemas.microsoft.com/office/drawing/2014/main" id="{72D7F619-6842-8321-8B97-0A9B75DF81D0}"/>
              </a:ext>
            </a:extLst>
          </p:cNvPr>
          <p:cNvPicPr>
            <a:picLocks noChangeAspect="1"/>
          </p:cNvPicPr>
          <p:nvPr/>
        </p:nvPicPr>
        <p:blipFill>
          <a:blip r:embed="rId2"/>
          <a:stretch>
            <a:fillRect/>
          </a:stretch>
        </p:blipFill>
        <p:spPr>
          <a:xfrm>
            <a:off x="4692" y="-711"/>
            <a:ext cx="4472890" cy="3836983"/>
          </a:xfrm>
          <a:prstGeom prst="rect">
            <a:avLst/>
          </a:prstGeom>
        </p:spPr>
      </p:pic>
      <p:sp>
        <p:nvSpPr>
          <p:cNvPr id="3" name="TextBox 2">
            <a:extLst>
              <a:ext uri="{FF2B5EF4-FFF2-40B4-BE49-F238E27FC236}">
                <a16:creationId xmlns:a16="http://schemas.microsoft.com/office/drawing/2014/main" id="{95B407C3-C71C-DDB5-A4D2-CA8A71078C1E}"/>
              </a:ext>
            </a:extLst>
          </p:cNvPr>
          <p:cNvSpPr txBox="1"/>
          <p:nvPr/>
        </p:nvSpPr>
        <p:spPr>
          <a:xfrm>
            <a:off x="4713111" y="5954888"/>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main()</a:t>
            </a:r>
          </a:p>
        </p:txBody>
      </p:sp>
      <p:sp>
        <p:nvSpPr>
          <p:cNvPr id="5" name="Cloud 4">
            <a:extLst>
              <a:ext uri="{FF2B5EF4-FFF2-40B4-BE49-F238E27FC236}">
                <a16:creationId xmlns:a16="http://schemas.microsoft.com/office/drawing/2014/main" id="{719AC8CE-3F16-ECA0-A498-107A7737C31E}"/>
              </a:ext>
            </a:extLst>
          </p:cNvPr>
          <p:cNvSpPr/>
          <p:nvPr/>
        </p:nvSpPr>
        <p:spPr>
          <a:xfrm>
            <a:off x="8198555" y="451555"/>
            <a:ext cx="3934176" cy="5966177"/>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CF13D0-4D84-D225-47F5-C8DE5419747B}"/>
              </a:ext>
            </a:extLst>
          </p:cNvPr>
          <p:cNvSpPr txBox="1"/>
          <p:nvPr/>
        </p:nvSpPr>
        <p:spPr>
          <a:xfrm>
            <a:off x="4896555" y="888999"/>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Stack</a:t>
            </a:r>
          </a:p>
        </p:txBody>
      </p:sp>
      <p:sp>
        <p:nvSpPr>
          <p:cNvPr id="7" name="TextBox 6">
            <a:extLst>
              <a:ext uri="{FF2B5EF4-FFF2-40B4-BE49-F238E27FC236}">
                <a16:creationId xmlns:a16="http://schemas.microsoft.com/office/drawing/2014/main" id="{8086D973-8097-9A0D-E324-C2B746FEACD9}"/>
              </a:ext>
            </a:extLst>
          </p:cNvPr>
          <p:cNvSpPr txBox="1"/>
          <p:nvPr/>
        </p:nvSpPr>
        <p:spPr>
          <a:xfrm>
            <a:off x="8720666" y="183443"/>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Heap</a:t>
            </a:r>
          </a:p>
        </p:txBody>
      </p:sp>
      <p:cxnSp>
        <p:nvCxnSpPr>
          <p:cNvPr id="8" name="Straight Arrow Connector 7">
            <a:extLst>
              <a:ext uri="{FF2B5EF4-FFF2-40B4-BE49-F238E27FC236}">
                <a16:creationId xmlns:a16="http://schemas.microsoft.com/office/drawing/2014/main" id="{F04F1D0F-AF7A-E295-F715-133849E56CBF}"/>
              </a:ext>
            </a:extLst>
          </p:cNvPr>
          <p:cNvCxnSpPr/>
          <p:nvPr/>
        </p:nvCxnSpPr>
        <p:spPr>
          <a:xfrm flipV="1">
            <a:off x="4539899" y="5948183"/>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650AE44-634A-8ACD-0CB6-79458373B957}"/>
              </a:ext>
            </a:extLst>
          </p:cNvPr>
          <p:cNvSpPr txBox="1"/>
          <p:nvPr/>
        </p:nvSpPr>
        <p:spPr>
          <a:xfrm>
            <a:off x="4727222" y="5587999"/>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x = 10</a:t>
            </a:r>
          </a:p>
        </p:txBody>
      </p:sp>
      <p:cxnSp>
        <p:nvCxnSpPr>
          <p:cNvPr id="10" name="Straight Arrow Connector 9">
            <a:extLst>
              <a:ext uri="{FF2B5EF4-FFF2-40B4-BE49-F238E27FC236}">
                <a16:creationId xmlns:a16="http://schemas.microsoft.com/office/drawing/2014/main" id="{D616CBE5-D3D0-88F1-2161-FF42E8E80234}"/>
              </a:ext>
            </a:extLst>
          </p:cNvPr>
          <p:cNvCxnSpPr>
            <a:cxnSpLocks/>
          </p:cNvCxnSpPr>
          <p:nvPr/>
        </p:nvCxnSpPr>
        <p:spPr>
          <a:xfrm flipV="1">
            <a:off x="4554010" y="5581294"/>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4ED4C215-33F7-5755-5780-87E9458BF72A}"/>
              </a:ext>
            </a:extLst>
          </p:cNvPr>
          <p:cNvSpPr txBox="1"/>
          <p:nvPr/>
        </p:nvSpPr>
        <p:spPr>
          <a:xfrm>
            <a:off x="4727222" y="5221110"/>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s1</a:t>
            </a:r>
          </a:p>
        </p:txBody>
      </p:sp>
      <p:cxnSp>
        <p:nvCxnSpPr>
          <p:cNvPr id="12" name="Straight Arrow Connector 11">
            <a:extLst>
              <a:ext uri="{FF2B5EF4-FFF2-40B4-BE49-F238E27FC236}">
                <a16:creationId xmlns:a16="http://schemas.microsoft.com/office/drawing/2014/main" id="{F73A3D69-E84D-6B5C-BABF-4993AD62C62D}"/>
              </a:ext>
            </a:extLst>
          </p:cNvPr>
          <p:cNvCxnSpPr>
            <a:cxnSpLocks/>
          </p:cNvCxnSpPr>
          <p:nvPr/>
        </p:nvCxnSpPr>
        <p:spPr>
          <a:xfrm flipV="1">
            <a:off x="4554010" y="5214405"/>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13" name="Cloud 12">
            <a:extLst>
              <a:ext uri="{FF2B5EF4-FFF2-40B4-BE49-F238E27FC236}">
                <a16:creationId xmlns:a16="http://schemas.microsoft.com/office/drawing/2014/main" id="{92726248-3B53-0671-7692-B356DA39CD40}"/>
              </a:ext>
            </a:extLst>
          </p:cNvPr>
          <p:cNvSpPr/>
          <p:nvPr/>
        </p:nvSpPr>
        <p:spPr>
          <a:xfrm>
            <a:off x="8720666" y="1721555"/>
            <a:ext cx="1704622" cy="1563511"/>
          </a:xfrm>
          <a:prstGeom prst="cloud">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1DEF42F-E523-82FF-C2DE-4207EFAA3561}"/>
              </a:ext>
            </a:extLst>
          </p:cNvPr>
          <p:cNvSpPr txBox="1"/>
          <p:nvPr/>
        </p:nvSpPr>
        <p:spPr>
          <a:xfrm>
            <a:off x="9228666" y="2328332"/>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24</a:t>
            </a:r>
          </a:p>
        </p:txBody>
      </p:sp>
      <p:cxnSp>
        <p:nvCxnSpPr>
          <p:cNvPr id="15" name="Connector: Elbow 14">
            <a:extLst>
              <a:ext uri="{FF2B5EF4-FFF2-40B4-BE49-F238E27FC236}">
                <a16:creationId xmlns:a16="http://schemas.microsoft.com/office/drawing/2014/main" id="{4CB1E3E3-F8E6-804E-4825-C53BA1688E58}"/>
              </a:ext>
            </a:extLst>
          </p:cNvPr>
          <p:cNvCxnSpPr/>
          <p:nvPr/>
        </p:nvCxnSpPr>
        <p:spPr>
          <a:xfrm flipV="1">
            <a:off x="6556023" y="2714976"/>
            <a:ext cx="2494841" cy="268393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A9A6DE57-ADB0-22E6-32FC-9E62C27FA7D3}"/>
              </a:ext>
            </a:extLst>
          </p:cNvPr>
          <p:cNvSpPr txBox="1"/>
          <p:nvPr/>
        </p:nvSpPr>
        <p:spPr>
          <a:xfrm>
            <a:off x="8861777" y="1453443"/>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SCP</a:t>
            </a:r>
          </a:p>
        </p:txBody>
      </p:sp>
    </p:spTree>
    <p:extLst>
      <p:ext uri="{BB962C8B-B14F-4D97-AF65-F5344CB8AC3E}">
        <p14:creationId xmlns:p14="http://schemas.microsoft.com/office/powerpoint/2010/main" val="127364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89CCA9-2279-9A12-0A0B-BDE236299809}"/>
              </a:ext>
            </a:extLst>
          </p:cNvPr>
          <p:cNvSpPr/>
          <p:nvPr/>
        </p:nvSpPr>
        <p:spPr>
          <a:xfrm>
            <a:off x="4543777" y="1354665"/>
            <a:ext cx="2015067" cy="49642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omputer screen shot of a program code&#10;&#10;Description automatically generated">
            <a:extLst>
              <a:ext uri="{FF2B5EF4-FFF2-40B4-BE49-F238E27FC236}">
                <a16:creationId xmlns:a16="http://schemas.microsoft.com/office/drawing/2014/main" id="{72D7F619-6842-8321-8B97-0A9B75DF81D0}"/>
              </a:ext>
            </a:extLst>
          </p:cNvPr>
          <p:cNvPicPr>
            <a:picLocks noChangeAspect="1"/>
          </p:cNvPicPr>
          <p:nvPr/>
        </p:nvPicPr>
        <p:blipFill>
          <a:blip r:embed="rId2"/>
          <a:stretch>
            <a:fillRect/>
          </a:stretch>
        </p:blipFill>
        <p:spPr>
          <a:xfrm>
            <a:off x="4692" y="-711"/>
            <a:ext cx="4472890" cy="3836983"/>
          </a:xfrm>
          <a:prstGeom prst="rect">
            <a:avLst/>
          </a:prstGeom>
        </p:spPr>
      </p:pic>
      <p:sp>
        <p:nvSpPr>
          <p:cNvPr id="3" name="TextBox 2">
            <a:extLst>
              <a:ext uri="{FF2B5EF4-FFF2-40B4-BE49-F238E27FC236}">
                <a16:creationId xmlns:a16="http://schemas.microsoft.com/office/drawing/2014/main" id="{95B407C3-C71C-DDB5-A4D2-CA8A71078C1E}"/>
              </a:ext>
            </a:extLst>
          </p:cNvPr>
          <p:cNvSpPr txBox="1"/>
          <p:nvPr/>
        </p:nvSpPr>
        <p:spPr>
          <a:xfrm>
            <a:off x="4713111" y="5954888"/>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main()</a:t>
            </a:r>
          </a:p>
        </p:txBody>
      </p:sp>
      <p:sp>
        <p:nvSpPr>
          <p:cNvPr id="5" name="Cloud 4">
            <a:extLst>
              <a:ext uri="{FF2B5EF4-FFF2-40B4-BE49-F238E27FC236}">
                <a16:creationId xmlns:a16="http://schemas.microsoft.com/office/drawing/2014/main" id="{719AC8CE-3F16-ECA0-A498-107A7737C31E}"/>
              </a:ext>
            </a:extLst>
          </p:cNvPr>
          <p:cNvSpPr/>
          <p:nvPr/>
        </p:nvSpPr>
        <p:spPr>
          <a:xfrm>
            <a:off x="8198555" y="451555"/>
            <a:ext cx="3934176" cy="5966177"/>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CF13D0-4D84-D225-47F5-C8DE5419747B}"/>
              </a:ext>
            </a:extLst>
          </p:cNvPr>
          <p:cNvSpPr txBox="1"/>
          <p:nvPr/>
        </p:nvSpPr>
        <p:spPr>
          <a:xfrm>
            <a:off x="4896555" y="888999"/>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Stack</a:t>
            </a:r>
          </a:p>
        </p:txBody>
      </p:sp>
      <p:sp>
        <p:nvSpPr>
          <p:cNvPr id="7" name="TextBox 6">
            <a:extLst>
              <a:ext uri="{FF2B5EF4-FFF2-40B4-BE49-F238E27FC236}">
                <a16:creationId xmlns:a16="http://schemas.microsoft.com/office/drawing/2014/main" id="{8086D973-8097-9A0D-E324-C2B746FEACD9}"/>
              </a:ext>
            </a:extLst>
          </p:cNvPr>
          <p:cNvSpPr txBox="1"/>
          <p:nvPr/>
        </p:nvSpPr>
        <p:spPr>
          <a:xfrm>
            <a:off x="8720666" y="183443"/>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Heap</a:t>
            </a:r>
          </a:p>
        </p:txBody>
      </p:sp>
      <p:cxnSp>
        <p:nvCxnSpPr>
          <p:cNvPr id="8" name="Straight Arrow Connector 7">
            <a:extLst>
              <a:ext uri="{FF2B5EF4-FFF2-40B4-BE49-F238E27FC236}">
                <a16:creationId xmlns:a16="http://schemas.microsoft.com/office/drawing/2014/main" id="{F04F1D0F-AF7A-E295-F715-133849E56CBF}"/>
              </a:ext>
            </a:extLst>
          </p:cNvPr>
          <p:cNvCxnSpPr/>
          <p:nvPr/>
        </p:nvCxnSpPr>
        <p:spPr>
          <a:xfrm flipV="1">
            <a:off x="4539899" y="5948183"/>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650AE44-634A-8ACD-0CB6-79458373B957}"/>
              </a:ext>
            </a:extLst>
          </p:cNvPr>
          <p:cNvSpPr txBox="1"/>
          <p:nvPr/>
        </p:nvSpPr>
        <p:spPr>
          <a:xfrm>
            <a:off x="4727222" y="5587999"/>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x = 10</a:t>
            </a:r>
          </a:p>
        </p:txBody>
      </p:sp>
      <p:cxnSp>
        <p:nvCxnSpPr>
          <p:cNvPr id="10" name="Straight Arrow Connector 9">
            <a:extLst>
              <a:ext uri="{FF2B5EF4-FFF2-40B4-BE49-F238E27FC236}">
                <a16:creationId xmlns:a16="http://schemas.microsoft.com/office/drawing/2014/main" id="{D616CBE5-D3D0-88F1-2161-FF42E8E80234}"/>
              </a:ext>
            </a:extLst>
          </p:cNvPr>
          <p:cNvCxnSpPr>
            <a:cxnSpLocks/>
          </p:cNvCxnSpPr>
          <p:nvPr/>
        </p:nvCxnSpPr>
        <p:spPr>
          <a:xfrm flipV="1">
            <a:off x="4554010" y="5581294"/>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4ED4C215-33F7-5755-5780-87E9458BF72A}"/>
              </a:ext>
            </a:extLst>
          </p:cNvPr>
          <p:cNvSpPr txBox="1"/>
          <p:nvPr/>
        </p:nvSpPr>
        <p:spPr>
          <a:xfrm>
            <a:off x="4727222" y="5221110"/>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s1</a:t>
            </a:r>
          </a:p>
        </p:txBody>
      </p:sp>
      <p:cxnSp>
        <p:nvCxnSpPr>
          <p:cNvPr id="12" name="Straight Arrow Connector 11">
            <a:extLst>
              <a:ext uri="{FF2B5EF4-FFF2-40B4-BE49-F238E27FC236}">
                <a16:creationId xmlns:a16="http://schemas.microsoft.com/office/drawing/2014/main" id="{F73A3D69-E84D-6B5C-BABF-4993AD62C62D}"/>
              </a:ext>
            </a:extLst>
          </p:cNvPr>
          <p:cNvCxnSpPr>
            <a:cxnSpLocks/>
          </p:cNvCxnSpPr>
          <p:nvPr/>
        </p:nvCxnSpPr>
        <p:spPr>
          <a:xfrm flipV="1">
            <a:off x="4554010" y="5214405"/>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13" name="Cloud 12">
            <a:extLst>
              <a:ext uri="{FF2B5EF4-FFF2-40B4-BE49-F238E27FC236}">
                <a16:creationId xmlns:a16="http://schemas.microsoft.com/office/drawing/2014/main" id="{92726248-3B53-0671-7692-B356DA39CD40}"/>
              </a:ext>
            </a:extLst>
          </p:cNvPr>
          <p:cNvSpPr/>
          <p:nvPr/>
        </p:nvSpPr>
        <p:spPr>
          <a:xfrm>
            <a:off x="8720666" y="1721555"/>
            <a:ext cx="1704622" cy="1563511"/>
          </a:xfrm>
          <a:prstGeom prst="cloud">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1DEF42F-E523-82FF-C2DE-4207EFAA3561}"/>
              </a:ext>
            </a:extLst>
          </p:cNvPr>
          <p:cNvSpPr txBox="1"/>
          <p:nvPr/>
        </p:nvSpPr>
        <p:spPr>
          <a:xfrm>
            <a:off x="9228666" y="2328332"/>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24</a:t>
            </a:r>
          </a:p>
        </p:txBody>
      </p:sp>
      <p:cxnSp>
        <p:nvCxnSpPr>
          <p:cNvPr id="15" name="Connector: Elbow 14">
            <a:extLst>
              <a:ext uri="{FF2B5EF4-FFF2-40B4-BE49-F238E27FC236}">
                <a16:creationId xmlns:a16="http://schemas.microsoft.com/office/drawing/2014/main" id="{4CB1E3E3-F8E6-804E-4825-C53BA1688E58}"/>
              </a:ext>
            </a:extLst>
          </p:cNvPr>
          <p:cNvCxnSpPr/>
          <p:nvPr/>
        </p:nvCxnSpPr>
        <p:spPr>
          <a:xfrm flipV="1">
            <a:off x="6556023" y="2714976"/>
            <a:ext cx="2494841" cy="268393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A9A6DE57-ADB0-22E6-32FC-9E62C27FA7D3}"/>
              </a:ext>
            </a:extLst>
          </p:cNvPr>
          <p:cNvSpPr txBox="1"/>
          <p:nvPr/>
        </p:nvSpPr>
        <p:spPr>
          <a:xfrm>
            <a:off x="8861777" y="1453443"/>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SCP</a:t>
            </a:r>
          </a:p>
        </p:txBody>
      </p:sp>
      <p:sp>
        <p:nvSpPr>
          <p:cNvPr id="17" name="TextBox 16">
            <a:extLst>
              <a:ext uri="{FF2B5EF4-FFF2-40B4-BE49-F238E27FC236}">
                <a16:creationId xmlns:a16="http://schemas.microsoft.com/office/drawing/2014/main" id="{54B09CE8-CD70-5FB4-0CF2-CAD49DB167E1}"/>
              </a:ext>
            </a:extLst>
          </p:cNvPr>
          <p:cNvSpPr txBox="1"/>
          <p:nvPr/>
        </p:nvSpPr>
        <p:spPr>
          <a:xfrm>
            <a:off x="4713111" y="4840110"/>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demo</a:t>
            </a:r>
          </a:p>
        </p:txBody>
      </p:sp>
      <p:cxnSp>
        <p:nvCxnSpPr>
          <p:cNvPr id="18" name="Straight Arrow Connector 17">
            <a:extLst>
              <a:ext uri="{FF2B5EF4-FFF2-40B4-BE49-F238E27FC236}">
                <a16:creationId xmlns:a16="http://schemas.microsoft.com/office/drawing/2014/main" id="{A1E450A1-0D11-425D-952E-4759DF417B59}"/>
              </a:ext>
            </a:extLst>
          </p:cNvPr>
          <p:cNvCxnSpPr>
            <a:cxnSpLocks/>
          </p:cNvCxnSpPr>
          <p:nvPr/>
        </p:nvCxnSpPr>
        <p:spPr>
          <a:xfrm flipV="1">
            <a:off x="4539899" y="4833405"/>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07E6E9A3-0B2A-E615-169D-33F60E25521F}"/>
              </a:ext>
            </a:extLst>
          </p:cNvPr>
          <p:cNvSpPr/>
          <p:nvPr/>
        </p:nvSpPr>
        <p:spPr>
          <a:xfrm>
            <a:off x="9242777" y="4628444"/>
            <a:ext cx="843845" cy="56162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18">
            <a:extLst>
              <a:ext uri="{FF2B5EF4-FFF2-40B4-BE49-F238E27FC236}">
                <a16:creationId xmlns:a16="http://schemas.microsoft.com/office/drawing/2014/main" id="{10B9BA85-3C36-4FA8-11C7-C45C696FBC6E}"/>
              </a:ext>
            </a:extLst>
          </p:cNvPr>
          <p:cNvSpPr txBox="1"/>
          <p:nvPr/>
        </p:nvSpPr>
        <p:spPr>
          <a:xfrm>
            <a:off x="9299223" y="4727221"/>
            <a:ext cx="120508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demo</a:t>
            </a:r>
          </a:p>
        </p:txBody>
      </p:sp>
      <p:cxnSp>
        <p:nvCxnSpPr>
          <p:cNvPr id="23" name="Connector: Elbow 22">
            <a:extLst>
              <a:ext uri="{FF2B5EF4-FFF2-40B4-BE49-F238E27FC236}">
                <a16:creationId xmlns:a16="http://schemas.microsoft.com/office/drawing/2014/main" id="{3005F1BE-FFBC-C68B-1E39-12E04F07BA87}"/>
              </a:ext>
            </a:extLst>
          </p:cNvPr>
          <p:cNvCxnSpPr>
            <a:cxnSpLocks/>
          </p:cNvCxnSpPr>
          <p:nvPr/>
        </p:nvCxnSpPr>
        <p:spPr>
          <a:xfrm flipV="1">
            <a:off x="6556023" y="4831642"/>
            <a:ext cx="2692396" cy="20038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8284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F89CCA9-2279-9A12-0A0B-BDE236299809}"/>
              </a:ext>
            </a:extLst>
          </p:cNvPr>
          <p:cNvSpPr/>
          <p:nvPr/>
        </p:nvSpPr>
        <p:spPr>
          <a:xfrm>
            <a:off x="4543777" y="1354665"/>
            <a:ext cx="2015067" cy="496428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computer screen shot of a program code&#10;&#10;Description automatically generated">
            <a:extLst>
              <a:ext uri="{FF2B5EF4-FFF2-40B4-BE49-F238E27FC236}">
                <a16:creationId xmlns:a16="http://schemas.microsoft.com/office/drawing/2014/main" id="{72D7F619-6842-8321-8B97-0A9B75DF81D0}"/>
              </a:ext>
            </a:extLst>
          </p:cNvPr>
          <p:cNvPicPr>
            <a:picLocks noChangeAspect="1"/>
          </p:cNvPicPr>
          <p:nvPr/>
        </p:nvPicPr>
        <p:blipFill>
          <a:blip r:embed="rId2"/>
          <a:stretch>
            <a:fillRect/>
          </a:stretch>
        </p:blipFill>
        <p:spPr>
          <a:xfrm>
            <a:off x="4692" y="-711"/>
            <a:ext cx="4472890" cy="3836983"/>
          </a:xfrm>
          <a:prstGeom prst="rect">
            <a:avLst/>
          </a:prstGeom>
        </p:spPr>
      </p:pic>
      <p:sp>
        <p:nvSpPr>
          <p:cNvPr id="3" name="TextBox 2">
            <a:extLst>
              <a:ext uri="{FF2B5EF4-FFF2-40B4-BE49-F238E27FC236}">
                <a16:creationId xmlns:a16="http://schemas.microsoft.com/office/drawing/2014/main" id="{95B407C3-C71C-DDB5-A4D2-CA8A71078C1E}"/>
              </a:ext>
            </a:extLst>
          </p:cNvPr>
          <p:cNvSpPr txBox="1"/>
          <p:nvPr/>
        </p:nvSpPr>
        <p:spPr>
          <a:xfrm>
            <a:off x="4713111" y="5954888"/>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main()</a:t>
            </a:r>
          </a:p>
        </p:txBody>
      </p:sp>
      <p:sp>
        <p:nvSpPr>
          <p:cNvPr id="5" name="Cloud 4">
            <a:extLst>
              <a:ext uri="{FF2B5EF4-FFF2-40B4-BE49-F238E27FC236}">
                <a16:creationId xmlns:a16="http://schemas.microsoft.com/office/drawing/2014/main" id="{719AC8CE-3F16-ECA0-A498-107A7737C31E}"/>
              </a:ext>
            </a:extLst>
          </p:cNvPr>
          <p:cNvSpPr/>
          <p:nvPr/>
        </p:nvSpPr>
        <p:spPr>
          <a:xfrm>
            <a:off x="8198555" y="451555"/>
            <a:ext cx="3934176" cy="5966177"/>
          </a:xfrm>
          <a:prstGeom prst="cloud">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FCF13D0-4D84-D225-47F5-C8DE5419747B}"/>
              </a:ext>
            </a:extLst>
          </p:cNvPr>
          <p:cNvSpPr txBox="1"/>
          <p:nvPr/>
        </p:nvSpPr>
        <p:spPr>
          <a:xfrm>
            <a:off x="4896555" y="888999"/>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Stack</a:t>
            </a:r>
          </a:p>
        </p:txBody>
      </p:sp>
      <p:sp>
        <p:nvSpPr>
          <p:cNvPr id="7" name="TextBox 6">
            <a:extLst>
              <a:ext uri="{FF2B5EF4-FFF2-40B4-BE49-F238E27FC236}">
                <a16:creationId xmlns:a16="http://schemas.microsoft.com/office/drawing/2014/main" id="{8086D973-8097-9A0D-E324-C2B746FEACD9}"/>
              </a:ext>
            </a:extLst>
          </p:cNvPr>
          <p:cNvSpPr txBox="1"/>
          <p:nvPr/>
        </p:nvSpPr>
        <p:spPr>
          <a:xfrm>
            <a:off x="8720666" y="183443"/>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Heap</a:t>
            </a:r>
          </a:p>
        </p:txBody>
      </p:sp>
      <p:cxnSp>
        <p:nvCxnSpPr>
          <p:cNvPr id="8" name="Straight Arrow Connector 7">
            <a:extLst>
              <a:ext uri="{FF2B5EF4-FFF2-40B4-BE49-F238E27FC236}">
                <a16:creationId xmlns:a16="http://schemas.microsoft.com/office/drawing/2014/main" id="{F04F1D0F-AF7A-E295-F715-133849E56CBF}"/>
              </a:ext>
            </a:extLst>
          </p:cNvPr>
          <p:cNvCxnSpPr/>
          <p:nvPr/>
        </p:nvCxnSpPr>
        <p:spPr>
          <a:xfrm flipV="1">
            <a:off x="4539899" y="5948183"/>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8650AE44-634A-8ACD-0CB6-79458373B957}"/>
              </a:ext>
            </a:extLst>
          </p:cNvPr>
          <p:cNvSpPr txBox="1"/>
          <p:nvPr/>
        </p:nvSpPr>
        <p:spPr>
          <a:xfrm>
            <a:off x="4727222" y="5587999"/>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x = 10</a:t>
            </a:r>
          </a:p>
        </p:txBody>
      </p:sp>
      <p:cxnSp>
        <p:nvCxnSpPr>
          <p:cNvPr id="10" name="Straight Arrow Connector 9">
            <a:extLst>
              <a:ext uri="{FF2B5EF4-FFF2-40B4-BE49-F238E27FC236}">
                <a16:creationId xmlns:a16="http://schemas.microsoft.com/office/drawing/2014/main" id="{D616CBE5-D3D0-88F1-2161-FF42E8E80234}"/>
              </a:ext>
            </a:extLst>
          </p:cNvPr>
          <p:cNvCxnSpPr>
            <a:cxnSpLocks/>
          </p:cNvCxnSpPr>
          <p:nvPr/>
        </p:nvCxnSpPr>
        <p:spPr>
          <a:xfrm flipV="1">
            <a:off x="4554010" y="5581294"/>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4ED4C215-33F7-5755-5780-87E9458BF72A}"/>
              </a:ext>
            </a:extLst>
          </p:cNvPr>
          <p:cNvSpPr txBox="1"/>
          <p:nvPr/>
        </p:nvSpPr>
        <p:spPr>
          <a:xfrm>
            <a:off x="4727222" y="5221110"/>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s1</a:t>
            </a:r>
          </a:p>
        </p:txBody>
      </p:sp>
      <p:cxnSp>
        <p:nvCxnSpPr>
          <p:cNvPr id="12" name="Straight Arrow Connector 11">
            <a:extLst>
              <a:ext uri="{FF2B5EF4-FFF2-40B4-BE49-F238E27FC236}">
                <a16:creationId xmlns:a16="http://schemas.microsoft.com/office/drawing/2014/main" id="{F73A3D69-E84D-6B5C-BABF-4993AD62C62D}"/>
              </a:ext>
            </a:extLst>
          </p:cNvPr>
          <p:cNvCxnSpPr>
            <a:cxnSpLocks/>
          </p:cNvCxnSpPr>
          <p:nvPr/>
        </p:nvCxnSpPr>
        <p:spPr>
          <a:xfrm flipV="1">
            <a:off x="4554010" y="5214405"/>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13" name="Cloud 12">
            <a:extLst>
              <a:ext uri="{FF2B5EF4-FFF2-40B4-BE49-F238E27FC236}">
                <a16:creationId xmlns:a16="http://schemas.microsoft.com/office/drawing/2014/main" id="{92726248-3B53-0671-7692-B356DA39CD40}"/>
              </a:ext>
            </a:extLst>
          </p:cNvPr>
          <p:cNvSpPr/>
          <p:nvPr/>
        </p:nvSpPr>
        <p:spPr>
          <a:xfrm>
            <a:off x="8720666" y="1721555"/>
            <a:ext cx="1704622" cy="1563511"/>
          </a:xfrm>
          <a:prstGeom prst="cloud">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F1DEF42F-E523-82FF-C2DE-4207EFAA3561}"/>
              </a:ext>
            </a:extLst>
          </p:cNvPr>
          <p:cNvSpPr txBox="1"/>
          <p:nvPr/>
        </p:nvSpPr>
        <p:spPr>
          <a:xfrm>
            <a:off x="9228666" y="2328332"/>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24</a:t>
            </a:r>
          </a:p>
        </p:txBody>
      </p:sp>
      <p:cxnSp>
        <p:nvCxnSpPr>
          <p:cNvPr id="15" name="Connector: Elbow 14">
            <a:extLst>
              <a:ext uri="{FF2B5EF4-FFF2-40B4-BE49-F238E27FC236}">
                <a16:creationId xmlns:a16="http://schemas.microsoft.com/office/drawing/2014/main" id="{4CB1E3E3-F8E6-804E-4825-C53BA1688E58}"/>
              </a:ext>
            </a:extLst>
          </p:cNvPr>
          <p:cNvCxnSpPr/>
          <p:nvPr/>
        </p:nvCxnSpPr>
        <p:spPr>
          <a:xfrm flipV="1">
            <a:off x="6556023" y="2714976"/>
            <a:ext cx="2494841" cy="268393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A9A6DE57-ADB0-22E6-32FC-9E62C27FA7D3}"/>
              </a:ext>
            </a:extLst>
          </p:cNvPr>
          <p:cNvSpPr txBox="1"/>
          <p:nvPr/>
        </p:nvSpPr>
        <p:spPr>
          <a:xfrm>
            <a:off x="8861777" y="1453443"/>
            <a:ext cx="120508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t>SCP</a:t>
            </a:r>
          </a:p>
        </p:txBody>
      </p:sp>
      <p:sp>
        <p:nvSpPr>
          <p:cNvPr id="17" name="TextBox 16">
            <a:extLst>
              <a:ext uri="{FF2B5EF4-FFF2-40B4-BE49-F238E27FC236}">
                <a16:creationId xmlns:a16="http://schemas.microsoft.com/office/drawing/2014/main" id="{54B09CE8-CD70-5FB4-0CF2-CAD49DB167E1}"/>
              </a:ext>
            </a:extLst>
          </p:cNvPr>
          <p:cNvSpPr txBox="1"/>
          <p:nvPr/>
        </p:nvSpPr>
        <p:spPr>
          <a:xfrm>
            <a:off x="4713111" y="4840110"/>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demo</a:t>
            </a:r>
          </a:p>
        </p:txBody>
      </p:sp>
      <p:cxnSp>
        <p:nvCxnSpPr>
          <p:cNvPr id="18" name="Straight Arrow Connector 17">
            <a:extLst>
              <a:ext uri="{FF2B5EF4-FFF2-40B4-BE49-F238E27FC236}">
                <a16:creationId xmlns:a16="http://schemas.microsoft.com/office/drawing/2014/main" id="{A1E450A1-0D11-425D-952E-4759DF417B59}"/>
              </a:ext>
            </a:extLst>
          </p:cNvPr>
          <p:cNvCxnSpPr>
            <a:cxnSpLocks/>
          </p:cNvCxnSpPr>
          <p:nvPr/>
        </p:nvCxnSpPr>
        <p:spPr>
          <a:xfrm flipV="1">
            <a:off x="4539899" y="4833405"/>
            <a:ext cx="2015065" cy="2823"/>
          </a:xfrm>
          <a:prstGeom prst="straightConnector1">
            <a:avLst/>
          </a:prstGeom>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07E6E9A3-0B2A-E615-169D-33F60E25521F}"/>
              </a:ext>
            </a:extLst>
          </p:cNvPr>
          <p:cNvSpPr/>
          <p:nvPr/>
        </p:nvSpPr>
        <p:spPr>
          <a:xfrm>
            <a:off x="9242777" y="4628444"/>
            <a:ext cx="843845" cy="561623"/>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18">
            <a:extLst>
              <a:ext uri="{FF2B5EF4-FFF2-40B4-BE49-F238E27FC236}">
                <a16:creationId xmlns:a16="http://schemas.microsoft.com/office/drawing/2014/main" id="{10B9BA85-3C36-4FA8-11C7-C45C696FBC6E}"/>
              </a:ext>
            </a:extLst>
          </p:cNvPr>
          <p:cNvSpPr txBox="1"/>
          <p:nvPr/>
        </p:nvSpPr>
        <p:spPr>
          <a:xfrm>
            <a:off x="9299223" y="4727221"/>
            <a:ext cx="1205089"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demo</a:t>
            </a:r>
          </a:p>
        </p:txBody>
      </p:sp>
      <p:cxnSp>
        <p:nvCxnSpPr>
          <p:cNvPr id="23" name="Connector: Elbow 22">
            <a:extLst>
              <a:ext uri="{FF2B5EF4-FFF2-40B4-BE49-F238E27FC236}">
                <a16:creationId xmlns:a16="http://schemas.microsoft.com/office/drawing/2014/main" id="{3005F1BE-FFBC-C68B-1E39-12E04F07BA87}"/>
              </a:ext>
            </a:extLst>
          </p:cNvPr>
          <p:cNvCxnSpPr>
            <a:cxnSpLocks/>
          </p:cNvCxnSpPr>
          <p:nvPr/>
        </p:nvCxnSpPr>
        <p:spPr>
          <a:xfrm flipV="1">
            <a:off x="6556023" y="4831642"/>
            <a:ext cx="2692396" cy="20038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D77C783A-DA1E-5A63-9A30-CB81B7DBE86B}"/>
              </a:ext>
            </a:extLst>
          </p:cNvPr>
          <p:cNvCxnSpPr>
            <a:cxnSpLocks/>
          </p:cNvCxnSpPr>
          <p:nvPr/>
        </p:nvCxnSpPr>
        <p:spPr>
          <a:xfrm flipV="1">
            <a:off x="4554010" y="3831516"/>
            <a:ext cx="2015065" cy="2823"/>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648D7AE9-6340-4DB0-8DB6-26B316CBCA84}"/>
              </a:ext>
            </a:extLst>
          </p:cNvPr>
          <p:cNvSpPr txBox="1"/>
          <p:nvPr/>
        </p:nvSpPr>
        <p:spPr>
          <a:xfrm>
            <a:off x="4713111" y="3541888"/>
            <a:ext cx="12050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m1</a:t>
            </a:r>
          </a:p>
        </p:txBody>
      </p:sp>
      <p:cxnSp>
        <p:nvCxnSpPr>
          <p:cNvPr id="24" name="Straight Arrow Connector 23">
            <a:extLst>
              <a:ext uri="{FF2B5EF4-FFF2-40B4-BE49-F238E27FC236}">
                <a16:creationId xmlns:a16="http://schemas.microsoft.com/office/drawing/2014/main" id="{8B96FC6F-D2E2-9286-2F89-72068ED24942}"/>
              </a:ext>
            </a:extLst>
          </p:cNvPr>
          <p:cNvCxnSpPr>
            <a:cxnSpLocks/>
          </p:cNvCxnSpPr>
          <p:nvPr/>
        </p:nvCxnSpPr>
        <p:spPr>
          <a:xfrm flipV="1">
            <a:off x="4539899" y="3492849"/>
            <a:ext cx="2015065" cy="2823"/>
          </a:xfrm>
          <a:prstGeom prst="straightConnector1">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3786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53</Slides>
  <Notes>0</Notes>
  <HiddenSlides>0</HiddenSlide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office theme</vt:lpstr>
      <vt:lpstr>Garbage Collection</vt:lpstr>
      <vt:lpstr>What is Garbage Collection?</vt:lpstr>
      <vt:lpstr>Referenced and unreferenced objects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Heap Memory</vt:lpstr>
      <vt:lpstr>GC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How can we make objects eligible for GC?</vt:lpstr>
      <vt:lpstr>PowerPoint Presentation</vt:lpstr>
      <vt:lpstr>PowerPoint Presentation</vt:lpstr>
      <vt:lpstr>PowerPoint Presentation</vt:lpstr>
      <vt:lpstr>PowerPoint Presentation</vt:lpstr>
      <vt:lpstr>Request JVM to run GC</vt:lpstr>
      <vt:lpstr>Types of Garbage Collector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Analyzing gc logs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2024-08-21T09:09:05Z</dcterms:created>
  <dcterms:modified xsi:type="dcterms:W3CDTF">2024-11-05T06:09:54Z</dcterms:modified>
</cp:coreProperties>
</file>