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9" r:id="rId4"/>
    <p:sldId id="260" r:id="rId5"/>
    <p:sldId id="264" r:id="rId6"/>
    <p:sldId id="258" r:id="rId7"/>
    <p:sldId id="266" r:id="rId8"/>
    <p:sldId id="267" r:id="rId9"/>
    <p:sldId id="265" r:id="rId10"/>
    <p:sldId id="268" r:id="rId11"/>
    <p:sldId id="269" r:id="rId12"/>
    <p:sldId id="270" r:id="rId13"/>
    <p:sldId id="272" r:id="rId14"/>
    <p:sldId id="271" r:id="rId15"/>
    <p:sldId id="274" r:id="rId16"/>
    <p:sldId id="273" r:id="rId17"/>
    <p:sldId id="275" r:id="rId18"/>
    <p:sldId id="277" r:id="rId19"/>
    <p:sldId id="278" r:id="rId20"/>
    <p:sldId id="276" r:id="rId21"/>
    <p:sldId id="280" r:id="rId22"/>
    <p:sldId id="282" r:id="rId23"/>
    <p:sldId id="283" r:id="rId24"/>
    <p:sldId id="281" r:id="rId25"/>
    <p:sldId id="284" r:id="rId26"/>
    <p:sldId id="285" r:id="rId27"/>
    <p:sldId id="287" r:id="rId28"/>
    <p:sldId id="288" r:id="rId29"/>
    <p:sldId id="289" r:id="rId30"/>
    <p:sldId id="294" r:id="rId31"/>
    <p:sldId id="295" r:id="rId32"/>
    <p:sldId id="296" r:id="rId33"/>
    <p:sldId id="298" r:id="rId34"/>
    <p:sldId id="301" r:id="rId35"/>
    <p:sldId id="300" r:id="rId36"/>
    <p:sldId id="286" r:id="rId37"/>
    <p:sldId id="290" r:id="rId38"/>
    <p:sldId id="302" r:id="rId39"/>
    <p:sldId id="303" r:id="rId40"/>
    <p:sldId id="291" r:id="rId41"/>
    <p:sldId id="305" r:id="rId42"/>
    <p:sldId id="304" r:id="rId43"/>
    <p:sldId id="292" r:id="rId44"/>
    <p:sldId id="306" r:id="rId45"/>
    <p:sldId id="309" r:id="rId46"/>
    <p:sldId id="307" r:id="rId47"/>
    <p:sldId id="308" r:id="rId48"/>
    <p:sldId id="312" r:id="rId49"/>
    <p:sldId id="311"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1FAF08-247C-F91C-82EC-EEF69CB65E37}" v="195" dt="2024-12-15T18:16:51.264"/>
    <p1510:client id="{6FF46401-4A29-F1A4-D8E0-803CA04D62C4}" v="1140" dt="2024-12-15T17:14:18.016"/>
    <p1510:client id="{71DAC8E1-FF47-6C58-E524-0D6687A404C5}" v="2405" dt="2024-12-17T09:42:38.121"/>
    <p1510:client id="{7C2D75F1-9D87-4E8B-11CD-81251DF1ADDE}" v="4019" dt="2024-12-16T12:31:11.442"/>
    <p1510:client id="{E67F1BF9-9903-24EA-1705-591E26D2A537}" v="767" dt="2024-12-15T18:06:59.804"/>
    <p1510:client id="{FCBD090C-C329-F304-BEA0-E93BC2745742}" v="689" dt="2024-12-16T14:08:24.7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12/17/2024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ultithreading In Java - A Complete Guide With Code Examples // Unstop">
            <a:extLst>
              <a:ext uri="{FF2B5EF4-FFF2-40B4-BE49-F238E27FC236}">
                <a16:creationId xmlns:a16="http://schemas.microsoft.com/office/drawing/2014/main" id="{466E5B90-FA42-1C4E-8953-46A9A7299EBB}"/>
              </a:ext>
            </a:extLst>
          </p:cNvPr>
          <p:cNvPicPr>
            <a:picLocks noChangeAspect="1"/>
          </p:cNvPicPr>
          <p:nvPr/>
        </p:nvPicPr>
        <p:blipFill>
          <a:blip r:embed="rId2"/>
          <a:srcRect t="13120" r="200" b="291"/>
          <a:stretch/>
        </p:blipFill>
        <p:spPr>
          <a:xfrm>
            <a:off x="1388853" y="717430"/>
            <a:ext cx="9586828" cy="5697855"/>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470644-D6A7-E7EE-B37E-3BFA1A894C0B}"/>
              </a:ext>
            </a:extLst>
          </p:cNvPr>
          <p:cNvSpPr txBox="1"/>
          <p:nvPr/>
        </p:nvSpPr>
        <p:spPr>
          <a:xfrm>
            <a:off x="3055028" y="1168666"/>
            <a:ext cx="6653841"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0033B3"/>
                </a:solidFill>
              </a:rPr>
              <a:t>public class </a:t>
            </a:r>
            <a:r>
              <a:rPr lang="en-US" sz="2400" err="1"/>
              <a:t>MyThread</a:t>
            </a:r>
            <a:r>
              <a:rPr lang="en-US" sz="2400"/>
              <a:t> </a:t>
            </a:r>
            <a:r>
              <a:rPr lang="en-US" sz="2400">
                <a:solidFill>
                  <a:srgbClr val="0033B3"/>
                </a:solidFill>
              </a:rPr>
              <a:t>extends </a:t>
            </a:r>
            <a:r>
              <a:rPr lang="en-US" sz="2400"/>
              <a:t>Thread</a:t>
            </a:r>
            <a:r>
              <a:rPr lang="en-US" sz="2400">
                <a:solidFill>
                  <a:srgbClr val="080808"/>
                </a:solidFill>
              </a:rPr>
              <a:t>{</a:t>
            </a:r>
            <a:br>
              <a:rPr lang="en-US" sz="2400"/>
            </a:br>
            <a:endParaRPr lang="en-US" sz="2400">
              <a:solidFill>
                <a:srgbClr val="080808"/>
              </a:solidFill>
            </a:endParaRPr>
          </a:p>
          <a:p>
            <a:endParaRPr lang="en-US" sz="2400"/>
          </a:p>
          <a:p>
            <a:endParaRPr lang="en-US" sz="2400"/>
          </a:p>
          <a:p>
            <a:endParaRPr lang="en-US" sz="2400"/>
          </a:p>
          <a:p>
            <a:endParaRPr lang="en-US" sz="2400"/>
          </a:p>
          <a:p>
            <a:endParaRPr lang="en-US" sz="2400"/>
          </a:p>
          <a:p>
            <a:endParaRPr lang="en-US" sz="2400"/>
          </a:p>
          <a:p>
            <a:endParaRPr lang="en-US" sz="2400"/>
          </a:p>
          <a:p>
            <a:endParaRPr lang="en-US" sz="2400"/>
          </a:p>
          <a:p>
            <a:endParaRPr lang="en-US" sz="2400"/>
          </a:p>
          <a:p>
            <a:br>
              <a:rPr lang="en-US" sz="2400"/>
            </a:br>
            <a:r>
              <a:rPr lang="en-US" sz="2400">
                <a:solidFill>
                  <a:srgbClr val="080808"/>
                </a:solidFill>
              </a:rPr>
              <a:t>}</a:t>
            </a:r>
            <a:endParaRPr lang="en-US"/>
          </a:p>
        </p:txBody>
      </p:sp>
      <p:sp>
        <p:nvSpPr>
          <p:cNvPr id="3" name="TextBox 2">
            <a:extLst>
              <a:ext uri="{FF2B5EF4-FFF2-40B4-BE49-F238E27FC236}">
                <a16:creationId xmlns:a16="http://schemas.microsoft.com/office/drawing/2014/main" id="{BD450060-679E-5BB0-7CE4-222F505959C9}"/>
              </a:ext>
            </a:extLst>
          </p:cNvPr>
          <p:cNvSpPr txBox="1"/>
          <p:nvPr/>
        </p:nvSpPr>
        <p:spPr>
          <a:xfrm>
            <a:off x="356239" y="257461"/>
            <a:ext cx="475603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Extending Thread class :-</a:t>
            </a:r>
          </a:p>
        </p:txBody>
      </p:sp>
      <p:sp>
        <p:nvSpPr>
          <p:cNvPr id="5" name="Left Bracket 4">
            <a:extLst>
              <a:ext uri="{FF2B5EF4-FFF2-40B4-BE49-F238E27FC236}">
                <a16:creationId xmlns:a16="http://schemas.microsoft.com/office/drawing/2014/main" id="{DDD2555C-1F01-51B3-F378-FC07A1454D55}"/>
              </a:ext>
            </a:extLst>
          </p:cNvPr>
          <p:cNvSpPr/>
          <p:nvPr/>
        </p:nvSpPr>
        <p:spPr>
          <a:xfrm>
            <a:off x="2519299" y="1350785"/>
            <a:ext cx="87262" cy="4329287"/>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Left Bracket 5">
            <a:extLst>
              <a:ext uri="{FF2B5EF4-FFF2-40B4-BE49-F238E27FC236}">
                <a16:creationId xmlns:a16="http://schemas.microsoft.com/office/drawing/2014/main" id="{1452D181-1D03-ADED-432E-052F24FA043A}"/>
              </a:ext>
            </a:extLst>
          </p:cNvPr>
          <p:cNvSpPr/>
          <p:nvPr/>
        </p:nvSpPr>
        <p:spPr>
          <a:xfrm>
            <a:off x="2999076" y="2493784"/>
            <a:ext cx="87262" cy="92851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Left Bracket 6">
            <a:extLst>
              <a:ext uri="{FF2B5EF4-FFF2-40B4-BE49-F238E27FC236}">
                <a16:creationId xmlns:a16="http://schemas.microsoft.com/office/drawing/2014/main" id="{AB46A3F2-D7C9-9A28-D551-DFBDE0127258}"/>
              </a:ext>
            </a:extLst>
          </p:cNvPr>
          <p:cNvSpPr/>
          <p:nvPr/>
        </p:nvSpPr>
        <p:spPr>
          <a:xfrm>
            <a:off x="2999077" y="4088340"/>
            <a:ext cx="87262" cy="1210731"/>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77799C3A-411D-8C95-03EC-60A1DDFCEAE7}"/>
              </a:ext>
            </a:extLst>
          </p:cNvPr>
          <p:cNvSpPr txBox="1"/>
          <p:nvPr/>
        </p:nvSpPr>
        <p:spPr>
          <a:xfrm>
            <a:off x="3327400" y="1168400"/>
            <a:ext cx="7216421"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sz="2400"/>
            </a:br>
            <a:r>
              <a:rPr lang="en-US" sz="2400"/>
              <a:t>​</a:t>
            </a:r>
            <a:br>
              <a:rPr lang="en-US" sz="2400"/>
            </a:br>
            <a:r>
              <a:rPr lang="en-US" sz="2400">
                <a:solidFill>
                  <a:srgbClr val="9E880D"/>
                </a:solidFill>
              </a:rPr>
              <a:t>@Override</a:t>
            </a:r>
            <a:r>
              <a:rPr lang="en-US" sz="2400"/>
              <a:t> </a:t>
            </a:r>
            <a:br>
              <a:rPr lang="en-US" sz="2400"/>
            </a:br>
            <a:r>
              <a:rPr lang="en-US" sz="2400">
                <a:solidFill>
                  <a:srgbClr val="000000"/>
                </a:solidFill>
              </a:rPr>
              <a:t>public void </a:t>
            </a:r>
            <a:r>
              <a:rPr lang="en-US" sz="2400">
                <a:solidFill>
                  <a:srgbClr val="00627A"/>
                </a:solidFill>
              </a:rPr>
              <a:t>run</a:t>
            </a:r>
            <a:r>
              <a:rPr lang="en-US" sz="2400">
                <a:solidFill>
                  <a:srgbClr val="080808"/>
                </a:solidFill>
              </a:rPr>
              <a:t>() {</a:t>
            </a:r>
            <a:r>
              <a:rPr lang="en-US" sz="2400"/>
              <a:t> </a:t>
            </a:r>
            <a:br>
              <a:rPr lang="en-US" sz="2400"/>
            </a:br>
            <a:r>
              <a:rPr lang="en-US" sz="2400" err="1"/>
              <a:t>System</a:t>
            </a:r>
            <a:r>
              <a:rPr lang="en-US" sz="2400" err="1">
                <a:solidFill>
                  <a:srgbClr val="080808"/>
                </a:solidFill>
              </a:rPr>
              <a:t>.</a:t>
            </a:r>
            <a:r>
              <a:rPr lang="en-US" sz="2400" i="1" err="1">
                <a:solidFill>
                  <a:srgbClr val="871094"/>
                </a:solidFill>
              </a:rPr>
              <a:t>out</a:t>
            </a:r>
            <a:r>
              <a:rPr lang="en-US" sz="2400" err="1">
                <a:solidFill>
                  <a:srgbClr val="080808"/>
                </a:solidFill>
              </a:rPr>
              <a:t>.println</a:t>
            </a:r>
            <a:r>
              <a:rPr lang="en-US" sz="2400">
                <a:solidFill>
                  <a:srgbClr val="080808"/>
                </a:solidFill>
              </a:rPr>
              <a:t>(</a:t>
            </a:r>
            <a:r>
              <a:rPr lang="en-US" sz="2400">
                <a:solidFill>
                  <a:srgbClr val="067D17"/>
                </a:solidFill>
              </a:rPr>
              <a:t>"Thread task"</a:t>
            </a:r>
            <a:r>
              <a:rPr lang="en-US" sz="2400">
                <a:solidFill>
                  <a:srgbClr val="080808"/>
                </a:solidFill>
              </a:rPr>
              <a:t>);</a:t>
            </a:r>
            <a:r>
              <a:rPr lang="en-US" sz="2400"/>
              <a:t> </a:t>
            </a:r>
            <a:br>
              <a:rPr lang="en-US" sz="2400"/>
            </a:br>
            <a:r>
              <a:rPr lang="en-US" sz="2400">
                <a:solidFill>
                  <a:srgbClr val="000000"/>
                </a:solidFill>
              </a:rPr>
              <a:t>}</a:t>
            </a:r>
            <a:r>
              <a:rPr lang="en-US" sz="2400"/>
              <a:t> </a:t>
            </a:r>
            <a:br>
              <a:rPr lang="en-US" sz="2400"/>
            </a:br>
            <a:r>
              <a:rPr lang="en-US" sz="2400"/>
              <a:t> </a:t>
            </a:r>
            <a:br>
              <a:rPr lang="en-US" sz="2400"/>
            </a:br>
            <a:br>
              <a:rPr lang="en-US" sz="2400"/>
            </a:br>
            <a:endParaRPr lang="en-US" sz="2400">
              <a:solidFill>
                <a:srgbClr val="080808"/>
              </a:solidFill>
            </a:endParaRPr>
          </a:p>
        </p:txBody>
      </p:sp>
      <p:sp>
        <p:nvSpPr>
          <p:cNvPr id="9" name="TextBox 8">
            <a:extLst>
              <a:ext uri="{FF2B5EF4-FFF2-40B4-BE49-F238E27FC236}">
                <a16:creationId xmlns:a16="http://schemas.microsoft.com/office/drawing/2014/main" id="{D378DE2E-01B6-9D46-4E2B-8394E343DE1F}"/>
              </a:ext>
            </a:extLst>
          </p:cNvPr>
          <p:cNvSpPr txBox="1"/>
          <p:nvPr/>
        </p:nvSpPr>
        <p:spPr>
          <a:xfrm>
            <a:off x="3327400" y="3101622"/>
            <a:ext cx="587586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 ​</a:t>
            </a:r>
            <a:br>
              <a:rPr lang="en-US" sz="2400"/>
            </a:br>
            <a:r>
              <a:rPr lang="en-US" sz="2400"/>
              <a:t> ​</a:t>
            </a:r>
            <a:br>
              <a:rPr lang="en-US" sz="2400"/>
            </a:br>
            <a:r>
              <a:rPr lang="en-US" sz="2400"/>
              <a:t>public static void </a:t>
            </a:r>
            <a:r>
              <a:rPr lang="en-US" sz="2400">
                <a:solidFill>
                  <a:srgbClr val="00627A"/>
                </a:solidFill>
              </a:rPr>
              <a:t>main</a:t>
            </a:r>
            <a:r>
              <a:rPr lang="en-US" sz="2400">
                <a:solidFill>
                  <a:srgbClr val="080808"/>
                </a:solidFill>
              </a:rPr>
              <a:t>(</a:t>
            </a:r>
            <a:r>
              <a:rPr lang="en-US" sz="2400"/>
              <a:t>String</a:t>
            </a:r>
            <a:r>
              <a:rPr lang="en-US" sz="2400">
                <a:solidFill>
                  <a:srgbClr val="080808"/>
                </a:solidFill>
              </a:rPr>
              <a:t>[] </a:t>
            </a:r>
            <a:r>
              <a:rPr lang="en-US" sz="2400" err="1"/>
              <a:t>args</a:t>
            </a:r>
            <a:r>
              <a:rPr lang="en-US" sz="2400">
                <a:solidFill>
                  <a:srgbClr val="080808"/>
                </a:solidFill>
              </a:rPr>
              <a:t>) {</a:t>
            </a:r>
            <a:r>
              <a:rPr lang="en-US" sz="2400"/>
              <a:t> ​</a:t>
            </a:r>
            <a:br>
              <a:rPr lang="en-US" sz="2400"/>
            </a:br>
            <a:r>
              <a:rPr lang="en-US" sz="2400" err="1"/>
              <a:t>MyThread</a:t>
            </a:r>
            <a:r>
              <a:rPr lang="en-US" sz="2400"/>
              <a:t> t </a:t>
            </a:r>
            <a:r>
              <a:rPr lang="en-US" sz="2400">
                <a:solidFill>
                  <a:srgbClr val="080808"/>
                </a:solidFill>
              </a:rPr>
              <a:t>= </a:t>
            </a:r>
            <a:r>
              <a:rPr lang="en-US" sz="2400">
                <a:solidFill>
                  <a:srgbClr val="0033B3"/>
                </a:solidFill>
              </a:rPr>
              <a:t>new </a:t>
            </a:r>
            <a:r>
              <a:rPr lang="en-US" sz="2400" err="1">
                <a:solidFill>
                  <a:srgbClr val="080808"/>
                </a:solidFill>
              </a:rPr>
              <a:t>MyThread</a:t>
            </a:r>
            <a:r>
              <a:rPr lang="en-US" sz="2400">
                <a:solidFill>
                  <a:srgbClr val="080808"/>
                </a:solidFill>
              </a:rPr>
              <a:t>();</a:t>
            </a:r>
            <a:r>
              <a:rPr lang="en-US" sz="2400"/>
              <a:t> ​</a:t>
            </a:r>
            <a:br>
              <a:rPr lang="en-US" sz="2400"/>
            </a:br>
            <a:r>
              <a:rPr lang="en-US" sz="2400" err="1"/>
              <a:t>t</a:t>
            </a:r>
            <a:r>
              <a:rPr lang="en-US" sz="2400" err="1">
                <a:solidFill>
                  <a:srgbClr val="080808"/>
                </a:solidFill>
              </a:rPr>
              <a:t>.start</a:t>
            </a:r>
            <a:r>
              <a:rPr lang="en-US" sz="2400">
                <a:solidFill>
                  <a:srgbClr val="080808"/>
                </a:solidFill>
              </a:rPr>
              <a:t>();</a:t>
            </a:r>
            <a:r>
              <a:rPr lang="en-US" sz="2400"/>
              <a:t> ​</a:t>
            </a:r>
            <a:br>
              <a:rPr lang="en-US" sz="2400"/>
            </a:br>
            <a:r>
              <a:rPr lang="en-US" sz="2400"/>
              <a:t>} </a:t>
            </a:r>
            <a:endParaRPr lang="en-US"/>
          </a:p>
        </p:txBody>
      </p:sp>
      <p:sp>
        <p:nvSpPr>
          <p:cNvPr id="4" name="TextBox 3">
            <a:extLst>
              <a:ext uri="{FF2B5EF4-FFF2-40B4-BE49-F238E27FC236}">
                <a16:creationId xmlns:a16="http://schemas.microsoft.com/office/drawing/2014/main" id="{AFBC021A-5F5A-EAD1-F402-5AD0E9810C2F}"/>
              </a:ext>
            </a:extLst>
          </p:cNvPr>
          <p:cNvSpPr txBox="1"/>
          <p:nvPr/>
        </p:nvSpPr>
        <p:spPr>
          <a:xfrm>
            <a:off x="9454178" y="5565369"/>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a:solidFill>
                  <a:srgbClr val="FF0000"/>
                </a:solidFill>
              </a:rPr>
              <a:t>Output :</a:t>
            </a:r>
          </a:p>
          <a:p>
            <a:endParaRPr lang="en-US" sz="2000" b="1"/>
          </a:p>
          <a:p>
            <a:r>
              <a:rPr lang="en-US" sz="2000" b="1"/>
              <a:t>Thread task</a:t>
            </a:r>
          </a:p>
        </p:txBody>
      </p:sp>
    </p:spTree>
    <p:extLst>
      <p:ext uri="{BB962C8B-B14F-4D97-AF65-F5344CB8AC3E}">
        <p14:creationId xmlns:p14="http://schemas.microsoft.com/office/powerpoint/2010/main" val="1913481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p:bldP spid="9"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450060-679E-5BB0-7CE4-222F505959C9}"/>
              </a:ext>
            </a:extLst>
          </p:cNvPr>
          <p:cNvSpPr txBox="1"/>
          <p:nvPr/>
        </p:nvSpPr>
        <p:spPr>
          <a:xfrm>
            <a:off x="356239" y="257461"/>
            <a:ext cx="602603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Implementing Runnable interface :-</a:t>
            </a:r>
          </a:p>
        </p:txBody>
      </p:sp>
      <p:sp>
        <p:nvSpPr>
          <p:cNvPr id="5" name="Left Bracket 4">
            <a:extLst>
              <a:ext uri="{FF2B5EF4-FFF2-40B4-BE49-F238E27FC236}">
                <a16:creationId xmlns:a16="http://schemas.microsoft.com/office/drawing/2014/main" id="{DDD2555C-1F01-51B3-F378-FC07A1454D55}"/>
              </a:ext>
            </a:extLst>
          </p:cNvPr>
          <p:cNvSpPr/>
          <p:nvPr/>
        </p:nvSpPr>
        <p:spPr>
          <a:xfrm>
            <a:off x="2519299" y="1350785"/>
            <a:ext cx="87262" cy="4583286"/>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77799C3A-411D-8C95-03EC-60A1DDFCEAE7}"/>
              </a:ext>
            </a:extLst>
          </p:cNvPr>
          <p:cNvSpPr txBox="1"/>
          <p:nvPr/>
        </p:nvSpPr>
        <p:spPr>
          <a:xfrm>
            <a:off x="2777066" y="1182511"/>
            <a:ext cx="7851422"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a:t>
            </a:r>
            <a:r>
              <a:rPr lang="en-US" sz="2400">
                <a:solidFill>
                  <a:srgbClr val="0033B3"/>
                </a:solidFill>
                <a:latin typeface="Consolas"/>
              </a:rPr>
              <a:t>public class </a:t>
            </a:r>
            <a:r>
              <a:rPr lang="en-US" sz="2400" err="1">
                <a:latin typeface="Consolas"/>
              </a:rPr>
              <a:t>MyThread</a:t>
            </a:r>
            <a:r>
              <a:rPr lang="en-US" sz="2400">
                <a:latin typeface="Consolas"/>
              </a:rPr>
              <a:t> </a:t>
            </a:r>
            <a:r>
              <a:rPr lang="en-US" sz="2400">
                <a:solidFill>
                  <a:srgbClr val="0033B3"/>
                </a:solidFill>
                <a:latin typeface="Consolas"/>
              </a:rPr>
              <a:t>implements </a:t>
            </a:r>
            <a:r>
              <a:rPr lang="en-US" sz="2400">
                <a:latin typeface="Consolas"/>
              </a:rPr>
              <a:t>Runnable</a:t>
            </a:r>
            <a:r>
              <a:rPr lang="en-US" sz="2400">
                <a:solidFill>
                  <a:srgbClr val="080808"/>
                </a:solidFill>
                <a:latin typeface="Consolas"/>
              </a:rPr>
              <a:t>{</a:t>
            </a:r>
            <a:br>
              <a:rPr lang="en-US" sz="2400">
                <a:latin typeface="Consolas"/>
              </a:rPr>
            </a:br>
            <a:br>
              <a:rPr lang="en-US" sz="2400">
                <a:latin typeface="Consolas"/>
              </a:rPr>
            </a:br>
            <a:r>
              <a:rPr lang="en-US" sz="2400">
                <a:solidFill>
                  <a:srgbClr val="080808"/>
                </a:solidFill>
                <a:latin typeface="Consolas"/>
              </a:rPr>
              <a:t> </a:t>
            </a:r>
            <a:endParaRPr lang="en-US" sz="2400">
              <a:solidFill>
                <a:srgbClr val="080808"/>
              </a:solidFill>
              <a:latin typeface="Aptos" panose="020B0004020202020204"/>
            </a:endParaRPr>
          </a:p>
          <a:p>
            <a:endParaRPr lang="en-US" sz="2400">
              <a:solidFill>
                <a:srgbClr val="080808"/>
              </a:solidFill>
              <a:latin typeface="Consolas"/>
            </a:endParaRPr>
          </a:p>
          <a:p>
            <a:endParaRPr lang="en-US" sz="2400">
              <a:solidFill>
                <a:srgbClr val="080808"/>
              </a:solidFill>
              <a:latin typeface="Consolas"/>
            </a:endParaRPr>
          </a:p>
          <a:p>
            <a:endParaRPr lang="en-US" sz="2400">
              <a:solidFill>
                <a:srgbClr val="080808"/>
              </a:solidFill>
              <a:latin typeface="Consolas"/>
            </a:endParaRPr>
          </a:p>
          <a:p>
            <a:endParaRPr lang="en-US" sz="2400">
              <a:solidFill>
                <a:srgbClr val="080808"/>
              </a:solidFill>
              <a:latin typeface="Consolas"/>
            </a:endParaRPr>
          </a:p>
          <a:p>
            <a:endParaRPr lang="en-US" sz="2400">
              <a:solidFill>
                <a:srgbClr val="080808"/>
              </a:solidFill>
              <a:latin typeface="Consolas"/>
            </a:endParaRPr>
          </a:p>
          <a:p>
            <a:endParaRPr lang="en-US" sz="2400">
              <a:solidFill>
                <a:srgbClr val="080808"/>
              </a:solidFill>
              <a:latin typeface="Consolas"/>
            </a:endParaRPr>
          </a:p>
          <a:p>
            <a:endParaRPr lang="en-US" sz="2400">
              <a:solidFill>
                <a:srgbClr val="080808"/>
              </a:solidFill>
              <a:latin typeface="Consolas"/>
            </a:endParaRPr>
          </a:p>
          <a:p>
            <a:endParaRPr lang="en-US" sz="2400">
              <a:solidFill>
                <a:srgbClr val="080808"/>
              </a:solidFill>
              <a:latin typeface="Consolas"/>
            </a:endParaRPr>
          </a:p>
          <a:p>
            <a:r>
              <a:rPr lang="en-US" sz="2400">
                <a:solidFill>
                  <a:srgbClr val="080808"/>
                </a:solidFill>
                <a:latin typeface="Consolas"/>
              </a:rPr>
              <a:t>   </a:t>
            </a:r>
            <a:br>
              <a:rPr lang="en-US" sz="2400">
                <a:latin typeface="Consolas"/>
              </a:rPr>
            </a:br>
            <a:r>
              <a:rPr lang="en-US" sz="2400">
                <a:solidFill>
                  <a:srgbClr val="080808"/>
                </a:solidFill>
                <a:latin typeface="Consolas"/>
              </a:rPr>
              <a:t>}</a:t>
            </a:r>
            <a:endParaRPr lang="en-US" sz="2400">
              <a:solidFill>
                <a:srgbClr val="080808"/>
              </a:solidFill>
            </a:endParaRPr>
          </a:p>
          <a:p>
            <a:br>
              <a:rPr lang="en-US" sz="2400"/>
            </a:br>
            <a:br>
              <a:rPr lang="en-US" sz="2400"/>
            </a:br>
            <a:r>
              <a:rPr lang="en-US" sz="2400"/>
              <a:t> </a:t>
            </a:r>
            <a:br>
              <a:rPr lang="en-US" sz="2400"/>
            </a:br>
            <a:br>
              <a:rPr lang="en-US" sz="2400"/>
            </a:br>
            <a:endParaRPr lang="en-US" sz="2400">
              <a:solidFill>
                <a:srgbClr val="080808"/>
              </a:solidFill>
            </a:endParaRPr>
          </a:p>
        </p:txBody>
      </p:sp>
      <p:sp>
        <p:nvSpPr>
          <p:cNvPr id="4" name="TextBox 3">
            <a:extLst>
              <a:ext uri="{FF2B5EF4-FFF2-40B4-BE49-F238E27FC236}">
                <a16:creationId xmlns:a16="http://schemas.microsoft.com/office/drawing/2014/main" id="{AFBC021A-5F5A-EAD1-F402-5AD0E9810C2F}"/>
              </a:ext>
            </a:extLst>
          </p:cNvPr>
          <p:cNvSpPr txBox="1"/>
          <p:nvPr/>
        </p:nvSpPr>
        <p:spPr>
          <a:xfrm>
            <a:off x="10117400" y="5664147"/>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a:solidFill>
                  <a:srgbClr val="FF0000"/>
                </a:solidFill>
              </a:rPr>
              <a:t>Output :</a:t>
            </a:r>
          </a:p>
          <a:p>
            <a:endParaRPr lang="en-US" sz="2000" b="1"/>
          </a:p>
          <a:p>
            <a:r>
              <a:rPr lang="en-US" sz="2000" b="1"/>
              <a:t>Thread task</a:t>
            </a:r>
          </a:p>
        </p:txBody>
      </p:sp>
      <p:sp>
        <p:nvSpPr>
          <p:cNvPr id="6" name="Left Bracket 5">
            <a:extLst>
              <a:ext uri="{FF2B5EF4-FFF2-40B4-BE49-F238E27FC236}">
                <a16:creationId xmlns:a16="http://schemas.microsoft.com/office/drawing/2014/main" id="{1452D181-1D03-ADED-432E-052F24FA043A}"/>
              </a:ext>
            </a:extLst>
          </p:cNvPr>
          <p:cNvSpPr/>
          <p:nvPr/>
        </p:nvSpPr>
        <p:spPr>
          <a:xfrm>
            <a:off x="2956742" y="2493784"/>
            <a:ext cx="87262" cy="92851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Left Bracket 6">
            <a:extLst>
              <a:ext uri="{FF2B5EF4-FFF2-40B4-BE49-F238E27FC236}">
                <a16:creationId xmlns:a16="http://schemas.microsoft.com/office/drawing/2014/main" id="{AB46A3F2-D7C9-9A28-D551-DFBDE0127258}"/>
              </a:ext>
            </a:extLst>
          </p:cNvPr>
          <p:cNvSpPr/>
          <p:nvPr/>
        </p:nvSpPr>
        <p:spPr>
          <a:xfrm>
            <a:off x="2956743" y="3975451"/>
            <a:ext cx="129596" cy="1690508"/>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3F9ADDC9-AAE3-C8FA-C4F7-DFDCED6231C5}"/>
              </a:ext>
            </a:extLst>
          </p:cNvPr>
          <p:cNvSpPr txBox="1"/>
          <p:nvPr/>
        </p:nvSpPr>
        <p:spPr>
          <a:xfrm>
            <a:off x="3005665" y="1185333"/>
            <a:ext cx="7696199"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sz="2400">
                <a:solidFill>
                  <a:srgbClr val="080808"/>
                </a:solidFill>
                <a:latin typeface="Consolas"/>
              </a:rPr>
            </a:br>
            <a:br>
              <a:rPr lang="en-US" sz="2400">
                <a:solidFill>
                  <a:srgbClr val="080808"/>
                </a:solidFill>
                <a:latin typeface="Consolas"/>
              </a:rPr>
            </a:br>
            <a:r>
              <a:rPr lang="en-US" sz="2400">
                <a:solidFill>
                  <a:srgbClr val="080808"/>
                </a:solidFill>
                <a:latin typeface="Consolas"/>
              </a:rPr>
              <a:t> </a:t>
            </a:r>
            <a:r>
              <a:rPr lang="en-US" sz="2400">
                <a:solidFill>
                  <a:srgbClr val="9E880D"/>
                </a:solidFill>
                <a:latin typeface="Consolas"/>
              </a:rPr>
              <a:t>@Override</a:t>
            </a:r>
            <a:br>
              <a:rPr lang="en-US" sz="2400">
                <a:solidFill>
                  <a:srgbClr val="9E880D"/>
                </a:solidFill>
                <a:latin typeface="Consolas"/>
              </a:rPr>
            </a:br>
            <a:r>
              <a:rPr lang="en-US" sz="2400">
                <a:solidFill>
                  <a:srgbClr val="9E880D"/>
                </a:solidFill>
                <a:latin typeface="Consolas"/>
              </a:rPr>
              <a:t> </a:t>
            </a:r>
            <a:r>
              <a:rPr lang="en-US" sz="2400">
                <a:solidFill>
                  <a:srgbClr val="0033B3"/>
                </a:solidFill>
                <a:latin typeface="Consolas"/>
              </a:rPr>
              <a:t>public void </a:t>
            </a:r>
            <a:r>
              <a:rPr lang="en-US" sz="2400">
                <a:solidFill>
                  <a:srgbClr val="00627A"/>
                </a:solidFill>
                <a:latin typeface="Consolas"/>
              </a:rPr>
              <a:t>run</a:t>
            </a:r>
            <a:r>
              <a:rPr lang="en-US" sz="2400">
                <a:solidFill>
                  <a:srgbClr val="080808"/>
                </a:solidFill>
                <a:latin typeface="Consolas"/>
              </a:rPr>
              <a:t>() {</a:t>
            </a:r>
            <a:br>
              <a:rPr lang="en-US" sz="2400">
                <a:solidFill>
                  <a:srgbClr val="080808"/>
                </a:solidFill>
                <a:latin typeface="Consolas"/>
              </a:rPr>
            </a:br>
            <a:r>
              <a:rPr lang="en-US" sz="2400">
                <a:solidFill>
                  <a:srgbClr val="080808"/>
                </a:solidFill>
                <a:latin typeface="Consolas"/>
              </a:rPr>
              <a:t> </a:t>
            </a:r>
            <a:r>
              <a:rPr lang="en-US" sz="2400" err="1">
                <a:latin typeface="Consolas"/>
              </a:rPr>
              <a:t>System</a:t>
            </a:r>
            <a:r>
              <a:rPr lang="en-US" sz="2400" err="1">
                <a:solidFill>
                  <a:srgbClr val="080808"/>
                </a:solidFill>
                <a:latin typeface="Consolas"/>
              </a:rPr>
              <a:t>.</a:t>
            </a:r>
            <a:r>
              <a:rPr lang="en-US" sz="2400" i="1" err="1">
                <a:solidFill>
                  <a:srgbClr val="871094"/>
                </a:solidFill>
                <a:latin typeface="Consolas"/>
              </a:rPr>
              <a:t>out</a:t>
            </a:r>
            <a:r>
              <a:rPr lang="en-US" sz="2400" err="1">
                <a:solidFill>
                  <a:srgbClr val="080808"/>
                </a:solidFill>
                <a:latin typeface="Consolas"/>
              </a:rPr>
              <a:t>.println</a:t>
            </a:r>
            <a:r>
              <a:rPr lang="en-US" sz="2400">
                <a:solidFill>
                  <a:srgbClr val="080808"/>
                </a:solidFill>
                <a:latin typeface="Consolas"/>
              </a:rPr>
              <a:t>(</a:t>
            </a:r>
            <a:r>
              <a:rPr lang="en-US" sz="2400">
                <a:solidFill>
                  <a:srgbClr val="067D17"/>
                </a:solidFill>
                <a:latin typeface="Consolas"/>
              </a:rPr>
              <a:t>"Thread task"</a:t>
            </a:r>
            <a:r>
              <a:rPr lang="en-US" sz="2400">
                <a:solidFill>
                  <a:srgbClr val="080808"/>
                </a:solidFill>
                <a:latin typeface="Consolas"/>
              </a:rPr>
              <a:t>);</a:t>
            </a:r>
            <a:br>
              <a:rPr lang="en-US" sz="2400">
                <a:solidFill>
                  <a:srgbClr val="080808"/>
                </a:solidFill>
                <a:latin typeface="Consolas"/>
              </a:rPr>
            </a:br>
            <a:r>
              <a:rPr lang="en-US" sz="2400">
                <a:solidFill>
                  <a:srgbClr val="080808"/>
                </a:solidFill>
                <a:latin typeface="Consolas"/>
              </a:rPr>
              <a:t> }</a:t>
            </a:r>
            <a:br>
              <a:rPr lang="en-US" sz="2400">
                <a:solidFill>
                  <a:srgbClr val="080808"/>
                </a:solidFill>
                <a:latin typeface="Consolas"/>
              </a:rPr>
            </a:br>
            <a:br>
              <a:rPr lang="en-US" sz="2400">
                <a:solidFill>
                  <a:srgbClr val="080808"/>
                </a:solidFill>
                <a:latin typeface="Consolas"/>
              </a:rPr>
            </a:br>
            <a:r>
              <a:rPr lang="en-US" sz="2400">
                <a:solidFill>
                  <a:srgbClr val="080808"/>
                </a:solidFill>
                <a:latin typeface="Consolas"/>
              </a:rPr>
              <a:t> </a:t>
            </a:r>
            <a:br>
              <a:rPr lang="en-US" sz="2400">
                <a:solidFill>
                  <a:srgbClr val="080808"/>
                </a:solidFill>
                <a:latin typeface="Consolas"/>
              </a:rPr>
            </a:br>
            <a:endParaRPr lang="en-US" sz="2400">
              <a:solidFill>
                <a:srgbClr val="080808"/>
              </a:solidFill>
              <a:latin typeface="Consolas"/>
            </a:endParaRPr>
          </a:p>
        </p:txBody>
      </p:sp>
      <p:sp>
        <p:nvSpPr>
          <p:cNvPr id="9" name="TextBox 8">
            <a:extLst>
              <a:ext uri="{FF2B5EF4-FFF2-40B4-BE49-F238E27FC236}">
                <a16:creationId xmlns:a16="http://schemas.microsoft.com/office/drawing/2014/main" id="{4400A1A5-1F71-01C0-C325-F72551333357}"/>
              </a:ext>
            </a:extLst>
          </p:cNvPr>
          <p:cNvSpPr txBox="1"/>
          <p:nvPr/>
        </p:nvSpPr>
        <p:spPr>
          <a:xfrm>
            <a:off x="3237908" y="3933505"/>
            <a:ext cx="735258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0033B3"/>
                </a:solidFill>
                <a:latin typeface="Consolas"/>
              </a:rPr>
              <a:t>public static void </a:t>
            </a:r>
            <a:r>
              <a:rPr lang="en-US" sz="2400">
                <a:solidFill>
                  <a:srgbClr val="00627A"/>
                </a:solidFill>
                <a:latin typeface="Consolas"/>
              </a:rPr>
              <a:t>main</a:t>
            </a:r>
            <a:r>
              <a:rPr lang="en-US" sz="2400">
                <a:solidFill>
                  <a:srgbClr val="080808"/>
                </a:solidFill>
                <a:latin typeface="Consolas"/>
              </a:rPr>
              <a:t>(</a:t>
            </a:r>
            <a:r>
              <a:rPr lang="en-US" sz="2400">
                <a:latin typeface="Consolas"/>
              </a:rPr>
              <a:t>String</a:t>
            </a:r>
            <a:r>
              <a:rPr lang="en-US" sz="2400">
                <a:solidFill>
                  <a:srgbClr val="080808"/>
                </a:solidFill>
                <a:latin typeface="Consolas"/>
              </a:rPr>
              <a:t>[] </a:t>
            </a:r>
            <a:r>
              <a:rPr lang="en-US" sz="2400" err="1">
                <a:latin typeface="Consolas"/>
              </a:rPr>
              <a:t>args</a:t>
            </a:r>
            <a:r>
              <a:rPr lang="en-US" sz="2400">
                <a:solidFill>
                  <a:srgbClr val="080808"/>
                </a:solidFill>
                <a:latin typeface="Consolas"/>
              </a:rPr>
              <a:t>) {</a:t>
            </a:r>
            <a:br>
              <a:rPr lang="en-US" sz="2400">
                <a:solidFill>
                  <a:srgbClr val="080808"/>
                </a:solidFill>
                <a:latin typeface="Consolas"/>
              </a:rPr>
            </a:br>
            <a:r>
              <a:rPr lang="en-US" sz="2400">
                <a:solidFill>
                  <a:srgbClr val="080808"/>
                </a:solidFill>
                <a:latin typeface="Consolas"/>
              </a:rPr>
              <a:t> </a:t>
            </a:r>
            <a:r>
              <a:rPr lang="en-US" sz="2400" err="1">
                <a:latin typeface="Consolas"/>
              </a:rPr>
              <a:t>MyThread</a:t>
            </a:r>
            <a:r>
              <a:rPr lang="en-US" sz="2400">
                <a:latin typeface="Consolas"/>
              </a:rPr>
              <a:t> t </a:t>
            </a:r>
            <a:r>
              <a:rPr lang="en-US" sz="2400">
                <a:solidFill>
                  <a:srgbClr val="080808"/>
                </a:solidFill>
                <a:latin typeface="Consolas"/>
              </a:rPr>
              <a:t>= </a:t>
            </a:r>
            <a:r>
              <a:rPr lang="en-US" sz="2400">
                <a:solidFill>
                  <a:srgbClr val="0033B3"/>
                </a:solidFill>
                <a:latin typeface="Consolas"/>
              </a:rPr>
              <a:t>new </a:t>
            </a:r>
            <a:r>
              <a:rPr lang="en-US" sz="2400" err="1">
                <a:solidFill>
                  <a:srgbClr val="080808"/>
                </a:solidFill>
                <a:latin typeface="Consolas"/>
              </a:rPr>
              <a:t>MyThread</a:t>
            </a:r>
            <a:r>
              <a:rPr lang="en-US" sz="2400">
                <a:solidFill>
                  <a:srgbClr val="080808"/>
                </a:solidFill>
                <a:latin typeface="Consolas"/>
              </a:rPr>
              <a:t>();</a:t>
            </a:r>
            <a:br>
              <a:rPr lang="en-US" sz="2400">
                <a:solidFill>
                  <a:srgbClr val="080808"/>
                </a:solidFill>
                <a:latin typeface="Consolas"/>
              </a:rPr>
            </a:br>
            <a:r>
              <a:rPr lang="en-US" sz="2400">
                <a:solidFill>
                  <a:srgbClr val="080808"/>
                </a:solidFill>
                <a:latin typeface="Consolas"/>
              </a:rPr>
              <a:t> </a:t>
            </a:r>
            <a:r>
              <a:rPr lang="en-US" sz="2400">
                <a:latin typeface="Consolas"/>
              </a:rPr>
              <a:t>Thread </a:t>
            </a:r>
            <a:r>
              <a:rPr lang="en-US" sz="2400" err="1">
                <a:latin typeface="Consolas"/>
              </a:rPr>
              <a:t>thread</a:t>
            </a:r>
            <a:r>
              <a:rPr lang="en-US" sz="2400">
                <a:latin typeface="Consolas"/>
              </a:rPr>
              <a:t> </a:t>
            </a:r>
            <a:r>
              <a:rPr lang="en-US" sz="2400">
                <a:solidFill>
                  <a:srgbClr val="080808"/>
                </a:solidFill>
                <a:latin typeface="Consolas"/>
              </a:rPr>
              <a:t>= </a:t>
            </a:r>
            <a:r>
              <a:rPr lang="en-US" sz="2400">
                <a:solidFill>
                  <a:srgbClr val="0033B3"/>
                </a:solidFill>
                <a:latin typeface="Consolas"/>
              </a:rPr>
              <a:t>new </a:t>
            </a:r>
            <a:r>
              <a:rPr lang="en-US" sz="2400">
                <a:solidFill>
                  <a:srgbClr val="080808"/>
                </a:solidFill>
                <a:latin typeface="Consolas"/>
              </a:rPr>
              <a:t>Thread(</a:t>
            </a:r>
            <a:r>
              <a:rPr lang="en-US" sz="2400">
                <a:latin typeface="Consolas"/>
              </a:rPr>
              <a:t>t</a:t>
            </a:r>
            <a:r>
              <a:rPr lang="en-US" sz="2400">
                <a:solidFill>
                  <a:srgbClr val="080808"/>
                </a:solidFill>
                <a:latin typeface="Consolas"/>
              </a:rPr>
              <a:t>);</a:t>
            </a:r>
            <a:br>
              <a:rPr lang="en-US" sz="2400">
                <a:solidFill>
                  <a:srgbClr val="080808"/>
                </a:solidFill>
                <a:latin typeface="Consolas"/>
              </a:rPr>
            </a:br>
            <a:r>
              <a:rPr lang="en-US" sz="2400">
                <a:solidFill>
                  <a:srgbClr val="080808"/>
                </a:solidFill>
                <a:latin typeface="Consolas"/>
              </a:rPr>
              <a:t> </a:t>
            </a:r>
            <a:r>
              <a:rPr lang="en-US" sz="2400" err="1">
                <a:latin typeface="Consolas"/>
              </a:rPr>
              <a:t>thread</a:t>
            </a:r>
            <a:r>
              <a:rPr lang="en-US" sz="2400" err="1">
                <a:solidFill>
                  <a:srgbClr val="080808"/>
                </a:solidFill>
                <a:latin typeface="Consolas"/>
              </a:rPr>
              <a:t>.start</a:t>
            </a:r>
            <a:r>
              <a:rPr lang="en-US" sz="2400">
                <a:solidFill>
                  <a:srgbClr val="080808"/>
                </a:solidFill>
                <a:latin typeface="Consolas"/>
              </a:rPr>
              <a:t>();</a:t>
            </a:r>
            <a:br>
              <a:rPr lang="en-US" sz="2400">
                <a:solidFill>
                  <a:srgbClr val="080808"/>
                </a:solidFill>
                <a:latin typeface="Consolas"/>
              </a:rPr>
            </a:br>
            <a:r>
              <a:rPr lang="en-US" sz="2400">
                <a:solidFill>
                  <a:srgbClr val="080808"/>
                </a:solidFill>
                <a:latin typeface="Consolas"/>
              </a:rPr>
              <a:t> }</a:t>
            </a:r>
            <a:endParaRPr lang="en-US"/>
          </a:p>
        </p:txBody>
      </p:sp>
    </p:spTree>
    <p:extLst>
      <p:ext uri="{BB962C8B-B14F-4D97-AF65-F5344CB8AC3E}">
        <p14:creationId xmlns:p14="http://schemas.microsoft.com/office/powerpoint/2010/main" val="246575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4" grpId="0"/>
      <p:bldP spid="6" grpId="0" animBg="1"/>
      <p:bldP spid="7" grpId="0" animBg="1"/>
      <p:bldP spid="10"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E720-9011-6041-E1FE-D14BA3D1B37F}"/>
              </a:ext>
            </a:extLst>
          </p:cNvPr>
          <p:cNvSpPr>
            <a:spLocks noGrp="1"/>
          </p:cNvSpPr>
          <p:nvPr>
            <p:ph type="title" idx="4294967295"/>
          </p:nvPr>
        </p:nvSpPr>
        <p:spPr>
          <a:xfrm>
            <a:off x="183444" y="97014"/>
            <a:ext cx="4814712" cy="1015119"/>
          </a:xfrm>
        </p:spPr>
        <p:txBody>
          <a:bodyPr/>
          <a:lstStyle/>
          <a:p>
            <a:r>
              <a:rPr lang="en-US"/>
              <a:t>Lifecycle of Thread</a:t>
            </a:r>
          </a:p>
        </p:txBody>
      </p:sp>
      <p:sp>
        <p:nvSpPr>
          <p:cNvPr id="4" name="Rectangle 3">
            <a:extLst>
              <a:ext uri="{FF2B5EF4-FFF2-40B4-BE49-F238E27FC236}">
                <a16:creationId xmlns:a16="http://schemas.microsoft.com/office/drawing/2014/main" id="{0BB3B286-DE31-5164-D093-96A83C1AE01B}"/>
              </a:ext>
            </a:extLst>
          </p:cNvPr>
          <p:cNvSpPr/>
          <p:nvPr/>
        </p:nvSpPr>
        <p:spPr>
          <a:xfrm>
            <a:off x="189834" y="3203222"/>
            <a:ext cx="1114778" cy="67733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p>
        </p:txBody>
      </p:sp>
      <p:sp>
        <p:nvSpPr>
          <p:cNvPr id="5" name="TextBox 4">
            <a:extLst>
              <a:ext uri="{FF2B5EF4-FFF2-40B4-BE49-F238E27FC236}">
                <a16:creationId xmlns:a16="http://schemas.microsoft.com/office/drawing/2014/main" id="{2A465BAE-6460-771D-432A-7B9D55E5298F}"/>
              </a:ext>
            </a:extLst>
          </p:cNvPr>
          <p:cNvSpPr txBox="1"/>
          <p:nvPr/>
        </p:nvSpPr>
        <p:spPr>
          <a:xfrm>
            <a:off x="345056" y="3372289"/>
            <a:ext cx="78175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t>New</a:t>
            </a:r>
          </a:p>
        </p:txBody>
      </p:sp>
      <p:sp>
        <p:nvSpPr>
          <p:cNvPr id="6" name="Rectangle 5">
            <a:extLst>
              <a:ext uri="{FF2B5EF4-FFF2-40B4-BE49-F238E27FC236}">
                <a16:creationId xmlns:a16="http://schemas.microsoft.com/office/drawing/2014/main" id="{192E88EB-C36F-6B75-31F5-8737BEA36916}"/>
              </a:ext>
            </a:extLst>
          </p:cNvPr>
          <p:cNvSpPr/>
          <p:nvPr/>
        </p:nvSpPr>
        <p:spPr>
          <a:xfrm>
            <a:off x="3226916" y="3203222"/>
            <a:ext cx="1467555" cy="67733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p>
        </p:txBody>
      </p:sp>
      <p:sp>
        <p:nvSpPr>
          <p:cNvPr id="7" name="TextBox 6">
            <a:extLst>
              <a:ext uri="{FF2B5EF4-FFF2-40B4-BE49-F238E27FC236}">
                <a16:creationId xmlns:a16="http://schemas.microsoft.com/office/drawing/2014/main" id="{13347752-BE4A-EEE5-E8F6-6A0505EC578D}"/>
              </a:ext>
            </a:extLst>
          </p:cNvPr>
          <p:cNvSpPr txBox="1"/>
          <p:nvPr/>
        </p:nvSpPr>
        <p:spPr>
          <a:xfrm>
            <a:off x="3311318" y="3358179"/>
            <a:ext cx="130386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t>Runnable</a:t>
            </a:r>
          </a:p>
        </p:txBody>
      </p:sp>
      <p:sp>
        <p:nvSpPr>
          <p:cNvPr id="8" name="Rectangle 7">
            <a:extLst>
              <a:ext uri="{FF2B5EF4-FFF2-40B4-BE49-F238E27FC236}">
                <a16:creationId xmlns:a16="http://schemas.microsoft.com/office/drawing/2014/main" id="{0A58CFCD-B31B-043C-5D6A-13620A15C8BB}"/>
              </a:ext>
            </a:extLst>
          </p:cNvPr>
          <p:cNvSpPr/>
          <p:nvPr/>
        </p:nvSpPr>
        <p:spPr>
          <a:xfrm>
            <a:off x="7152201" y="3132666"/>
            <a:ext cx="1171223" cy="70555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p>
        </p:txBody>
      </p:sp>
      <p:sp>
        <p:nvSpPr>
          <p:cNvPr id="9" name="TextBox 8">
            <a:extLst>
              <a:ext uri="{FF2B5EF4-FFF2-40B4-BE49-F238E27FC236}">
                <a16:creationId xmlns:a16="http://schemas.microsoft.com/office/drawing/2014/main" id="{A90F6F68-500D-4597-0E80-98294742DF35}"/>
              </a:ext>
            </a:extLst>
          </p:cNvPr>
          <p:cNvSpPr txBox="1"/>
          <p:nvPr/>
        </p:nvSpPr>
        <p:spPr>
          <a:xfrm>
            <a:off x="7151937" y="3316110"/>
            <a:ext cx="130386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t>Running</a:t>
            </a:r>
          </a:p>
        </p:txBody>
      </p:sp>
      <p:sp>
        <p:nvSpPr>
          <p:cNvPr id="10" name="Rectangle 9">
            <a:extLst>
              <a:ext uri="{FF2B5EF4-FFF2-40B4-BE49-F238E27FC236}">
                <a16:creationId xmlns:a16="http://schemas.microsoft.com/office/drawing/2014/main" id="{7EC14DDC-C587-2FA6-CE6B-67DBDFC82CAB}"/>
              </a:ext>
            </a:extLst>
          </p:cNvPr>
          <p:cNvSpPr/>
          <p:nvPr/>
        </p:nvSpPr>
        <p:spPr>
          <a:xfrm>
            <a:off x="10588657" y="3160888"/>
            <a:ext cx="1467555" cy="67733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p>
        </p:txBody>
      </p:sp>
      <p:sp>
        <p:nvSpPr>
          <p:cNvPr id="11" name="TextBox 10">
            <a:extLst>
              <a:ext uri="{FF2B5EF4-FFF2-40B4-BE49-F238E27FC236}">
                <a16:creationId xmlns:a16="http://schemas.microsoft.com/office/drawing/2014/main" id="{FD737AC4-97CA-2D97-C7D3-0DC7165EA8B7}"/>
              </a:ext>
            </a:extLst>
          </p:cNvPr>
          <p:cNvSpPr txBox="1"/>
          <p:nvPr/>
        </p:nvSpPr>
        <p:spPr>
          <a:xfrm>
            <a:off x="10885523" y="3302532"/>
            <a:ext cx="95108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t>Dead</a:t>
            </a:r>
          </a:p>
        </p:txBody>
      </p:sp>
      <p:sp>
        <p:nvSpPr>
          <p:cNvPr id="16" name="Arrow: Right 15">
            <a:extLst>
              <a:ext uri="{FF2B5EF4-FFF2-40B4-BE49-F238E27FC236}">
                <a16:creationId xmlns:a16="http://schemas.microsoft.com/office/drawing/2014/main" id="{C07D565F-5948-8D72-FC8B-586F052D05AF}"/>
              </a:ext>
            </a:extLst>
          </p:cNvPr>
          <p:cNvSpPr/>
          <p:nvPr/>
        </p:nvSpPr>
        <p:spPr>
          <a:xfrm>
            <a:off x="1304612" y="3513666"/>
            <a:ext cx="1908461" cy="111824"/>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4BD30160-5A2A-8C77-FFD9-2DE7FEEF1766}"/>
              </a:ext>
            </a:extLst>
          </p:cNvPr>
          <p:cNvSpPr/>
          <p:nvPr/>
        </p:nvSpPr>
        <p:spPr>
          <a:xfrm>
            <a:off x="4694474" y="3457222"/>
            <a:ext cx="2457729" cy="126202"/>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758093A8-B5D7-53E5-1CEF-A86AC70CA9F1}"/>
              </a:ext>
            </a:extLst>
          </p:cNvPr>
          <p:cNvSpPr/>
          <p:nvPr/>
        </p:nvSpPr>
        <p:spPr>
          <a:xfrm>
            <a:off x="8323427" y="3428999"/>
            <a:ext cx="2279341" cy="153358"/>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87A1601-B63F-C4A3-087B-4FD73317060A}"/>
              </a:ext>
            </a:extLst>
          </p:cNvPr>
          <p:cNvSpPr txBox="1"/>
          <p:nvPr/>
        </p:nvSpPr>
        <p:spPr>
          <a:xfrm>
            <a:off x="94782" y="4049622"/>
            <a:ext cx="208956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err="1"/>
              <a:t>MyThread</a:t>
            </a:r>
            <a:r>
              <a:rPr lang="en-US" sz="2000" dirty="0"/>
              <a:t> t = new </a:t>
            </a:r>
            <a:r>
              <a:rPr lang="en-US" sz="2000" err="1"/>
              <a:t>MyThread</a:t>
            </a:r>
            <a:r>
              <a:rPr lang="en-US" sz="2000" dirty="0"/>
              <a:t>();</a:t>
            </a:r>
          </a:p>
        </p:txBody>
      </p:sp>
      <p:sp>
        <p:nvSpPr>
          <p:cNvPr id="21" name="TextBox 20">
            <a:extLst>
              <a:ext uri="{FF2B5EF4-FFF2-40B4-BE49-F238E27FC236}">
                <a16:creationId xmlns:a16="http://schemas.microsoft.com/office/drawing/2014/main" id="{1AB640DD-573D-E93C-7611-461D5AF847CC}"/>
              </a:ext>
            </a:extLst>
          </p:cNvPr>
          <p:cNvSpPr txBox="1"/>
          <p:nvPr/>
        </p:nvSpPr>
        <p:spPr>
          <a:xfrm>
            <a:off x="1772673" y="3062908"/>
            <a:ext cx="112042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err="1"/>
              <a:t>t.start</a:t>
            </a:r>
            <a:r>
              <a:rPr lang="en-US" sz="2000" dirty="0"/>
              <a:t>();</a:t>
            </a:r>
          </a:p>
        </p:txBody>
      </p:sp>
      <p:sp>
        <p:nvSpPr>
          <p:cNvPr id="22" name="TextBox 21">
            <a:extLst>
              <a:ext uri="{FF2B5EF4-FFF2-40B4-BE49-F238E27FC236}">
                <a16:creationId xmlns:a16="http://schemas.microsoft.com/office/drawing/2014/main" id="{71CA7EF4-8283-6338-E5C2-318306550DCA}"/>
              </a:ext>
            </a:extLst>
          </p:cNvPr>
          <p:cNvSpPr txBox="1"/>
          <p:nvPr/>
        </p:nvSpPr>
        <p:spPr>
          <a:xfrm>
            <a:off x="4693940" y="2720248"/>
            <a:ext cx="246337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If Thread Schedular allocates processor</a:t>
            </a:r>
          </a:p>
        </p:txBody>
      </p:sp>
      <p:sp>
        <p:nvSpPr>
          <p:cNvPr id="3" name="TextBox 2">
            <a:extLst>
              <a:ext uri="{FF2B5EF4-FFF2-40B4-BE49-F238E27FC236}">
                <a16:creationId xmlns:a16="http://schemas.microsoft.com/office/drawing/2014/main" id="{520816DD-20E4-4FD8-3053-2882B5A408C1}"/>
              </a:ext>
            </a:extLst>
          </p:cNvPr>
          <p:cNvSpPr txBox="1"/>
          <p:nvPr/>
        </p:nvSpPr>
        <p:spPr>
          <a:xfrm>
            <a:off x="8368155" y="2960936"/>
            <a:ext cx="217422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If runs completes</a:t>
            </a:r>
          </a:p>
        </p:txBody>
      </p:sp>
    </p:spTree>
    <p:extLst>
      <p:ext uri="{BB962C8B-B14F-4D97-AF65-F5344CB8AC3E}">
        <p14:creationId xmlns:p14="http://schemas.microsoft.com/office/powerpoint/2010/main" val="14239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p:bldP spid="10" grpId="0" animBg="1"/>
      <p:bldP spid="11" grpId="0"/>
      <p:bldP spid="16" grpId="0" animBg="1"/>
      <p:bldP spid="18" grpId="0" animBg="1"/>
      <p:bldP spid="19" grpId="0" animBg="1"/>
      <p:bldP spid="20" grpId="0"/>
      <p:bldP spid="21" grpId="0"/>
      <p:bldP spid="2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B6E720-9011-6041-E1FE-D14BA3D1B37F}"/>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Thread class</a:t>
            </a:r>
            <a:br>
              <a:rPr lang="en-US" dirty="0">
                <a:solidFill>
                  <a:srgbClr val="FFFFFF"/>
                </a:solidFill>
              </a:rPr>
            </a:br>
            <a:br>
              <a:rPr lang="en-US" dirty="0"/>
            </a:br>
            <a:r>
              <a:rPr lang="en-US" dirty="0">
                <a:solidFill>
                  <a:srgbClr val="FFFFFF"/>
                </a:solidFill>
              </a:rPr>
              <a:t>(implements Runnable)</a:t>
            </a:r>
          </a:p>
        </p:txBody>
      </p:sp>
      <p:sp>
        <p:nvSpPr>
          <p:cNvPr id="28" name="Arc 2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8EE45CA1-AB1B-B505-88F0-188DF1137FCB}"/>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ea typeface="+mn-lt"/>
                <a:cs typeface="+mn-lt"/>
              </a:rPr>
              <a:t>public String </a:t>
            </a:r>
            <a:r>
              <a:rPr lang="en-US" err="1">
                <a:solidFill>
                  <a:schemeClr val="tx2">
                    <a:lumMod val="49000"/>
                    <a:lumOff val="51000"/>
                  </a:schemeClr>
                </a:solidFill>
                <a:ea typeface="+mn-lt"/>
                <a:cs typeface="+mn-lt"/>
              </a:rPr>
              <a:t>getName</a:t>
            </a:r>
            <a:r>
              <a:rPr lang="en-US" dirty="0">
                <a:ea typeface="+mn-lt"/>
                <a:cs typeface="+mn-lt"/>
              </a:rPr>
              <a:t>()</a:t>
            </a:r>
          </a:p>
          <a:p>
            <a:r>
              <a:rPr lang="en-US" dirty="0">
                <a:ea typeface="+mn-lt"/>
                <a:cs typeface="+mn-lt"/>
              </a:rPr>
              <a:t>public void </a:t>
            </a:r>
            <a:r>
              <a:rPr lang="en-US" err="1">
                <a:solidFill>
                  <a:schemeClr val="tx2">
                    <a:lumMod val="49000"/>
                    <a:lumOff val="51000"/>
                  </a:schemeClr>
                </a:solidFill>
                <a:ea typeface="+mn-lt"/>
                <a:cs typeface="+mn-lt"/>
              </a:rPr>
              <a:t>setName</a:t>
            </a:r>
            <a:r>
              <a:rPr lang="en-US" dirty="0">
                <a:ea typeface="+mn-lt"/>
                <a:cs typeface="+mn-lt"/>
              </a:rPr>
              <a:t>(String name)</a:t>
            </a:r>
          </a:p>
          <a:p>
            <a:r>
              <a:rPr lang="en-US" dirty="0">
                <a:ea typeface="+mn-lt"/>
                <a:cs typeface="+mn-lt"/>
              </a:rPr>
              <a:t>public </a:t>
            </a:r>
            <a:r>
              <a:rPr lang="en-US" err="1">
                <a:ea typeface="+mn-lt"/>
                <a:cs typeface="+mn-lt"/>
              </a:rPr>
              <a:t>boolean</a:t>
            </a:r>
            <a:r>
              <a:rPr lang="en-US" dirty="0">
                <a:ea typeface="+mn-lt"/>
                <a:cs typeface="+mn-lt"/>
              </a:rPr>
              <a:t> </a:t>
            </a:r>
            <a:r>
              <a:rPr lang="en-US" err="1">
                <a:solidFill>
                  <a:schemeClr val="tx2">
                    <a:lumMod val="49000"/>
                    <a:lumOff val="51000"/>
                  </a:schemeClr>
                </a:solidFill>
                <a:ea typeface="+mn-lt"/>
                <a:cs typeface="+mn-lt"/>
              </a:rPr>
              <a:t>isAlive</a:t>
            </a:r>
            <a:r>
              <a:rPr lang="en-US" dirty="0">
                <a:ea typeface="+mn-lt"/>
                <a:cs typeface="+mn-lt"/>
              </a:rPr>
              <a:t>()</a:t>
            </a:r>
          </a:p>
          <a:p>
            <a:r>
              <a:rPr lang="en-US" dirty="0">
                <a:ea typeface="+mn-lt"/>
                <a:cs typeface="+mn-lt"/>
              </a:rPr>
              <a:t>public void </a:t>
            </a:r>
            <a:r>
              <a:rPr lang="en-US" err="1">
                <a:solidFill>
                  <a:schemeClr val="tx2">
                    <a:lumMod val="49000"/>
                    <a:lumOff val="51000"/>
                  </a:schemeClr>
                </a:solidFill>
                <a:ea typeface="+mn-lt"/>
                <a:cs typeface="+mn-lt"/>
              </a:rPr>
              <a:t>setPriority</a:t>
            </a:r>
            <a:r>
              <a:rPr lang="en-US" dirty="0">
                <a:ea typeface="+mn-lt"/>
                <a:cs typeface="+mn-lt"/>
              </a:rPr>
              <a:t>(int priority)</a:t>
            </a:r>
            <a:endParaRPr lang="en-US" dirty="0"/>
          </a:p>
          <a:p>
            <a:r>
              <a:rPr lang="en-US" dirty="0">
                <a:ea typeface="+mn-lt"/>
                <a:cs typeface="+mn-lt"/>
              </a:rPr>
              <a:t>public static void </a:t>
            </a:r>
            <a:r>
              <a:rPr lang="en-US" dirty="0">
                <a:solidFill>
                  <a:schemeClr val="tx2">
                    <a:lumMod val="49000"/>
                    <a:lumOff val="51000"/>
                  </a:schemeClr>
                </a:solidFill>
                <a:ea typeface="+mn-lt"/>
                <a:cs typeface="+mn-lt"/>
              </a:rPr>
              <a:t>sleep</a:t>
            </a:r>
            <a:r>
              <a:rPr lang="en-US" dirty="0">
                <a:ea typeface="+mn-lt"/>
                <a:cs typeface="+mn-lt"/>
              </a:rPr>
              <a:t>(long </a:t>
            </a:r>
            <a:r>
              <a:rPr lang="en-US" err="1">
                <a:ea typeface="+mn-lt"/>
                <a:cs typeface="+mn-lt"/>
              </a:rPr>
              <a:t>millis</a:t>
            </a:r>
            <a:r>
              <a:rPr lang="en-US" dirty="0">
                <a:ea typeface="+mn-lt"/>
                <a:cs typeface="+mn-lt"/>
              </a:rPr>
              <a:t>) throws </a:t>
            </a:r>
            <a:r>
              <a:rPr lang="en-US" err="1">
                <a:ea typeface="+mn-lt"/>
                <a:cs typeface="+mn-lt"/>
              </a:rPr>
              <a:t>InterruptedException</a:t>
            </a:r>
            <a:endParaRPr lang="en-US">
              <a:ea typeface="+mn-lt"/>
              <a:cs typeface="+mn-lt"/>
            </a:endParaRPr>
          </a:p>
          <a:p>
            <a:r>
              <a:rPr lang="en-US" dirty="0">
                <a:ea typeface="+mn-lt"/>
                <a:cs typeface="+mn-lt"/>
              </a:rPr>
              <a:t>public static void </a:t>
            </a:r>
            <a:r>
              <a:rPr lang="en-US" dirty="0">
                <a:solidFill>
                  <a:schemeClr val="tx2">
                    <a:lumMod val="49000"/>
                    <a:lumOff val="51000"/>
                  </a:schemeClr>
                </a:solidFill>
                <a:ea typeface="+mn-lt"/>
                <a:cs typeface="+mn-lt"/>
              </a:rPr>
              <a:t>yield</a:t>
            </a:r>
            <a:r>
              <a:rPr lang="en-US" dirty="0">
                <a:ea typeface="+mn-lt"/>
                <a:cs typeface="+mn-lt"/>
              </a:rPr>
              <a:t>()</a:t>
            </a:r>
          </a:p>
          <a:p>
            <a:r>
              <a:rPr lang="en-US" dirty="0">
                <a:ea typeface="+mn-lt"/>
                <a:cs typeface="+mn-lt"/>
              </a:rPr>
              <a:t>public void </a:t>
            </a:r>
            <a:r>
              <a:rPr lang="en-US" dirty="0">
                <a:solidFill>
                  <a:schemeClr val="tx2">
                    <a:lumMod val="49000"/>
                    <a:lumOff val="51000"/>
                  </a:schemeClr>
                </a:solidFill>
                <a:ea typeface="+mn-lt"/>
                <a:cs typeface="+mn-lt"/>
              </a:rPr>
              <a:t>join</a:t>
            </a:r>
            <a:r>
              <a:rPr lang="en-US" dirty="0">
                <a:ea typeface="+mn-lt"/>
                <a:cs typeface="+mn-lt"/>
              </a:rPr>
              <a:t>() throws </a:t>
            </a:r>
            <a:r>
              <a:rPr lang="en-US" err="1">
                <a:ea typeface="+mn-lt"/>
                <a:cs typeface="+mn-lt"/>
              </a:rPr>
              <a:t>InterruptedException</a:t>
            </a:r>
            <a:endParaRPr lang="en-US">
              <a:ea typeface="+mn-lt"/>
              <a:cs typeface="+mn-lt"/>
            </a:endParaRPr>
          </a:p>
          <a:p>
            <a:r>
              <a:rPr lang="en-US" dirty="0">
                <a:ea typeface="+mn-lt"/>
                <a:cs typeface="+mn-lt"/>
              </a:rPr>
              <a:t>public void </a:t>
            </a:r>
            <a:r>
              <a:rPr lang="en-US" dirty="0">
                <a:solidFill>
                  <a:schemeClr val="tx2">
                    <a:lumMod val="49000"/>
                    <a:lumOff val="51000"/>
                  </a:schemeClr>
                </a:solidFill>
                <a:ea typeface="+mn-lt"/>
                <a:cs typeface="+mn-lt"/>
              </a:rPr>
              <a:t>interrupt</a:t>
            </a:r>
            <a:r>
              <a:rPr lang="en-US" dirty="0">
                <a:ea typeface="+mn-lt"/>
                <a:cs typeface="+mn-lt"/>
              </a:rPr>
              <a:t>()</a:t>
            </a:r>
          </a:p>
        </p:txBody>
      </p:sp>
    </p:spTree>
    <p:extLst>
      <p:ext uri="{BB962C8B-B14F-4D97-AF65-F5344CB8AC3E}">
        <p14:creationId xmlns:p14="http://schemas.microsoft.com/office/powerpoint/2010/main" val="1009405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43282-28FB-1915-BB4C-4D5938CB30BF}"/>
              </a:ext>
            </a:extLst>
          </p:cNvPr>
          <p:cNvSpPr>
            <a:spLocks noGrp="1"/>
          </p:cNvSpPr>
          <p:nvPr>
            <p:ph type="title" idx="4294967295"/>
          </p:nvPr>
        </p:nvSpPr>
        <p:spPr>
          <a:xfrm>
            <a:off x="201283" y="5691"/>
            <a:ext cx="7021902" cy="980508"/>
          </a:xfrm>
        </p:spPr>
        <p:txBody>
          <a:bodyPr/>
          <a:lstStyle/>
          <a:p>
            <a:r>
              <a:rPr lang="en-US" dirty="0"/>
              <a:t>Get and set name of Thread</a:t>
            </a:r>
          </a:p>
        </p:txBody>
      </p:sp>
      <p:sp>
        <p:nvSpPr>
          <p:cNvPr id="5" name="TextBox 4">
            <a:extLst>
              <a:ext uri="{FF2B5EF4-FFF2-40B4-BE49-F238E27FC236}">
                <a16:creationId xmlns:a16="http://schemas.microsoft.com/office/drawing/2014/main" id="{9B54D56C-221C-49BC-2768-18D123822F00}"/>
              </a:ext>
            </a:extLst>
          </p:cNvPr>
          <p:cNvSpPr txBox="1"/>
          <p:nvPr/>
        </p:nvSpPr>
        <p:spPr>
          <a:xfrm>
            <a:off x="1016000" y="917221"/>
            <a:ext cx="9290753" cy="59400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033B3"/>
                </a:solidFill>
                <a:latin typeface="Consolas"/>
              </a:rPr>
              <a:t>public class </a:t>
            </a:r>
            <a:r>
              <a:rPr lang="en-US" sz="2000" err="1">
                <a:latin typeface="Consolas"/>
              </a:rPr>
              <a:t>MyThread</a:t>
            </a:r>
            <a:r>
              <a:rPr lang="en-US" sz="2000" dirty="0">
                <a:solidFill>
                  <a:srgbClr val="000000"/>
                </a:solidFill>
                <a:latin typeface="Consolas"/>
              </a:rPr>
              <a:t> </a:t>
            </a:r>
            <a:r>
              <a:rPr lang="en-US" sz="2000" dirty="0">
                <a:solidFill>
                  <a:srgbClr val="0033B3"/>
                </a:solidFill>
                <a:latin typeface="Consolas"/>
              </a:rPr>
              <a:t>extends </a:t>
            </a:r>
            <a:r>
              <a:rPr lang="en-US" sz="2000" dirty="0">
                <a:solidFill>
                  <a:srgbClr val="000000"/>
                </a:solidFill>
                <a:latin typeface="Consolas"/>
              </a:rPr>
              <a:t>Thread</a:t>
            </a:r>
            <a:r>
              <a:rPr lang="en-US" sz="2000" dirty="0">
                <a:solidFill>
                  <a:srgbClr val="080808"/>
                </a:solidFill>
                <a:latin typeface="Consolas"/>
              </a:rPr>
              <a:t>{</a:t>
            </a:r>
            <a:br>
              <a:rPr lang="en-US" sz="2000" dirty="0">
                <a:latin typeface="Consolas"/>
              </a:rPr>
            </a:br>
            <a:endParaRPr lang="en-US" sz="2000" dirty="0">
              <a:solidFill>
                <a:srgbClr val="080808"/>
              </a:solidFill>
              <a:latin typeface="Consolas"/>
            </a:endParaRPr>
          </a:p>
          <a:p>
            <a:endParaRPr lang="en-US" sz="2000" dirty="0">
              <a:latin typeface="Consolas"/>
            </a:endParaRPr>
          </a:p>
          <a:p>
            <a:endParaRPr lang="en-US" sz="2000" dirty="0">
              <a:latin typeface="Consolas"/>
            </a:endParaRPr>
          </a:p>
          <a:p>
            <a:endParaRPr lang="en-US" sz="2000" dirty="0">
              <a:latin typeface="Consolas"/>
            </a:endParaRPr>
          </a:p>
          <a:p>
            <a:endParaRPr lang="en-US" sz="2000" dirty="0">
              <a:latin typeface="Consolas"/>
            </a:endParaRPr>
          </a:p>
          <a:p>
            <a:endParaRPr lang="en-US" sz="2000" dirty="0">
              <a:latin typeface="Consolas"/>
            </a:endParaRPr>
          </a:p>
          <a:p>
            <a:endParaRPr lang="en-US" sz="2000" dirty="0">
              <a:latin typeface="Consolas"/>
            </a:endParaRPr>
          </a:p>
          <a:p>
            <a:endParaRPr lang="en-US" sz="2000" dirty="0">
              <a:latin typeface="Consolas"/>
            </a:endParaRPr>
          </a:p>
          <a:p>
            <a:endParaRPr lang="en-US" sz="2000" dirty="0">
              <a:latin typeface="Consolas"/>
            </a:endParaRPr>
          </a:p>
          <a:p>
            <a:endParaRPr lang="en-US" sz="2000" dirty="0">
              <a:latin typeface="Consolas"/>
            </a:endParaRPr>
          </a:p>
          <a:p>
            <a:endParaRPr lang="en-US" sz="2000" dirty="0">
              <a:latin typeface="Consolas"/>
            </a:endParaRPr>
          </a:p>
          <a:p>
            <a:endParaRPr lang="en-US" sz="2000" dirty="0">
              <a:latin typeface="Consolas"/>
            </a:endParaRPr>
          </a:p>
          <a:p>
            <a:endParaRPr lang="en-US" sz="2000" dirty="0">
              <a:latin typeface="Consolas"/>
            </a:endParaRPr>
          </a:p>
          <a:p>
            <a:endParaRPr lang="en-US" sz="2000" dirty="0">
              <a:latin typeface="Consolas"/>
            </a:endParaRPr>
          </a:p>
          <a:p>
            <a:endParaRPr lang="en-US" sz="2000" dirty="0">
              <a:latin typeface="Consolas"/>
            </a:endParaRPr>
          </a:p>
          <a:p>
            <a:br>
              <a:rPr lang="en-US" sz="2000" dirty="0">
                <a:latin typeface="Consolas"/>
              </a:rPr>
            </a:br>
            <a:r>
              <a:rPr lang="en-US" sz="2000" dirty="0">
                <a:solidFill>
                  <a:srgbClr val="080808"/>
                </a:solidFill>
                <a:latin typeface="Consolas"/>
              </a:rPr>
              <a:t>   </a:t>
            </a:r>
          </a:p>
          <a:p>
            <a:endParaRPr lang="en-US" sz="2000" dirty="0">
              <a:solidFill>
                <a:srgbClr val="080808"/>
              </a:solidFill>
            </a:endParaRPr>
          </a:p>
        </p:txBody>
      </p:sp>
      <p:sp>
        <p:nvSpPr>
          <p:cNvPr id="6" name="Left Bracket 5">
            <a:extLst>
              <a:ext uri="{FF2B5EF4-FFF2-40B4-BE49-F238E27FC236}">
                <a16:creationId xmlns:a16="http://schemas.microsoft.com/office/drawing/2014/main" id="{927DDA17-20DF-B369-6719-B7901D6309C5}"/>
              </a:ext>
            </a:extLst>
          </p:cNvPr>
          <p:cNvSpPr/>
          <p:nvPr/>
        </p:nvSpPr>
        <p:spPr>
          <a:xfrm>
            <a:off x="473188" y="998007"/>
            <a:ext cx="87262" cy="5528732"/>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987CD62C-30B3-D735-FB8F-7CF274C71CAF}"/>
              </a:ext>
            </a:extLst>
          </p:cNvPr>
          <p:cNvSpPr txBox="1"/>
          <p:nvPr/>
        </p:nvSpPr>
        <p:spPr>
          <a:xfrm>
            <a:off x="1340554" y="987777"/>
            <a:ext cx="8952088"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sz="2000" dirty="0">
                <a:solidFill>
                  <a:srgbClr val="080808"/>
                </a:solidFill>
                <a:latin typeface="Consolas"/>
              </a:rPr>
            </a:br>
            <a:br>
              <a:rPr lang="en-US" sz="2000" dirty="0">
                <a:solidFill>
                  <a:srgbClr val="080808"/>
                </a:solidFill>
                <a:latin typeface="Consolas"/>
              </a:rPr>
            </a:br>
            <a:r>
              <a:rPr lang="en-US" sz="2000" dirty="0">
                <a:solidFill>
                  <a:srgbClr val="080808"/>
                </a:solidFill>
                <a:latin typeface="Consolas"/>
              </a:rPr>
              <a:t> </a:t>
            </a:r>
            <a:r>
              <a:rPr lang="en-US" sz="2000" dirty="0">
                <a:solidFill>
                  <a:srgbClr val="9E880D"/>
                </a:solidFill>
                <a:latin typeface="Consolas"/>
              </a:rPr>
              <a:t>@Override</a:t>
            </a:r>
            <a:br>
              <a:rPr lang="en-US" sz="2000" dirty="0">
                <a:solidFill>
                  <a:srgbClr val="9E880D"/>
                </a:solidFill>
                <a:latin typeface="Consolas"/>
              </a:rPr>
            </a:br>
            <a:r>
              <a:rPr lang="en-US" sz="2000" dirty="0">
                <a:solidFill>
                  <a:srgbClr val="9E880D"/>
                </a:solidFill>
                <a:latin typeface="Consolas"/>
              </a:rPr>
              <a:t> </a:t>
            </a:r>
            <a:r>
              <a:rPr lang="en-US" sz="2000" dirty="0">
                <a:solidFill>
                  <a:srgbClr val="0033B3"/>
                </a:solidFill>
                <a:latin typeface="Consolas"/>
              </a:rPr>
              <a:t>public void </a:t>
            </a:r>
            <a:r>
              <a:rPr lang="en-US" sz="2000" dirty="0">
                <a:solidFill>
                  <a:srgbClr val="00627A"/>
                </a:solidFill>
                <a:latin typeface="Consolas"/>
              </a:rPr>
              <a:t>run</a:t>
            </a:r>
            <a:r>
              <a:rPr lang="en-US" sz="2000" dirty="0">
                <a:solidFill>
                  <a:srgbClr val="080808"/>
                </a:solidFill>
                <a:latin typeface="Consolas"/>
              </a:rPr>
              <a:t>() {</a:t>
            </a:r>
            <a:br>
              <a:rPr lang="en-US" sz="2000" dirty="0">
                <a:solidFill>
                  <a:srgbClr val="080808"/>
                </a:solidFill>
                <a:latin typeface="Consolas"/>
              </a:rPr>
            </a:br>
            <a:r>
              <a:rPr lang="en-US" sz="2000" dirty="0">
                <a:solidFill>
                  <a:srgbClr val="080808"/>
                </a:solidFill>
                <a:latin typeface="Consolas"/>
              </a:rPr>
              <a:t>    </a:t>
            </a:r>
            <a:r>
              <a:rPr lang="en-US" sz="2000" dirty="0" err="1">
                <a:latin typeface="Consolas"/>
              </a:rPr>
              <a:t>System</a:t>
            </a:r>
            <a:r>
              <a:rPr lang="en-US" sz="2000" dirty="0" err="1">
                <a:solidFill>
                  <a:srgbClr val="080808"/>
                </a:solidFill>
                <a:latin typeface="Consolas"/>
              </a:rPr>
              <a:t>.</a:t>
            </a:r>
            <a:r>
              <a:rPr lang="en-US" sz="2000" i="1" dirty="0" err="1">
                <a:solidFill>
                  <a:srgbClr val="871094"/>
                </a:solidFill>
                <a:latin typeface="Consolas"/>
              </a:rPr>
              <a:t>out</a:t>
            </a:r>
            <a:r>
              <a:rPr lang="en-US" sz="2000" dirty="0" err="1">
                <a:solidFill>
                  <a:srgbClr val="080808"/>
                </a:solidFill>
                <a:latin typeface="Consolas"/>
              </a:rPr>
              <a:t>.println</a:t>
            </a:r>
            <a:r>
              <a:rPr lang="en-US" sz="2000" dirty="0">
                <a:solidFill>
                  <a:srgbClr val="080808"/>
                </a:solidFill>
                <a:latin typeface="Consolas"/>
              </a:rPr>
              <a:t>(</a:t>
            </a:r>
            <a:r>
              <a:rPr lang="en-US" sz="2000" dirty="0">
                <a:solidFill>
                  <a:srgbClr val="067D17"/>
                </a:solidFill>
                <a:latin typeface="Consolas"/>
              </a:rPr>
              <a:t>"Run method"</a:t>
            </a:r>
            <a:r>
              <a:rPr lang="en-US" sz="2000" dirty="0">
                <a:solidFill>
                  <a:srgbClr val="080808"/>
                </a:solidFill>
                <a:latin typeface="Consolas"/>
              </a:rPr>
              <a:t>);</a:t>
            </a:r>
            <a:br>
              <a:rPr lang="en-US" sz="2000" dirty="0">
                <a:solidFill>
                  <a:srgbClr val="080808"/>
                </a:solidFill>
                <a:latin typeface="Consolas"/>
              </a:rPr>
            </a:br>
            <a:r>
              <a:rPr lang="en-US" sz="2000" dirty="0">
                <a:solidFill>
                  <a:srgbClr val="080808"/>
                </a:solidFill>
                <a:latin typeface="Consolas"/>
              </a:rPr>
              <a:t>    </a:t>
            </a:r>
            <a:br>
              <a:rPr lang="en-US" sz="2000" dirty="0">
                <a:solidFill>
                  <a:srgbClr val="080808"/>
                </a:solidFill>
                <a:latin typeface="Consolas"/>
              </a:rPr>
            </a:br>
            <a:r>
              <a:rPr lang="en-US" sz="2000" dirty="0">
                <a:solidFill>
                  <a:srgbClr val="080808"/>
                </a:solidFill>
                <a:latin typeface="Consolas"/>
              </a:rPr>
              <a:t> }</a:t>
            </a:r>
            <a:br>
              <a:rPr lang="en-US" sz="2000" dirty="0">
                <a:solidFill>
                  <a:srgbClr val="080808"/>
                </a:solidFill>
                <a:latin typeface="Consolas"/>
              </a:rPr>
            </a:br>
            <a:br>
              <a:rPr lang="en-US" sz="2000" dirty="0">
                <a:solidFill>
                  <a:srgbClr val="080808"/>
                </a:solidFill>
                <a:latin typeface="Consolas"/>
              </a:rPr>
            </a:br>
            <a:r>
              <a:rPr lang="en-US" sz="2000" dirty="0">
                <a:solidFill>
                  <a:srgbClr val="080808"/>
                </a:solidFill>
                <a:latin typeface="Consolas"/>
              </a:rPr>
              <a:t> </a:t>
            </a:r>
            <a:r>
              <a:rPr lang="en-US" sz="2000" dirty="0">
                <a:solidFill>
                  <a:srgbClr val="0033B3"/>
                </a:solidFill>
                <a:latin typeface="Consolas"/>
              </a:rPr>
              <a:t>public static void </a:t>
            </a:r>
            <a:r>
              <a:rPr lang="en-US" sz="2000" dirty="0">
                <a:solidFill>
                  <a:srgbClr val="00627A"/>
                </a:solidFill>
                <a:latin typeface="Consolas"/>
              </a:rPr>
              <a:t>main</a:t>
            </a:r>
            <a:r>
              <a:rPr lang="en-US" sz="2000" dirty="0">
                <a:solidFill>
                  <a:srgbClr val="080808"/>
                </a:solidFill>
                <a:latin typeface="Consolas"/>
              </a:rPr>
              <a:t>(</a:t>
            </a:r>
            <a:r>
              <a:rPr lang="en-US" sz="2000" dirty="0">
                <a:latin typeface="Consolas"/>
              </a:rPr>
              <a:t>String</a:t>
            </a:r>
            <a:r>
              <a:rPr lang="en-US" sz="2000" dirty="0">
                <a:solidFill>
                  <a:srgbClr val="080808"/>
                </a:solidFill>
                <a:latin typeface="Consolas"/>
              </a:rPr>
              <a:t>[] </a:t>
            </a:r>
            <a:r>
              <a:rPr lang="en-US" sz="2000" dirty="0" err="1">
                <a:latin typeface="Consolas"/>
              </a:rPr>
              <a:t>args</a:t>
            </a:r>
            <a:r>
              <a:rPr lang="en-US" sz="2000" dirty="0">
                <a:solidFill>
                  <a:srgbClr val="080808"/>
                </a:solidFill>
                <a:latin typeface="Consolas"/>
              </a:rPr>
              <a:t>) {</a:t>
            </a:r>
            <a:br>
              <a:rPr lang="en-US" sz="2000" dirty="0">
                <a:solidFill>
                  <a:srgbClr val="080808"/>
                </a:solidFill>
                <a:latin typeface="Consolas"/>
              </a:rPr>
            </a:br>
            <a:r>
              <a:rPr lang="en-US" sz="2000" dirty="0">
                <a:solidFill>
                  <a:srgbClr val="080808"/>
                </a:solidFill>
                <a:latin typeface="Consolas"/>
              </a:rPr>
              <a:t>    MyThread</a:t>
            </a:r>
            <a:r>
              <a:rPr lang="en-US" sz="2000" dirty="0">
                <a:latin typeface="Consolas"/>
              </a:rPr>
              <a:t> t </a:t>
            </a:r>
            <a:r>
              <a:rPr lang="en-US" sz="2000" dirty="0">
                <a:solidFill>
                  <a:srgbClr val="080808"/>
                </a:solidFill>
                <a:latin typeface="Consolas"/>
              </a:rPr>
              <a:t>= </a:t>
            </a:r>
            <a:r>
              <a:rPr lang="en-US" sz="2000" dirty="0">
                <a:solidFill>
                  <a:srgbClr val="0033B3"/>
                </a:solidFill>
                <a:latin typeface="Consolas"/>
              </a:rPr>
              <a:t>new </a:t>
            </a:r>
            <a:r>
              <a:rPr lang="en-US" sz="2000" dirty="0" err="1">
                <a:latin typeface="Consolas"/>
              </a:rPr>
              <a:t>MyThread</a:t>
            </a:r>
            <a:r>
              <a:rPr lang="en-US" sz="2000" dirty="0">
                <a:solidFill>
                  <a:srgbClr val="080808"/>
                </a:solidFill>
                <a:latin typeface="Consolas"/>
              </a:rPr>
              <a:t>();</a:t>
            </a:r>
            <a:br>
              <a:rPr lang="en-US" sz="2000" dirty="0">
                <a:solidFill>
                  <a:srgbClr val="080808"/>
                </a:solidFill>
                <a:latin typeface="Consolas"/>
              </a:rPr>
            </a:br>
            <a:r>
              <a:rPr lang="en-US" sz="2000" dirty="0">
                <a:solidFill>
                  <a:srgbClr val="080808"/>
                </a:solidFill>
                <a:latin typeface="Consolas"/>
              </a:rPr>
              <a:t>    </a:t>
            </a:r>
            <a:r>
              <a:rPr lang="en-US" sz="2000" dirty="0" err="1">
                <a:latin typeface="Consolas"/>
              </a:rPr>
              <a:t>t</a:t>
            </a:r>
            <a:r>
              <a:rPr lang="en-US" sz="2000" dirty="0" err="1">
                <a:solidFill>
                  <a:srgbClr val="080808"/>
                </a:solidFill>
                <a:latin typeface="Consolas"/>
              </a:rPr>
              <a:t>.start</a:t>
            </a:r>
            <a:r>
              <a:rPr lang="en-US" sz="2000" dirty="0">
                <a:solidFill>
                  <a:srgbClr val="080808"/>
                </a:solidFill>
                <a:latin typeface="Consolas"/>
              </a:rPr>
              <a:t>();</a:t>
            </a:r>
            <a:endParaRPr lang="en-US" sz="2000" dirty="0">
              <a:solidFill>
                <a:srgbClr val="000000"/>
              </a:solidFill>
              <a:latin typeface="Consolas"/>
            </a:endParaRPr>
          </a:p>
          <a:p>
            <a:endParaRPr lang="en-US" sz="2000" dirty="0">
              <a:latin typeface="Consolas"/>
            </a:endParaRPr>
          </a:p>
          <a:p>
            <a:endParaRPr lang="en-US" sz="2000" dirty="0">
              <a:latin typeface="Consolas"/>
            </a:endParaRPr>
          </a:p>
          <a:p>
            <a:endParaRPr lang="en-US" sz="2000" dirty="0">
              <a:latin typeface="Consolas"/>
            </a:endParaRPr>
          </a:p>
          <a:p>
            <a:endParaRPr lang="en-US" sz="2000" dirty="0">
              <a:solidFill>
                <a:srgbClr val="080808"/>
              </a:solidFill>
              <a:latin typeface="Consolas"/>
            </a:endParaRPr>
          </a:p>
          <a:p>
            <a:br>
              <a:rPr lang="en-US" sz="2000" dirty="0">
                <a:solidFill>
                  <a:srgbClr val="080808"/>
                </a:solidFill>
                <a:latin typeface="Consolas"/>
              </a:rPr>
            </a:br>
            <a:r>
              <a:rPr lang="en-US" sz="2000" dirty="0">
                <a:solidFill>
                  <a:srgbClr val="080808"/>
                </a:solidFill>
                <a:latin typeface="Consolas"/>
              </a:rPr>
              <a:t> }</a:t>
            </a:r>
            <a:endParaRPr lang="en-US" sz="2000">
              <a:latin typeface="Consolas"/>
            </a:endParaRPr>
          </a:p>
          <a:p>
            <a:pPr algn="l"/>
            <a:r>
              <a:rPr lang="en-US" sz="2000" dirty="0">
                <a:solidFill>
                  <a:srgbClr val="080808"/>
                </a:solidFill>
                <a:latin typeface="Consolas"/>
              </a:rPr>
              <a:t>}</a:t>
            </a:r>
          </a:p>
        </p:txBody>
      </p:sp>
      <p:sp>
        <p:nvSpPr>
          <p:cNvPr id="8" name="Left Bracket 7">
            <a:extLst>
              <a:ext uri="{FF2B5EF4-FFF2-40B4-BE49-F238E27FC236}">
                <a16:creationId xmlns:a16="http://schemas.microsoft.com/office/drawing/2014/main" id="{945A431C-E797-E263-D41D-E7BBC9773A2E}"/>
              </a:ext>
            </a:extLst>
          </p:cNvPr>
          <p:cNvSpPr/>
          <p:nvPr/>
        </p:nvSpPr>
        <p:spPr>
          <a:xfrm>
            <a:off x="1079965" y="1999896"/>
            <a:ext cx="87263" cy="1168399"/>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Left Bracket 8">
            <a:extLst>
              <a:ext uri="{FF2B5EF4-FFF2-40B4-BE49-F238E27FC236}">
                <a16:creationId xmlns:a16="http://schemas.microsoft.com/office/drawing/2014/main" id="{67B07B91-E49F-7972-F0EB-4638C104CD94}"/>
              </a:ext>
            </a:extLst>
          </p:cNvPr>
          <p:cNvSpPr/>
          <p:nvPr/>
        </p:nvSpPr>
        <p:spPr>
          <a:xfrm>
            <a:off x="1079964" y="3693230"/>
            <a:ext cx="87263" cy="2494843"/>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62C46A5E-0AA8-DD0F-292A-63E022433262}"/>
              </a:ext>
            </a:extLst>
          </p:cNvPr>
          <p:cNvSpPr txBox="1"/>
          <p:nvPr/>
        </p:nvSpPr>
        <p:spPr>
          <a:xfrm>
            <a:off x="10542101" y="3691392"/>
            <a:ext cx="191011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r>
              <a:rPr lang="en-US" sz="2000" baseline="0">
                <a:solidFill>
                  <a:srgbClr val="FF0000"/>
                </a:solidFill>
                <a:latin typeface="Consolas"/>
                <a:ea typeface="Segoe UI"/>
                <a:cs typeface="Segoe UI"/>
              </a:rPr>
              <a:t>Output:</a:t>
            </a:r>
            <a:r>
              <a:rPr lang="en-US" sz="2000">
                <a:latin typeface="Consolas"/>
                <a:ea typeface="Segoe UI"/>
                <a:cs typeface="Segoe UI"/>
              </a:rPr>
              <a:t>​</a:t>
            </a:r>
          </a:p>
          <a:p>
            <a:pPr rtl="0"/>
            <a:r>
              <a:rPr lang="en-US" sz="2000" baseline="0">
                <a:latin typeface="Consolas"/>
                <a:ea typeface="Segoe UI"/>
                <a:cs typeface="Segoe UI"/>
              </a:rPr>
              <a:t>Main</a:t>
            </a:r>
            <a:r>
              <a:rPr lang="en-US" sz="2000">
                <a:latin typeface="Consolas"/>
                <a:ea typeface="Segoe UI"/>
                <a:cs typeface="Segoe UI"/>
              </a:rPr>
              <a:t>​</a:t>
            </a:r>
          </a:p>
          <a:p>
            <a:pPr rtl="0"/>
            <a:r>
              <a:rPr lang="en-US" sz="2000" baseline="0">
                <a:latin typeface="Consolas"/>
                <a:ea typeface="Segoe UI"/>
                <a:cs typeface="Segoe UI"/>
              </a:rPr>
              <a:t>Run method</a:t>
            </a:r>
            <a:r>
              <a:rPr lang="en-US" sz="2000">
                <a:latin typeface="Consolas"/>
                <a:ea typeface="Segoe UI"/>
                <a:cs typeface="Segoe UI"/>
              </a:rPr>
              <a:t>​</a:t>
            </a:r>
          </a:p>
          <a:p>
            <a:pPr rtl="0"/>
            <a:r>
              <a:rPr lang="en-US" sz="2000" baseline="0">
                <a:latin typeface="Consolas"/>
                <a:ea typeface="Segoe UI"/>
                <a:cs typeface="Segoe UI"/>
              </a:rPr>
              <a:t>Thread-0</a:t>
            </a:r>
            <a:endParaRPr lang="en-US"/>
          </a:p>
        </p:txBody>
      </p:sp>
      <p:sp>
        <p:nvSpPr>
          <p:cNvPr id="11" name="TextBox 10">
            <a:extLst>
              <a:ext uri="{FF2B5EF4-FFF2-40B4-BE49-F238E27FC236}">
                <a16:creationId xmlns:a16="http://schemas.microsoft.com/office/drawing/2014/main" id="{CD2FE3C8-62C9-CD30-1F9C-EF7D29845433}"/>
              </a:ext>
            </a:extLst>
          </p:cNvPr>
          <p:cNvSpPr txBox="1"/>
          <p:nvPr/>
        </p:nvSpPr>
        <p:spPr>
          <a:xfrm>
            <a:off x="1862666" y="4543777"/>
            <a:ext cx="790786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err="1">
                <a:latin typeface="Consolas"/>
              </a:rPr>
              <a:t>System</a:t>
            </a:r>
            <a:r>
              <a:rPr lang="en-US" sz="2000" dirty="0" err="1">
                <a:solidFill>
                  <a:srgbClr val="080808"/>
                </a:solidFill>
                <a:latin typeface="Consolas"/>
              </a:rPr>
              <a:t>.</a:t>
            </a:r>
            <a:r>
              <a:rPr lang="en-US" sz="2000" i="1" dirty="0" err="1">
                <a:solidFill>
                  <a:srgbClr val="871094"/>
                </a:solidFill>
                <a:latin typeface="Consolas"/>
              </a:rPr>
              <a:t>out</a:t>
            </a:r>
            <a:r>
              <a:rPr lang="en-US" sz="2000" dirty="0" err="1">
                <a:solidFill>
                  <a:srgbClr val="080808"/>
                </a:solidFill>
                <a:latin typeface="Consolas"/>
              </a:rPr>
              <a:t>.println</a:t>
            </a:r>
            <a:r>
              <a:rPr lang="en-US" sz="2000" dirty="0">
                <a:solidFill>
                  <a:srgbClr val="080808"/>
                </a:solidFill>
                <a:latin typeface="Consolas"/>
              </a:rPr>
              <a:t>(</a:t>
            </a:r>
            <a:r>
              <a:rPr lang="en-US" sz="2000" dirty="0" err="1">
                <a:latin typeface="Consolas"/>
              </a:rPr>
              <a:t>Thread</a:t>
            </a:r>
            <a:r>
              <a:rPr lang="en-US" sz="2000" dirty="0" err="1">
                <a:solidFill>
                  <a:srgbClr val="080808"/>
                </a:solidFill>
                <a:latin typeface="Consolas"/>
              </a:rPr>
              <a:t>.</a:t>
            </a:r>
            <a:r>
              <a:rPr lang="en-US" sz="2000" i="1" dirty="0" err="1">
                <a:solidFill>
                  <a:srgbClr val="080808"/>
                </a:solidFill>
                <a:latin typeface="Consolas"/>
              </a:rPr>
              <a:t>currentThread</a:t>
            </a:r>
            <a:r>
              <a:rPr lang="en-US" sz="2000" dirty="0">
                <a:solidFill>
                  <a:srgbClr val="080808"/>
                </a:solidFill>
                <a:latin typeface="Consolas"/>
              </a:rPr>
              <a:t>().</a:t>
            </a:r>
            <a:r>
              <a:rPr lang="en-US" sz="2000" dirty="0" err="1">
                <a:solidFill>
                  <a:srgbClr val="080808"/>
                </a:solidFill>
                <a:latin typeface="Consolas"/>
              </a:rPr>
              <a:t>getName</a:t>
            </a:r>
            <a:r>
              <a:rPr lang="en-US" sz="2000" dirty="0">
                <a:solidFill>
                  <a:srgbClr val="080808"/>
                </a:solidFill>
                <a:latin typeface="Consolas"/>
              </a:rPr>
              <a:t>());</a:t>
            </a:r>
            <a:endParaRPr lang="en-US" dirty="0"/>
          </a:p>
        </p:txBody>
      </p:sp>
      <p:sp>
        <p:nvSpPr>
          <p:cNvPr id="13" name="TextBox 12">
            <a:extLst>
              <a:ext uri="{FF2B5EF4-FFF2-40B4-BE49-F238E27FC236}">
                <a16:creationId xmlns:a16="http://schemas.microsoft.com/office/drawing/2014/main" id="{16309EB1-8D9A-D61B-CBE3-E567D1682E12}"/>
              </a:ext>
            </a:extLst>
          </p:cNvPr>
          <p:cNvSpPr txBox="1"/>
          <p:nvPr/>
        </p:nvSpPr>
        <p:spPr>
          <a:xfrm>
            <a:off x="1862667" y="2582333"/>
            <a:ext cx="759742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err="1">
                <a:latin typeface="Consolas"/>
              </a:rPr>
              <a:t>System</a:t>
            </a:r>
            <a:r>
              <a:rPr lang="en-US" sz="2000" dirty="0" err="1">
                <a:solidFill>
                  <a:srgbClr val="080808"/>
                </a:solidFill>
                <a:latin typeface="Consolas"/>
              </a:rPr>
              <a:t>.</a:t>
            </a:r>
            <a:r>
              <a:rPr lang="en-US" sz="2000" i="1" dirty="0" err="1">
                <a:solidFill>
                  <a:srgbClr val="871094"/>
                </a:solidFill>
                <a:latin typeface="Consolas"/>
              </a:rPr>
              <a:t>out</a:t>
            </a:r>
            <a:r>
              <a:rPr lang="en-US" sz="2000" dirty="0" err="1">
                <a:solidFill>
                  <a:srgbClr val="080808"/>
                </a:solidFill>
                <a:latin typeface="Consolas"/>
              </a:rPr>
              <a:t>.println</a:t>
            </a:r>
            <a:r>
              <a:rPr lang="en-US" sz="2000" dirty="0">
                <a:solidFill>
                  <a:srgbClr val="080808"/>
                </a:solidFill>
                <a:latin typeface="Consolas"/>
              </a:rPr>
              <a:t>(</a:t>
            </a:r>
            <a:r>
              <a:rPr lang="en-US" sz="2000" dirty="0" err="1">
                <a:latin typeface="Consolas"/>
              </a:rPr>
              <a:t>Thread</a:t>
            </a:r>
            <a:r>
              <a:rPr lang="en-US" sz="2000" dirty="0" err="1">
                <a:solidFill>
                  <a:srgbClr val="080808"/>
                </a:solidFill>
                <a:latin typeface="Consolas"/>
              </a:rPr>
              <a:t>.</a:t>
            </a:r>
            <a:r>
              <a:rPr lang="en-US" sz="2000" i="1" dirty="0" err="1">
                <a:solidFill>
                  <a:srgbClr val="080808"/>
                </a:solidFill>
                <a:latin typeface="Consolas"/>
              </a:rPr>
              <a:t>currentThread</a:t>
            </a:r>
            <a:r>
              <a:rPr lang="en-US" sz="2000" dirty="0">
                <a:solidFill>
                  <a:srgbClr val="080808"/>
                </a:solidFill>
                <a:latin typeface="Consolas"/>
              </a:rPr>
              <a:t>().</a:t>
            </a:r>
            <a:r>
              <a:rPr lang="en-US" sz="2000" dirty="0" err="1">
                <a:solidFill>
                  <a:srgbClr val="080808"/>
                </a:solidFill>
                <a:latin typeface="Consolas"/>
              </a:rPr>
              <a:t>getName</a:t>
            </a:r>
            <a:r>
              <a:rPr lang="en-US" sz="2000" dirty="0">
                <a:solidFill>
                  <a:srgbClr val="080808"/>
                </a:solidFill>
                <a:latin typeface="Consolas"/>
              </a:rPr>
              <a:t>())</a:t>
            </a:r>
            <a:endParaRPr lang="en-US" dirty="0"/>
          </a:p>
        </p:txBody>
      </p:sp>
      <p:sp>
        <p:nvSpPr>
          <p:cNvPr id="15" name="TextBox 14">
            <a:extLst>
              <a:ext uri="{FF2B5EF4-FFF2-40B4-BE49-F238E27FC236}">
                <a16:creationId xmlns:a16="http://schemas.microsoft.com/office/drawing/2014/main" id="{76A1D938-3F1D-F942-C513-C19C914D318E}"/>
              </a:ext>
            </a:extLst>
          </p:cNvPr>
          <p:cNvSpPr txBox="1"/>
          <p:nvPr/>
        </p:nvSpPr>
        <p:spPr>
          <a:xfrm>
            <a:off x="1862666" y="4938888"/>
            <a:ext cx="720231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err="1">
                <a:latin typeface="Consolas"/>
              </a:rPr>
              <a:t>Thread</a:t>
            </a:r>
            <a:r>
              <a:rPr lang="en-US" sz="2000" dirty="0" err="1">
                <a:solidFill>
                  <a:srgbClr val="080808"/>
                </a:solidFill>
                <a:latin typeface="Consolas"/>
              </a:rPr>
              <a:t>.</a:t>
            </a:r>
            <a:r>
              <a:rPr lang="en-US" sz="2000" i="1" dirty="0" err="1">
                <a:solidFill>
                  <a:srgbClr val="080808"/>
                </a:solidFill>
                <a:latin typeface="Consolas"/>
              </a:rPr>
              <a:t>currentThread</a:t>
            </a:r>
            <a:r>
              <a:rPr lang="en-US" sz="2000" dirty="0">
                <a:solidFill>
                  <a:srgbClr val="080808"/>
                </a:solidFill>
                <a:latin typeface="Consolas"/>
              </a:rPr>
              <a:t>().</a:t>
            </a:r>
            <a:r>
              <a:rPr lang="en-US" sz="2000" dirty="0" err="1">
                <a:solidFill>
                  <a:srgbClr val="080808"/>
                </a:solidFill>
                <a:latin typeface="Consolas"/>
              </a:rPr>
              <a:t>setName</a:t>
            </a:r>
            <a:r>
              <a:rPr lang="en-US" sz="2000" dirty="0">
                <a:solidFill>
                  <a:srgbClr val="080808"/>
                </a:solidFill>
                <a:latin typeface="Consolas"/>
              </a:rPr>
              <a:t>(</a:t>
            </a:r>
            <a:r>
              <a:rPr lang="en-US" sz="2000" dirty="0">
                <a:solidFill>
                  <a:srgbClr val="067D17"/>
                </a:solidFill>
                <a:latin typeface="Consolas"/>
              </a:rPr>
              <a:t>"Supriya"</a:t>
            </a:r>
            <a:r>
              <a:rPr lang="en-US" sz="2000" dirty="0">
                <a:solidFill>
                  <a:srgbClr val="080808"/>
                </a:solidFill>
                <a:latin typeface="Consolas"/>
              </a:rPr>
              <a:t>);</a:t>
            </a:r>
            <a:endParaRPr lang="en-US" dirty="0"/>
          </a:p>
        </p:txBody>
      </p:sp>
      <p:sp>
        <p:nvSpPr>
          <p:cNvPr id="17" name="TextBox 16">
            <a:extLst>
              <a:ext uri="{FF2B5EF4-FFF2-40B4-BE49-F238E27FC236}">
                <a16:creationId xmlns:a16="http://schemas.microsoft.com/office/drawing/2014/main" id="{BFC5A74B-2F6D-4B5C-480D-37215D5E2473}"/>
              </a:ext>
            </a:extLst>
          </p:cNvPr>
          <p:cNvSpPr txBox="1"/>
          <p:nvPr/>
        </p:nvSpPr>
        <p:spPr>
          <a:xfrm>
            <a:off x="1862666" y="5334000"/>
            <a:ext cx="785142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err="1">
                <a:latin typeface="Consolas"/>
              </a:rPr>
              <a:t>System</a:t>
            </a:r>
            <a:r>
              <a:rPr lang="en-US" sz="2000" dirty="0" err="1">
                <a:solidFill>
                  <a:srgbClr val="080808"/>
                </a:solidFill>
                <a:latin typeface="Consolas"/>
              </a:rPr>
              <a:t>.</a:t>
            </a:r>
            <a:r>
              <a:rPr lang="en-US" sz="2000" i="1" dirty="0" err="1">
                <a:solidFill>
                  <a:srgbClr val="871094"/>
                </a:solidFill>
                <a:latin typeface="Consolas"/>
              </a:rPr>
              <a:t>out</a:t>
            </a:r>
            <a:r>
              <a:rPr lang="en-US" sz="2000" dirty="0" err="1">
                <a:solidFill>
                  <a:srgbClr val="080808"/>
                </a:solidFill>
                <a:latin typeface="Consolas"/>
              </a:rPr>
              <a:t>.println</a:t>
            </a:r>
            <a:r>
              <a:rPr lang="en-US" sz="2000" dirty="0">
                <a:solidFill>
                  <a:srgbClr val="080808"/>
                </a:solidFill>
                <a:latin typeface="Consolas"/>
              </a:rPr>
              <a:t>(</a:t>
            </a:r>
            <a:r>
              <a:rPr lang="en-US" sz="2000" dirty="0" err="1">
                <a:latin typeface="Consolas"/>
              </a:rPr>
              <a:t>Thread</a:t>
            </a:r>
            <a:r>
              <a:rPr lang="en-US" sz="2000" dirty="0" err="1">
                <a:solidFill>
                  <a:srgbClr val="080808"/>
                </a:solidFill>
                <a:latin typeface="Consolas"/>
              </a:rPr>
              <a:t>.</a:t>
            </a:r>
            <a:r>
              <a:rPr lang="en-US" sz="2000" i="1" dirty="0" err="1">
                <a:solidFill>
                  <a:srgbClr val="080808"/>
                </a:solidFill>
                <a:latin typeface="Consolas"/>
              </a:rPr>
              <a:t>currentThread</a:t>
            </a:r>
            <a:r>
              <a:rPr lang="en-US" sz="2000" dirty="0">
                <a:solidFill>
                  <a:srgbClr val="080808"/>
                </a:solidFill>
                <a:latin typeface="Consolas"/>
              </a:rPr>
              <a:t>().</a:t>
            </a:r>
            <a:r>
              <a:rPr lang="en-US" sz="2000" dirty="0" err="1">
                <a:solidFill>
                  <a:srgbClr val="080808"/>
                </a:solidFill>
                <a:latin typeface="Consolas"/>
              </a:rPr>
              <a:t>getName</a:t>
            </a:r>
            <a:r>
              <a:rPr lang="en-US" sz="2000" dirty="0">
                <a:solidFill>
                  <a:srgbClr val="080808"/>
                </a:solidFill>
                <a:latin typeface="Consolas"/>
              </a:rPr>
              <a:t>());</a:t>
            </a:r>
            <a:endParaRPr lang="en-US" dirty="0"/>
          </a:p>
        </p:txBody>
      </p:sp>
      <p:sp>
        <p:nvSpPr>
          <p:cNvPr id="4" name="TextBox 3">
            <a:extLst>
              <a:ext uri="{FF2B5EF4-FFF2-40B4-BE49-F238E27FC236}">
                <a16:creationId xmlns:a16="http://schemas.microsoft.com/office/drawing/2014/main" id="{2A27143B-09BC-CE26-D4C7-FF96FECE3134}"/>
              </a:ext>
            </a:extLst>
          </p:cNvPr>
          <p:cNvSpPr txBox="1"/>
          <p:nvPr/>
        </p:nvSpPr>
        <p:spPr>
          <a:xfrm>
            <a:off x="10541944" y="5139886"/>
            <a:ext cx="164477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FF0000"/>
                </a:solidFill>
                <a:latin typeface="Consolas"/>
              </a:rPr>
              <a:t>Output:</a:t>
            </a:r>
            <a:endParaRPr lang="en-US" sz="2000" dirty="0">
              <a:latin typeface="Consolas"/>
            </a:endParaRPr>
          </a:p>
          <a:p>
            <a:r>
              <a:rPr lang="en-US" sz="2000" dirty="0">
                <a:latin typeface="Consolas"/>
              </a:rPr>
              <a:t>Main</a:t>
            </a:r>
          </a:p>
          <a:p>
            <a:r>
              <a:rPr lang="en-US" sz="2000" dirty="0">
                <a:latin typeface="Consolas"/>
              </a:rPr>
              <a:t>Supriya</a:t>
            </a:r>
          </a:p>
          <a:p>
            <a:r>
              <a:rPr lang="en-US" sz="2000" dirty="0">
                <a:latin typeface="Consolas"/>
              </a:rPr>
              <a:t>Run method</a:t>
            </a:r>
          </a:p>
          <a:p>
            <a:pPr algn="l"/>
            <a:r>
              <a:rPr lang="en-US" sz="2000" dirty="0">
                <a:latin typeface="Consolas"/>
              </a:rPr>
              <a:t>Thread-0</a:t>
            </a:r>
            <a:endParaRPr lang="en-US" dirty="0"/>
          </a:p>
        </p:txBody>
      </p:sp>
    </p:spTree>
    <p:extLst>
      <p:ext uri="{BB962C8B-B14F-4D97-AF65-F5344CB8AC3E}">
        <p14:creationId xmlns:p14="http://schemas.microsoft.com/office/powerpoint/2010/main" val="298174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8" grpId="0" animBg="1"/>
      <p:bldP spid="9" grpId="0" animBg="1"/>
      <p:bldP spid="10" grpId="0"/>
      <p:bldP spid="11" grpId="0"/>
      <p:bldP spid="13" grpId="0"/>
      <p:bldP spid="15" grpId="0"/>
      <p:bldP spid="17"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43282-28FB-1915-BB4C-4D5938CB30BF}"/>
              </a:ext>
            </a:extLst>
          </p:cNvPr>
          <p:cNvSpPr>
            <a:spLocks noGrp="1"/>
          </p:cNvSpPr>
          <p:nvPr>
            <p:ph type="title" idx="4294967295"/>
          </p:nvPr>
        </p:nvSpPr>
        <p:spPr>
          <a:xfrm>
            <a:off x="201283" y="5691"/>
            <a:ext cx="7021902" cy="980508"/>
          </a:xfrm>
        </p:spPr>
        <p:txBody>
          <a:bodyPr/>
          <a:lstStyle/>
          <a:p>
            <a:r>
              <a:rPr lang="en-US" dirty="0"/>
              <a:t>To check if the Thread is alive</a:t>
            </a:r>
          </a:p>
        </p:txBody>
      </p:sp>
      <p:sp>
        <p:nvSpPr>
          <p:cNvPr id="5" name="TextBox 4">
            <a:extLst>
              <a:ext uri="{FF2B5EF4-FFF2-40B4-BE49-F238E27FC236}">
                <a16:creationId xmlns:a16="http://schemas.microsoft.com/office/drawing/2014/main" id="{9B54D56C-221C-49BC-2768-18D123822F00}"/>
              </a:ext>
            </a:extLst>
          </p:cNvPr>
          <p:cNvSpPr txBox="1"/>
          <p:nvPr/>
        </p:nvSpPr>
        <p:spPr>
          <a:xfrm>
            <a:off x="1016000" y="917221"/>
            <a:ext cx="9290753" cy="59400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033B3"/>
                </a:solidFill>
                <a:latin typeface="Consolas"/>
              </a:rPr>
              <a:t>public class </a:t>
            </a:r>
            <a:r>
              <a:rPr lang="en-US" sz="2000" err="1">
                <a:latin typeface="Consolas"/>
              </a:rPr>
              <a:t>MyThread</a:t>
            </a:r>
            <a:r>
              <a:rPr lang="en-US" sz="2000" dirty="0">
                <a:solidFill>
                  <a:srgbClr val="000000"/>
                </a:solidFill>
                <a:latin typeface="Consolas"/>
              </a:rPr>
              <a:t> </a:t>
            </a:r>
            <a:r>
              <a:rPr lang="en-US" sz="2000" dirty="0">
                <a:solidFill>
                  <a:srgbClr val="0033B3"/>
                </a:solidFill>
                <a:latin typeface="Consolas"/>
              </a:rPr>
              <a:t>extends </a:t>
            </a:r>
            <a:r>
              <a:rPr lang="en-US" sz="2000" dirty="0">
                <a:solidFill>
                  <a:srgbClr val="000000"/>
                </a:solidFill>
                <a:latin typeface="Consolas"/>
              </a:rPr>
              <a:t>Thread</a:t>
            </a:r>
            <a:r>
              <a:rPr lang="en-US" sz="2000" dirty="0">
                <a:solidFill>
                  <a:srgbClr val="080808"/>
                </a:solidFill>
                <a:latin typeface="Consolas"/>
              </a:rPr>
              <a:t>{</a:t>
            </a:r>
            <a:br>
              <a:rPr lang="en-US" sz="2000" dirty="0">
                <a:latin typeface="Consolas"/>
              </a:rPr>
            </a:br>
            <a:endParaRPr lang="en-US" sz="2000" dirty="0">
              <a:solidFill>
                <a:srgbClr val="080808"/>
              </a:solidFill>
              <a:latin typeface="Consolas"/>
            </a:endParaRPr>
          </a:p>
          <a:p>
            <a:endParaRPr lang="en-US" sz="2000" dirty="0">
              <a:latin typeface="Consolas"/>
            </a:endParaRPr>
          </a:p>
          <a:p>
            <a:endParaRPr lang="en-US" sz="2000" dirty="0">
              <a:latin typeface="Consolas"/>
            </a:endParaRPr>
          </a:p>
          <a:p>
            <a:endParaRPr lang="en-US" sz="2000" dirty="0">
              <a:latin typeface="Consolas"/>
            </a:endParaRPr>
          </a:p>
          <a:p>
            <a:endParaRPr lang="en-US" sz="2000" dirty="0">
              <a:latin typeface="Consolas"/>
            </a:endParaRPr>
          </a:p>
          <a:p>
            <a:endParaRPr lang="en-US" sz="2000" dirty="0">
              <a:latin typeface="Consolas"/>
            </a:endParaRPr>
          </a:p>
          <a:p>
            <a:endParaRPr lang="en-US" sz="2000" dirty="0">
              <a:latin typeface="Consolas"/>
            </a:endParaRPr>
          </a:p>
          <a:p>
            <a:endParaRPr lang="en-US" sz="2000" dirty="0">
              <a:latin typeface="Consolas"/>
            </a:endParaRPr>
          </a:p>
          <a:p>
            <a:endParaRPr lang="en-US" sz="2000" dirty="0">
              <a:latin typeface="Consolas"/>
            </a:endParaRPr>
          </a:p>
          <a:p>
            <a:endParaRPr lang="en-US" sz="2000" dirty="0">
              <a:latin typeface="Consolas"/>
            </a:endParaRPr>
          </a:p>
          <a:p>
            <a:endParaRPr lang="en-US" sz="2000" dirty="0">
              <a:latin typeface="Consolas"/>
            </a:endParaRPr>
          </a:p>
          <a:p>
            <a:endParaRPr lang="en-US" sz="2000" dirty="0">
              <a:latin typeface="Consolas"/>
            </a:endParaRPr>
          </a:p>
          <a:p>
            <a:endParaRPr lang="en-US" sz="2000" dirty="0">
              <a:latin typeface="Consolas"/>
            </a:endParaRPr>
          </a:p>
          <a:p>
            <a:endParaRPr lang="en-US" sz="2000" dirty="0">
              <a:latin typeface="Consolas"/>
            </a:endParaRPr>
          </a:p>
          <a:p>
            <a:endParaRPr lang="en-US" sz="2000" dirty="0">
              <a:latin typeface="Consolas"/>
            </a:endParaRPr>
          </a:p>
          <a:p>
            <a:br>
              <a:rPr lang="en-US" sz="2000" dirty="0">
                <a:latin typeface="Consolas"/>
              </a:rPr>
            </a:br>
            <a:r>
              <a:rPr lang="en-US" sz="2000" dirty="0">
                <a:solidFill>
                  <a:srgbClr val="080808"/>
                </a:solidFill>
                <a:latin typeface="Consolas"/>
              </a:rPr>
              <a:t>   </a:t>
            </a:r>
          </a:p>
          <a:p>
            <a:endParaRPr lang="en-US" sz="2000" dirty="0">
              <a:solidFill>
                <a:srgbClr val="080808"/>
              </a:solidFill>
            </a:endParaRPr>
          </a:p>
        </p:txBody>
      </p:sp>
      <p:sp>
        <p:nvSpPr>
          <p:cNvPr id="6" name="Left Bracket 5">
            <a:extLst>
              <a:ext uri="{FF2B5EF4-FFF2-40B4-BE49-F238E27FC236}">
                <a16:creationId xmlns:a16="http://schemas.microsoft.com/office/drawing/2014/main" id="{927DDA17-20DF-B369-6719-B7901D6309C5}"/>
              </a:ext>
            </a:extLst>
          </p:cNvPr>
          <p:cNvSpPr/>
          <p:nvPr/>
        </p:nvSpPr>
        <p:spPr>
          <a:xfrm>
            <a:off x="473188" y="998007"/>
            <a:ext cx="87262" cy="4696178"/>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987CD62C-30B3-D735-FB8F-7CF274C71CAF}"/>
              </a:ext>
            </a:extLst>
          </p:cNvPr>
          <p:cNvSpPr txBox="1"/>
          <p:nvPr/>
        </p:nvSpPr>
        <p:spPr>
          <a:xfrm>
            <a:off x="1340554" y="987777"/>
            <a:ext cx="8952088"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sz="2000" dirty="0">
                <a:solidFill>
                  <a:srgbClr val="080808"/>
                </a:solidFill>
                <a:latin typeface="Consolas"/>
              </a:rPr>
            </a:br>
            <a:br>
              <a:rPr lang="en-US" sz="2000" dirty="0">
                <a:solidFill>
                  <a:srgbClr val="080808"/>
                </a:solidFill>
                <a:latin typeface="Consolas"/>
              </a:rPr>
            </a:br>
            <a:r>
              <a:rPr lang="en-US" sz="2000" dirty="0">
                <a:solidFill>
                  <a:srgbClr val="080808"/>
                </a:solidFill>
                <a:latin typeface="Consolas"/>
              </a:rPr>
              <a:t> </a:t>
            </a:r>
            <a:r>
              <a:rPr lang="en-US" sz="2000" dirty="0">
                <a:solidFill>
                  <a:srgbClr val="9E880D"/>
                </a:solidFill>
                <a:latin typeface="Consolas"/>
              </a:rPr>
              <a:t>@Override</a:t>
            </a:r>
            <a:br>
              <a:rPr lang="en-US" sz="2000" dirty="0">
                <a:solidFill>
                  <a:srgbClr val="9E880D"/>
                </a:solidFill>
                <a:latin typeface="Consolas"/>
              </a:rPr>
            </a:br>
            <a:r>
              <a:rPr lang="en-US" sz="2000" dirty="0">
                <a:solidFill>
                  <a:srgbClr val="9E880D"/>
                </a:solidFill>
                <a:latin typeface="Consolas"/>
              </a:rPr>
              <a:t> </a:t>
            </a:r>
            <a:r>
              <a:rPr lang="en-US" sz="2000" dirty="0">
                <a:solidFill>
                  <a:srgbClr val="0033B3"/>
                </a:solidFill>
                <a:latin typeface="Consolas"/>
              </a:rPr>
              <a:t>public void </a:t>
            </a:r>
            <a:r>
              <a:rPr lang="en-US" sz="2000" dirty="0">
                <a:solidFill>
                  <a:srgbClr val="00627A"/>
                </a:solidFill>
                <a:latin typeface="Consolas"/>
              </a:rPr>
              <a:t>run</a:t>
            </a:r>
            <a:r>
              <a:rPr lang="en-US" sz="2000" dirty="0">
                <a:solidFill>
                  <a:srgbClr val="080808"/>
                </a:solidFill>
                <a:latin typeface="Consolas"/>
              </a:rPr>
              <a:t>() {</a:t>
            </a:r>
            <a:br>
              <a:rPr lang="en-US" sz="2000" dirty="0">
                <a:solidFill>
                  <a:srgbClr val="080808"/>
                </a:solidFill>
                <a:latin typeface="Consolas"/>
              </a:rPr>
            </a:br>
            <a:r>
              <a:rPr lang="en-US" sz="2000" dirty="0">
                <a:solidFill>
                  <a:srgbClr val="080808"/>
                </a:solidFill>
                <a:latin typeface="Consolas"/>
              </a:rPr>
              <a:t>    </a:t>
            </a:r>
            <a:r>
              <a:rPr lang="en-US" sz="2000" dirty="0" err="1">
                <a:latin typeface="Consolas"/>
              </a:rPr>
              <a:t>System</a:t>
            </a:r>
            <a:r>
              <a:rPr lang="en-US" sz="2000" dirty="0" err="1">
                <a:solidFill>
                  <a:srgbClr val="080808"/>
                </a:solidFill>
                <a:latin typeface="Consolas"/>
              </a:rPr>
              <a:t>.</a:t>
            </a:r>
            <a:r>
              <a:rPr lang="en-US" sz="2000" i="1" dirty="0" err="1">
                <a:solidFill>
                  <a:srgbClr val="871094"/>
                </a:solidFill>
                <a:latin typeface="Consolas"/>
              </a:rPr>
              <a:t>out</a:t>
            </a:r>
            <a:r>
              <a:rPr lang="en-US" sz="2000" dirty="0" err="1">
                <a:solidFill>
                  <a:srgbClr val="080808"/>
                </a:solidFill>
                <a:latin typeface="Consolas"/>
              </a:rPr>
              <a:t>.println</a:t>
            </a:r>
            <a:r>
              <a:rPr lang="en-US" sz="2000" dirty="0">
                <a:solidFill>
                  <a:srgbClr val="080808"/>
                </a:solidFill>
                <a:latin typeface="Consolas"/>
              </a:rPr>
              <a:t>(</a:t>
            </a:r>
            <a:r>
              <a:rPr lang="en-US" sz="2000" dirty="0">
                <a:solidFill>
                  <a:srgbClr val="067D17"/>
                </a:solidFill>
                <a:latin typeface="Consolas"/>
              </a:rPr>
              <a:t>"Run method"</a:t>
            </a:r>
            <a:r>
              <a:rPr lang="en-US" sz="2000" dirty="0">
                <a:solidFill>
                  <a:srgbClr val="080808"/>
                </a:solidFill>
                <a:latin typeface="Consolas"/>
              </a:rPr>
              <a:t>);</a:t>
            </a:r>
            <a:br>
              <a:rPr lang="en-US" sz="2000" dirty="0">
                <a:solidFill>
                  <a:srgbClr val="080808"/>
                </a:solidFill>
                <a:latin typeface="Consolas"/>
              </a:rPr>
            </a:br>
            <a:r>
              <a:rPr lang="en-US" sz="2000" dirty="0">
                <a:solidFill>
                  <a:srgbClr val="080808"/>
                </a:solidFill>
                <a:latin typeface="Consolas"/>
              </a:rPr>
              <a:t>    </a:t>
            </a:r>
            <a:br>
              <a:rPr lang="en-US" sz="2000" dirty="0">
                <a:solidFill>
                  <a:srgbClr val="080808"/>
                </a:solidFill>
                <a:latin typeface="Consolas"/>
              </a:rPr>
            </a:br>
            <a:r>
              <a:rPr lang="en-US" sz="2000" dirty="0">
                <a:solidFill>
                  <a:srgbClr val="080808"/>
                </a:solidFill>
                <a:latin typeface="Consolas"/>
              </a:rPr>
              <a:t> }</a:t>
            </a:r>
            <a:br>
              <a:rPr lang="en-US" sz="2000" dirty="0">
                <a:solidFill>
                  <a:srgbClr val="080808"/>
                </a:solidFill>
                <a:latin typeface="Consolas"/>
              </a:rPr>
            </a:br>
            <a:br>
              <a:rPr lang="en-US" sz="2000" dirty="0">
                <a:solidFill>
                  <a:srgbClr val="080808"/>
                </a:solidFill>
                <a:latin typeface="Consolas"/>
              </a:rPr>
            </a:br>
            <a:r>
              <a:rPr lang="en-US" sz="2000" dirty="0">
                <a:solidFill>
                  <a:srgbClr val="080808"/>
                </a:solidFill>
                <a:latin typeface="Consolas"/>
              </a:rPr>
              <a:t> </a:t>
            </a:r>
            <a:r>
              <a:rPr lang="en-US" sz="2000" dirty="0">
                <a:solidFill>
                  <a:srgbClr val="0033B3"/>
                </a:solidFill>
                <a:latin typeface="Consolas"/>
              </a:rPr>
              <a:t>public static void </a:t>
            </a:r>
            <a:r>
              <a:rPr lang="en-US" sz="2000" dirty="0">
                <a:solidFill>
                  <a:srgbClr val="00627A"/>
                </a:solidFill>
                <a:latin typeface="Consolas"/>
              </a:rPr>
              <a:t>main</a:t>
            </a:r>
            <a:r>
              <a:rPr lang="en-US" sz="2000" dirty="0">
                <a:solidFill>
                  <a:srgbClr val="080808"/>
                </a:solidFill>
                <a:latin typeface="Consolas"/>
              </a:rPr>
              <a:t>(</a:t>
            </a:r>
            <a:r>
              <a:rPr lang="en-US" sz="2000" dirty="0">
                <a:latin typeface="Consolas"/>
              </a:rPr>
              <a:t>String</a:t>
            </a:r>
            <a:r>
              <a:rPr lang="en-US" sz="2000" dirty="0">
                <a:solidFill>
                  <a:srgbClr val="080808"/>
                </a:solidFill>
                <a:latin typeface="Consolas"/>
              </a:rPr>
              <a:t>[] </a:t>
            </a:r>
            <a:r>
              <a:rPr lang="en-US" sz="2000" dirty="0" err="1">
                <a:latin typeface="Consolas"/>
              </a:rPr>
              <a:t>args</a:t>
            </a:r>
            <a:r>
              <a:rPr lang="en-US" sz="2000" dirty="0">
                <a:solidFill>
                  <a:srgbClr val="080808"/>
                </a:solidFill>
                <a:latin typeface="Consolas"/>
              </a:rPr>
              <a:t>) {</a:t>
            </a:r>
            <a:br>
              <a:rPr lang="en-US" sz="2000" dirty="0">
                <a:solidFill>
                  <a:srgbClr val="080808"/>
                </a:solidFill>
                <a:latin typeface="Consolas"/>
              </a:rPr>
            </a:br>
            <a:r>
              <a:rPr lang="en-US" sz="2000" dirty="0">
                <a:solidFill>
                  <a:srgbClr val="080808"/>
                </a:solidFill>
                <a:latin typeface="Consolas"/>
              </a:rPr>
              <a:t>    MyThread</a:t>
            </a:r>
            <a:r>
              <a:rPr lang="en-US" sz="2000" dirty="0">
                <a:latin typeface="Consolas"/>
              </a:rPr>
              <a:t> t </a:t>
            </a:r>
            <a:r>
              <a:rPr lang="en-US" sz="2000" dirty="0">
                <a:solidFill>
                  <a:srgbClr val="080808"/>
                </a:solidFill>
                <a:latin typeface="Consolas"/>
              </a:rPr>
              <a:t>= </a:t>
            </a:r>
            <a:r>
              <a:rPr lang="en-US" sz="2000" dirty="0">
                <a:solidFill>
                  <a:srgbClr val="0033B3"/>
                </a:solidFill>
                <a:latin typeface="Consolas"/>
              </a:rPr>
              <a:t>new </a:t>
            </a:r>
            <a:r>
              <a:rPr lang="en-US" sz="2000" dirty="0" err="1">
                <a:latin typeface="Consolas"/>
              </a:rPr>
              <a:t>MyThread</a:t>
            </a:r>
            <a:r>
              <a:rPr lang="en-US" sz="2000" dirty="0">
                <a:solidFill>
                  <a:srgbClr val="080808"/>
                </a:solidFill>
                <a:latin typeface="Consolas"/>
              </a:rPr>
              <a:t>();</a:t>
            </a:r>
            <a:br>
              <a:rPr lang="en-US" sz="2000" dirty="0">
                <a:solidFill>
                  <a:srgbClr val="080808"/>
                </a:solidFill>
                <a:latin typeface="Consolas"/>
              </a:rPr>
            </a:br>
            <a:r>
              <a:rPr lang="en-US" sz="2000" dirty="0">
                <a:solidFill>
                  <a:srgbClr val="080808"/>
                </a:solidFill>
                <a:latin typeface="Consolas"/>
              </a:rPr>
              <a:t>    </a:t>
            </a:r>
            <a:r>
              <a:rPr lang="en-US" sz="2000" dirty="0" err="1">
                <a:latin typeface="Consolas"/>
              </a:rPr>
              <a:t>t</a:t>
            </a:r>
            <a:r>
              <a:rPr lang="en-US" sz="2000" dirty="0" err="1">
                <a:solidFill>
                  <a:srgbClr val="080808"/>
                </a:solidFill>
                <a:latin typeface="Consolas"/>
              </a:rPr>
              <a:t>.start</a:t>
            </a:r>
            <a:r>
              <a:rPr lang="en-US" sz="2000" dirty="0">
                <a:solidFill>
                  <a:srgbClr val="080808"/>
                </a:solidFill>
                <a:latin typeface="Consolas"/>
              </a:rPr>
              <a:t>();</a:t>
            </a:r>
            <a:endParaRPr lang="en-US" sz="2000" dirty="0">
              <a:solidFill>
                <a:srgbClr val="000000"/>
              </a:solidFill>
              <a:latin typeface="Consolas"/>
            </a:endParaRPr>
          </a:p>
          <a:p>
            <a:endParaRPr lang="en-US" sz="2000" dirty="0">
              <a:solidFill>
                <a:srgbClr val="080808"/>
              </a:solidFill>
              <a:latin typeface="Consolas"/>
            </a:endParaRPr>
          </a:p>
          <a:p>
            <a:br>
              <a:rPr lang="en-US" sz="2000" dirty="0">
                <a:solidFill>
                  <a:srgbClr val="080808"/>
                </a:solidFill>
                <a:latin typeface="Consolas"/>
              </a:rPr>
            </a:br>
            <a:r>
              <a:rPr lang="en-US" sz="2000" dirty="0">
                <a:solidFill>
                  <a:srgbClr val="080808"/>
                </a:solidFill>
                <a:latin typeface="Consolas"/>
              </a:rPr>
              <a:t> }</a:t>
            </a:r>
            <a:endParaRPr lang="en-US" sz="2000">
              <a:latin typeface="Consolas"/>
            </a:endParaRPr>
          </a:p>
          <a:p>
            <a:pPr algn="l"/>
            <a:r>
              <a:rPr lang="en-US" sz="2000" dirty="0">
                <a:solidFill>
                  <a:srgbClr val="080808"/>
                </a:solidFill>
                <a:latin typeface="Consolas"/>
              </a:rPr>
              <a:t>}</a:t>
            </a:r>
          </a:p>
        </p:txBody>
      </p:sp>
      <p:sp>
        <p:nvSpPr>
          <p:cNvPr id="8" name="Left Bracket 7">
            <a:extLst>
              <a:ext uri="{FF2B5EF4-FFF2-40B4-BE49-F238E27FC236}">
                <a16:creationId xmlns:a16="http://schemas.microsoft.com/office/drawing/2014/main" id="{945A431C-E797-E263-D41D-E7BBC9773A2E}"/>
              </a:ext>
            </a:extLst>
          </p:cNvPr>
          <p:cNvSpPr/>
          <p:nvPr/>
        </p:nvSpPr>
        <p:spPr>
          <a:xfrm>
            <a:off x="1023521" y="1999896"/>
            <a:ext cx="87263" cy="1168399"/>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Left Bracket 8">
            <a:extLst>
              <a:ext uri="{FF2B5EF4-FFF2-40B4-BE49-F238E27FC236}">
                <a16:creationId xmlns:a16="http://schemas.microsoft.com/office/drawing/2014/main" id="{67B07B91-E49F-7972-F0EB-4638C104CD94}"/>
              </a:ext>
            </a:extLst>
          </p:cNvPr>
          <p:cNvSpPr/>
          <p:nvPr/>
        </p:nvSpPr>
        <p:spPr>
          <a:xfrm>
            <a:off x="1037631" y="3763785"/>
            <a:ext cx="73152" cy="1507066"/>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2A27143B-09BC-CE26-D4C7-FF96FECE3134}"/>
              </a:ext>
            </a:extLst>
          </p:cNvPr>
          <p:cNvSpPr txBox="1"/>
          <p:nvPr/>
        </p:nvSpPr>
        <p:spPr>
          <a:xfrm>
            <a:off x="10541944" y="4550414"/>
            <a:ext cx="164477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FF0000"/>
                </a:solidFill>
                <a:latin typeface="Consolas"/>
              </a:rPr>
              <a:t>Output:</a:t>
            </a:r>
            <a:endParaRPr lang="en-US" sz="2000" dirty="0">
              <a:solidFill>
                <a:srgbClr val="000000"/>
              </a:solidFill>
              <a:latin typeface="Consolas"/>
            </a:endParaRPr>
          </a:p>
          <a:p>
            <a:r>
              <a:rPr lang="en-US" sz="2000" dirty="0">
                <a:latin typeface="Consolas"/>
              </a:rPr>
              <a:t>true</a:t>
            </a:r>
          </a:p>
          <a:p>
            <a:r>
              <a:rPr lang="en-US" sz="2000" dirty="0">
                <a:latin typeface="Consolas"/>
              </a:rPr>
              <a:t>Run method</a:t>
            </a:r>
          </a:p>
          <a:p>
            <a:pPr algn="l"/>
            <a:endParaRPr lang="en-US" sz="2000" dirty="0">
              <a:latin typeface="Consolas"/>
            </a:endParaRPr>
          </a:p>
        </p:txBody>
      </p:sp>
      <p:sp>
        <p:nvSpPr>
          <p:cNvPr id="3" name="TextBox 2">
            <a:extLst>
              <a:ext uri="{FF2B5EF4-FFF2-40B4-BE49-F238E27FC236}">
                <a16:creationId xmlns:a16="http://schemas.microsoft.com/office/drawing/2014/main" id="{2C287949-7F13-8F7B-5FF5-F1F2544063E3}"/>
              </a:ext>
            </a:extLst>
          </p:cNvPr>
          <p:cNvSpPr txBox="1"/>
          <p:nvPr/>
        </p:nvSpPr>
        <p:spPr>
          <a:xfrm>
            <a:off x="1796264" y="4603203"/>
            <a:ext cx="7732143"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err="1">
                <a:latin typeface="Consolas"/>
              </a:rPr>
              <a:t>System</a:t>
            </a:r>
            <a:r>
              <a:rPr lang="en-US" sz="2000" err="1">
                <a:solidFill>
                  <a:srgbClr val="080808"/>
                </a:solidFill>
                <a:latin typeface="Consolas"/>
              </a:rPr>
              <a:t>.</a:t>
            </a:r>
            <a:r>
              <a:rPr lang="en-US" sz="2000" i="1" err="1">
                <a:solidFill>
                  <a:srgbClr val="871094"/>
                </a:solidFill>
                <a:latin typeface="Consolas"/>
              </a:rPr>
              <a:t>out</a:t>
            </a:r>
            <a:r>
              <a:rPr lang="en-US" sz="2000" err="1">
                <a:solidFill>
                  <a:srgbClr val="080808"/>
                </a:solidFill>
                <a:latin typeface="Consolas"/>
              </a:rPr>
              <a:t>.println</a:t>
            </a:r>
            <a:r>
              <a:rPr lang="en-US" sz="2000" dirty="0">
                <a:solidFill>
                  <a:srgbClr val="080808"/>
                </a:solidFill>
                <a:latin typeface="Consolas"/>
              </a:rPr>
              <a:t>(</a:t>
            </a:r>
            <a:r>
              <a:rPr lang="en-US" sz="2000" err="1">
                <a:latin typeface="Consolas"/>
              </a:rPr>
              <a:t>Thread</a:t>
            </a:r>
            <a:r>
              <a:rPr lang="en-US" sz="2000" err="1">
                <a:solidFill>
                  <a:srgbClr val="080808"/>
                </a:solidFill>
                <a:latin typeface="Consolas"/>
              </a:rPr>
              <a:t>.</a:t>
            </a:r>
            <a:r>
              <a:rPr lang="en-US" sz="2000" i="1" err="1">
                <a:solidFill>
                  <a:srgbClr val="080808"/>
                </a:solidFill>
                <a:latin typeface="Consolas"/>
              </a:rPr>
              <a:t>currentThread</a:t>
            </a:r>
            <a:r>
              <a:rPr lang="en-US" sz="2000" dirty="0">
                <a:solidFill>
                  <a:srgbClr val="080808"/>
                </a:solidFill>
                <a:latin typeface="Consolas"/>
              </a:rPr>
              <a:t>().</a:t>
            </a:r>
            <a:r>
              <a:rPr lang="en-US" sz="2000" err="1">
                <a:solidFill>
                  <a:srgbClr val="080808"/>
                </a:solidFill>
                <a:latin typeface="Consolas"/>
              </a:rPr>
              <a:t>isAlive</a:t>
            </a:r>
            <a:r>
              <a:rPr lang="en-US" sz="2000" dirty="0">
                <a:solidFill>
                  <a:srgbClr val="080808"/>
                </a:solidFill>
                <a:latin typeface="Consolas"/>
              </a:rPr>
              <a:t>());</a:t>
            </a:r>
            <a:endParaRPr lang="en-US" sz="2000" dirty="0"/>
          </a:p>
          <a:p>
            <a:pPr algn="l"/>
            <a:endParaRPr lang="en-US" dirty="0"/>
          </a:p>
        </p:txBody>
      </p:sp>
    </p:spTree>
    <p:extLst>
      <p:ext uri="{BB962C8B-B14F-4D97-AF65-F5344CB8AC3E}">
        <p14:creationId xmlns:p14="http://schemas.microsoft.com/office/powerpoint/2010/main" val="63176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8" grpId="0" animBg="1"/>
      <p:bldP spid="9" grpId="0" animBg="1"/>
      <p:bldP spid="4"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43282-28FB-1915-BB4C-4D5938CB30BF}"/>
              </a:ext>
            </a:extLst>
          </p:cNvPr>
          <p:cNvSpPr>
            <a:spLocks noGrp="1"/>
          </p:cNvSpPr>
          <p:nvPr>
            <p:ph type="title"/>
          </p:nvPr>
        </p:nvSpPr>
        <p:spPr/>
        <p:txBody>
          <a:bodyPr/>
          <a:lstStyle/>
          <a:p>
            <a:r>
              <a:rPr lang="en-US" dirty="0"/>
              <a:t>To set priorities </a:t>
            </a:r>
          </a:p>
        </p:txBody>
      </p:sp>
      <p:sp>
        <p:nvSpPr>
          <p:cNvPr id="3" name="Content Placeholder 2">
            <a:extLst>
              <a:ext uri="{FF2B5EF4-FFF2-40B4-BE49-F238E27FC236}">
                <a16:creationId xmlns:a16="http://schemas.microsoft.com/office/drawing/2014/main" id="{861BFBE8-CAD8-C2DF-657C-A60E69EB9DE9}"/>
              </a:ext>
            </a:extLst>
          </p:cNvPr>
          <p:cNvSpPr>
            <a:spLocks noGrp="1"/>
          </p:cNvSpPr>
          <p:nvPr>
            <p:ph idx="1"/>
          </p:nvPr>
        </p:nvSpPr>
        <p:spPr/>
        <p:txBody>
          <a:bodyPr vert="horz" lIns="91440" tIns="45720" rIns="91440" bIns="45720" rtlCol="0" anchor="t">
            <a:normAutofit fontScale="92500"/>
          </a:bodyPr>
          <a:lstStyle/>
          <a:p>
            <a:r>
              <a:rPr lang="en-US" dirty="0"/>
              <a:t>Priorities are represented in the form of integer which ranges from 1-10.  </a:t>
            </a:r>
          </a:p>
          <a:p>
            <a:pPr marL="0" indent="0">
              <a:buNone/>
            </a:pPr>
            <a:r>
              <a:rPr lang="en-US" dirty="0"/>
              <a:t> 1 &gt;&gt; MIN_PRIORITY</a:t>
            </a:r>
          </a:p>
          <a:p>
            <a:pPr marL="0" indent="0">
              <a:buNone/>
            </a:pPr>
            <a:r>
              <a:rPr lang="en-US" dirty="0"/>
              <a:t> 5 &gt;&gt; NORM_PRIORITY</a:t>
            </a:r>
          </a:p>
          <a:p>
            <a:pPr marL="0" indent="0">
              <a:buNone/>
            </a:pPr>
            <a:r>
              <a:rPr lang="en-US" dirty="0"/>
              <a:t> 10 &gt;&gt; MAX_PRIORITY</a:t>
            </a:r>
          </a:p>
          <a:p>
            <a:pPr marL="0" indent="0">
              <a:buNone/>
            </a:pPr>
            <a:endParaRPr lang="en-US" dirty="0"/>
          </a:p>
          <a:p>
            <a:pPr marL="457200" indent="-457200"/>
            <a:r>
              <a:rPr lang="en-US" dirty="0"/>
              <a:t>Default priority of main thread is 5.</a:t>
            </a:r>
          </a:p>
          <a:p>
            <a:pPr marL="457200" indent="-457200"/>
            <a:r>
              <a:rPr lang="en-US" dirty="0"/>
              <a:t>Windows do not support priorities; it depends upon the platform.</a:t>
            </a:r>
          </a:p>
          <a:p>
            <a:pPr marL="457200" indent="-457200"/>
            <a:r>
              <a:rPr lang="en-US" dirty="0"/>
              <a:t>If multiple threads having same priorities which thread will be executed depends upon JVM.</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721811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43282-28FB-1915-BB4C-4D5938CB30BF}"/>
              </a:ext>
            </a:extLst>
          </p:cNvPr>
          <p:cNvSpPr>
            <a:spLocks noGrp="1"/>
          </p:cNvSpPr>
          <p:nvPr>
            <p:ph type="title" idx="4294967295"/>
          </p:nvPr>
        </p:nvSpPr>
        <p:spPr>
          <a:xfrm>
            <a:off x="197556" y="-1764"/>
            <a:ext cx="10515600" cy="1325563"/>
          </a:xfrm>
        </p:spPr>
        <p:txBody>
          <a:bodyPr/>
          <a:lstStyle/>
          <a:p>
            <a:r>
              <a:rPr lang="en-US" dirty="0"/>
              <a:t>To set priorities </a:t>
            </a:r>
          </a:p>
        </p:txBody>
      </p:sp>
      <p:sp>
        <p:nvSpPr>
          <p:cNvPr id="3" name="Content Placeholder 2">
            <a:extLst>
              <a:ext uri="{FF2B5EF4-FFF2-40B4-BE49-F238E27FC236}">
                <a16:creationId xmlns:a16="http://schemas.microsoft.com/office/drawing/2014/main" id="{861BFBE8-CAD8-C2DF-657C-A60E69EB9DE9}"/>
              </a:ext>
            </a:extLst>
          </p:cNvPr>
          <p:cNvSpPr>
            <a:spLocks noGrp="1"/>
          </p:cNvSpPr>
          <p:nvPr>
            <p:ph idx="4294967295"/>
          </p:nvPr>
        </p:nvSpPr>
        <p:spPr>
          <a:xfrm>
            <a:off x="0" y="1825625"/>
            <a:ext cx="10515600" cy="4351338"/>
          </a:xfrm>
        </p:spPr>
        <p:txBody>
          <a:bodyPr vert="horz" lIns="91440" tIns="45720" rIns="91440" bIns="45720" rtlCol="0" anchor="t">
            <a:normAutofit/>
          </a:bodyPr>
          <a:lstStyle/>
          <a:p>
            <a:pPr marL="0" indent="0">
              <a:buNone/>
            </a:pPr>
            <a:endParaRPr lang="en-US" dirty="0"/>
          </a:p>
          <a:p>
            <a:endParaRPr lang="en-US" dirty="0"/>
          </a:p>
          <a:p>
            <a:endParaRPr lang="en-US" dirty="0"/>
          </a:p>
        </p:txBody>
      </p:sp>
      <p:sp>
        <p:nvSpPr>
          <p:cNvPr id="4" name="TextBox 3">
            <a:extLst>
              <a:ext uri="{FF2B5EF4-FFF2-40B4-BE49-F238E27FC236}">
                <a16:creationId xmlns:a16="http://schemas.microsoft.com/office/drawing/2014/main" id="{9A3A30E5-7158-4CD9-ED48-1BF16033D119}"/>
              </a:ext>
            </a:extLst>
          </p:cNvPr>
          <p:cNvSpPr txBox="1"/>
          <p:nvPr/>
        </p:nvSpPr>
        <p:spPr>
          <a:xfrm>
            <a:off x="1030110" y="1072443"/>
            <a:ext cx="11167532" cy="52937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0033B3"/>
                </a:solidFill>
                <a:latin typeface="Consolas"/>
              </a:rPr>
              <a:t>public class </a:t>
            </a:r>
            <a:r>
              <a:rPr lang="en-US" sz="1600" dirty="0">
                <a:latin typeface="Consolas"/>
              </a:rPr>
              <a:t>Priority </a:t>
            </a:r>
            <a:r>
              <a:rPr lang="en-US" sz="1600" dirty="0">
                <a:solidFill>
                  <a:srgbClr val="0033B3"/>
                </a:solidFill>
                <a:latin typeface="Consolas"/>
              </a:rPr>
              <a:t>extends </a:t>
            </a:r>
            <a:r>
              <a:rPr lang="en-US" sz="1600" dirty="0">
                <a:latin typeface="Consolas"/>
              </a:rPr>
              <a:t>Thread</a:t>
            </a:r>
            <a:r>
              <a:rPr lang="en-US" sz="1600" dirty="0">
                <a:solidFill>
                  <a:srgbClr val="080808"/>
                </a:solidFill>
                <a:latin typeface="Consolas"/>
              </a:rPr>
              <a:t>{</a:t>
            </a:r>
            <a:br>
              <a:rPr lang="en-US" sz="1600" dirty="0">
                <a:latin typeface="Consolas"/>
              </a:rPr>
            </a:br>
            <a:br>
              <a:rPr lang="en-US" sz="1600" dirty="0">
                <a:latin typeface="Consolas"/>
              </a:rPr>
            </a:br>
            <a:r>
              <a:rPr lang="en-US" sz="1600" dirty="0">
                <a:solidFill>
                  <a:srgbClr val="080808"/>
                </a:solidFill>
                <a:latin typeface="Consolas"/>
              </a:rPr>
              <a:t>    </a:t>
            </a:r>
            <a:endParaRPr lang="en-US" sz="1600" dirty="0">
              <a:solidFill>
                <a:srgbClr val="000000"/>
              </a:solidFill>
              <a:latin typeface="Aptos" panose="020B0004020202020204"/>
            </a:endParaRPr>
          </a:p>
          <a:p>
            <a:endParaRPr lang="en-US" sz="1600" dirty="0">
              <a:latin typeface="Consolas"/>
            </a:endParaRPr>
          </a:p>
          <a:p>
            <a:endParaRPr lang="en-US" sz="1600" dirty="0">
              <a:latin typeface="Consolas"/>
            </a:endParaRPr>
          </a:p>
          <a:p>
            <a:endParaRPr lang="en-US" sz="1600" dirty="0">
              <a:latin typeface="Consolas"/>
            </a:endParaRPr>
          </a:p>
          <a:p>
            <a:endParaRPr lang="en-US" sz="1600" dirty="0">
              <a:latin typeface="Consolas"/>
            </a:endParaRPr>
          </a:p>
          <a:p>
            <a:endParaRPr lang="en-US" sz="1600" dirty="0">
              <a:latin typeface="Consolas"/>
            </a:endParaRPr>
          </a:p>
          <a:p>
            <a:endParaRPr lang="en-US" sz="1600" dirty="0">
              <a:latin typeface="Consolas"/>
            </a:endParaRPr>
          </a:p>
          <a:p>
            <a:endParaRPr lang="en-US" sz="1600" dirty="0">
              <a:latin typeface="Consolas"/>
            </a:endParaRPr>
          </a:p>
          <a:p>
            <a:endParaRPr lang="en-US" sz="1600" dirty="0">
              <a:latin typeface="Consolas"/>
            </a:endParaRPr>
          </a:p>
          <a:p>
            <a:endParaRPr lang="en-US" sz="1600" dirty="0">
              <a:latin typeface="Consolas"/>
            </a:endParaRPr>
          </a:p>
          <a:p>
            <a:endParaRPr lang="en-US" sz="1600" dirty="0">
              <a:latin typeface="Consolas"/>
            </a:endParaRPr>
          </a:p>
          <a:p>
            <a:endParaRPr lang="en-US" sz="1600" dirty="0">
              <a:latin typeface="Consolas"/>
            </a:endParaRPr>
          </a:p>
          <a:p>
            <a:endParaRPr lang="en-US" sz="1600" dirty="0">
              <a:latin typeface="Consolas"/>
            </a:endParaRPr>
          </a:p>
          <a:p>
            <a:endParaRPr lang="en-US" sz="1600" dirty="0">
              <a:latin typeface="Consolas"/>
            </a:endParaRPr>
          </a:p>
          <a:p>
            <a:endParaRPr lang="en-US" sz="1600" dirty="0">
              <a:latin typeface="Consolas"/>
            </a:endParaRPr>
          </a:p>
          <a:p>
            <a:endParaRPr lang="en-US" sz="1600" dirty="0">
              <a:latin typeface="Consolas"/>
            </a:endParaRPr>
          </a:p>
          <a:p>
            <a:br>
              <a:rPr lang="en-US" sz="1600" dirty="0">
                <a:latin typeface="Consolas"/>
              </a:rPr>
            </a:br>
            <a:r>
              <a:rPr lang="en-US" sz="1600" dirty="0">
                <a:solidFill>
                  <a:srgbClr val="080808"/>
                </a:solidFill>
                <a:latin typeface="Consolas"/>
              </a:rPr>
              <a:t>}</a:t>
            </a:r>
            <a:endParaRPr lang="en-US" sz="1600" dirty="0"/>
          </a:p>
          <a:p>
            <a:pPr algn="l"/>
            <a:endParaRPr lang="en-US" dirty="0"/>
          </a:p>
        </p:txBody>
      </p:sp>
      <p:sp>
        <p:nvSpPr>
          <p:cNvPr id="5" name="Left Bracket 4">
            <a:extLst>
              <a:ext uri="{FF2B5EF4-FFF2-40B4-BE49-F238E27FC236}">
                <a16:creationId xmlns:a16="http://schemas.microsoft.com/office/drawing/2014/main" id="{92906F16-74FB-D65F-D788-1633142941F1}"/>
              </a:ext>
            </a:extLst>
          </p:cNvPr>
          <p:cNvSpPr/>
          <p:nvPr/>
        </p:nvSpPr>
        <p:spPr>
          <a:xfrm>
            <a:off x="388521" y="1181451"/>
            <a:ext cx="87262" cy="4498621"/>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Left Bracket 5">
            <a:extLst>
              <a:ext uri="{FF2B5EF4-FFF2-40B4-BE49-F238E27FC236}">
                <a16:creationId xmlns:a16="http://schemas.microsoft.com/office/drawing/2014/main" id="{162B3B2E-9EAB-923F-D12C-94B0334E826C}"/>
              </a:ext>
            </a:extLst>
          </p:cNvPr>
          <p:cNvSpPr/>
          <p:nvPr/>
        </p:nvSpPr>
        <p:spPr>
          <a:xfrm>
            <a:off x="656632" y="1830562"/>
            <a:ext cx="73151" cy="67451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Left Bracket 6">
            <a:extLst>
              <a:ext uri="{FF2B5EF4-FFF2-40B4-BE49-F238E27FC236}">
                <a16:creationId xmlns:a16="http://schemas.microsoft.com/office/drawing/2014/main" id="{BCDD94D4-E233-5307-D3DA-184FA8132F08}"/>
              </a:ext>
            </a:extLst>
          </p:cNvPr>
          <p:cNvSpPr/>
          <p:nvPr/>
        </p:nvSpPr>
        <p:spPr>
          <a:xfrm>
            <a:off x="656632" y="2903006"/>
            <a:ext cx="157818" cy="2508954"/>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D8AE12A4-0E8A-D381-DF21-829EA89848AF}"/>
              </a:ext>
            </a:extLst>
          </p:cNvPr>
          <p:cNvSpPr txBox="1"/>
          <p:nvPr/>
        </p:nvSpPr>
        <p:spPr>
          <a:xfrm>
            <a:off x="1030111" y="1128888"/>
            <a:ext cx="10560755" cy="50475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sz="1600" dirty="0">
                <a:solidFill>
                  <a:srgbClr val="080808"/>
                </a:solidFill>
                <a:latin typeface="Consolas"/>
              </a:rPr>
            </a:br>
            <a:br>
              <a:rPr lang="en-US" sz="1600" dirty="0">
                <a:solidFill>
                  <a:srgbClr val="080808"/>
                </a:solidFill>
                <a:latin typeface="Consolas"/>
              </a:rPr>
            </a:br>
            <a:r>
              <a:rPr lang="en-US" sz="1600" dirty="0">
                <a:solidFill>
                  <a:srgbClr val="080808"/>
                </a:solidFill>
                <a:latin typeface="Consolas"/>
              </a:rPr>
              <a:t> </a:t>
            </a:r>
            <a:r>
              <a:rPr lang="en-US" sz="1600" dirty="0">
                <a:solidFill>
                  <a:srgbClr val="9E880D"/>
                </a:solidFill>
                <a:latin typeface="Consolas"/>
              </a:rPr>
              <a:t>@Override</a:t>
            </a:r>
            <a:br>
              <a:rPr lang="en-US" sz="1600" dirty="0">
                <a:solidFill>
                  <a:srgbClr val="9E880D"/>
                </a:solidFill>
                <a:latin typeface="Consolas"/>
              </a:rPr>
            </a:br>
            <a:r>
              <a:rPr lang="en-US" sz="1600" dirty="0">
                <a:solidFill>
                  <a:srgbClr val="9E880D"/>
                </a:solidFill>
                <a:latin typeface="Consolas"/>
              </a:rPr>
              <a:t> </a:t>
            </a:r>
            <a:r>
              <a:rPr lang="en-US" sz="1600" dirty="0">
                <a:solidFill>
                  <a:srgbClr val="0033B3"/>
                </a:solidFill>
                <a:latin typeface="Consolas"/>
              </a:rPr>
              <a:t>public void </a:t>
            </a:r>
            <a:r>
              <a:rPr lang="en-US" sz="1600" dirty="0">
                <a:solidFill>
                  <a:srgbClr val="00627A"/>
                </a:solidFill>
                <a:latin typeface="Consolas"/>
              </a:rPr>
              <a:t>run</a:t>
            </a:r>
            <a:r>
              <a:rPr lang="en-US" sz="1600" dirty="0">
                <a:solidFill>
                  <a:srgbClr val="080808"/>
                </a:solidFill>
                <a:latin typeface="Consolas"/>
              </a:rPr>
              <a:t>() {</a:t>
            </a:r>
            <a:br>
              <a:rPr lang="en-US" sz="1600" dirty="0">
                <a:solidFill>
                  <a:srgbClr val="080808"/>
                </a:solidFill>
                <a:latin typeface="Consolas"/>
              </a:rPr>
            </a:br>
            <a:r>
              <a:rPr lang="en-US" sz="1600" dirty="0">
                <a:solidFill>
                  <a:srgbClr val="080808"/>
                </a:solidFill>
                <a:latin typeface="Consolas"/>
              </a:rPr>
              <a:t> </a:t>
            </a:r>
            <a:br>
              <a:rPr lang="en-US" sz="1600" dirty="0">
                <a:solidFill>
                  <a:srgbClr val="080808"/>
                </a:solidFill>
                <a:latin typeface="Consolas"/>
              </a:rPr>
            </a:br>
            <a:r>
              <a:rPr lang="en-US" sz="1600" dirty="0">
                <a:solidFill>
                  <a:srgbClr val="080808"/>
                </a:solidFill>
                <a:latin typeface="Consolas"/>
              </a:rPr>
              <a:t> }</a:t>
            </a:r>
            <a:br>
              <a:rPr lang="en-US" sz="1600" dirty="0">
                <a:solidFill>
                  <a:srgbClr val="080808"/>
                </a:solidFill>
                <a:latin typeface="Consolas"/>
              </a:rPr>
            </a:br>
            <a:br>
              <a:rPr lang="en-US" sz="1600" dirty="0">
                <a:solidFill>
                  <a:srgbClr val="080808"/>
                </a:solidFill>
                <a:latin typeface="Consolas"/>
              </a:rPr>
            </a:br>
            <a:r>
              <a:rPr lang="en-US" sz="1600" dirty="0">
                <a:solidFill>
                  <a:srgbClr val="080808"/>
                </a:solidFill>
                <a:latin typeface="Consolas"/>
              </a:rPr>
              <a:t> </a:t>
            </a:r>
            <a:r>
              <a:rPr lang="en-US" sz="1600" dirty="0">
                <a:solidFill>
                  <a:srgbClr val="0033B3"/>
                </a:solidFill>
                <a:latin typeface="Consolas"/>
              </a:rPr>
              <a:t>public static void </a:t>
            </a:r>
            <a:r>
              <a:rPr lang="en-US" sz="1600" dirty="0">
                <a:solidFill>
                  <a:srgbClr val="00627A"/>
                </a:solidFill>
                <a:latin typeface="Consolas"/>
              </a:rPr>
              <a:t>main</a:t>
            </a:r>
            <a:r>
              <a:rPr lang="en-US" sz="1600" dirty="0">
                <a:solidFill>
                  <a:srgbClr val="080808"/>
                </a:solidFill>
                <a:latin typeface="Consolas"/>
              </a:rPr>
              <a:t>(</a:t>
            </a:r>
            <a:r>
              <a:rPr lang="en-US" sz="1600" dirty="0">
                <a:latin typeface="Consolas"/>
              </a:rPr>
              <a:t>String</a:t>
            </a:r>
            <a:r>
              <a:rPr lang="en-US" sz="1600" dirty="0">
                <a:solidFill>
                  <a:srgbClr val="080808"/>
                </a:solidFill>
                <a:latin typeface="Consolas"/>
              </a:rPr>
              <a:t>[] </a:t>
            </a:r>
            <a:r>
              <a:rPr lang="en-US" sz="1600" err="1">
                <a:latin typeface="Consolas"/>
              </a:rPr>
              <a:t>args</a:t>
            </a:r>
            <a:r>
              <a:rPr lang="en-US" sz="1600" dirty="0">
                <a:solidFill>
                  <a:srgbClr val="080808"/>
                </a:solidFill>
                <a:latin typeface="Consolas"/>
              </a:rPr>
              <a:t>) {</a:t>
            </a:r>
            <a:br>
              <a:rPr lang="en-US" sz="1600" dirty="0">
                <a:solidFill>
                  <a:srgbClr val="080808"/>
                </a:solidFill>
                <a:latin typeface="Consolas"/>
              </a:rPr>
            </a:br>
            <a:br>
              <a:rPr lang="en-US" sz="1600" dirty="0">
                <a:solidFill>
                  <a:srgbClr val="080808"/>
                </a:solidFill>
                <a:latin typeface="Consolas"/>
              </a:rPr>
            </a:br>
            <a:r>
              <a:rPr lang="en-US" sz="1600" dirty="0">
                <a:solidFill>
                  <a:srgbClr val="080808"/>
                </a:solidFill>
                <a:latin typeface="Consolas"/>
              </a:rPr>
              <a:t> </a:t>
            </a:r>
          </a:p>
          <a:p>
            <a:endParaRPr lang="en-US" sz="1600" dirty="0">
              <a:latin typeface="Consolas"/>
            </a:endParaRPr>
          </a:p>
          <a:p>
            <a:endParaRPr lang="en-US" sz="1600" dirty="0">
              <a:latin typeface="Consolas"/>
            </a:endParaRPr>
          </a:p>
          <a:p>
            <a:endParaRPr lang="en-US" sz="1600" dirty="0">
              <a:latin typeface="Consolas"/>
            </a:endParaRPr>
          </a:p>
          <a:p>
            <a:endParaRPr lang="en-US" sz="1600" dirty="0">
              <a:latin typeface="Consolas"/>
            </a:endParaRPr>
          </a:p>
          <a:p>
            <a:endParaRPr lang="en-US" sz="1600" dirty="0">
              <a:latin typeface="Consolas"/>
            </a:endParaRPr>
          </a:p>
          <a:p>
            <a:br>
              <a:rPr lang="en-US" sz="1600" dirty="0">
                <a:solidFill>
                  <a:srgbClr val="080808"/>
                </a:solidFill>
                <a:latin typeface="Consolas"/>
              </a:rPr>
            </a:br>
            <a:br>
              <a:rPr lang="en-US" sz="1600" dirty="0">
                <a:solidFill>
                  <a:srgbClr val="080808"/>
                </a:solidFill>
                <a:latin typeface="Consolas"/>
              </a:rPr>
            </a:br>
            <a:r>
              <a:rPr lang="en-US" sz="1600" dirty="0">
                <a:solidFill>
                  <a:srgbClr val="080808"/>
                </a:solidFill>
                <a:latin typeface="Consolas"/>
              </a:rPr>
              <a:t> }</a:t>
            </a:r>
            <a:br>
              <a:rPr lang="en-US" sz="1600" dirty="0">
                <a:solidFill>
                  <a:srgbClr val="080808"/>
                </a:solidFill>
                <a:latin typeface="Consolas"/>
              </a:rPr>
            </a:br>
            <a:endParaRPr lang="en-US" sz="1600" dirty="0">
              <a:solidFill>
                <a:srgbClr val="080808"/>
              </a:solidFill>
              <a:latin typeface="Consolas"/>
            </a:endParaRPr>
          </a:p>
          <a:p>
            <a:pPr algn="l"/>
            <a:endParaRPr lang="en-US" dirty="0"/>
          </a:p>
        </p:txBody>
      </p:sp>
      <p:sp>
        <p:nvSpPr>
          <p:cNvPr id="10" name="TextBox 9">
            <a:extLst>
              <a:ext uri="{FF2B5EF4-FFF2-40B4-BE49-F238E27FC236}">
                <a16:creationId xmlns:a16="http://schemas.microsoft.com/office/drawing/2014/main" id="{5E2DB59C-0DE0-937A-EB7D-149C3E5E6B65}"/>
              </a:ext>
            </a:extLst>
          </p:cNvPr>
          <p:cNvSpPr txBox="1"/>
          <p:nvPr/>
        </p:nvSpPr>
        <p:spPr>
          <a:xfrm>
            <a:off x="1255888" y="3090332"/>
            <a:ext cx="1094175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err="1">
                <a:latin typeface="Consolas"/>
              </a:rPr>
              <a:t>System</a:t>
            </a:r>
            <a:r>
              <a:rPr lang="en-US" sz="1600" err="1">
                <a:solidFill>
                  <a:srgbClr val="080808"/>
                </a:solidFill>
                <a:latin typeface="Consolas"/>
              </a:rPr>
              <a:t>.</a:t>
            </a:r>
            <a:r>
              <a:rPr lang="en-US" sz="1600" i="1" err="1">
                <a:solidFill>
                  <a:srgbClr val="871094"/>
                </a:solidFill>
                <a:latin typeface="Consolas"/>
              </a:rPr>
              <a:t>out</a:t>
            </a:r>
            <a:r>
              <a:rPr lang="en-US" sz="1600" err="1">
                <a:solidFill>
                  <a:srgbClr val="080808"/>
                </a:solidFill>
                <a:latin typeface="Consolas"/>
              </a:rPr>
              <a:t>.println</a:t>
            </a:r>
            <a:r>
              <a:rPr lang="en-US" sz="1600" dirty="0">
                <a:solidFill>
                  <a:srgbClr val="080808"/>
                </a:solidFill>
                <a:latin typeface="Consolas"/>
              </a:rPr>
              <a:t>(</a:t>
            </a:r>
            <a:r>
              <a:rPr lang="en-US" sz="1600" dirty="0">
                <a:solidFill>
                  <a:srgbClr val="067D17"/>
                </a:solidFill>
                <a:latin typeface="Consolas"/>
              </a:rPr>
              <a:t>"Main thread old priority : " </a:t>
            </a:r>
            <a:r>
              <a:rPr lang="en-US" sz="1600" dirty="0">
                <a:solidFill>
                  <a:srgbClr val="080808"/>
                </a:solidFill>
                <a:latin typeface="Consolas"/>
              </a:rPr>
              <a:t>+ </a:t>
            </a:r>
            <a:r>
              <a:rPr lang="en-US" sz="1600" err="1">
                <a:latin typeface="Consolas"/>
              </a:rPr>
              <a:t>Thread</a:t>
            </a:r>
            <a:r>
              <a:rPr lang="en-US" sz="1600" err="1">
                <a:solidFill>
                  <a:srgbClr val="080808"/>
                </a:solidFill>
                <a:latin typeface="Consolas"/>
              </a:rPr>
              <a:t>.</a:t>
            </a:r>
            <a:r>
              <a:rPr lang="en-US" sz="1600" i="1" err="1">
                <a:solidFill>
                  <a:srgbClr val="080808"/>
                </a:solidFill>
                <a:latin typeface="Consolas"/>
              </a:rPr>
              <a:t>currentThread</a:t>
            </a:r>
            <a:r>
              <a:rPr lang="en-US" sz="1600" dirty="0">
                <a:solidFill>
                  <a:srgbClr val="080808"/>
                </a:solidFill>
                <a:latin typeface="Consolas"/>
              </a:rPr>
              <a:t>().</a:t>
            </a:r>
            <a:r>
              <a:rPr lang="en-US" sz="1600" err="1">
                <a:solidFill>
                  <a:srgbClr val="080808"/>
                </a:solidFill>
                <a:latin typeface="Consolas"/>
              </a:rPr>
              <a:t>getPriority</a:t>
            </a:r>
            <a:r>
              <a:rPr lang="en-US" sz="1600" dirty="0">
                <a:solidFill>
                  <a:srgbClr val="080808"/>
                </a:solidFill>
                <a:latin typeface="Consolas"/>
              </a:rPr>
              <a:t>()); </a:t>
            </a:r>
            <a:r>
              <a:rPr lang="en-US" sz="1600" dirty="0">
                <a:solidFill>
                  <a:schemeClr val="accent6"/>
                </a:solidFill>
                <a:latin typeface="Consolas"/>
              </a:rPr>
              <a:t>//5</a:t>
            </a:r>
            <a:endParaRPr lang="en-US" dirty="0">
              <a:solidFill>
                <a:schemeClr val="accent6"/>
              </a:solidFill>
            </a:endParaRPr>
          </a:p>
        </p:txBody>
      </p:sp>
      <p:sp>
        <p:nvSpPr>
          <p:cNvPr id="11" name="TextBox 10">
            <a:extLst>
              <a:ext uri="{FF2B5EF4-FFF2-40B4-BE49-F238E27FC236}">
                <a16:creationId xmlns:a16="http://schemas.microsoft.com/office/drawing/2014/main" id="{5622AAA8-5FB5-89F6-4814-63424B81DD7E}"/>
              </a:ext>
            </a:extLst>
          </p:cNvPr>
          <p:cNvSpPr txBox="1"/>
          <p:nvPr/>
        </p:nvSpPr>
        <p:spPr>
          <a:xfrm>
            <a:off x="1256261" y="3431076"/>
            <a:ext cx="563304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dirty="0" err="1">
                <a:latin typeface="Consolas"/>
              </a:rPr>
              <a:t>Thread</a:t>
            </a:r>
            <a:r>
              <a:rPr lang="en-US" sz="1600" dirty="0" err="1">
                <a:solidFill>
                  <a:srgbClr val="080808"/>
                </a:solidFill>
                <a:latin typeface="Consolas"/>
              </a:rPr>
              <a:t>.</a:t>
            </a:r>
            <a:r>
              <a:rPr lang="en-US" sz="1600" i="1" dirty="0" err="1">
                <a:solidFill>
                  <a:srgbClr val="080808"/>
                </a:solidFill>
                <a:latin typeface="Consolas"/>
              </a:rPr>
              <a:t>currentThread</a:t>
            </a:r>
            <a:r>
              <a:rPr lang="en-US" sz="1600" dirty="0">
                <a:solidFill>
                  <a:srgbClr val="080808"/>
                </a:solidFill>
                <a:latin typeface="Consolas"/>
              </a:rPr>
              <a:t>().</a:t>
            </a:r>
            <a:r>
              <a:rPr lang="en-US" sz="1600" dirty="0" err="1">
                <a:solidFill>
                  <a:srgbClr val="080808"/>
                </a:solidFill>
                <a:latin typeface="Consolas"/>
              </a:rPr>
              <a:t>setPriority</a:t>
            </a:r>
            <a:r>
              <a:rPr lang="en-US" sz="1600" dirty="0">
                <a:solidFill>
                  <a:srgbClr val="080808"/>
                </a:solidFill>
                <a:latin typeface="Consolas"/>
              </a:rPr>
              <a:t>(</a:t>
            </a:r>
            <a:r>
              <a:rPr lang="en-US" sz="1600" dirty="0">
                <a:solidFill>
                  <a:srgbClr val="1750EB"/>
                </a:solidFill>
                <a:latin typeface="Consolas"/>
              </a:rPr>
              <a:t>6</a:t>
            </a:r>
            <a:r>
              <a:rPr lang="en-US" sz="1600" dirty="0">
                <a:solidFill>
                  <a:srgbClr val="080808"/>
                </a:solidFill>
                <a:latin typeface="Consolas"/>
              </a:rPr>
              <a:t>);</a:t>
            </a:r>
            <a:endParaRPr lang="en-US" dirty="0"/>
          </a:p>
        </p:txBody>
      </p:sp>
      <p:sp>
        <p:nvSpPr>
          <p:cNvPr id="12" name="TextBox 11">
            <a:extLst>
              <a:ext uri="{FF2B5EF4-FFF2-40B4-BE49-F238E27FC236}">
                <a16:creationId xmlns:a16="http://schemas.microsoft.com/office/drawing/2014/main" id="{AAC95011-FCCC-3592-0C41-76D4C9FF647F}"/>
              </a:ext>
            </a:extLst>
          </p:cNvPr>
          <p:cNvSpPr txBox="1"/>
          <p:nvPr/>
        </p:nvSpPr>
        <p:spPr>
          <a:xfrm>
            <a:off x="1270638" y="3766228"/>
            <a:ext cx="1092391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err="1">
                <a:latin typeface="Consolas"/>
              </a:rPr>
              <a:t>System</a:t>
            </a:r>
            <a:r>
              <a:rPr lang="en-US" sz="1600" err="1">
                <a:solidFill>
                  <a:srgbClr val="080808"/>
                </a:solidFill>
                <a:latin typeface="Consolas"/>
              </a:rPr>
              <a:t>.</a:t>
            </a:r>
            <a:r>
              <a:rPr lang="en-US" sz="1600" i="1" err="1">
                <a:solidFill>
                  <a:srgbClr val="871094"/>
                </a:solidFill>
                <a:latin typeface="Consolas"/>
              </a:rPr>
              <a:t>out</a:t>
            </a:r>
            <a:r>
              <a:rPr lang="en-US" sz="1600" err="1">
                <a:solidFill>
                  <a:srgbClr val="080808"/>
                </a:solidFill>
                <a:latin typeface="Consolas"/>
              </a:rPr>
              <a:t>.println</a:t>
            </a:r>
            <a:r>
              <a:rPr lang="en-US" sz="1600" dirty="0">
                <a:solidFill>
                  <a:srgbClr val="080808"/>
                </a:solidFill>
                <a:latin typeface="Consolas"/>
              </a:rPr>
              <a:t>(</a:t>
            </a:r>
            <a:r>
              <a:rPr lang="en-US" sz="1600" dirty="0">
                <a:solidFill>
                  <a:srgbClr val="067D17"/>
                </a:solidFill>
                <a:latin typeface="Consolas"/>
              </a:rPr>
              <a:t>"Main thread new priority : " </a:t>
            </a:r>
            <a:r>
              <a:rPr lang="en-US" sz="1600" dirty="0">
                <a:solidFill>
                  <a:srgbClr val="080808"/>
                </a:solidFill>
                <a:latin typeface="Consolas"/>
              </a:rPr>
              <a:t>+ </a:t>
            </a:r>
            <a:r>
              <a:rPr lang="en-US" sz="1600" err="1">
                <a:latin typeface="Consolas"/>
              </a:rPr>
              <a:t>Thread</a:t>
            </a:r>
            <a:r>
              <a:rPr lang="en-US" sz="1600" err="1">
                <a:solidFill>
                  <a:srgbClr val="080808"/>
                </a:solidFill>
                <a:latin typeface="Consolas"/>
              </a:rPr>
              <a:t>.</a:t>
            </a:r>
            <a:r>
              <a:rPr lang="en-US" sz="1600" i="1" err="1">
                <a:solidFill>
                  <a:srgbClr val="080808"/>
                </a:solidFill>
                <a:latin typeface="Consolas"/>
              </a:rPr>
              <a:t>currentThread</a:t>
            </a:r>
            <a:r>
              <a:rPr lang="en-US" sz="1600" dirty="0">
                <a:solidFill>
                  <a:srgbClr val="080808"/>
                </a:solidFill>
                <a:latin typeface="Consolas"/>
              </a:rPr>
              <a:t>().</a:t>
            </a:r>
            <a:r>
              <a:rPr lang="en-US" sz="1600" err="1">
                <a:solidFill>
                  <a:srgbClr val="080808"/>
                </a:solidFill>
                <a:latin typeface="Consolas"/>
              </a:rPr>
              <a:t>getPriority</a:t>
            </a:r>
            <a:r>
              <a:rPr lang="en-US" sz="1600" dirty="0">
                <a:solidFill>
                  <a:srgbClr val="080808"/>
                </a:solidFill>
                <a:latin typeface="Consolas"/>
              </a:rPr>
              <a:t>()); </a:t>
            </a:r>
            <a:r>
              <a:rPr lang="en-US" sz="1600" dirty="0">
                <a:solidFill>
                  <a:schemeClr val="accent6"/>
                </a:solidFill>
                <a:latin typeface="Consolas"/>
              </a:rPr>
              <a:t>//6</a:t>
            </a:r>
            <a:endParaRPr lang="en-US" dirty="0">
              <a:solidFill>
                <a:schemeClr val="accent6"/>
              </a:solidFill>
            </a:endParaRPr>
          </a:p>
        </p:txBody>
      </p:sp>
      <p:sp>
        <p:nvSpPr>
          <p:cNvPr id="13" name="TextBox 12">
            <a:extLst>
              <a:ext uri="{FF2B5EF4-FFF2-40B4-BE49-F238E27FC236}">
                <a16:creationId xmlns:a16="http://schemas.microsoft.com/office/drawing/2014/main" id="{33A4416B-D49D-71AD-87B9-7CCB2424DAF0}"/>
              </a:ext>
            </a:extLst>
          </p:cNvPr>
          <p:cNvSpPr txBox="1"/>
          <p:nvPr/>
        </p:nvSpPr>
        <p:spPr>
          <a:xfrm>
            <a:off x="1277662" y="4085997"/>
            <a:ext cx="419531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Consolas"/>
              </a:rPr>
              <a:t>Priority t </a:t>
            </a:r>
            <a:r>
              <a:rPr lang="en-US" sz="1600" dirty="0">
                <a:solidFill>
                  <a:srgbClr val="080808"/>
                </a:solidFill>
                <a:latin typeface="Consolas"/>
              </a:rPr>
              <a:t>= </a:t>
            </a:r>
            <a:r>
              <a:rPr lang="en-US" sz="1600" dirty="0">
                <a:solidFill>
                  <a:srgbClr val="0033B3"/>
                </a:solidFill>
                <a:latin typeface="Consolas"/>
              </a:rPr>
              <a:t>new </a:t>
            </a:r>
            <a:r>
              <a:rPr lang="en-US" sz="1600" dirty="0">
                <a:solidFill>
                  <a:srgbClr val="080808"/>
                </a:solidFill>
                <a:latin typeface="Consolas"/>
              </a:rPr>
              <a:t>Priority();</a:t>
            </a:r>
            <a:endParaRPr lang="en-US" dirty="0"/>
          </a:p>
        </p:txBody>
      </p:sp>
      <p:sp>
        <p:nvSpPr>
          <p:cNvPr id="14" name="TextBox 13">
            <a:extLst>
              <a:ext uri="{FF2B5EF4-FFF2-40B4-BE49-F238E27FC236}">
                <a16:creationId xmlns:a16="http://schemas.microsoft.com/office/drawing/2014/main" id="{120BEF55-A35F-79F4-6702-91D5953C1F5E}"/>
              </a:ext>
            </a:extLst>
          </p:cNvPr>
          <p:cNvSpPr txBox="1"/>
          <p:nvPr/>
        </p:nvSpPr>
        <p:spPr>
          <a:xfrm>
            <a:off x="1487630" y="2173270"/>
            <a:ext cx="1041485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err="1">
                <a:latin typeface="Consolas"/>
              </a:rPr>
              <a:t>System</a:t>
            </a:r>
            <a:r>
              <a:rPr lang="en-US" sz="1600" dirty="0" err="1">
                <a:solidFill>
                  <a:srgbClr val="080808"/>
                </a:solidFill>
                <a:latin typeface="Consolas"/>
              </a:rPr>
              <a:t>.</a:t>
            </a:r>
            <a:r>
              <a:rPr lang="en-US" sz="1600" i="1" dirty="0" err="1">
                <a:solidFill>
                  <a:srgbClr val="871094"/>
                </a:solidFill>
                <a:latin typeface="Consolas"/>
              </a:rPr>
              <a:t>out</a:t>
            </a:r>
            <a:r>
              <a:rPr lang="en-US" sz="1600" dirty="0" err="1">
                <a:solidFill>
                  <a:srgbClr val="080808"/>
                </a:solidFill>
                <a:latin typeface="Consolas"/>
              </a:rPr>
              <a:t>.println</a:t>
            </a:r>
            <a:r>
              <a:rPr lang="en-US" sz="1600" dirty="0">
                <a:solidFill>
                  <a:srgbClr val="080808"/>
                </a:solidFill>
                <a:latin typeface="Consolas"/>
              </a:rPr>
              <a:t>(</a:t>
            </a:r>
            <a:r>
              <a:rPr lang="en-US" sz="1600" dirty="0">
                <a:solidFill>
                  <a:srgbClr val="067D17"/>
                </a:solidFill>
                <a:latin typeface="Consolas"/>
              </a:rPr>
              <a:t>"Task priority thread : " </a:t>
            </a:r>
            <a:r>
              <a:rPr lang="en-US" sz="1600" dirty="0">
                <a:solidFill>
                  <a:srgbClr val="080808"/>
                </a:solidFill>
                <a:latin typeface="Consolas"/>
              </a:rPr>
              <a:t>+ </a:t>
            </a:r>
            <a:r>
              <a:rPr lang="en-US" sz="1600" dirty="0" err="1">
                <a:latin typeface="Consolas"/>
              </a:rPr>
              <a:t>Thread</a:t>
            </a:r>
            <a:r>
              <a:rPr lang="en-US" sz="1600" dirty="0" err="1">
                <a:solidFill>
                  <a:srgbClr val="080808"/>
                </a:solidFill>
                <a:latin typeface="Consolas"/>
              </a:rPr>
              <a:t>.</a:t>
            </a:r>
            <a:r>
              <a:rPr lang="en-US" sz="1600" i="1" dirty="0" err="1">
                <a:solidFill>
                  <a:srgbClr val="080808"/>
                </a:solidFill>
                <a:latin typeface="Consolas"/>
              </a:rPr>
              <a:t>currentThread</a:t>
            </a:r>
            <a:r>
              <a:rPr lang="en-US" sz="1600" dirty="0">
                <a:solidFill>
                  <a:srgbClr val="080808"/>
                </a:solidFill>
                <a:latin typeface="Consolas"/>
              </a:rPr>
              <a:t>().</a:t>
            </a:r>
            <a:r>
              <a:rPr lang="en-US" sz="1600" dirty="0" err="1">
                <a:solidFill>
                  <a:srgbClr val="080808"/>
                </a:solidFill>
                <a:latin typeface="Consolas"/>
              </a:rPr>
              <a:t>getPriority</a:t>
            </a:r>
            <a:r>
              <a:rPr lang="en-US" sz="1600" dirty="0">
                <a:solidFill>
                  <a:srgbClr val="080808"/>
                </a:solidFill>
                <a:latin typeface="Consolas"/>
              </a:rPr>
              <a:t>());   </a:t>
            </a:r>
            <a:r>
              <a:rPr lang="en-US" sz="1600" dirty="0">
                <a:solidFill>
                  <a:schemeClr val="accent6"/>
                </a:solidFill>
                <a:latin typeface="Consolas"/>
              </a:rPr>
              <a:t>//3</a:t>
            </a:r>
          </a:p>
        </p:txBody>
      </p:sp>
      <p:sp>
        <p:nvSpPr>
          <p:cNvPr id="15" name="TextBox 14">
            <a:extLst>
              <a:ext uri="{FF2B5EF4-FFF2-40B4-BE49-F238E27FC236}">
                <a16:creationId xmlns:a16="http://schemas.microsoft.com/office/drawing/2014/main" id="{6C517515-B6F0-4C6D-A0FC-CD5F3981A099}"/>
              </a:ext>
            </a:extLst>
          </p:cNvPr>
          <p:cNvSpPr txBox="1"/>
          <p:nvPr/>
        </p:nvSpPr>
        <p:spPr>
          <a:xfrm>
            <a:off x="1285284" y="4512223"/>
            <a:ext cx="279495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dirty="0" err="1">
                <a:latin typeface="Consolas"/>
              </a:rPr>
              <a:t>t</a:t>
            </a:r>
            <a:r>
              <a:rPr lang="en-US" sz="1600" dirty="0" err="1">
                <a:solidFill>
                  <a:srgbClr val="080808"/>
                </a:solidFill>
                <a:latin typeface="Consolas"/>
              </a:rPr>
              <a:t>.setPriority</a:t>
            </a:r>
            <a:r>
              <a:rPr lang="en-US" sz="1600" dirty="0">
                <a:solidFill>
                  <a:srgbClr val="080808"/>
                </a:solidFill>
                <a:latin typeface="Consolas"/>
              </a:rPr>
              <a:t>(</a:t>
            </a:r>
            <a:r>
              <a:rPr lang="en-US" sz="1600" dirty="0">
                <a:solidFill>
                  <a:srgbClr val="1750EB"/>
                </a:solidFill>
                <a:latin typeface="Consolas"/>
              </a:rPr>
              <a:t>3</a:t>
            </a:r>
            <a:r>
              <a:rPr lang="en-US" sz="1600" dirty="0">
                <a:solidFill>
                  <a:srgbClr val="080808"/>
                </a:solidFill>
                <a:latin typeface="Consolas"/>
              </a:rPr>
              <a:t>);</a:t>
            </a:r>
            <a:endParaRPr lang="en-US" dirty="0"/>
          </a:p>
        </p:txBody>
      </p:sp>
      <p:sp>
        <p:nvSpPr>
          <p:cNvPr id="16" name="TextBox 15">
            <a:extLst>
              <a:ext uri="{FF2B5EF4-FFF2-40B4-BE49-F238E27FC236}">
                <a16:creationId xmlns:a16="http://schemas.microsoft.com/office/drawing/2014/main" id="{488C5142-31FD-80A2-044D-8FD11AA528EF}"/>
              </a:ext>
            </a:extLst>
          </p:cNvPr>
          <p:cNvSpPr txBox="1"/>
          <p:nvPr/>
        </p:nvSpPr>
        <p:spPr>
          <a:xfrm>
            <a:off x="1310106" y="4948924"/>
            <a:ext cx="279495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dirty="0" err="1">
                <a:latin typeface="Consolas"/>
              </a:rPr>
              <a:t>t</a:t>
            </a:r>
            <a:r>
              <a:rPr lang="en-US" sz="1600" dirty="0" err="1">
                <a:solidFill>
                  <a:srgbClr val="080808"/>
                </a:solidFill>
                <a:latin typeface="Consolas"/>
              </a:rPr>
              <a:t>.start</a:t>
            </a:r>
            <a:r>
              <a:rPr lang="en-US" sz="1600" dirty="0">
                <a:solidFill>
                  <a:srgbClr val="080808"/>
                </a:solidFill>
                <a:latin typeface="Consolas"/>
              </a:rPr>
              <a:t>();</a:t>
            </a:r>
            <a:endParaRPr lang="en-US" dirty="0"/>
          </a:p>
        </p:txBody>
      </p:sp>
    </p:spTree>
    <p:extLst>
      <p:ext uri="{BB962C8B-B14F-4D97-AF65-F5344CB8AC3E}">
        <p14:creationId xmlns:p14="http://schemas.microsoft.com/office/powerpoint/2010/main" val="134231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p:bldP spid="10" grpId="0"/>
      <p:bldP spid="11" grpId="0"/>
      <p:bldP spid="12" grpId="0"/>
      <p:bldP spid="13" grpId="0"/>
      <p:bldP spid="14" grpId="0"/>
      <p:bldP spid="1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43282-28FB-1915-BB4C-4D5938CB30BF}"/>
              </a:ext>
            </a:extLst>
          </p:cNvPr>
          <p:cNvSpPr>
            <a:spLocks noGrp="1"/>
          </p:cNvSpPr>
          <p:nvPr>
            <p:ph type="title" idx="4294967295"/>
          </p:nvPr>
        </p:nvSpPr>
        <p:spPr>
          <a:xfrm>
            <a:off x="115019" y="-116816"/>
            <a:ext cx="10515600" cy="1325563"/>
          </a:xfrm>
        </p:spPr>
        <p:txBody>
          <a:bodyPr/>
          <a:lstStyle/>
          <a:p>
            <a:r>
              <a:rPr lang="en-US" dirty="0"/>
              <a:t>To prevent thread execution : sleep()</a:t>
            </a:r>
          </a:p>
        </p:txBody>
      </p:sp>
      <p:sp>
        <p:nvSpPr>
          <p:cNvPr id="3" name="TextBox 2">
            <a:extLst>
              <a:ext uri="{FF2B5EF4-FFF2-40B4-BE49-F238E27FC236}">
                <a16:creationId xmlns:a16="http://schemas.microsoft.com/office/drawing/2014/main" id="{4F184E8E-BA27-56E5-345D-172CB855DD34}"/>
              </a:ext>
            </a:extLst>
          </p:cNvPr>
          <p:cNvSpPr txBox="1"/>
          <p:nvPr/>
        </p:nvSpPr>
        <p:spPr>
          <a:xfrm>
            <a:off x="1963100" y="960801"/>
            <a:ext cx="8991599"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033B3"/>
                </a:solidFill>
                <a:latin typeface="Consolas"/>
              </a:rPr>
              <a:t>public class </a:t>
            </a:r>
            <a:r>
              <a:rPr lang="en-US" sz="2000" dirty="0">
                <a:latin typeface="Consolas"/>
              </a:rPr>
              <a:t>Sleep </a:t>
            </a:r>
            <a:r>
              <a:rPr lang="en-US" sz="2000" dirty="0">
                <a:solidFill>
                  <a:srgbClr val="0033B3"/>
                </a:solidFill>
                <a:latin typeface="Consolas"/>
              </a:rPr>
              <a:t>extends </a:t>
            </a:r>
            <a:r>
              <a:rPr lang="en-US" sz="2000" dirty="0">
                <a:latin typeface="Consolas"/>
              </a:rPr>
              <a:t>Thread</a:t>
            </a:r>
            <a:r>
              <a:rPr lang="en-US" sz="2000" dirty="0">
                <a:solidFill>
                  <a:srgbClr val="080808"/>
                </a:solidFill>
                <a:latin typeface="Consolas"/>
              </a:rPr>
              <a:t>{</a:t>
            </a:r>
            <a:br>
              <a:rPr lang="en-US" sz="2000" dirty="0">
                <a:latin typeface="Consolas"/>
              </a:rPr>
            </a:br>
            <a:br>
              <a:rPr lang="en-US" sz="2000" dirty="0">
                <a:latin typeface="Consolas"/>
              </a:rPr>
            </a:br>
            <a:r>
              <a:rPr lang="en-US" sz="2000" dirty="0">
                <a:solidFill>
                  <a:srgbClr val="080808"/>
                </a:solidFill>
                <a:latin typeface="Consolas"/>
              </a:rPr>
              <a:t>    </a:t>
            </a:r>
            <a:endParaRPr lang="en-US" sz="2000">
              <a:solidFill>
                <a:srgbClr val="000000"/>
              </a:solidFill>
              <a:latin typeface="Aptos" panose="020B0004020202020204"/>
            </a:endParaRPr>
          </a:p>
          <a:p>
            <a:endParaRPr lang="en-US" sz="2000" dirty="0">
              <a:latin typeface="Consolas"/>
            </a:endParaRPr>
          </a:p>
          <a:p>
            <a:endParaRPr lang="en-US" sz="2000" dirty="0">
              <a:latin typeface="Consolas"/>
            </a:endParaRPr>
          </a:p>
          <a:p>
            <a:endParaRPr lang="en-US" sz="2000" dirty="0">
              <a:latin typeface="Consolas"/>
            </a:endParaRPr>
          </a:p>
          <a:p>
            <a:endParaRPr lang="en-US" sz="2000" dirty="0">
              <a:latin typeface="Consolas"/>
            </a:endParaRPr>
          </a:p>
          <a:p>
            <a:endParaRPr lang="en-US" sz="2000" dirty="0">
              <a:latin typeface="Consolas"/>
            </a:endParaRPr>
          </a:p>
          <a:p>
            <a:endParaRPr lang="en-US" sz="2000" dirty="0">
              <a:latin typeface="Consolas"/>
            </a:endParaRPr>
          </a:p>
          <a:p>
            <a:endParaRPr lang="en-US" sz="2000" dirty="0">
              <a:latin typeface="Consolas"/>
            </a:endParaRPr>
          </a:p>
          <a:p>
            <a:endParaRPr lang="en-US" sz="2000" dirty="0">
              <a:latin typeface="Consolas"/>
            </a:endParaRPr>
          </a:p>
          <a:p>
            <a:endParaRPr lang="en-US" sz="2000" dirty="0">
              <a:latin typeface="Consolas"/>
            </a:endParaRPr>
          </a:p>
          <a:p>
            <a:endParaRPr lang="en-US" sz="2000" dirty="0">
              <a:latin typeface="Consolas"/>
            </a:endParaRPr>
          </a:p>
          <a:p>
            <a:endParaRPr lang="en-US" sz="2000" dirty="0">
              <a:latin typeface="Consolas"/>
            </a:endParaRPr>
          </a:p>
          <a:p>
            <a:endParaRPr lang="en-US" sz="2000" dirty="0">
              <a:latin typeface="Consolas"/>
            </a:endParaRPr>
          </a:p>
          <a:p>
            <a:endParaRPr lang="en-US" sz="2000" dirty="0">
              <a:latin typeface="Consolas"/>
            </a:endParaRPr>
          </a:p>
          <a:p>
            <a:br>
              <a:rPr lang="en-US" sz="2000" dirty="0">
                <a:latin typeface="Consolas"/>
              </a:rPr>
            </a:br>
            <a:r>
              <a:rPr lang="en-US" sz="2000" dirty="0">
                <a:solidFill>
                  <a:srgbClr val="080808"/>
                </a:solidFill>
                <a:latin typeface="Consolas"/>
              </a:rPr>
              <a:t>}</a:t>
            </a:r>
            <a:endParaRPr lang="en-US" sz="2000" dirty="0"/>
          </a:p>
          <a:p>
            <a:pPr algn="l"/>
            <a:endParaRPr lang="en-US" dirty="0"/>
          </a:p>
        </p:txBody>
      </p:sp>
      <p:sp>
        <p:nvSpPr>
          <p:cNvPr id="4" name="Left Bracket 3">
            <a:extLst>
              <a:ext uri="{FF2B5EF4-FFF2-40B4-BE49-F238E27FC236}">
                <a16:creationId xmlns:a16="http://schemas.microsoft.com/office/drawing/2014/main" id="{0AA86066-A07B-B7E0-584E-EEEF081F9EAD}"/>
              </a:ext>
            </a:extLst>
          </p:cNvPr>
          <p:cNvSpPr/>
          <p:nvPr/>
        </p:nvSpPr>
        <p:spPr>
          <a:xfrm>
            <a:off x="600688" y="1206487"/>
            <a:ext cx="232682" cy="5474898"/>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Left Bracket 4">
            <a:extLst>
              <a:ext uri="{FF2B5EF4-FFF2-40B4-BE49-F238E27FC236}">
                <a16:creationId xmlns:a16="http://schemas.microsoft.com/office/drawing/2014/main" id="{AA62E1C4-1269-16BE-4129-AB01D9FEE125}"/>
              </a:ext>
            </a:extLst>
          </p:cNvPr>
          <p:cNvSpPr/>
          <p:nvPr/>
        </p:nvSpPr>
        <p:spPr>
          <a:xfrm>
            <a:off x="1173271" y="2115892"/>
            <a:ext cx="103286" cy="2628183"/>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Left Bracket 5">
            <a:extLst>
              <a:ext uri="{FF2B5EF4-FFF2-40B4-BE49-F238E27FC236}">
                <a16:creationId xmlns:a16="http://schemas.microsoft.com/office/drawing/2014/main" id="{0F04E97B-EAA2-6537-2F5A-52FC5AFC9959}"/>
              </a:ext>
            </a:extLst>
          </p:cNvPr>
          <p:cNvSpPr/>
          <p:nvPr/>
        </p:nvSpPr>
        <p:spPr>
          <a:xfrm>
            <a:off x="1505272" y="2552036"/>
            <a:ext cx="117664" cy="1837426"/>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Left Bracket 6">
            <a:extLst>
              <a:ext uri="{FF2B5EF4-FFF2-40B4-BE49-F238E27FC236}">
                <a16:creationId xmlns:a16="http://schemas.microsoft.com/office/drawing/2014/main" id="{770D6AFB-A075-4418-2D81-6AC8D2A8D507}"/>
              </a:ext>
            </a:extLst>
          </p:cNvPr>
          <p:cNvSpPr/>
          <p:nvPr/>
        </p:nvSpPr>
        <p:spPr>
          <a:xfrm>
            <a:off x="1846324" y="2833021"/>
            <a:ext cx="117664" cy="1334218"/>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Left Bracket 7">
            <a:extLst>
              <a:ext uri="{FF2B5EF4-FFF2-40B4-BE49-F238E27FC236}">
                <a16:creationId xmlns:a16="http://schemas.microsoft.com/office/drawing/2014/main" id="{3CED2ECF-55AB-FDC6-1E6F-D6AADD049A5D}"/>
              </a:ext>
            </a:extLst>
          </p:cNvPr>
          <p:cNvSpPr/>
          <p:nvPr/>
        </p:nvSpPr>
        <p:spPr>
          <a:xfrm>
            <a:off x="1141616" y="5390614"/>
            <a:ext cx="117664" cy="989162"/>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ED9F670E-9B66-C5BC-9B12-E17E026AF4A0}"/>
              </a:ext>
            </a:extLst>
          </p:cNvPr>
          <p:cNvSpPr txBox="1"/>
          <p:nvPr/>
        </p:nvSpPr>
        <p:spPr>
          <a:xfrm>
            <a:off x="2189842" y="963764"/>
            <a:ext cx="6173637" cy="57041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sz="2000" dirty="0">
                <a:solidFill>
                  <a:srgbClr val="080808"/>
                </a:solidFill>
                <a:latin typeface="Consolas"/>
              </a:rPr>
            </a:br>
            <a:br>
              <a:rPr lang="en-US" sz="2000" dirty="0">
                <a:solidFill>
                  <a:srgbClr val="080808"/>
                </a:solidFill>
                <a:latin typeface="Consolas"/>
              </a:rPr>
            </a:br>
            <a:r>
              <a:rPr lang="en-US" sz="2000" dirty="0">
                <a:solidFill>
                  <a:srgbClr val="080808"/>
                </a:solidFill>
                <a:latin typeface="Consolas"/>
              </a:rPr>
              <a:t> </a:t>
            </a:r>
            <a:r>
              <a:rPr lang="en-US" sz="2000" dirty="0">
                <a:solidFill>
                  <a:srgbClr val="9E880D"/>
                </a:solidFill>
                <a:latin typeface="Consolas"/>
              </a:rPr>
              <a:t>@Override</a:t>
            </a:r>
            <a:br>
              <a:rPr lang="en-US" sz="2000" dirty="0">
                <a:solidFill>
                  <a:srgbClr val="9E880D"/>
                </a:solidFill>
                <a:latin typeface="Consolas"/>
              </a:rPr>
            </a:br>
            <a:r>
              <a:rPr lang="en-US" sz="2000" dirty="0">
                <a:solidFill>
                  <a:srgbClr val="9E880D"/>
                </a:solidFill>
                <a:latin typeface="Consolas"/>
              </a:rPr>
              <a:t> </a:t>
            </a:r>
            <a:r>
              <a:rPr lang="en-US" sz="2000" dirty="0">
                <a:solidFill>
                  <a:srgbClr val="0033B3"/>
                </a:solidFill>
                <a:latin typeface="Consolas"/>
              </a:rPr>
              <a:t>public void </a:t>
            </a:r>
            <a:r>
              <a:rPr lang="en-US" sz="2000" dirty="0">
                <a:solidFill>
                  <a:srgbClr val="00627A"/>
                </a:solidFill>
                <a:latin typeface="Consolas"/>
              </a:rPr>
              <a:t>run</a:t>
            </a:r>
            <a:r>
              <a:rPr lang="en-US" sz="2000" dirty="0">
                <a:solidFill>
                  <a:srgbClr val="080808"/>
                </a:solidFill>
                <a:latin typeface="Consolas"/>
              </a:rPr>
              <a:t>() {</a:t>
            </a:r>
            <a:br>
              <a:rPr lang="en-US" sz="2000" dirty="0">
                <a:solidFill>
                  <a:srgbClr val="080808"/>
                </a:solidFill>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solidFill>
                  <a:srgbClr val="080808"/>
                </a:solidFill>
                <a:latin typeface="Consolas"/>
              </a:rPr>
            </a:br>
            <a:r>
              <a:rPr lang="en-US" sz="2000" dirty="0">
                <a:solidFill>
                  <a:srgbClr val="080808"/>
                </a:solidFill>
                <a:latin typeface="Consolas"/>
              </a:rPr>
              <a:t> }</a:t>
            </a:r>
            <a:br>
              <a:rPr lang="en-US" sz="2000" dirty="0">
                <a:solidFill>
                  <a:srgbClr val="080808"/>
                </a:solidFill>
                <a:latin typeface="Consolas"/>
              </a:rPr>
            </a:br>
            <a:br>
              <a:rPr lang="en-US" sz="2000" dirty="0">
                <a:solidFill>
                  <a:srgbClr val="080808"/>
                </a:solidFill>
                <a:latin typeface="Consolas"/>
              </a:rPr>
            </a:br>
            <a:r>
              <a:rPr lang="en-US" sz="2000" dirty="0">
                <a:solidFill>
                  <a:srgbClr val="080808"/>
                </a:solidFill>
                <a:latin typeface="Consolas"/>
              </a:rPr>
              <a:t> </a:t>
            </a:r>
            <a:r>
              <a:rPr lang="en-US" sz="2000" dirty="0">
                <a:solidFill>
                  <a:srgbClr val="0033B3"/>
                </a:solidFill>
                <a:latin typeface="Consolas"/>
              </a:rPr>
              <a:t>public static void </a:t>
            </a:r>
            <a:r>
              <a:rPr lang="en-US" sz="2000" dirty="0">
                <a:solidFill>
                  <a:srgbClr val="00627A"/>
                </a:solidFill>
                <a:latin typeface="Consolas"/>
              </a:rPr>
              <a:t>main</a:t>
            </a:r>
            <a:r>
              <a:rPr lang="en-US" sz="2000" dirty="0">
                <a:solidFill>
                  <a:srgbClr val="080808"/>
                </a:solidFill>
                <a:latin typeface="Consolas"/>
              </a:rPr>
              <a:t>(</a:t>
            </a:r>
            <a:r>
              <a:rPr lang="en-US" sz="2000" dirty="0">
                <a:latin typeface="Consolas"/>
              </a:rPr>
              <a:t>String</a:t>
            </a:r>
            <a:r>
              <a:rPr lang="en-US" sz="2000" dirty="0">
                <a:solidFill>
                  <a:srgbClr val="080808"/>
                </a:solidFill>
                <a:latin typeface="Consolas"/>
              </a:rPr>
              <a:t>[] </a:t>
            </a:r>
            <a:r>
              <a:rPr lang="en-US" sz="2000" err="1">
                <a:latin typeface="Consolas"/>
              </a:rPr>
              <a:t>args</a:t>
            </a:r>
            <a:r>
              <a:rPr lang="en-US" sz="2000">
                <a:solidFill>
                  <a:srgbClr val="080808"/>
                </a:solidFill>
                <a:latin typeface="Consolas"/>
              </a:rPr>
              <a:t>) {</a:t>
            </a:r>
            <a:br>
              <a:rPr lang="en-US" sz="2000" dirty="0">
                <a:solidFill>
                  <a:srgbClr val="080808"/>
                </a:solidFill>
                <a:latin typeface="Consolas"/>
              </a:rPr>
            </a:br>
            <a:r>
              <a:rPr lang="en-US" sz="2000" dirty="0">
                <a:solidFill>
                  <a:srgbClr val="080808"/>
                </a:solidFill>
                <a:latin typeface="Consolas"/>
              </a:rPr>
              <a:t> </a:t>
            </a:r>
            <a:endParaRPr lang="en-US" sz="2000" dirty="0">
              <a:solidFill>
                <a:srgbClr val="000000"/>
              </a:solidFill>
              <a:latin typeface="Consolas"/>
            </a:endParaRPr>
          </a:p>
          <a:p>
            <a:br>
              <a:rPr lang="en-US" sz="2000" dirty="0">
                <a:solidFill>
                  <a:srgbClr val="080808"/>
                </a:solidFill>
                <a:latin typeface="Consolas"/>
              </a:rPr>
            </a:br>
            <a:r>
              <a:rPr lang="en-US" sz="2000" dirty="0">
                <a:solidFill>
                  <a:srgbClr val="080808"/>
                </a:solidFill>
                <a:latin typeface="Consolas"/>
              </a:rPr>
              <a:t> }</a:t>
            </a:r>
            <a:br>
              <a:rPr lang="en-US" sz="2000" dirty="0">
                <a:solidFill>
                  <a:srgbClr val="080808"/>
                </a:solidFill>
                <a:latin typeface="Consolas"/>
              </a:rPr>
            </a:br>
            <a:endParaRPr lang="en-US" sz="2000" dirty="0">
              <a:solidFill>
                <a:srgbClr val="080808"/>
              </a:solidFill>
              <a:latin typeface="Consolas"/>
            </a:endParaRPr>
          </a:p>
        </p:txBody>
      </p:sp>
      <p:sp>
        <p:nvSpPr>
          <p:cNvPr id="10" name="TextBox 9">
            <a:extLst>
              <a:ext uri="{FF2B5EF4-FFF2-40B4-BE49-F238E27FC236}">
                <a16:creationId xmlns:a16="http://schemas.microsoft.com/office/drawing/2014/main" id="{D1048861-3934-C5A3-280A-59080EF050F8}"/>
              </a:ext>
            </a:extLst>
          </p:cNvPr>
          <p:cNvSpPr txBox="1"/>
          <p:nvPr/>
        </p:nvSpPr>
        <p:spPr>
          <a:xfrm>
            <a:off x="2184130" y="1702894"/>
            <a:ext cx="5914845"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sz="2000" dirty="0">
                <a:solidFill>
                  <a:srgbClr val="9E880D"/>
                </a:solidFill>
                <a:latin typeface="Consolas"/>
              </a:rPr>
            </a:br>
            <a:r>
              <a:rPr lang="en-US" sz="2000" dirty="0">
                <a:solidFill>
                  <a:srgbClr val="9E880D"/>
                </a:solidFill>
                <a:latin typeface="Consolas"/>
              </a:rPr>
              <a:t> </a:t>
            </a:r>
            <a:br>
              <a:rPr lang="en-US" sz="2000" dirty="0">
                <a:solidFill>
                  <a:srgbClr val="080808"/>
                </a:solidFill>
                <a:latin typeface="Consolas"/>
              </a:rPr>
            </a:br>
            <a:r>
              <a:rPr lang="en-US" sz="2000" dirty="0">
                <a:solidFill>
                  <a:srgbClr val="080808"/>
                </a:solidFill>
                <a:latin typeface="Consolas"/>
              </a:rPr>
              <a:t> </a:t>
            </a:r>
            <a:r>
              <a:rPr lang="en-US" sz="2000" dirty="0">
                <a:solidFill>
                  <a:srgbClr val="0033B3"/>
                </a:solidFill>
                <a:latin typeface="Consolas"/>
              </a:rPr>
              <a:t>for</a:t>
            </a:r>
            <a:r>
              <a:rPr lang="en-US" sz="2000" dirty="0">
                <a:solidFill>
                  <a:srgbClr val="080808"/>
                </a:solidFill>
                <a:latin typeface="Consolas"/>
              </a:rPr>
              <a:t>(</a:t>
            </a:r>
            <a:r>
              <a:rPr lang="en-US" sz="2000" dirty="0">
                <a:solidFill>
                  <a:srgbClr val="0033B3"/>
                </a:solidFill>
                <a:latin typeface="Consolas"/>
              </a:rPr>
              <a:t>int </a:t>
            </a:r>
            <a:r>
              <a:rPr lang="en-US" sz="2000" err="1">
                <a:latin typeface="Consolas"/>
              </a:rPr>
              <a:t>i</a:t>
            </a:r>
            <a:r>
              <a:rPr lang="en-US" sz="2000" dirty="0">
                <a:latin typeface="Consolas"/>
              </a:rPr>
              <a:t> </a:t>
            </a:r>
            <a:r>
              <a:rPr lang="en-US" sz="2000" dirty="0">
                <a:solidFill>
                  <a:srgbClr val="080808"/>
                </a:solidFill>
                <a:latin typeface="Consolas"/>
              </a:rPr>
              <a:t>= </a:t>
            </a:r>
            <a:r>
              <a:rPr lang="en-US" sz="2000" dirty="0">
                <a:solidFill>
                  <a:srgbClr val="1750EB"/>
                </a:solidFill>
                <a:latin typeface="Consolas"/>
              </a:rPr>
              <a:t>1</a:t>
            </a:r>
            <a:r>
              <a:rPr lang="en-US" sz="2000" dirty="0">
                <a:solidFill>
                  <a:srgbClr val="080808"/>
                </a:solidFill>
                <a:latin typeface="Consolas"/>
              </a:rPr>
              <a:t>; </a:t>
            </a:r>
            <a:r>
              <a:rPr lang="en-US" sz="2000" err="1">
                <a:latin typeface="Consolas"/>
              </a:rPr>
              <a:t>i</a:t>
            </a:r>
            <a:r>
              <a:rPr lang="en-US" sz="2000" dirty="0">
                <a:solidFill>
                  <a:srgbClr val="080808"/>
                </a:solidFill>
                <a:latin typeface="Consolas"/>
              </a:rPr>
              <a:t>&lt;=</a:t>
            </a:r>
            <a:r>
              <a:rPr lang="en-US" sz="2000" dirty="0">
                <a:solidFill>
                  <a:srgbClr val="1750EB"/>
                </a:solidFill>
                <a:latin typeface="Consolas"/>
              </a:rPr>
              <a:t>10</a:t>
            </a:r>
            <a:r>
              <a:rPr lang="en-US" sz="2000" dirty="0">
                <a:solidFill>
                  <a:srgbClr val="080808"/>
                </a:solidFill>
                <a:latin typeface="Consolas"/>
              </a:rPr>
              <a:t>; </a:t>
            </a:r>
            <a:r>
              <a:rPr lang="en-US" sz="2000" err="1">
                <a:latin typeface="Consolas"/>
              </a:rPr>
              <a:t>i</a:t>
            </a:r>
            <a:r>
              <a:rPr lang="en-US" sz="2000" dirty="0">
                <a:solidFill>
                  <a:srgbClr val="080808"/>
                </a:solidFill>
                <a:latin typeface="Consolas"/>
              </a:rPr>
              <a:t>++){</a:t>
            </a:r>
            <a:br>
              <a:rPr lang="en-US" sz="2000" dirty="0">
                <a:solidFill>
                  <a:srgbClr val="080808"/>
                </a:solidFill>
                <a:latin typeface="Consolas"/>
              </a:rPr>
            </a:br>
            <a:r>
              <a:rPr lang="en-US" sz="2000" dirty="0">
                <a:solidFill>
                  <a:srgbClr val="080808"/>
                </a:solidFill>
                <a:latin typeface="Consolas"/>
              </a:rPr>
              <a:t>     </a:t>
            </a:r>
            <a:br>
              <a:rPr lang="en-US" sz="2000" dirty="0">
                <a:solidFill>
                  <a:srgbClr val="080808"/>
                </a:solidFill>
                <a:latin typeface="Consolas"/>
              </a:rPr>
            </a:br>
            <a:r>
              <a:rPr lang="en-US" sz="2000" dirty="0">
                <a:solidFill>
                  <a:srgbClr val="080808"/>
                </a:solidFill>
                <a:latin typeface="Consolas"/>
              </a:rPr>
              <a:t>        </a:t>
            </a:r>
            <a:br>
              <a:rPr lang="en-US" sz="2000" dirty="0">
                <a:solidFill>
                  <a:srgbClr val="080808"/>
                </a:solidFill>
                <a:latin typeface="Consolas"/>
              </a:rPr>
            </a:br>
            <a:r>
              <a:rPr lang="en-US" sz="2000" dirty="0">
                <a:solidFill>
                  <a:srgbClr val="080808"/>
                </a:solidFill>
                <a:latin typeface="Consolas"/>
              </a:rPr>
              <a:t>        </a:t>
            </a:r>
            <a:r>
              <a:rPr lang="en-US" sz="2000" err="1">
                <a:latin typeface="Consolas"/>
              </a:rPr>
              <a:t>System</a:t>
            </a:r>
            <a:r>
              <a:rPr lang="en-US" sz="2000" err="1">
                <a:solidFill>
                  <a:srgbClr val="080808"/>
                </a:solidFill>
                <a:latin typeface="Consolas"/>
              </a:rPr>
              <a:t>.</a:t>
            </a:r>
            <a:r>
              <a:rPr lang="en-US" sz="2000" i="1" err="1">
                <a:solidFill>
                  <a:srgbClr val="871094"/>
                </a:solidFill>
                <a:latin typeface="Consolas"/>
              </a:rPr>
              <a:t>out</a:t>
            </a:r>
            <a:r>
              <a:rPr lang="en-US" sz="2000" err="1">
                <a:solidFill>
                  <a:srgbClr val="080808"/>
                </a:solidFill>
                <a:latin typeface="Consolas"/>
              </a:rPr>
              <a:t>.println</a:t>
            </a:r>
            <a:r>
              <a:rPr lang="en-US" sz="2000" dirty="0">
                <a:solidFill>
                  <a:srgbClr val="080808"/>
                </a:solidFill>
                <a:latin typeface="Consolas"/>
              </a:rPr>
              <a:t>(</a:t>
            </a:r>
            <a:r>
              <a:rPr lang="en-US" sz="2000" err="1">
                <a:latin typeface="Consolas"/>
              </a:rPr>
              <a:t>i</a:t>
            </a:r>
            <a:r>
              <a:rPr lang="en-US" sz="2000" dirty="0">
                <a:solidFill>
                  <a:srgbClr val="080808"/>
                </a:solidFill>
                <a:latin typeface="Consolas"/>
              </a:rPr>
              <a:t>);</a:t>
            </a:r>
            <a:br>
              <a:rPr lang="en-US" sz="2000" dirty="0">
                <a:solidFill>
                  <a:srgbClr val="080808"/>
                </a:solidFill>
                <a:latin typeface="Consolas"/>
              </a:rPr>
            </a:br>
            <a:r>
              <a:rPr lang="en-US" sz="2000" dirty="0">
                <a:solidFill>
                  <a:srgbClr val="080808"/>
                </a:solidFill>
                <a:latin typeface="Consolas"/>
              </a:rPr>
              <a:t>    </a:t>
            </a:r>
            <a:br>
              <a:rPr lang="en-US" sz="2000" dirty="0">
                <a:solidFill>
                  <a:srgbClr val="080808"/>
                </a:solidFill>
                <a:latin typeface="Consolas"/>
              </a:rPr>
            </a:br>
            <a:r>
              <a:rPr lang="en-US" sz="2000" dirty="0">
                <a:solidFill>
                  <a:srgbClr val="080808"/>
                </a:solidFill>
                <a:latin typeface="Consolas"/>
              </a:rPr>
              <a:t>     </a:t>
            </a:r>
            <a:br>
              <a:rPr lang="en-US" sz="2000" dirty="0">
                <a:solidFill>
                  <a:srgbClr val="080808"/>
                </a:solidFill>
                <a:latin typeface="Consolas"/>
              </a:rPr>
            </a:br>
            <a:r>
              <a:rPr lang="en-US" sz="2000" dirty="0">
                <a:solidFill>
                  <a:srgbClr val="080808"/>
                </a:solidFill>
                <a:latin typeface="Consolas"/>
              </a:rPr>
              <a:t>   }</a:t>
            </a:r>
            <a:br>
              <a:rPr lang="en-US" sz="2000" dirty="0">
                <a:solidFill>
                  <a:srgbClr val="080808"/>
                </a:solidFill>
                <a:latin typeface="Consolas"/>
              </a:rPr>
            </a:br>
            <a:r>
              <a:rPr lang="en-US" sz="2000" dirty="0">
                <a:solidFill>
                  <a:srgbClr val="080808"/>
                </a:solidFill>
                <a:latin typeface="Consolas"/>
              </a:rPr>
              <a:t> </a:t>
            </a:r>
            <a:br>
              <a:rPr lang="en-US" sz="2000" dirty="0">
                <a:solidFill>
                  <a:srgbClr val="080808"/>
                </a:solidFill>
                <a:latin typeface="Consolas"/>
              </a:rPr>
            </a:br>
            <a:br>
              <a:rPr lang="en-US" sz="2000" dirty="0">
                <a:solidFill>
                  <a:srgbClr val="080808"/>
                </a:solidFill>
                <a:latin typeface="Consolas"/>
              </a:rPr>
            </a:br>
            <a:r>
              <a:rPr lang="en-US" sz="2000" dirty="0">
                <a:solidFill>
                  <a:srgbClr val="080808"/>
                </a:solidFill>
                <a:latin typeface="Consolas"/>
              </a:rPr>
              <a:t> </a:t>
            </a:r>
            <a:br>
              <a:rPr lang="en-US" sz="2000" dirty="0">
                <a:solidFill>
                  <a:srgbClr val="080808"/>
                </a:solidFill>
                <a:latin typeface="Consolas"/>
              </a:rPr>
            </a:br>
            <a:r>
              <a:rPr lang="en-US" sz="2000" dirty="0">
                <a:solidFill>
                  <a:srgbClr val="080808"/>
                </a:solidFill>
                <a:latin typeface="Consolas"/>
              </a:rPr>
              <a:t> </a:t>
            </a:r>
            <a:r>
              <a:rPr lang="en-US" sz="2000" dirty="0">
                <a:latin typeface="Consolas"/>
              </a:rPr>
              <a:t>Sleep t </a:t>
            </a:r>
            <a:r>
              <a:rPr lang="en-US" sz="2000" dirty="0">
                <a:solidFill>
                  <a:srgbClr val="080808"/>
                </a:solidFill>
                <a:latin typeface="Consolas"/>
              </a:rPr>
              <a:t>= </a:t>
            </a:r>
            <a:r>
              <a:rPr lang="en-US" sz="2000" dirty="0">
                <a:solidFill>
                  <a:srgbClr val="0033B3"/>
                </a:solidFill>
                <a:latin typeface="Consolas"/>
              </a:rPr>
              <a:t>new </a:t>
            </a:r>
            <a:r>
              <a:rPr lang="en-US" sz="2000" dirty="0">
                <a:solidFill>
                  <a:srgbClr val="080808"/>
                </a:solidFill>
                <a:latin typeface="Consolas"/>
              </a:rPr>
              <a:t>Sleep();</a:t>
            </a:r>
            <a:br>
              <a:rPr lang="en-US" sz="2000" dirty="0">
                <a:solidFill>
                  <a:srgbClr val="080808"/>
                </a:solidFill>
                <a:latin typeface="Consolas"/>
              </a:rPr>
            </a:br>
            <a:r>
              <a:rPr lang="en-US" sz="2000" dirty="0">
                <a:solidFill>
                  <a:srgbClr val="080808"/>
                </a:solidFill>
                <a:latin typeface="Consolas"/>
              </a:rPr>
              <a:t> </a:t>
            </a:r>
            <a:r>
              <a:rPr lang="en-US" sz="2000" err="1">
                <a:latin typeface="Consolas"/>
              </a:rPr>
              <a:t>t</a:t>
            </a:r>
            <a:r>
              <a:rPr lang="en-US" sz="2000" err="1">
                <a:solidFill>
                  <a:srgbClr val="080808"/>
                </a:solidFill>
                <a:latin typeface="Consolas"/>
              </a:rPr>
              <a:t>.start</a:t>
            </a:r>
            <a:r>
              <a:rPr lang="en-US" sz="2000" dirty="0">
                <a:solidFill>
                  <a:srgbClr val="080808"/>
                </a:solidFill>
                <a:latin typeface="Consolas"/>
              </a:rPr>
              <a:t>();</a:t>
            </a:r>
            <a:br>
              <a:rPr lang="en-US" sz="2000" dirty="0">
                <a:solidFill>
                  <a:srgbClr val="080808"/>
                </a:solidFill>
                <a:latin typeface="Consolas"/>
              </a:rPr>
            </a:br>
            <a:r>
              <a:rPr lang="en-US" sz="2000" dirty="0">
                <a:solidFill>
                  <a:srgbClr val="080808"/>
                </a:solidFill>
                <a:latin typeface="Consolas"/>
              </a:rPr>
              <a:t> </a:t>
            </a:r>
            <a:endParaRPr lang="en-US" dirty="0"/>
          </a:p>
        </p:txBody>
      </p:sp>
      <p:sp>
        <p:nvSpPr>
          <p:cNvPr id="15" name="TextBox 14">
            <a:extLst>
              <a:ext uri="{FF2B5EF4-FFF2-40B4-BE49-F238E27FC236}">
                <a16:creationId xmlns:a16="http://schemas.microsoft.com/office/drawing/2014/main" id="{787C5ECE-AA7B-0A75-404F-DE5B71BD3B3B}"/>
              </a:ext>
            </a:extLst>
          </p:cNvPr>
          <p:cNvSpPr txBox="1"/>
          <p:nvPr/>
        </p:nvSpPr>
        <p:spPr>
          <a:xfrm>
            <a:off x="3398733" y="2983780"/>
            <a:ext cx="33556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err="1">
                <a:latin typeface="Consolas"/>
              </a:rPr>
              <a:t>Thread</a:t>
            </a:r>
            <a:r>
              <a:rPr lang="en-US" sz="2000" dirty="0" err="1">
                <a:solidFill>
                  <a:srgbClr val="080808"/>
                </a:solidFill>
                <a:latin typeface="Consolas"/>
              </a:rPr>
              <a:t>.</a:t>
            </a:r>
            <a:r>
              <a:rPr lang="en-US" sz="2000" i="1" dirty="0" err="1">
                <a:solidFill>
                  <a:srgbClr val="080808"/>
                </a:solidFill>
                <a:latin typeface="Consolas"/>
              </a:rPr>
              <a:t>sleep</a:t>
            </a:r>
            <a:r>
              <a:rPr lang="en-US" sz="2000" dirty="0">
                <a:solidFill>
                  <a:srgbClr val="080808"/>
                </a:solidFill>
                <a:latin typeface="Consolas"/>
              </a:rPr>
              <a:t>(</a:t>
            </a:r>
            <a:r>
              <a:rPr lang="en-US" sz="2000" dirty="0">
                <a:solidFill>
                  <a:srgbClr val="1750EB"/>
                </a:solidFill>
                <a:latin typeface="Consolas"/>
              </a:rPr>
              <a:t>2000</a:t>
            </a:r>
            <a:r>
              <a:rPr lang="en-US" sz="2000" dirty="0">
                <a:solidFill>
                  <a:srgbClr val="080808"/>
                </a:solidFill>
                <a:latin typeface="Consolas"/>
              </a:rPr>
              <a:t>);</a:t>
            </a:r>
            <a:endParaRPr lang="en-US" dirty="0"/>
          </a:p>
        </p:txBody>
      </p:sp>
      <p:sp>
        <p:nvSpPr>
          <p:cNvPr id="16" name="TextBox 15">
            <a:extLst>
              <a:ext uri="{FF2B5EF4-FFF2-40B4-BE49-F238E27FC236}">
                <a16:creationId xmlns:a16="http://schemas.microsoft.com/office/drawing/2014/main" id="{6E5C462B-F300-9395-5260-04459F75513B}"/>
              </a:ext>
            </a:extLst>
          </p:cNvPr>
          <p:cNvSpPr txBox="1"/>
          <p:nvPr/>
        </p:nvSpPr>
        <p:spPr>
          <a:xfrm>
            <a:off x="2864836" y="3556306"/>
            <a:ext cx="3945146"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80808"/>
                </a:solidFill>
                <a:latin typeface="Consolas"/>
              </a:rPr>
              <a:t>}</a:t>
            </a:r>
            <a:r>
              <a:rPr lang="en-US" sz="2000" dirty="0">
                <a:solidFill>
                  <a:srgbClr val="0033B3"/>
                </a:solidFill>
                <a:latin typeface="Consolas"/>
              </a:rPr>
              <a:t>catch </a:t>
            </a:r>
            <a:r>
              <a:rPr lang="en-US" sz="2000" dirty="0">
                <a:solidFill>
                  <a:srgbClr val="080808"/>
                </a:solidFill>
                <a:latin typeface="Consolas"/>
              </a:rPr>
              <a:t>(</a:t>
            </a:r>
            <a:r>
              <a:rPr lang="en-US" sz="2000" dirty="0">
                <a:latin typeface="Consolas"/>
              </a:rPr>
              <a:t>Exception e</a:t>
            </a:r>
            <a:r>
              <a:rPr lang="en-US" sz="2000" dirty="0">
                <a:solidFill>
                  <a:srgbClr val="080808"/>
                </a:solidFill>
                <a:latin typeface="Consolas"/>
              </a:rPr>
              <a:t>){</a:t>
            </a:r>
            <a:br>
              <a:rPr lang="en-US" sz="2000" dirty="0">
                <a:solidFill>
                  <a:srgbClr val="080808"/>
                </a:solidFill>
                <a:latin typeface="Consolas"/>
              </a:rPr>
            </a:br>
            <a:r>
              <a:rPr lang="en-US" sz="2000" dirty="0">
                <a:solidFill>
                  <a:srgbClr val="080808"/>
                </a:solidFill>
                <a:latin typeface="Consolas"/>
              </a:rPr>
              <a:t>}</a:t>
            </a:r>
            <a:br>
              <a:rPr lang="en-US" sz="2000" dirty="0">
                <a:solidFill>
                  <a:srgbClr val="080808"/>
                </a:solidFill>
                <a:latin typeface="Consolas"/>
              </a:rPr>
            </a:br>
            <a:r>
              <a:rPr lang="en-US" sz="2000" dirty="0">
                <a:solidFill>
                  <a:srgbClr val="080808"/>
                </a:solidFill>
                <a:latin typeface="Consolas"/>
              </a:rPr>
              <a:t> </a:t>
            </a:r>
            <a:endParaRPr lang="en-US" dirty="0"/>
          </a:p>
        </p:txBody>
      </p:sp>
      <p:sp>
        <p:nvSpPr>
          <p:cNvPr id="17" name="TextBox 16">
            <a:extLst>
              <a:ext uri="{FF2B5EF4-FFF2-40B4-BE49-F238E27FC236}">
                <a16:creationId xmlns:a16="http://schemas.microsoft.com/office/drawing/2014/main" id="{5E65D50F-1836-944D-A6CC-3A8084E7FC74}"/>
              </a:ext>
            </a:extLst>
          </p:cNvPr>
          <p:cNvSpPr txBox="1"/>
          <p:nvPr/>
        </p:nvSpPr>
        <p:spPr>
          <a:xfrm>
            <a:off x="2917790" y="2634310"/>
            <a:ext cx="279495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solidFill>
                  <a:srgbClr val="0033B3"/>
                </a:solidFill>
                <a:latin typeface="Consolas"/>
              </a:rPr>
              <a:t>try</a:t>
            </a:r>
            <a:r>
              <a:rPr lang="en-US" sz="2000" dirty="0">
                <a:solidFill>
                  <a:srgbClr val="080808"/>
                </a:solidFill>
                <a:latin typeface="Consolas"/>
              </a:rPr>
              <a:t>{</a:t>
            </a:r>
            <a:endParaRPr lang="en-US" dirty="0"/>
          </a:p>
        </p:txBody>
      </p:sp>
    </p:spTree>
    <p:extLst>
      <p:ext uri="{BB962C8B-B14F-4D97-AF65-F5344CB8AC3E}">
        <p14:creationId xmlns:p14="http://schemas.microsoft.com/office/powerpoint/2010/main" val="343212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7" grpId="0" animBg="1"/>
      <p:bldP spid="8" grpId="0" animBg="1"/>
      <p:bldP spid="9" grpId="0"/>
      <p:bldP spid="10" grpId="0"/>
      <p:bldP spid="15" grpId="0"/>
      <p:bldP spid="1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B646673-D12D-AD01-57EC-B86B1554C374}"/>
              </a:ext>
            </a:extLst>
          </p:cNvPr>
          <p:cNvSpPr txBox="1">
            <a:spLocks/>
          </p:cNvSpPr>
          <p:nvPr/>
        </p:nvSpPr>
        <p:spPr>
          <a:xfrm>
            <a:off x="2130" y="-1027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To prevent thread execution : sleep()</a:t>
            </a:r>
          </a:p>
        </p:txBody>
      </p:sp>
      <p:sp>
        <p:nvSpPr>
          <p:cNvPr id="35" name="Rectangle 34">
            <a:extLst>
              <a:ext uri="{FF2B5EF4-FFF2-40B4-BE49-F238E27FC236}">
                <a16:creationId xmlns:a16="http://schemas.microsoft.com/office/drawing/2014/main" id="{DFCFDEA1-4830-6E2D-ABF5-1304A58A4302}"/>
              </a:ext>
            </a:extLst>
          </p:cNvPr>
          <p:cNvSpPr/>
          <p:nvPr/>
        </p:nvSpPr>
        <p:spPr>
          <a:xfrm>
            <a:off x="203945" y="4783666"/>
            <a:ext cx="1114778" cy="67733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p>
        </p:txBody>
      </p:sp>
      <p:sp>
        <p:nvSpPr>
          <p:cNvPr id="37" name="TextBox 36">
            <a:extLst>
              <a:ext uri="{FF2B5EF4-FFF2-40B4-BE49-F238E27FC236}">
                <a16:creationId xmlns:a16="http://schemas.microsoft.com/office/drawing/2014/main" id="{4E622C0E-6B49-4A12-C266-86796F3412BA}"/>
              </a:ext>
            </a:extLst>
          </p:cNvPr>
          <p:cNvSpPr txBox="1"/>
          <p:nvPr/>
        </p:nvSpPr>
        <p:spPr>
          <a:xfrm>
            <a:off x="359167" y="4952734"/>
            <a:ext cx="78175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t>New</a:t>
            </a:r>
          </a:p>
        </p:txBody>
      </p:sp>
      <p:sp>
        <p:nvSpPr>
          <p:cNvPr id="39" name="Rectangle 38">
            <a:extLst>
              <a:ext uri="{FF2B5EF4-FFF2-40B4-BE49-F238E27FC236}">
                <a16:creationId xmlns:a16="http://schemas.microsoft.com/office/drawing/2014/main" id="{435434DE-4F0B-8C2F-05FF-561C5277571A}"/>
              </a:ext>
            </a:extLst>
          </p:cNvPr>
          <p:cNvSpPr/>
          <p:nvPr/>
        </p:nvSpPr>
        <p:spPr>
          <a:xfrm>
            <a:off x="3241027" y="4783666"/>
            <a:ext cx="1467555" cy="67733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p>
        </p:txBody>
      </p:sp>
      <p:sp>
        <p:nvSpPr>
          <p:cNvPr id="41" name="TextBox 40">
            <a:extLst>
              <a:ext uri="{FF2B5EF4-FFF2-40B4-BE49-F238E27FC236}">
                <a16:creationId xmlns:a16="http://schemas.microsoft.com/office/drawing/2014/main" id="{007BC23C-CB0C-B073-01AF-17FADD9C03C0}"/>
              </a:ext>
            </a:extLst>
          </p:cNvPr>
          <p:cNvSpPr txBox="1"/>
          <p:nvPr/>
        </p:nvSpPr>
        <p:spPr>
          <a:xfrm>
            <a:off x="3325429" y="4938624"/>
            <a:ext cx="130386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t>Runnable</a:t>
            </a:r>
          </a:p>
        </p:txBody>
      </p:sp>
      <p:sp>
        <p:nvSpPr>
          <p:cNvPr id="43" name="Rectangle 42">
            <a:extLst>
              <a:ext uri="{FF2B5EF4-FFF2-40B4-BE49-F238E27FC236}">
                <a16:creationId xmlns:a16="http://schemas.microsoft.com/office/drawing/2014/main" id="{918497C9-C9E0-3B99-4F9A-ED8A094AB925}"/>
              </a:ext>
            </a:extLst>
          </p:cNvPr>
          <p:cNvSpPr/>
          <p:nvPr/>
        </p:nvSpPr>
        <p:spPr>
          <a:xfrm>
            <a:off x="7166312" y="4713111"/>
            <a:ext cx="1171223" cy="70555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p>
        </p:txBody>
      </p:sp>
      <p:sp>
        <p:nvSpPr>
          <p:cNvPr id="45" name="TextBox 44">
            <a:extLst>
              <a:ext uri="{FF2B5EF4-FFF2-40B4-BE49-F238E27FC236}">
                <a16:creationId xmlns:a16="http://schemas.microsoft.com/office/drawing/2014/main" id="{AB151362-59E6-CCC9-292B-415C89147816}"/>
              </a:ext>
            </a:extLst>
          </p:cNvPr>
          <p:cNvSpPr txBox="1"/>
          <p:nvPr/>
        </p:nvSpPr>
        <p:spPr>
          <a:xfrm>
            <a:off x="7166048" y="4896555"/>
            <a:ext cx="130386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t>Running</a:t>
            </a:r>
          </a:p>
        </p:txBody>
      </p:sp>
      <p:sp>
        <p:nvSpPr>
          <p:cNvPr id="47" name="Rectangle 46">
            <a:extLst>
              <a:ext uri="{FF2B5EF4-FFF2-40B4-BE49-F238E27FC236}">
                <a16:creationId xmlns:a16="http://schemas.microsoft.com/office/drawing/2014/main" id="{980795A6-9D86-2676-EB23-D9858F88AB6A}"/>
              </a:ext>
            </a:extLst>
          </p:cNvPr>
          <p:cNvSpPr/>
          <p:nvPr/>
        </p:nvSpPr>
        <p:spPr>
          <a:xfrm>
            <a:off x="10602768" y="4741333"/>
            <a:ext cx="1467555" cy="67733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p>
        </p:txBody>
      </p:sp>
      <p:sp>
        <p:nvSpPr>
          <p:cNvPr id="49" name="TextBox 48">
            <a:extLst>
              <a:ext uri="{FF2B5EF4-FFF2-40B4-BE49-F238E27FC236}">
                <a16:creationId xmlns:a16="http://schemas.microsoft.com/office/drawing/2014/main" id="{3E607D27-4CAA-958C-B7D2-64EC12703B99}"/>
              </a:ext>
            </a:extLst>
          </p:cNvPr>
          <p:cNvSpPr txBox="1"/>
          <p:nvPr/>
        </p:nvSpPr>
        <p:spPr>
          <a:xfrm>
            <a:off x="10899635" y="4882977"/>
            <a:ext cx="95108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t>Dead</a:t>
            </a:r>
          </a:p>
        </p:txBody>
      </p:sp>
      <p:sp>
        <p:nvSpPr>
          <p:cNvPr id="51" name="Arrow: Right 50">
            <a:extLst>
              <a:ext uri="{FF2B5EF4-FFF2-40B4-BE49-F238E27FC236}">
                <a16:creationId xmlns:a16="http://schemas.microsoft.com/office/drawing/2014/main" id="{4858BA49-68FD-6E85-B314-63AB37885F6F}"/>
              </a:ext>
            </a:extLst>
          </p:cNvPr>
          <p:cNvSpPr/>
          <p:nvPr/>
        </p:nvSpPr>
        <p:spPr>
          <a:xfrm>
            <a:off x="1318723" y="5094111"/>
            <a:ext cx="1908461" cy="111824"/>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row: Right 52">
            <a:extLst>
              <a:ext uri="{FF2B5EF4-FFF2-40B4-BE49-F238E27FC236}">
                <a16:creationId xmlns:a16="http://schemas.microsoft.com/office/drawing/2014/main" id="{A4D4BA0F-F6A9-CBE1-4D39-83AD3AC46C3F}"/>
              </a:ext>
            </a:extLst>
          </p:cNvPr>
          <p:cNvSpPr/>
          <p:nvPr/>
        </p:nvSpPr>
        <p:spPr>
          <a:xfrm>
            <a:off x="4708585" y="5037666"/>
            <a:ext cx="2457729" cy="126202"/>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row: Right 54">
            <a:extLst>
              <a:ext uri="{FF2B5EF4-FFF2-40B4-BE49-F238E27FC236}">
                <a16:creationId xmlns:a16="http://schemas.microsoft.com/office/drawing/2014/main" id="{05F889CE-F7A4-5AA6-D8CF-E36FFE850A3C}"/>
              </a:ext>
            </a:extLst>
          </p:cNvPr>
          <p:cNvSpPr/>
          <p:nvPr/>
        </p:nvSpPr>
        <p:spPr>
          <a:xfrm>
            <a:off x="8337538" y="5009444"/>
            <a:ext cx="2279341" cy="153358"/>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6C7104DF-E41C-8E2E-AFCB-A1EEBF1E7883}"/>
              </a:ext>
            </a:extLst>
          </p:cNvPr>
          <p:cNvSpPr txBox="1"/>
          <p:nvPr/>
        </p:nvSpPr>
        <p:spPr>
          <a:xfrm>
            <a:off x="108893" y="5630067"/>
            <a:ext cx="208956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err="1"/>
              <a:t>MyThread</a:t>
            </a:r>
            <a:r>
              <a:rPr lang="en-US" sz="2000" dirty="0"/>
              <a:t> t = new </a:t>
            </a:r>
            <a:r>
              <a:rPr lang="en-US" sz="2000" err="1"/>
              <a:t>MyThread</a:t>
            </a:r>
            <a:r>
              <a:rPr lang="en-US" sz="2000" dirty="0"/>
              <a:t>();</a:t>
            </a:r>
          </a:p>
        </p:txBody>
      </p:sp>
      <p:sp>
        <p:nvSpPr>
          <p:cNvPr id="59" name="TextBox 58">
            <a:extLst>
              <a:ext uri="{FF2B5EF4-FFF2-40B4-BE49-F238E27FC236}">
                <a16:creationId xmlns:a16="http://schemas.microsoft.com/office/drawing/2014/main" id="{4CC26918-258E-EA75-D442-C6A486F2164F}"/>
              </a:ext>
            </a:extLst>
          </p:cNvPr>
          <p:cNvSpPr txBox="1"/>
          <p:nvPr/>
        </p:nvSpPr>
        <p:spPr>
          <a:xfrm>
            <a:off x="1786785" y="4643353"/>
            <a:ext cx="112042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err="1"/>
              <a:t>t.start</a:t>
            </a:r>
            <a:r>
              <a:rPr lang="en-US" sz="2000" dirty="0"/>
              <a:t>();</a:t>
            </a:r>
          </a:p>
        </p:txBody>
      </p:sp>
      <p:sp>
        <p:nvSpPr>
          <p:cNvPr id="61" name="TextBox 60">
            <a:extLst>
              <a:ext uri="{FF2B5EF4-FFF2-40B4-BE49-F238E27FC236}">
                <a16:creationId xmlns:a16="http://schemas.microsoft.com/office/drawing/2014/main" id="{3DDE10F6-3F3C-88BF-078E-4F712A919AC2}"/>
              </a:ext>
            </a:extLst>
          </p:cNvPr>
          <p:cNvSpPr txBox="1"/>
          <p:nvPr/>
        </p:nvSpPr>
        <p:spPr>
          <a:xfrm>
            <a:off x="4708051" y="4300693"/>
            <a:ext cx="246337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If Thread Schedular allocates processor</a:t>
            </a:r>
          </a:p>
        </p:txBody>
      </p:sp>
      <p:sp>
        <p:nvSpPr>
          <p:cNvPr id="63" name="TextBox 62">
            <a:extLst>
              <a:ext uri="{FF2B5EF4-FFF2-40B4-BE49-F238E27FC236}">
                <a16:creationId xmlns:a16="http://schemas.microsoft.com/office/drawing/2014/main" id="{613CE73C-26BD-8F51-EE78-A9B7E8ECAD93}"/>
              </a:ext>
            </a:extLst>
          </p:cNvPr>
          <p:cNvSpPr txBox="1"/>
          <p:nvPr/>
        </p:nvSpPr>
        <p:spPr>
          <a:xfrm>
            <a:off x="8382266" y="4541381"/>
            <a:ext cx="217422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If runs completes</a:t>
            </a:r>
          </a:p>
        </p:txBody>
      </p:sp>
      <p:sp>
        <p:nvSpPr>
          <p:cNvPr id="64" name="Oval 63">
            <a:extLst>
              <a:ext uri="{FF2B5EF4-FFF2-40B4-BE49-F238E27FC236}">
                <a16:creationId xmlns:a16="http://schemas.microsoft.com/office/drawing/2014/main" id="{593FCAE1-A0A3-508C-6CE2-34985439C8F3}"/>
              </a:ext>
            </a:extLst>
          </p:cNvPr>
          <p:cNvSpPr/>
          <p:nvPr/>
        </p:nvSpPr>
        <p:spPr>
          <a:xfrm>
            <a:off x="5926667" y="1298222"/>
            <a:ext cx="1382888" cy="818444"/>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AAE4BAAC-18E5-CB44-5BC2-FEBAB8A7504A}"/>
              </a:ext>
            </a:extLst>
          </p:cNvPr>
          <p:cNvSpPr txBox="1"/>
          <p:nvPr/>
        </p:nvSpPr>
        <p:spPr>
          <a:xfrm>
            <a:off x="6096000" y="1467555"/>
            <a:ext cx="138853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Sleeping state</a:t>
            </a:r>
          </a:p>
        </p:txBody>
      </p:sp>
      <p:cxnSp>
        <p:nvCxnSpPr>
          <p:cNvPr id="70" name="Connector: Curved 69">
            <a:extLst>
              <a:ext uri="{FF2B5EF4-FFF2-40B4-BE49-F238E27FC236}">
                <a16:creationId xmlns:a16="http://schemas.microsoft.com/office/drawing/2014/main" id="{C1F81A99-EA0F-C6AE-3B1F-20B170C7016E}"/>
              </a:ext>
            </a:extLst>
          </p:cNvPr>
          <p:cNvCxnSpPr/>
          <p:nvPr/>
        </p:nvCxnSpPr>
        <p:spPr>
          <a:xfrm>
            <a:off x="7309555" y="1679222"/>
            <a:ext cx="606777" cy="3033888"/>
          </a:xfrm>
          <a:prstGeom prst="curvedConnector3">
            <a:avLst/>
          </a:prstGeom>
        </p:spPr>
        <p:style>
          <a:lnRef idx="2">
            <a:schemeClr val="accent1"/>
          </a:lnRef>
          <a:fillRef idx="0">
            <a:schemeClr val="accent1"/>
          </a:fillRef>
          <a:effectRef idx="1">
            <a:schemeClr val="accent1"/>
          </a:effectRef>
          <a:fontRef idx="minor">
            <a:schemeClr val="tx1"/>
          </a:fontRef>
        </p:style>
      </p:cxnSp>
      <p:cxnSp>
        <p:nvCxnSpPr>
          <p:cNvPr id="71" name="Connector: Curved 70">
            <a:extLst>
              <a:ext uri="{FF2B5EF4-FFF2-40B4-BE49-F238E27FC236}">
                <a16:creationId xmlns:a16="http://schemas.microsoft.com/office/drawing/2014/main" id="{04356D17-25D3-8212-91B9-3909DB1C2358}"/>
              </a:ext>
            </a:extLst>
          </p:cNvPr>
          <p:cNvCxnSpPr>
            <a:cxnSpLocks/>
          </p:cNvCxnSpPr>
          <p:nvPr/>
        </p:nvCxnSpPr>
        <p:spPr>
          <a:xfrm flipH="1">
            <a:off x="3626554" y="1467556"/>
            <a:ext cx="2356555" cy="3316109"/>
          </a:xfrm>
          <a:prstGeom prst="curvedConnector3">
            <a:avLst/>
          </a:prstGeom>
        </p:spPr>
        <p:style>
          <a:lnRef idx="2">
            <a:schemeClr val="accent1"/>
          </a:lnRef>
          <a:fillRef idx="0">
            <a:schemeClr val="accent1"/>
          </a:fillRef>
          <a:effectRef idx="1">
            <a:schemeClr val="accent1"/>
          </a:effectRef>
          <a:fontRef idx="minor">
            <a:schemeClr val="tx1"/>
          </a:fontRef>
        </p:style>
      </p:cxnSp>
      <p:sp>
        <p:nvSpPr>
          <p:cNvPr id="74" name="TextBox 73">
            <a:extLst>
              <a:ext uri="{FF2B5EF4-FFF2-40B4-BE49-F238E27FC236}">
                <a16:creationId xmlns:a16="http://schemas.microsoft.com/office/drawing/2014/main" id="{6B7DDBA6-F307-8FDE-08CF-56C49F5E5423}"/>
              </a:ext>
            </a:extLst>
          </p:cNvPr>
          <p:cNvSpPr txBox="1"/>
          <p:nvPr/>
        </p:nvSpPr>
        <p:spPr>
          <a:xfrm>
            <a:off x="7617444" y="2294892"/>
            <a:ext cx="251289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err="1"/>
              <a:t>Thread.sleep</a:t>
            </a:r>
            <a:r>
              <a:rPr lang="en-US" sz="2000" dirty="0"/>
              <a:t>(1000);</a:t>
            </a:r>
          </a:p>
        </p:txBody>
      </p:sp>
      <p:sp>
        <p:nvSpPr>
          <p:cNvPr id="76" name="TextBox 75">
            <a:extLst>
              <a:ext uri="{FF2B5EF4-FFF2-40B4-BE49-F238E27FC236}">
                <a16:creationId xmlns:a16="http://schemas.microsoft.com/office/drawing/2014/main" id="{34A6B730-B90D-DB82-71E0-E003E843D2D1}"/>
              </a:ext>
            </a:extLst>
          </p:cNvPr>
          <p:cNvSpPr txBox="1"/>
          <p:nvPr/>
        </p:nvSpPr>
        <p:spPr>
          <a:xfrm>
            <a:off x="2195956" y="1614737"/>
            <a:ext cx="388167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AutoNum type="arabicPeriod"/>
            </a:pPr>
            <a:r>
              <a:rPr lang="en-US" sz="2000" dirty="0"/>
              <a:t>If time expires</a:t>
            </a:r>
          </a:p>
          <a:p>
            <a:pPr marL="457200" indent="-457200">
              <a:buAutoNum type="arabicPeriod"/>
            </a:pPr>
            <a:r>
              <a:rPr lang="en-US" sz="2000" dirty="0"/>
              <a:t>If sleeping thread got interrupted</a:t>
            </a:r>
          </a:p>
        </p:txBody>
      </p:sp>
    </p:spTree>
    <p:extLst>
      <p:ext uri="{BB962C8B-B14F-4D97-AF65-F5344CB8AC3E}">
        <p14:creationId xmlns:p14="http://schemas.microsoft.com/office/powerpoint/2010/main" val="241808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p:bldP spid="39" grpId="0" animBg="1"/>
      <p:bldP spid="41" grpId="0"/>
      <p:bldP spid="43" grpId="0" animBg="1"/>
      <p:bldP spid="45" grpId="0"/>
      <p:bldP spid="47" grpId="0" animBg="1"/>
      <p:bldP spid="49" grpId="0"/>
      <p:bldP spid="51" grpId="0" animBg="1"/>
      <p:bldP spid="53" grpId="0" animBg="1"/>
      <p:bldP spid="55" grpId="0" animBg="1"/>
      <p:bldP spid="57" grpId="0"/>
      <p:bldP spid="59" grpId="0"/>
      <p:bldP spid="61" grpId="0"/>
      <p:bldP spid="63" grpId="0"/>
      <p:bldP spid="64" grpId="0" animBg="1"/>
      <p:bldP spid="65" grpId="0"/>
      <p:bldP spid="74" grpId="0"/>
      <p:bldP spid="7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415A7-CB8E-9D23-1C32-436057FC8056}"/>
              </a:ext>
            </a:extLst>
          </p:cNvPr>
          <p:cNvSpPr>
            <a:spLocks noGrp="1"/>
          </p:cNvSpPr>
          <p:nvPr>
            <p:ph type="title"/>
          </p:nvPr>
        </p:nvSpPr>
        <p:spPr>
          <a:xfrm>
            <a:off x="5969198" y="864866"/>
            <a:ext cx="5444382" cy="1402470"/>
          </a:xfrm>
        </p:spPr>
        <p:txBody>
          <a:bodyPr anchor="t">
            <a:normAutofit/>
          </a:bodyPr>
          <a:lstStyle/>
          <a:p>
            <a:r>
              <a:rPr lang="en-US" sz="3200" b="1" dirty="0"/>
              <a:t>Topics we will cover</a:t>
            </a:r>
          </a:p>
        </p:txBody>
      </p:sp>
      <p:pic>
        <p:nvPicPr>
          <p:cNvPr id="41" name="Picture 40" descr="A colorful pile of yarn turned into a yellow yarn light bulb">
            <a:extLst>
              <a:ext uri="{FF2B5EF4-FFF2-40B4-BE49-F238E27FC236}">
                <a16:creationId xmlns:a16="http://schemas.microsoft.com/office/drawing/2014/main" id="{19EE37D9-D5F2-8857-D544-791B0CDDAA01}"/>
              </a:ext>
            </a:extLst>
          </p:cNvPr>
          <p:cNvPicPr>
            <a:picLocks noChangeAspect="1"/>
          </p:cNvPicPr>
          <p:nvPr/>
        </p:nvPicPr>
        <p:blipFill>
          <a:blip r:embed="rId2"/>
          <a:srcRect r="49936" b="-3"/>
          <a:stretch/>
        </p:blipFill>
        <p:spPr>
          <a:xfrm>
            <a:off x="-1" y="10"/>
            <a:ext cx="5151179" cy="6857990"/>
          </a:xfrm>
          <a:prstGeom prst="rect">
            <a:avLst/>
          </a:prstGeom>
        </p:spPr>
      </p:pic>
      <p:cxnSp>
        <p:nvCxnSpPr>
          <p:cNvPr id="51" name="Straight Connector 50">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F7033BE-0DD8-3980-DA41-9419BF2A627E}"/>
              </a:ext>
            </a:extLst>
          </p:cNvPr>
          <p:cNvSpPr>
            <a:spLocks noGrp="1"/>
          </p:cNvSpPr>
          <p:nvPr>
            <p:ph idx="1"/>
          </p:nvPr>
        </p:nvSpPr>
        <p:spPr>
          <a:xfrm>
            <a:off x="5767915" y="1573516"/>
            <a:ext cx="5444382" cy="3591207"/>
          </a:xfrm>
        </p:spPr>
        <p:txBody>
          <a:bodyPr vert="horz" lIns="91440" tIns="45720" rIns="91440" bIns="45720" rtlCol="0" anchor="t">
            <a:noAutofit/>
          </a:bodyPr>
          <a:lstStyle/>
          <a:p>
            <a:r>
              <a:rPr lang="en-US" sz="2400" dirty="0"/>
              <a:t>CPU, Core, Thread</a:t>
            </a:r>
          </a:p>
          <a:p>
            <a:r>
              <a:rPr lang="en-US" sz="2400" dirty="0"/>
              <a:t>Multitasking</a:t>
            </a:r>
          </a:p>
          <a:p>
            <a:r>
              <a:rPr lang="en-US" sz="2400" dirty="0"/>
              <a:t>Multithreading</a:t>
            </a:r>
          </a:p>
          <a:p>
            <a:r>
              <a:rPr lang="en-US" sz="2400" dirty="0"/>
              <a:t>How to create thread?</a:t>
            </a:r>
          </a:p>
          <a:p>
            <a:r>
              <a:rPr lang="en-US" sz="2400" dirty="0"/>
              <a:t>Lifecycle of threads</a:t>
            </a:r>
          </a:p>
          <a:p>
            <a:r>
              <a:rPr lang="en-US" sz="2400" dirty="0"/>
              <a:t>Thread class methods</a:t>
            </a:r>
          </a:p>
          <a:p>
            <a:r>
              <a:rPr lang="en-US" sz="2400" dirty="0"/>
              <a:t>Synchronization</a:t>
            </a:r>
          </a:p>
          <a:p>
            <a:r>
              <a:rPr lang="en-US" sz="2400" dirty="0"/>
              <a:t>Daemon thread</a:t>
            </a:r>
          </a:p>
          <a:p>
            <a:r>
              <a:rPr lang="en-US" sz="2400" dirty="0"/>
              <a:t>Inter-thread communication</a:t>
            </a:r>
          </a:p>
          <a:p>
            <a:r>
              <a:rPr lang="en-US" sz="2400" dirty="0"/>
              <a:t>Locks</a:t>
            </a:r>
          </a:p>
          <a:p>
            <a:r>
              <a:rPr lang="en-US" sz="2400" dirty="0"/>
              <a:t>Basic of Executor framework</a:t>
            </a:r>
          </a:p>
          <a:p>
            <a:endParaRPr lang="en-US" sz="1400"/>
          </a:p>
          <a:p>
            <a:endParaRPr lang="en-US" sz="1400"/>
          </a:p>
          <a:p>
            <a:endParaRPr lang="en-US" sz="1400"/>
          </a:p>
        </p:txBody>
      </p:sp>
    </p:spTree>
    <p:extLst>
      <p:ext uri="{BB962C8B-B14F-4D97-AF65-F5344CB8AC3E}">
        <p14:creationId xmlns:p14="http://schemas.microsoft.com/office/powerpoint/2010/main" val="1102733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685EE73-0A33-E2FD-219B-ECCCB3EDB323}"/>
              </a:ext>
            </a:extLst>
          </p:cNvPr>
          <p:cNvSpPr txBox="1">
            <a:spLocks/>
          </p:cNvSpPr>
          <p:nvPr/>
        </p:nvSpPr>
        <p:spPr>
          <a:xfrm>
            <a:off x="115019" y="-1168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To prevent thread execution : yield()</a:t>
            </a:r>
          </a:p>
        </p:txBody>
      </p:sp>
      <p:sp>
        <p:nvSpPr>
          <p:cNvPr id="4" name="Title 3">
            <a:extLst>
              <a:ext uri="{FF2B5EF4-FFF2-40B4-BE49-F238E27FC236}">
                <a16:creationId xmlns:a16="http://schemas.microsoft.com/office/drawing/2014/main" id="{36B33A90-B34E-3DAE-3336-9BD7DA65642D}"/>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6215BD4F-1BA7-9519-322A-BC35432B3A6C}"/>
              </a:ext>
            </a:extLst>
          </p:cNvPr>
          <p:cNvSpPr>
            <a:spLocks noGrp="1"/>
          </p:cNvSpPr>
          <p:nvPr>
            <p:ph idx="1"/>
          </p:nvPr>
        </p:nvSpPr>
        <p:spPr/>
        <p:txBody>
          <a:bodyPr vert="horz" lIns="91440" tIns="45720" rIns="91440" bIns="45720" rtlCol="0" anchor="t">
            <a:normAutofit/>
          </a:bodyPr>
          <a:lstStyle/>
          <a:p>
            <a:r>
              <a:rPr lang="en-US" dirty="0"/>
              <a:t>yield() method stops the current executing thread and give a chance to other threads for execution.</a:t>
            </a:r>
          </a:p>
          <a:p>
            <a:endParaRPr lang="en-US" dirty="0"/>
          </a:p>
          <a:p>
            <a:r>
              <a:rPr lang="en-US" dirty="0"/>
              <a:t>Till java 5 it internally used sleep() method</a:t>
            </a:r>
          </a:p>
          <a:p>
            <a:r>
              <a:rPr lang="en-US" dirty="0"/>
              <a:t>From java 6 thread provides hint to the thread schedular, then it depends on thread schedular to accept or ignore it.</a:t>
            </a:r>
          </a:p>
        </p:txBody>
      </p:sp>
    </p:spTree>
    <p:extLst>
      <p:ext uri="{BB962C8B-B14F-4D97-AF65-F5344CB8AC3E}">
        <p14:creationId xmlns:p14="http://schemas.microsoft.com/office/powerpoint/2010/main" val="1377025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BBD62D5-A6A5-C925-774A-D5908E297587}"/>
              </a:ext>
            </a:extLst>
          </p:cNvPr>
          <p:cNvSpPr txBox="1">
            <a:spLocks/>
          </p:cNvSpPr>
          <p:nvPr/>
        </p:nvSpPr>
        <p:spPr>
          <a:xfrm>
            <a:off x="115019" y="-1168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To prevent thread execution : yield()</a:t>
            </a:r>
          </a:p>
        </p:txBody>
      </p:sp>
      <p:sp>
        <p:nvSpPr>
          <p:cNvPr id="6" name="TextBox 5">
            <a:extLst>
              <a:ext uri="{FF2B5EF4-FFF2-40B4-BE49-F238E27FC236}">
                <a16:creationId xmlns:a16="http://schemas.microsoft.com/office/drawing/2014/main" id="{D456C2D6-5313-B4F8-4433-5B80A6FD57E0}"/>
              </a:ext>
            </a:extLst>
          </p:cNvPr>
          <p:cNvSpPr txBox="1"/>
          <p:nvPr/>
        </p:nvSpPr>
        <p:spPr>
          <a:xfrm>
            <a:off x="2239140" y="955295"/>
            <a:ext cx="8379124"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033B3"/>
                </a:solidFill>
                <a:latin typeface="Consolas"/>
              </a:rPr>
              <a:t>public class </a:t>
            </a:r>
            <a:r>
              <a:rPr lang="en-US" sz="2000" err="1">
                <a:latin typeface="Consolas"/>
              </a:rPr>
              <a:t>MyThread</a:t>
            </a:r>
            <a:r>
              <a:rPr lang="en-US" sz="2000" dirty="0">
                <a:latin typeface="Consolas"/>
              </a:rPr>
              <a:t> </a:t>
            </a:r>
            <a:r>
              <a:rPr lang="en-US" sz="2000" dirty="0">
                <a:solidFill>
                  <a:srgbClr val="0033B3"/>
                </a:solidFill>
                <a:latin typeface="Consolas"/>
              </a:rPr>
              <a:t>extends </a:t>
            </a:r>
            <a:r>
              <a:rPr lang="en-US" sz="2000" dirty="0">
                <a:latin typeface="Consolas"/>
              </a:rPr>
              <a:t>Thread</a:t>
            </a:r>
            <a:r>
              <a:rPr lang="en-US" sz="2000" dirty="0">
                <a:solidFill>
                  <a:srgbClr val="080808"/>
                </a:solidFill>
                <a:latin typeface="Consolas"/>
              </a:rPr>
              <a:t>{</a:t>
            </a:r>
            <a:br>
              <a:rPr lang="en-US" sz="2000" dirty="0">
                <a:latin typeface="Consolas"/>
              </a:rPr>
            </a:b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9E880D"/>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endParaRPr lang="en-US" sz="2000" dirty="0">
              <a:solidFill>
                <a:srgbClr val="000000"/>
              </a:solidFill>
              <a:latin typeface="Aptos" panose="020B0004020202020204"/>
            </a:endParaRPr>
          </a:p>
          <a:p>
            <a:endParaRPr lang="en-US" sz="2000" dirty="0">
              <a:latin typeface="Consolas"/>
            </a:endParaRPr>
          </a:p>
          <a:p>
            <a:endParaRPr lang="en-US" sz="2000" dirty="0">
              <a:latin typeface="Consolas"/>
            </a:endParaRPr>
          </a:p>
          <a:p>
            <a:endParaRPr lang="en-US" sz="2000" dirty="0">
              <a:latin typeface="Consolas"/>
            </a:endParaRPr>
          </a:p>
          <a:p>
            <a:endParaRPr lang="en-US" sz="2000" dirty="0">
              <a:latin typeface="Consolas"/>
            </a:endParaRPr>
          </a:p>
          <a:p>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a:t>
            </a:r>
            <a:endParaRPr lang="en-US" sz="2000"/>
          </a:p>
          <a:p>
            <a:pPr algn="l"/>
            <a:endParaRPr lang="en-US" dirty="0"/>
          </a:p>
        </p:txBody>
      </p:sp>
      <p:sp>
        <p:nvSpPr>
          <p:cNvPr id="7" name="Left Bracket 6">
            <a:extLst>
              <a:ext uri="{FF2B5EF4-FFF2-40B4-BE49-F238E27FC236}">
                <a16:creationId xmlns:a16="http://schemas.microsoft.com/office/drawing/2014/main" id="{E02B2CD2-62DB-4D18-8E5D-663A9DE80631}"/>
              </a:ext>
            </a:extLst>
          </p:cNvPr>
          <p:cNvSpPr/>
          <p:nvPr/>
        </p:nvSpPr>
        <p:spPr>
          <a:xfrm>
            <a:off x="911431" y="1202486"/>
            <a:ext cx="101907" cy="542889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Left Bracket 7">
            <a:extLst>
              <a:ext uri="{FF2B5EF4-FFF2-40B4-BE49-F238E27FC236}">
                <a16:creationId xmlns:a16="http://schemas.microsoft.com/office/drawing/2014/main" id="{BB179E01-60C3-A659-1484-63BBAFC0A6E3}"/>
              </a:ext>
            </a:extLst>
          </p:cNvPr>
          <p:cNvSpPr/>
          <p:nvPr/>
        </p:nvSpPr>
        <p:spPr>
          <a:xfrm>
            <a:off x="1198977" y="2079504"/>
            <a:ext cx="101907" cy="1719533"/>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Left Bracket 8">
            <a:extLst>
              <a:ext uri="{FF2B5EF4-FFF2-40B4-BE49-F238E27FC236}">
                <a16:creationId xmlns:a16="http://schemas.microsoft.com/office/drawing/2014/main" id="{3EE3B519-24EF-104E-9D0E-36CB71E13145}"/>
              </a:ext>
            </a:extLst>
          </p:cNvPr>
          <p:cNvSpPr/>
          <p:nvPr/>
        </p:nvSpPr>
        <p:spPr>
          <a:xfrm>
            <a:off x="1198976" y="4049202"/>
            <a:ext cx="101907" cy="2122099"/>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Left Bracket 9">
            <a:extLst>
              <a:ext uri="{FF2B5EF4-FFF2-40B4-BE49-F238E27FC236}">
                <a16:creationId xmlns:a16="http://schemas.microsoft.com/office/drawing/2014/main" id="{AC69A8B6-DE61-7EE9-ECD8-77996AFC38BF}"/>
              </a:ext>
            </a:extLst>
          </p:cNvPr>
          <p:cNvSpPr/>
          <p:nvPr/>
        </p:nvSpPr>
        <p:spPr>
          <a:xfrm>
            <a:off x="1572787" y="2395805"/>
            <a:ext cx="73153" cy="1101307"/>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Left Bracket 10">
            <a:extLst>
              <a:ext uri="{FF2B5EF4-FFF2-40B4-BE49-F238E27FC236}">
                <a16:creationId xmlns:a16="http://schemas.microsoft.com/office/drawing/2014/main" id="{8D29A12F-C58A-5DB1-8745-597D52CB7736}"/>
              </a:ext>
            </a:extLst>
          </p:cNvPr>
          <p:cNvSpPr/>
          <p:nvPr/>
        </p:nvSpPr>
        <p:spPr>
          <a:xfrm>
            <a:off x="1644675" y="5228144"/>
            <a:ext cx="101907" cy="554967"/>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3430E605-9BFA-F29E-8233-2D6DD5C3E617}"/>
              </a:ext>
            </a:extLst>
          </p:cNvPr>
          <p:cNvSpPr txBox="1"/>
          <p:nvPr/>
        </p:nvSpPr>
        <p:spPr>
          <a:xfrm>
            <a:off x="2024651" y="966584"/>
            <a:ext cx="8379124"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sz="2000" dirty="0">
                <a:latin typeface="Consolas"/>
              </a:rPr>
            </a:br>
            <a:br>
              <a:rPr lang="en-US" sz="2000" dirty="0">
                <a:latin typeface="Consolas"/>
              </a:rPr>
            </a:br>
            <a:r>
              <a:rPr lang="en-US" sz="2000" dirty="0">
                <a:solidFill>
                  <a:srgbClr val="080808"/>
                </a:solidFill>
                <a:latin typeface="Consolas"/>
              </a:rPr>
              <a:t>    </a:t>
            </a:r>
            <a:r>
              <a:rPr lang="en-US" sz="2000" dirty="0">
                <a:solidFill>
                  <a:srgbClr val="9E880D"/>
                </a:solidFill>
                <a:latin typeface="Consolas"/>
              </a:rPr>
              <a:t>@Override</a:t>
            </a:r>
            <a:br>
              <a:rPr lang="en-US" sz="2000" dirty="0">
                <a:latin typeface="Consolas"/>
              </a:rPr>
            </a:br>
            <a:r>
              <a:rPr lang="en-US" sz="2000" dirty="0">
                <a:solidFill>
                  <a:srgbClr val="9E880D"/>
                </a:solidFill>
                <a:latin typeface="Consolas"/>
              </a:rPr>
              <a:t>    </a:t>
            </a:r>
            <a:r>
              <a:rPr lang="en-US" sz="2000" dirty="0">
                <a:solidFill>
                  <a:srgbClr val="0033B3"/>
                </a:solidFill>
                <a:latin typeface="Consolas"/>
              </a:rPr>
              <a:t>public void </a:t>
            </a:r>
            <a:r>
              <a:rPr lang="en-US" sz="2000" dirty="0">
                <a:solidFill>
                  <a:srgbClr val="00627A"/>
                </a:solidFill>
                <a:latin typeface="Consolas"/>
              </a:rPr>
              <a:t>run</a:t>
            </a: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r>
              <a:rPr lang="en-US" sz="2000" dirty="0">
                <a:solidFill>
                  <a:srgbClr val="0033B3"/>
                </a:solidFill>
                <a:latin typeface="Consolas"/>
              </a:rPr>
              <a:t>for </a:t>
            </a:r>
            <a:r>
              <a:rPr lang="en-US" sz="2000" dirty="0">
                <a:solidFill>
                  <a:srgbClr val="080808"/>
                </a:solidFill>
                <a:latin typeface="Consolas"/>
              </a:rPr>
              <a:t>(</a:t>
            </a:r>
            <a:r>
              <a:rPr lang="en-US" sz="2000" dirty="0">
                <a:solidFill>
                  <a:srgbClr val="0033B3"/>
                </a:solidFill>
                <a:latin typeface="Consolas"/>
              </a:rPr>
              <a:t>int </a:t>
            </a:r>
            <a:r>
              <a:rPr lang="en-US" sz="2000" dirty="0" err="1">
                <a:latin typeface="Consolas"/>
              </a:rPr>
              <a:t>i</a:t>
            </a:r>
            <a:r>
              <a:rPr lang="en-US" sz="2000" dirty="0">
                <a:latin typeface="Consolas"/>
              </a:rPr>
              <a:t> </a:t>
            </a:r>
            <a:r>
              <a:rPr lang="en-US" sz="2000" dirty="0">
                <a:solidFill>
                  <a:srgbClr val="080808"/>
                </a:solidFill>
                <a:latin typeface="Consolas"/>
              </a:rPr>
              <a:t>= </a:t>
            </a:r>
            <a:r>
              <a:rPr lang="en-US" sz="2000" dirty="0">
                <a:solidFill>
                  <a:srgbClr val="1750EB"/>
                </a:solidFill>
                <a:latin typeface="Consolas"/>
              </a:rPr>
              <a:t>0</a:t>
            </a:r>
            <a:r>
              <a:rPr lang="en-US" sz="2000" dirty="0">
                <a:solidFill>
                  <a:srgbClr val="080808"/>
                </a:solidFill>
                <a:latin typeface="Consolas"/>
              </a:rPr>
              <a:t>; </a:t>
            </a:r>
            <a:r>
              <a:rPr lang="en-US" sz="2000" dirty="0" err="1">
                <a:latin typeface="Consolas"/>
              </a:rPr>
              <a:t>i</a:t>
            </a:r>
            <a:r>
              <a:rPr lang="en-US" sz="2000" dirty="0">
                <a:solidFill>
                  <a:srgbClr val="080808"/>
                </a:solidFill>
                <a:latin typeface="Consolas"/>
              </a:rPr>
              <a:t>&lt;=</a:t>
            </a:r>
            <a:r>
              <a:rPr lang="en-US" sz="2000" dirty="0">
                <a:solidFill>
                  <a:srgbClr val="1750EB"/>
                </a:solidFill>
                <a:latin typeface="Consolas"/>
              </a:rPr>
              <a:t>10 </a:t>
            </a:r>
            <a:r>
              <a:rPr lang="en-US" sz="2000" dirty="0">
                <a:solidFill>
                  <a:srgbClr val="080808"/>
                </a:solidFill>
                <a:latin typeface="Consolas"/>
              </a:rPr>
              <a:t>; </a:t>
            </a:r>
            <a:r>
              <a:rPr lang="en-US" sz="2000" dirty="0" err="1">
                <a:latin typeface="Consolas"/>
              </a:rPr>
              <a:t>i</a:t>
            </a:r>
            <a:r>
              <a:rPr lang="en-US" sz="2000" dirty="0">
                <a:solidFill>
                  <a:srgbClr val="080808"/>
                </a:solidFill>
                <a:latin typeface="Consolas"/>
              </a:rPr>
              <a:t>++){</a:t>
            </a:r>
            <a:br>
              <a:rPr lang="en-US" sz="2000" dirty="0">
                <a:latin typeface="Consolas"/>
              </a:rPr>
            </a:br>
            <a:r>
              <a:rPr lang="en-US" sz="2000" dirty="0">
                <a:solidFill>
                  <a:srgbClr val="080808"/>
                </a:solidFill>
                <a:latin typeface="Consolas"/>
              </a:rPr>
              <a:t>            </a:t>
            </a:r>
            <a:r>
              <a:rPr lang="en-US" sz="2000" dirty="0" err="1">
                <a:latin typeface="Consolas"/>
              </a:rPr>
              <a:t>System</a:t>
            </a:r>
            <a:r>
              <a:rPr lang="en-US" sz="2000" dirty="0" err="1">
                <a:solidFill>
                  <a:srgbClr val="080808"/>
                </a:solidFill>
                <a:latin typeface="Consolas"/>
              </a:rPr>
              <a:t>.</a:t>
            </a:r>
            <a:r>
              <a:rPr lang="en-US" sz="2000" i="1" dirty="0" err="1">
                <a:solidFill>
                  <a:srgbClr val="871094"/>
                </a:solidFill>
                <a:latin typeface="Consolas"/>
              </a:rPr>
              <a:t>out</a:t>
            </a:r>
            <a:r>
              <a:rPr lang="en-US" sz="2000" dirty="0" err="1">
                <a:solidFill>
                  <a:srgbClr val="080808"/>
                </a:solidFill>
                <a:latin typeface="Consolas"/>
              </a:rPr>
              <a:t>.println</a:t>
            </a:r>
            <a:r>
              <a:rPr lang="en-US" sz="2000" dirty="0">
                <a:solidFill>
                  <a:srgbClr val="080808"/>
                </a:solidFill>
                <a:latin typeface="Consolas"/>
              </a:rPr>
              <a:t>(</a:t>
            </a:r>
            <a:r>
              <a:rPr lang="en-US" sz="2000" dirty="0">
                <a:solidFill>
                  <a:srgbClr val="067D17"/>
                </a:solidFill>
                <a:latin typeface="Consolas"/>
              </a:rPr>
              <a:t>"Child Thread"</a:t>
            </a:r>
            <a:r>
              <a:rPr lang="en-US" sz="2000" dirty="0">
                <a:solidFill>
                  <a:srgbClr val="080808"/>
                </a:solidFill>
                <a:latin typeface="Consolas"/>
              </a:rPr>
              <a:t>);</a:t>
            </a: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r>
              <a:rPr lang="en-US" sz="2000" dirty="0">
                <a:solidFill>
                  <a:srgbClr val="0033B3"/>
                </a:solidFill>
                <a:latin typeface="Consolas"/>
              </a:rPr>
              <a:t>public static void </a:t>
            </a:r>
            <a:r>
              <a:rPr lang="en-US" sz="2000" dirty="0">
                <a:solidFill>
                  <a:srgbClr val="00627A"/>
                </a:solidFill>
                <a:latin typeface="Consolas"/>
              </a:rPr>
              <a:t>main</a:t>
            </a:r>
            <a:r>
              <a:rPr lang="en-US" sz="2000" dirty="0">
                <a:solidFill>
                  <a:srgbClr val="080808"/>
                </a:solidFill>
                <a:latin typeface="Consolas"/>
              </a:rPr>
              <a:t>(</a:t>
            </a:r>
            <a:r>
              <a:rPr lang="en-US" sz="2000" dirty="0">
                <a:latin typeface="Consolas"/>
              </a:rPr>
              <a:t>String</a:t>
            </a:r>
            <a:r>
              <a:rPr lang="en-US" sz="2000" dirty="0">
                <a:solidFill>
                  <a:srgbClr val="080808"/>
                </a:solidFill>
                <a:latin typeface="Consolas"/>
              </a:rPr>
              <a:t>[] </a:t>
            </a:r>
            <a:r>
              <a:rPr lang="en-US" sz="2000" dirty="0" err="1">
                <a:latin typeface="Consolas"/>
              </a:rPr>
              <a:t>args</a:t>
            </a: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r>
              <a:rPr lang="en-US" sz="2000" dirty="0" err="1">
                <a:solidFill>
                  <a:srgbClr val="080808"/>
                </a:solidFill>
                <a:latin typeface="Consolas"/>
              </a:rPr>
              <a:t>MyThread</a:t>
            </a:r>
            <a:r>
              <a:rPr lang="en-US" sz="2000" dirty="0">
                <a:latin typeface="Consolas"/>
              </a:rPr>
              <a:t> t </a:t>
            </a:r>
            <a:r>
              <a:rPr lang="en-US" sz="2000" dirty="0">
                <a:solidFill>
                  <a:srgbClr val="080808"/>
                </a:solidFill>
                <a:latin typeface="Consolas"/>
              </a:rPr>
              <a:t>= </a:t>
            </a:r>
            <a:r>
              <a:rPr lang="en-US" sz="2000" dirty="0">
                <a:solidFill>
                  <a:srgbClr val="0033B3"/>
                </a:solidFill>
                <a:latin typeface="Consolas"/>
              </a:rPr>
              <a:t>new </a:t>
            </a:r>
            <a:r>
              <a:rPr lang="en-US" sz="2000" dirty="0" err="1">
                <a:latin typeface="Consolas"/>
              </a:rPr>
              <a:t>MyThread</a:t>
            </a:r>
            <a:r>
              <a:rPr lang="en-US" sz="2000" dirty="0">
                <a:solidFill>
                  <a:srgbClr val="080808"/>
                </a:solidFill>
                <a:latin typeface="Consolas"/>
              </a:rPr>
              <a:t>();</a:t>
            </a:r>
            <a:br>
              <a:rPr lang="en-US" sz="2000" dirty="0">
                <a:latin typeface="Consolas"/>
              </a:rPr>
            </a:br>
            <a:r>
              <a:rPr lang="en-US" sz="2000" dirty="0">
                <a:solidFill>
                  <a:srgbClr val="080808"/>
                </a:solidFill>
                <a:latin typeface="Consolas"/>
              </a:rPr>
              <a:t>        </a:t>
            </a:r>
            <a:r>
              <a:rPr lang="en-US" sz="2000" dirty="0" err="1">
                <a:latin typeface="Consolas"/>
              </a:rPr>
              <a:t>t</a:t>
            </a:r>
            <a:r>
              <a:rPr lang="en-US" sz="2000" dirty="0" err="1">
                <a:solidFill>
                  <a:srgbClr val="080808"/>
                </a:solidFill>
                <a:latin typeface="Consolas"/>
              </a:rPr>
              <a:t>.start</a:t>
            </a:r>
            <a:r>
              <a:rPr lang="en-US" sz="2000" dirty="0">
                <a:solidFill>
                  <a:srgbClr val="080808"/>
                </a:solidFill>
                <a:latin typeface="Consolas"/>
              </a:rPr>
              <a:t>();</a:t>
            </a:r>
            <a:br>
              <a:rPr lang="en-US" sz="2000" dirty="0">
                <a:latin typeface="Consolas"/>
              </a:rPr>
            </a:br>
            <a:br>
              <a:rPr lang="en-US" sz="2000" dirty="0">
                <a:latin typeface="Consolas"/>
              </a:rPr>
            </a:br>
            <a:r>
              <a:rPr lang="en-US" sz="2000" dirty="0">
                <a:solidFill>
                  <a:srgbClr val="080808"/>
                </a:solidFill>
                <a:latin typeface="Consolas"/>
              </a:rPr>
              <a:t>        </a:t>
            </a:r>
            <a:r>
              <a:rPr lang="en-US" sz="2000" dirty="0">
                <a:solidFill>
                  <a:srgbClr val="0033B3"/>
                </a:solidFill>
                <a:latin typeface="Consolas"/>
              </a:rPr>
              <a:t>for </a:t>
            </a:r>
            <a:r>
              <a:rPr lang="en-US" sz="2000" dirty="0">
                <a:solidFill>
                  <a:srgbClr val="080808"/>
                </a:solidFill>
                <a:latin typeface="Consolas"/>
              </a:rPr>
              <a:t>(</a:t>
            </a:r>
            <a:r>
              <a:rPr lang="en-US" sz="2000" dirty="0">
                <a:solidFill>
                  <a:srgbClr val="0033B3"/>
                </a:solidFill>
                <a:latin typeface="Consolas"/>
              </a:rPr>
              <a:t>int </a:t>
            </a:r>
            <a:r>
              <a:rPr lang="en-US" sz="2000" dirty="0" err="1">
                <a:latin typeface="Consolas"/>
              </a:rPr>
              <a:t>i</a:t>
            </a:r>
            <a:r>
              <a:rPr lang="en-US" sz="2000" dirty="0">
                <a:latin typeface="Consolas"/>
              </a:rPr>
              <a:t> </a:t>
            </a:r>
            <a:r>
              <a:rPr lang="en-US" sz="2000" dirty="0">
                <a:solidFill>
                  <a:srgbClr val="080808"/>
                </a:solidFill>
                <a:latin typeface="Consolas"/>
              </a:rPr>
              <a:t>=</a:t>
            </a:r>
            <a:r>
              <a:rPr lang="en-US" sz="2000" dirty="0">
                <a:solidFill>
                  <a:srgbClr val="1750EB"/>
                </a:solidFill>
                <a:latin typeface="Consolas"/>
              </a:rPr>
              <a:t>0</a:t>
            </a:r>
            <a:r>
              <a:rPr lang="en-US" sz="2000" dirty="0">
                <a:solidFill>
                  <a:srgbClr val="080808"/>
                </a:solidFill>
                <a:latin typeface="Consolas"/>
              </a:rPr>
              <a:t>; </a:t>
            </a:r>
            <a:r>
              <a:rPr lang="en-US" sz="2000" dirty="0" err="1">
                <a:latin typeface="Consolas"/>
              </a:rPr>
              <a:t>i</a:t>
            </a:r>
            <a:r>
              <a:rPr lang="en-US" sz="2000" dirty="0">
                <a:solidFill>
                  <a:srgbClr val="080808"/>
                </a:solidFill>
                <a:latin typeface="Consolas"/>
              </a:rPr>
              <a:t>&lt;=</a:t>
            </a:r>
            <a:r>
              <a:rPr lang="en-US" sz="2000" dirty="0">
                <a:solidFill>
                  <a:srgbClr val="1750EB"/>
                </a:solidFill>
                <a:latin typeface="Consolas"/>
              </a:rPr>
              <a:t>10</a:t>
            </a:r>
            <a:r>
              <a:rPr lang="en-US" sz="2000" dirty="0">
                <a:solidFill>
                  <a:srgbClr val="080808"/>
                </a:solidFill>
                <a:latin typeface="Consolas"/>
              </a:rPr>
              <a:t>; </a:t>
            </a:r>
            <a:r>
              <a:rPr lang="en-US" sz="2000" dirty="0" err="1">
                <a:latin typeface="Consolas"/>
              </a:rPr>
              <a:t>i</a:t>
            </a:r>
            <a:r>
              <a:rPr lang="en-US" sz="2000" dirty="0">
                <a:solidFill>
                  <a:srgbClr val="080808"/>
                </a:solidFill>
                <a:latin typeface="Consolas"/>
              </a:rPr>
              <a:t>++){</a:t>
            </a:r>
            <a:br>
              <a:rPr lang="en-US" sz="2000" dirty="0">
                <a:latin typeface="Consolas"/>
              </a:rPr>
            </a:br>
            <a:r>
              <a:rPr lang="en-US" sz="2000" dirty="0">
                <a:solidFill>
                  <a:srgbClr val="080808"/>
                </a:solidFill>
                <a:latin typeface="Consolas"/>
              </a:rPr>
              <a:t>            </a:t>
            </a:r>
            <a:r>
              <a:rPr lang="en-US" sz="2000" dirty="0" err="1">
                <a:latin typeface="Consolas"/>
              </a:rPr>
              <a:t>System</a:t>
            </a:r>
            <a:r>
              <a:rPr lang="en-US" sz="2000" dirty="0" err="1">
                <a:solidFill>
                  <a:srgbClr val="080808"/>
                </a:solidFill>
                <a:latin typeface="Consolas"/>
              </a:rPr>
              <a:t>.</a:t>
            </a:r>
            <a:r>
              <a:rPr lang="en-US" sz="2000" i="1" dirty="0" err="1">
                <a:solidFill>
                  <a:srgbClr val="871094"/>
                </a:solidFill>
                <a:latin typeface="Consolas"/>
              </a:rPr>
              <a:t>out</a:t>
            </a:r>
            <a:r>
              <a:rPr lang="en-US" sz="2000" dirty="0" err="1">
                <a:solidFill>
                  <a:srgbClr val="080808"/>
                </a:solidFill>
                <a:latin typeface="Consolas"/>
              </a:rPr>
              <a:t>.println</a:t>
            </a:r>
            <a:r>
              <a:rPr lang="en-US" sz="2000" dirty="0">
                <a:solidFill>
                  <a:srgbClr val="080808"/>
                </a:solidFill>
                <a:latin typeface="Consolas"/>
              </a:rPr>
              <a:t>(</a:t>
            </a:r>
            <a:r>
              <a:rPr lang="en-US" sz="2000" dirty="0">
                <a:solidFill>
                  <a:srgbClr val="067D17"/>
                </a:solidFill>
                <a:latin typeface="Consolas"/>
              </a:rPr>
              <a:t>"Main method"</a:t>
            </a:r>
            <a:r>
              <a:rPr lang="en-US" sz="2000" dirty="0">
                <a:solidFill>
                  <a:srgbClr val="080808"/>
                </a:solidFill>
                <a:latin typeface="Consolas"/>
              </a:rPr>
              <a:t>);</a:t>
            </a: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endParaRPr lang="en-US" sz="2000" dirty="0">
              <a:solidFill>
                <a:srgbClr val="080808"/>
              </a:solidFill>
              <a:latin typeface="Consolas"/>
            </a:endParaRPr>
          </a:p>
          <a:p>
            <a:pPr algn="l"/>
            <a:endParaRPr lang="en-US" dirty="0"/>
          </a:p>
        </p:txBody>
      </p:sp>
      <p:sp>
        <p:nvSpPr>
          <p:cNvPr id="4" name="TextBox 3">
            <a:extLst>
              <a:ext uri="{FF2B5EF4-FFF2-40B4-BE49-F238E27FC236}">
                <a16:creationId xmlns:a16="http://schemas.microsoft.com/office/drawing/2014/main" id="{9DFA5CEF-2B4A-F184-A8FC-83B697CAD73A}"/>
              </a:ext>
            </a:extLst>
          </p:cNvPr>
          <p:cNvSpPr txBox="1"/>
          <p:nvPr/>
        </p:nvSpPr>
        <p:spPr>
          <a:xfrm>
            <a:off x="3683000" y="2949222"/>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err="1">
                <a:latin typeface="Consolas"/>
              </a:rPr>
              <a:t>Thread</a:t>
            </a:r>
            <a:r>
              <a:rPr lang="en-US" sz="2000" dirty="0" err="1">
                <a:solidFill>
                  <a:srgbClr val="080808"/>
                </a:solidFill>
                <a:latin typeface="Consolas"/>
              </a:rPr>
              <a:t>.</a:t>
            </a:r>
            <a:r>
              <a:rPr lang="en-US" sz="2000" i="1" dirty="0" err="1">
                <a:solidFill>
                  <a:srgbClr val="080808"/>
                </a:solidFill>
                <a:latin typeface="Consolas"/>
              </a:rPr>
              <a:t>yield</a:t>
            </a:r>
            <a:r>
              <a:rPr lang="en-US" sz="2000" dirty="0">
                <a:solidFill>
                  <a:srgbClr val="080808"/>
                </a:solidFill>
                <a:latin typeface="Consolas"/>
              </a:rPr>
              <a:t>();</a:t>
            </a:r>
            <a:endParaRPr lang="en-US" dirty="0"/>
          </a:p>
        </p:txBody>
      </p:sp>
    </p:spTree>
    <p:extLst>
      <p:ext uri="{BB962C8B-B14F-4D97-AF65-F5344CB8AC3E}">
        <p14:creationId xmlns:p14="http://schemas.microsoft.com/office/powerpoint/2010/main" val="330597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P spid="10" grpId="0" animBg="1"/>
      <p:bldP spid="11" grpId="0" animBg="1"/>
      <p:bldP spid="3"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B646673-D12D-AD01-57EC-B86B1554C374}"/>
              </a:ext>
            </a:extLst>
          </p:cNvPr>
          <p:cNvSpPr txBox="1">
            <a:spLocks/>
          </p:cNvSpPr>
          <p:nvPr/>
        </p:nvSpPr>
        <p:spPr>
          <a:xfrm>
            <a:off x="2130" y="-1027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To prevent thread execution : yield()</a:t>
            </a:r>
          </a:p>
        </p:txBody>
      </p:sp>
      <p:sp>
        <p:nvSpPr>
          <p:cNvPr id="35" name="Rectangle 34">
            <a:extLst>
              <a:ext uri="{FF2B5EF4-FFF2-40B4-BE49-F238E27FC236}">
                <a16:creationId xmlns:a16="http://schemas.microsoft.com/office/drawing/2014/main" id="{DFCFDEA1-4830-6E2D-ABF5-1304A58A4302}"/>
              </a:ext>
            </a:extLst>
          </p:cNvPr>
          <p:cNvSpPr/>
          <p:nvPr/>
        </p:nvSpPr>
        <p:spPr>
          <a:xfrm>
            <a:off x="203945" y="4783666"/>
            <a:ext cx="1114778" cy="67733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p>
        </p:txBody>
      </p:sp>
      <p:sp>
        <p:nvSpPr>
          <p:cNvPr id="37" name="TextBox 36">
            <a:extLst>
              <a:ext uri="{FF2B5EF4-FFF2-40B4-BE49-F238E27FC236}">
                <a16:creationId xmlns:a16="http://schemas.microsoft.com/office/drawing/2014/main" id="{4E622C0E-6B49-4A12-C266-86796F3412BA}"/>
              </a:ext>
            </a:extLst>
          </p:cNvPr>
          <p:cNvSpPr txBox="1"/>
          <p:nvPr/>
        </p:nvSpPr>
        <p:spPr>
          <a:xfrm>
            <a:off x="359167" y="4952734"/>
            <a:ext cx="78175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t>New</a:t>
            </a:r>
          </a:p>
        </p:txBody>
      </p:sp>
      <p:sp>
        <p:nvSpPr>
          <p:cNvPr id="39" name="Rectangle 38">
            <a:extLst>
              <a:ext uri="{FF2B5EF4-FFF2-40B4-BE49-F238E27FC236}">
                <a16:creationId xmlns:a16="http://schemas.microsoft.com/office/drawing/2014/main" id="{435434DE-4F0B-8C2F-05FF-561C5277571A}"/>
              </a:ext>
            </a:extLst>
          </p:cNvPr>
          <p:cNvSpPr/>
          <p:nvPr/>
        </p:nvSpPr>
        <p:spPr>
          <a:xfrm>
            <a:off x="3241027" y="4783666"/>
            <a:ext cx="1467555" cy="67733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p>
        </p:txBody>
      </p:sp>
      <p:sp>
        <p:nvSpPr>
          <p:cNvPr id="41" name="TextBox 40">
            <a:extLst>
              <a:ext uri="{FF2B5EF4-FFF2-40B4-BE49-F238E27FC236}">
                <a16:creationId xmlns:a16="http://schemas.microsoft.com/office/drawing/2014/main" id="{007BC23C-CB0C-B073-01AF-17FADD9C03C0}"/>
              </a:ext>
            </a:extLst>
          </p:cNvPr>
          <p:cNvSpPr txBox="1"/>
          <p:nvPr/>
        </p:nvSpPr>
        <p:spPr>
          <a:xfrm>
            <a:off x="3325429" y="4938624"/>
            <a:ext cx="130386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t>Runnable</a:t>
            </a:r>
          </a:p>
        </p:txBody>
      </p:sp>
      <p:sp>
        <p:nvSpPr>
          <p:cNvPr id="43" name="Rectangle 42">
            <a:extLst>
              <a:ext uri="{FF2B5EF4-FFF2-40B4-BE49-F238E27FC236}">
                <a16:creationId xmlns:a16="http://schemas.microsoft.com/office/drawing/2014/main" id="{918497C9-C9E0-3B99-4F9A-ED8A094AB925}"/>
              </a:ext>
            </a:extLst>
          </p:cNvPr>
          <p:cNvSpPr/>
          <p:nvPr/>
        </p:nvSpPr>
        <p:spPr>
          <a:xfrm>
            <a:off x="7166312" y="4713111"/>
            <a:ext cx="1171223" cy="70555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p>
        </p:txBody>
      </p:sp>
      <p:sp>
        <p:nvSpPr>
          <p:cNvPr id="45" name="TextBox 44">
            <a:extLst>
              <a:ext uri="{FF2B5EF4-FFF2-40B4-BE49-F238E27FC236}">
                <a16:creationId xmlns:a16="http://schemas.microsoft.com/office/drawing/2014/main" id="{AB151362-59E6-CCC9-292B-415C89147816}"/>
              </a:ext>
            </a:extLst>
          </p:cNvPr>
          <p:cNvSpPr txBox="1"/>
          <p:nvPr/>
        </p:nvSpPr>
        <p:spPr>
          <a:xfrm>
            <a:off x="7166048" y="4896555"/>
            <a:ext cx="130386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t>Running</a:t>
            </a:r>
          </a:p>
        </p:txBody>
      </p:sp>
      <p:sp>
        <p:nvSpPr>
          <p:cNvPr id="47" name="Rectangle 46">
            <a:extLst>
              <a:ext uri="{FF2B5EF4-FFF2-40B4-BE49-F238E27FC236}">
                <a16:creationId xmlns:a16="http://schemas.microsoft.com/office/drawing/2014/main" id="{980795A6-9D86-2676-EB23-D9858F88AB6A}"/>
              </a:ext>
            </a:extLst>
          </p:cNvPr>
          <p:cNvSpPr/>
          <p:nvPr/>
        </p:nvSpPr>
        <p:spPr>
          <a:xfrm>
            <a:off x="10602768" y="4741333"/>
            <a:ext cx="1467555" cy="67733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p>
        </p:txBody>
      </p:sp>
      <p:sp>
        <p:nvSpPr>
          <p:cNvPr id="49" name="TextBox 48">
            <a:extLst>
              <a:ext uri="{FF2B5EF4-FFF2-40B4-BE49-F238E27FC236}">
                <a16:creationId xmlns:a16="http://schemas.microsoft.com/office/drawing/2014/main" id="{3E607D27-4CAA-958C-B7D2-64EC12703B99}"/>
              </a:ext>
            </a:extLst>
          </p:cNvPr>
          <p:cNvSpPr txBox="1"/>
          <p:nvPr/>
        </p:nvSpPr>
        <p:spPr>
          <a:xfrm>
            <a:off x="10899635" y="4882977"/>
            <a:ext cx="95108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t>Dead</a:t>
            </a:r>
          </a:p>
        </p:txBody>
      </p:sp>
      <p:sp>
        <p:nvSpPr>
          <p:cNvPr id="51" name="Arrow: Right 50">
            <a:extLst>
              <a:ext uri="{FF2B5EF4-FFF2-40B4-BE49-F238E27FC236}">
                <a16:creationId xmlns:a16="http://schemas.microsoft.com/office/drawing/2014/main" id="{4858BA49-68FD-6E85-B314-63AB37885F6F}"/>
              </a:ext>
            </a:extLst>
          </p:cNvPr>
          <p:cNvSpPr/>
          <p:nvPr/>
        </p:nvSpPr>
        <p:spPr>
          <a:xfrm>
            <a:off x="1318723" y="5094111"/>
            <a:ext cx="1908461" cy="111824"/>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row: Right 52">
            <a:extLst>
              <a:ext uri="{FF2B5EF4-FFF2-40B4-BE49-F238E27FC236}">
                <a16:creationId xmlns:a16="http://schemas.microsoft.com/office/drawing/2014/main" id="{A4D4BA0F-F6A9-CBE1-4D39-83AD3AC46C3F}"/>
              </a:ext>
            </a:extLst>
          </p:cNvPr>
          <p:cNvSpPr/>
          <p:nvPr/>
        </p:nvSpPr>
        <p:spPr>
          <a:xfrm>
            <a:off x="4708585" y="5037666"/>
            <a:ext cx="2457729" cy="126202"/>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row: Right 54">
            <a:extLst>
              <a:ext uri="{FF2B5EF4-FFF2-40B4-BE49-F238E27FC236}">
                <a16:creationId xmlns:a16="http://schemas.microsoft.com/office/drawing/2014/main" id="{05F889CE-F7A4-5AA6-D8CF-E36FFE850A3C}"/>
              </a:ext>
            </a:extLst>
          </p:cNvPr>
          <p:cNvSpPr/>
          <p:nvPr/>
        </p:nvSpPr>
        <p:spPr>
          <a:xfrm>
            <a:off x="8337538" y="5009444"/>
            <a:ext cx="2279341" cy="153358"/>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6C7104DF-E41C-8E2E-AFCB-A1EEBF1E7883}"/>
              </a:ext>
            </a:extLst>
          </p:cNvPr>
          <p:cNvSpPr txBox="1"/>
          <p:nvPr/>
        </p:nvSpPr>
        <p:spPr>
          <a:xfrm>
            <a:off x="108893" y="5630067"/>
            <a:ext cx="208956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err="1"/>
              <a:t>MyThread</a:t>
            </a:r>
            <a:r>
              <a:rPr lang="en-US" sz="2000" dirty="0"/>
              <a:t> t = new </a:t>
            </a:r>
            <a:r>
              <a:rPr lang="en-US" sz="2000" err="1"/>
              <a:t>MyThread</a:t>
            </a:r>
            <a:r>
              <a:rPr lang="en-US" sz="2000" dirty="0"/>
              <a:t>();</a:t>
            </a:r>
          </a:p>
        </p:txBody>
      </p:sp>
      <p:sp>
        <p:nvSpPr>
          <p:cNvPr id="59" name="TextBox 58">
            <a:extLst>
              <a:ext uri="{FF2B5EF4-FFF2-40B4-BE49-F238E27FC236}">
                <a16:creationId xmlns:a16="http://schemas.microsoft.com/office/drawing/2014/main" id="{4CC26918-258E-EA75-D442-C6A486F2164F}"/>
              </a:ext>
            </a:extLst>
          </p:cNvPr>
          <p:cNvSpPr txBox="1"/>
          <p:nvPr/>
        </p:nvSpPr>
        <p:spPr>
          <a:xfrm>
            <a:off x="1786785" y="4643353"/>
            <a:ext cx="112042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err="1"/>
              <a:t>t.start</a:t>
            </a:r>
            <a:r>
              <a:rPr lang="en-US" sz="2000" dirty="0"/>
              <a:t>();</a:t>
            </a:r>
          </a:p>
        </p:txBody>
      </p:sp>
      <p:sp>
        <p:nvSpPr>
          <p:cNvPr id="61" name="TextBox 60">
            <a:extLst>
              <a:ext uri="{FF2B5EF4-FFF2-40B4-BE49-F238E27FC236}">
                <a16:creationId xmlns:a16="http://schemas.microsoft.com/office/drawing/2014/main" id="{3DDE10F6-3F3C-88BF-078E-4F712A919AC2}"/>
              </a:ext>
            </a:extLst>
          </p:cNvPr>
          <p:cNvSpPr txBox="1"/>
          <p:nvPr/>
        </p:nvSpPr>
        <p:spPr>
          <a:xfrm>
            <a:off x="4708051" y="4300693"/>
            <a:ext cx="246337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If Thread Schedular allocates processor</a:t>
            </a:r>
          </a:p>
        </p:txBody>
      </p:sp>
      <p:sp>
        <p:nvSpPr>
          <p:cNvPr id="63" name="TextBox 62">
            <a:extLst>
              <a:ext uri="{FF2B5EF4-FFF2-40B4-BE49-F238E27FC236}">
                <a16:creationId xmlns:a16="http://schemas.microsoft.com/office/drawing/2014/main" id="{613CE73C-26BD-8F51-EE78-A9B7E8ECAD93}"/>
              </a:ext>
            </a:extLst>
          </p:cNvPr>
          <p:cNvSpPr txBox="1"/>
          <p:nvPr/>
        </p:nvSpPr>
        <p:spPr>
          <a:xfrm>
            <a:off x="8353511" y="4584513"/>
            <a:ext cx="217422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If runs completes</a:t>
            </a:r>
          </a:p>
        </p:txBody>
      </p:sp>
      <p:sp>
        <p:nvSpPr>
          <p:cNvPr id="74" name="TextBox 73">
            <a:extLst>
              <a:ext uri="{FF2B5EF4-FFF2-40B4-BE49-F238E27FC236}">
                <a16:creationId xmlns:a16="http://schemas.microsoft.com/office/drawing/2014/main" id="{6B7DDBA6-F307-8FDE-08CF-56C49F5E5423}"/>
              </a:ext>
            </a:extLst>
          </p:cNvPr>
          <p:cNvSpPr txBox="1"/>
          <p:nvPr/>
        </p:nvSpPr>
        <p:spPr>
          <a:xfrm>
            <a:off x="6567897" y="2409911"/>
            <a:ext cx="251289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err="1"/>
              <a:t>Thread.yield</a:t>
            </a:r>
            <a:r>
              <a:rPr lang="en-US" sz="2000" dirty="0"/>
              <a:t>();</a:t>
            </a:r>
          </a:p>
        </p:txBody>
      </p:sp>
      <p:sp>
        <p:nvSpPr>
          <p:cNvPr id="2" name="Arc 1">
            <a:extLst>
              <a:ext uri="{FF2B5EF4-FFF2-40B4-BE49-F238E27FC236}">
                <a16:creationId xmlns:a16="http://schemas.microsoft.com/office/drawing/2014/main" id="{E0D94A28-1ABC-4CA5-788F-AFF1BF7762E3}"/>
              </a:ext>
            </a:extLst>
          </p:cNvPr>
          <p:cNvSpPr/>
          <p:nvPr/>
        </p:nvSpPr>
        <p:spPr>
          <a:xfrm>
            <a:off x="3640349" y="2612366"/>
            <a:ext cx="4364964" cy="4379345"/>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Arc 5">
            <a:extLst>
              <a:ext uri="{FF2B5EF4-FFF2-40B4-BE49-F238E27FC236}">
                <a16:creationId xmlns:a16="http://schemas.microsoft.com/office/drawing/2014/main" id="{4C2E932C-DD36-554A-B28D-9A648A66F95A}"/>
              </a:ext>
            </a:extLst>
          </p:cNvPr>
          <p:cNvSpPr/>
          <p:nvPr/>
        </p:nvSpPr>
        <p:spPr>
          <a:xfrm flipH="1">
            <a:off x="3634595" y="2612368"/>
            <a:ext cx="4865299" cy="4379340"/>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01688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p:bldP spid="39" grpId="0" animBg="1"/>
      <p:bldP spid="41" grpId="0"/>
      <p:bldP spid="43" grpId="0" animBg="1"/>
      <p:bldP spid="45" grpId="0"/>
      <p:bldP spid="47" grpId="0" animBg="1"/>
      <p:bldP spid="49" grpId="0"/>
      <p:bldP spid="51" grpId="0" animBg="1"/>
      <p:bldP spid="53" grpId="0" animBg="1"/>
      <p:bldP spid="55" grpId="0" animBg="1"/>
      <p:bldP spid="57" grpId="0"/>
      <p:bldP spid="59" grpId="0"/>
      <p:bldP spid="61" grpId="0"/>
      <p:bldP spid="63" grpId="0"/>
      <p:bldP spid="74" grpId="0"/>
      <p:bldP spid="2"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685EE73-0A33-E2FD-219B-ECCCB3EDB323}"/>
              </a:ext>
            </a:extLst>
          </p:cNvPr>
          <p:cNvSpPr txBox="1">
            <a:spLocks/>
          </p:cNvSpPr>
          <p:nvPr/>
        </p:nvSpPr>
        <p:spPr>
          <a:xfrm>
            <a:off x="115019" y="-1168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To prevent thread execution : join()</a:t>
            </a:r>
          </a:p>
        </p:txBody>
      </p:sp>
      <p:sp>
        <p:nvSpPr>
          <p:cNvPr id="4" name="Title 3">
            <a:extLst>
              <a:ext uri="{FF2B5EF4-FFF2-40B4-BE49-F238E27FC236}">
                <a16:creationId xmlns:a16="http://schemas.microsoft.com/office/drawing/2014/main" id="{36B33A90-B34E-3DAE-3336-9BD7DA65642D}"/>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6215BD4F-1BA7-9519-322A-BC35432B3A6C}"/>
              </a:ext>
            </a:extLst>
          </p:cNvPr>
          <p:cNvSpPr>
            <a:spLocks noGrp="1"/>
          </p:cNvSpPr>
          <p:nvPr>
            <p:ph idx="1"/>
          </p:nvPr>
        </p:nvSpPr>
        <p:spPr/>
        <p:txBody>
          <a:bodyPr vert="horz" lIns="91440" tIns="45720" rIns="91440" bIns="45720" rtlCol="0" anchor="t">
            <a:normAutofit/>
          </a:bodyPr>
          <a:lstStyle/>
          <a:p>
            <a:r>
              <a:rPr lang="en-US" dirty="0"/>
              <a:t>If a thread wants to wait for another thread to complete its task then we should use join() method.</a:t>
            </a:r>
          </a:p>
          <a:p>
            <a:endParaRPr lang="en-US" dirty="0"/>
          </a:p>
          <a:p>
            <a:r>
              <a:rPr lang="en-US" dirty="0"/>
              <a:t>If main method calls join method on child thread object and child thread calls main method on main thread object than both threads will wait forever, and program will be stuck (deadlock).</a:t>
            </a:r>
          </a:p>
        </p:txBody>
      </p:sp>
      <p:pic>
        <p:nvPicPr>
          <p:cNvPr id="10" name="Picture 9" descr="Ondulating arrow">
            <a:extLst>
              <a:ext uri="{FF2B5EF4-FFF2-40B4-BE49-F238E27FC236}">
                <a16:creationId xmlns:a16="http://schemas.microsoft.com/office/drawing/2014/main" id="{2E07C500-6DFD-9319-48D2-FBEB7B5092E9}"/>
              </a:ext>
            </a:extLst>
          </p:cNvPr>
          <p:cNvPicPr>
            <a:picLocks noChangeAspect="1"/>
          </p:cNvPicPr>
          <p:nvPr/>
        </p:nvPicPr>
        <p:blipFill>
          <a:blip r:embed="rId2"/>
          <a:srcRect t="37173" b="34555"/>
          <a:stretch/>
        </p:blipFill>
        <p:spPr>
          <a:xfrm>
            <a:off x="3724376" y="4667423"/>
            <a:ext cx="2743200" cy="775570"/>
          </a:xfrm>
          <a:prstGeom prst="rect">
            <a:avLst/>
          </a:prstGeom>
        </p:spPr>
      </p:pic>
      <p:pic>
        <p:nvPicPr>
          <p:cNvPr id="12" name="Picture 11" descr="Ondulating arrow">
            <a:extLst>
              <a:ext uri="{FF2B5EF4-FFF2-40B4-BE49-F238E27FC236}">
                <a16:creationId xmlns:a16="http://schemas.microsoft.com/office/drawing/2014/main" id="{010D2128-D360-452B-5346-9F6DDAB6371E}"/>
              </a:ext>
            </a:extLst>
          </p:cNvPr>
          <p:cNvPicPr>
            <a:picLocks noChangeAspect="1"/>
          </p:cNvPicPr>
          <p:nvPr/>
        </p:nvPicPr>
        <p:blipFill>
          <a:blip r:embed="rId2"/>
          <a:srcRect t="37173" b="34555"/>
          <a:stretch/>
        </p:blipFill>
        <p:spPr>
          <a:xfrm>
            <a:off x="3724376" y="5673838"/>
            <a:ext cx="2743200" cy="775570"/>
          </a:xfrm>
          <a:prstGeom prst="rect">
            <a:avLst/>
          </a:prstGeom>
        </p:spPr>
      </p:pic>
      <p:sp>
        <p:nvSpPr>
          <p:cNvPr id="13" name="TextBox 12">
            <a:extLst>
              <a:ext uri="{FF2B5EF4-FFF2-40B4-BE49-F238E27FC236}">
                <a16:creationId xmlns:a16="http://schemas.microsoft.com/office/drawing/2014/main" id="{6DA3FBD5-BBDF-FF9F-CFD1-BD5316862EA3}"/>
              </a:ext>
            </a:extLst>
          </p:cNvPr>
          <p:cNvSpPr txBox="1"/>
          <p:nvPr/>
        </p:nvSpPr>
        <p:spPr>
          <a:xfrm>
            <a:off x="4360332" y="467077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main</a:t>
            </a:r>
          </a:p>
        </p:txBody>
      </p:sp>
      <p:sp>
        <p:nvSpPr>
          <p:cNvPr id="14" name="TextBox 13">
            <a:extLst>
              <a:ext uri="{FF2B5EF4-FFF2-40B4-BE49-F238E27FC236}">
                <a16:creationId xmlns:a16="http://schemas.microsoft.com/office/drawing/2014/main" id="{D3C6AC27-82AD-D975-4AA4-5F9C046A6992}"/>
              </a:ext>
            </a:extLst>
          </p:cNvPr>
          <p:cNvSpPr txBox="1"/>
          <p:nvPr/>
        </p:nvSpPr>
        <p:spPr>
          <a:xfrm>
            <a:off x="4205110" y="567266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child</a:t>
            </a:r>
          </a:p>
        </p:txBody>
      </p:sp>
      <p:sp>
        <p:nvSpPr>
          <p:cNvPr id="15" name="TextBox 14">
            <a:extLst>
              <a:ext uri="{FF2B5EF4-FFF2-40B4-BE49-F238E27FC236}">
                <a16:creationId xmlns:a16="http://schemas.microsoft.com/office/drawing/2014/main" id="{AEC18045-9236-9E8F-184D-50BD31FD9923}"/>
              </a:ext>
            </a:extLst>
          </p:cNvPr>
          <p:cNvSpPr txBox="1"/>
          <p:nvPr/>
        </p:nvSpPr>
        <p:spPr>
          <a:xfrm>
            <a:off x="6618110" y="485422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join()</a:t>
            </a:r>
          </a:p>
        </p:txBody>
      </p:sp>
      <p:sp>
        <p:nvSpPr>
          <p:cNvPr id="16" name="TextBox 15">
            <a:extLst>
              <a:ext uri="{FF2B5EF4-FFF2-40B4-BE49-F238E27FC236}">
                <a16:creationId xmlns:a16="http://schemas.microsoft.com/office/drawing/2014/main" id="{BA4CC33D-8AF0-CDD3-60FE-A04068A46DA3}"/>
              </a:ext>
            </a:extLst>
          </p:cNvPr>
          <p:cNvSpPr txBox="1"/>
          <p:nvPr/>
        </p:nvSpPr>
        <p:spPr>
          <a:xfrm>
            <a:off x="6618109" y="581377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join()</a:t>
            </a:r>
          </a:p>
        </p:txBody>
      </p:sp>
    </p:spTree>
    <p:extLst>
      <p:ext uri="{BB962C8B-B14F-4D97-AF65-F5344CB8AC3E}">
        <p14:creationId xmlns:p14="http://schemas.microsoft.com/office/powerpoint/2010/main" val="228201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0F018E1-7776-AB2F-C1D0-79F5A85872FE}"/>
              </a:ext>
            </a:extLst>
          </p:cNvPr>
          <p:cNvSpPr txBox="1">
            <a:spLocks/>
          </p:cNvSpPr>
          <p:nvPr/>
        </p:nvSpPr>
        <p:spPr>
          <a:xfrm>
            <a:off x="115019" y="-1168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To prevent thread execution : join()</a:t>
            </a:r>
          </a:p>
        </p:txBody>
      </p:sp>
      <p:sp>
        <p:nvSpPr>
          <p:cNvPr id="4" name="TextBox 3">
            <a:extLst>
              <a:ext uri="{FF2B5EF4-FFF2-40B4-BE49-F238E27FC236}">
                <a16:creationId xmlns:a16="http://schemas.microsoft.com/office/drawing/2014/main" id="{C9B573E9-7DD3-0C30-6088-BDB79D17C538}"/>
              </a:ext>
            </a:extLst>
          </p:cNvPr>
          <p:cNvSpPr txBox="1"/>
          <p:nvPr/>
        </p:nvSpPr>
        <p:spPr>
          <a:xfrm>
            <a:off x="2046110" y="959555"/>
            <a:ext cx="10885309" cy="67710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33B3"/>
                </a:solidFill>
                <a:latin typeface="Consolas"/>
              </a:rPr>
              <a:t>public class </a:t>
            </a:r>
            <a:r>
              <a:rPr lang="en-US" dirty="0" err="1">
                <a:latin typeface="Consolas"/>
              </a:rPr>
              <a:t>MyThread</a:t>
            </a:r>
            <a:r>
              <a:rPr lang="en-US" dirty="0">
                <a:solidFill>
                  <a:srgbClr val="000000"/>
                </a:solidFill>
                <a:latin typeface="Consolas"/>
              </a:rPr>
              <a:t> </a:t>
            </a:r>
            <a:r>
              <a:rPr lang="en-US" dirty="0">
                <a:solidFill>
                  <a:srgbClr val="0033B3"/>
                </a:solidFill>
                <a:latin typeface="Consolas"/>
              </a:rPr>
              <a:t>extends </a:t>
            </a:r>
            <a:r>
              <a:rPr lang="en-US" dirty="0">
                <a:solidFill>
                  <a:srgbClr val="000000"/>
                </a:solidFill>
                <a:latin typeface="Consolas"/>
              </a:rPr>
              <a:t>Thread </a:t>
            </a:r>
            <a:r>
              <a:rPr lang="en-US" dirty="0">
                <a:solidFill>
                  <a:srgbClr val="080808"/>
                </a:solidFill>
                <a:latin typeface="Consolas"/>
              </a:rPr>
              <a:t>{</a:t>
            </a:r>
            <a:br>
              <a:rPr lang="en-US" dirty="0">
                <a:latin typeface="Consolas"/>
              </a:rPr>
            </a:br>
            <a:r>
              <a:rPr lang="en-US" dirty="0">
                <a:solidFill>
                  <a:srgbClr val="080808"/>
                </a:solidFill>
                <a:latin typeface="Consolas"/>
              </a:rPr>
              <a:t>    </a:t>
            </a:r>
            <a:r>
              <a:rPr lang="en-US" dirty="0">
                <a:solidFill>
                  <a:srgbClr val="9E880D"/>
                </a:solidFill>
                <a:latin typeface="Consolas"/>
              </a:rPr>
              <a:t>@Override</a:t>
            </a:r>
            <a:br>
              <a:rPr lang="en-US" dirty="0">
                <a:latin typeface="Consolas"/>
              </a:rPr>
            </a:br>
            <a:r>
              <a:rPr lang="en-US" dirty="0">
                <a:solidFill>
                  <a:srgbClr val="9E880D"/>
                </a:solidFill>
                <a:latin typeface="Consolas"/>
              </a:rPr>
              <a:t>    </a:t>
            </a:r>
            <a:r>
              <a:rPr lang="en-US" dirty="0">
                <a:solidFill>
                  <a:srgbClr val="0033B3"/>
                </a:solidFill>
                <a:latin typeface="Consolas"/>
              </a:rPr>
              <a:t>public void </a:t>
            </a:r>
            <a:r>
              <a:rPr lang="en-US" dirty="0">
                <a:solidFill>
                  <a:srgbClr val="00627A"/>
                </a:solidFill>
                <a:latin typeface="Consolas"/>
              </a:rPr>
              <a:t>run</a:t>
            </a:r>
            <a:r>
              <a:rPr lang="en-US" dirty="0">
                <a:solidFill>
                  <a:srgbClr val="080808"/>
                </a:solidFill>
                <a:latin typeface="Consolas"/>
              </a:rPr>
              <a:t>() {</a:t>
            </a:r>
            <a:br>
              <a:rPr lang="en-US" dirty="0">
                <a:latin typeface="Consolas"/>
              </a:rPr>
            </a:br>
            <a:r>
              <a:rPr lang="en-US" dirty="0">
                <a:solidFill>
                  <a:srgbClr val="080808"/>
                </a:solidFill>
                <a:latin typeface="Consolas"/>
              </a:rPr>
              <a:t>        </a:t>
            </a:r>
            <a:r>
              <a:rPr lang="en-US" dirty="0">
                <a:solidFill>
                  <a:srgbClr val="0033B3"/>
                </a:solidFill>
                <a:latin typeface="Consolas"/>
              </a:rPr>
              <a:t>for </a:t>
            </a:r>
            <a:r>
              <a:rPr lang="en-US" dirty="0">
                <a:solidFill>
                  <a:srgbClr val="080808"/>
                </a:solidFill>
                <a:latin typeface="Consolas"/>
              </a:rPr>
              <a:t>(</a:t>
            </a:r>
            <a:r>
              <a:rPr lang="en-US" dirty="0">
                <a:solidFill>
                  <a:srgbClr val="0033B3"/>
                </a:solidFill>
                <a:latin typeface="Consolas"/>
              </a:rPr>
              <a:t>int </a:t>
            </a:r>
            <a:r>
              <a:rPr lang="en-US" dirty="0" err="1">
                <a:solidFill>
                  <a:srgbClr val="000000"/>
                </a:solidFill>
                <a:latin typeface="Consolas"/>
              </a:rPr>
              <a:t>i</a:t>
            </a:r>
            <a:r>
              <a:rPr lang="en-US" dirty="0">
                <a:solidFill>
                  <a:srgbClr val="000000"/>
                </a:solidFill>
                <a:latin typeface="Consolas"/>
              </a:rPr>
              <a:t> </a:t>
            </a:r>
            <a:r>
              <a:rPr lang="en-US" dirty="0">
                <a:solidFill>
                  <a:srgbClr val="080808"/>
                </a:solidFill>
                <a:latin typeface="Consolas"/>
              </a:rPr>
              <a:t>=</a:t>
            </a:r>
            <a:r>
              <a:rPr lang="en-US" dirty="0">
                <a:solidFill>
                  <a:srgbClr val="1750EB"/>
                </a:solidFill>
                <a:latin typeface="Consolas"/>
              </a:rPr>
              <a:t>0</a:t>
            </a:r>
            <a:r>
              <a:rPr lang="en-US" dirty="0">
                <a:solidFill>
                  <a:srgbClr val="080808"/>
                </a:solidFill>
                <a:latin typeface="Consolas"/>
              </a:rPr>
              <a:t>; </a:t>
            </a:r>
            <a:r>
              <a:rPr lang="en-US" dirty="0" err="1">
                <a:solidFill>
                  <a:srgbClr val="000000"/>
                </a:solidFill>
                <a:latin typeface="Consolas"/>
              </a:rPr>
              <a:t>i</a:t>
            </a:r>
            <a:r>
              <a:rPr lang="en-US" dirty="0">
                <a:solidFill>
                  <a:srgbClr val="080808"/>
                </a:solidFill>
                <a:latin typeface="Consolas"/>
              </a:rPr>
              <a:t>&lt;=</a:t>
            </a:r>
            <a:r>
              <a:rPr lang="en-US" dirty="0">
                <a:solidFill>
                  <a:srgbClr val="1750EB"/>
                </a:solidFill>
                <a:latin typeface="Consolas"/>
              </a:rPr>
              <a:t>10</a:t>
            </a:r>
            <a:r>
              <a:rPr lang="en-US" dirty="0">
                <a:solidFill>
                  <a:srgbClr val="080808"/>
                </a:solidFill>
                <a:latin typeface="Consolas"/>
              </a:rPr>
              <a:t>; </a:t>
            </a:r>
            <a:r>
              <a:rPr lang="en-US" dirty="0" err="1">
                <a:solidFill>
                  <a:srgbClr val="000000"/>
                </a:solidFill>
                <a:latin typeface="Consolas"/>
              </a:rPr>
              <a:t>i</a:t>
            </a:r>
            <a:r>
              <a:rPr lang="en-US" dirty="0">
                <a:solidFill>
                  <a:srgbClr val="080808"/>
                </a:solidFill>
                <a:latin typeface="Consolas"/>
              </a:rPr>
              <a:t>++){</a:t>
            </a:r>
            <a:br>
              <a:rPr lang="en-US" dirty="0">
                <a:latin typeface="Consolas"/>
              </a:rPr>
            </a:br>
            <a:r>
              <a:rPr lang="en-US" dirty="0">
                <a:solidFill>
                  <a:srgbClr val="080808"/>
                </a:solidFill>
                <a:latin typeface="Consolas"/>
              </a:rPr>
              <a:t>            </a:t>
            </a:r>
            <a:r>
              <a:rPr lang="en-US" dirty="0" err="1">
                <a:solidFill>
                  <a:srgbClr val="000000"/>
                </a:solidFill>
                <a:latin typeface="Consolas"/>
              </a:rPr>
              <a:t>System</a:t>
            </a:r>
            <a:r>
              <a:rPr lang="en-US" dirty="0" err="1">
                <a:solidFill>
                  <a:srgbClr val="080808"/>
                </a:solidFill>
                <a:latin typeface="Consolas"/>
              </a:rPr>
              <a:t>.</a:t>
            </a:r>
            <a:r>
              <a:rPr lang="en-US" i="1" dirty="0" err="1">
                <a:solidFill>
                  <a:srgbClr val="871094"/>
                </a:solidFill>
                <a:latin typeface="Consolas"/>
              </a:rPr>
              <a:t>out</a:t>
            </a:r>
            <a:r>
              <a:rPr lang="en-US" dirty="0" err="1">
                <a:solidFill>
                  <a:srgbClr val="080808"/>
                </a:solidFill>
                <a:latin typeface="Consolas"/>
              </a:rPr>
              <a:t>.println</a:t>
            </a:r>
            <a:r>
              <a:rPr lang="en-US" dirty="0">
                <a:solidFill>
                  <a:srgbClr val="080808"/>
                </a:solidFill>
                <a:latin typeface="Consolas"/>
              </a:rPr>
              <a:t>(</a:t>
            </a:r>
            <a:r>
              <a:rPr lang="en-US" dirty="0">
                <a:solidFill>
                  <a:srgbClr val="067D17"/>
                </a:solidFill>
                <a:latin typeface="Consolas"/>
              </a:rPr>
              <a:t>"child thread"</a:t>
            </a:r>
            <a:r>
              <a:rPr lang="en-US" dirty="0">
                <a:solidFill>
                  <a:srgbClr val="080808"/>
                </a:solidFill>
                <a:latin typeface="Consolas"/>
              </a:rPr>
              <a:t>);</a:t>
            </a:r>
            <a:br>
              <a:rPr lang="en-US" dirty="0">
                <a:latin typeface="Consolas"/>
              </a:rPr>
            </a:br>
            <a:r>
              <a:rPr lang="en-US" dirty="0">
                <a:solidFill>
                  <a:srgbClr val="080808"/>
                </a:solidFill>
                <a:latin typeface="Consolas"/>
              </a:rPr>
              <a:t>            </a:t>
            </a:r>
            <a:r>
              <a:rPr lang="en-US" dirty="0">
                <a:solidFill>
                  <a:srgbClr val="0033B3"/>
                </a:solidFill>
                <a:latin typeface="Consolas"/>
              </a:rPr>
              <a:t>try </a:t>
            </a:r>
            <a:r>
              <a:rPr lang="en-US" dirty="0">
                <a:solidFill>
                  <a:srgbClr val="080808"/>
                </a:solidFill>
                <a:latin typeface="Consolas"/>
              </a:rPr>
              <a:t>{</a:t>
            </a:r>
            <a:br>
              <a:rPr lang="en-US" dirty="0">
                <a:latin typeface="Consolas"/>
              </a:rPr>
            </a:br>
            <a:r>
              <a:rPr lang="en-US" dirty="0">
                <a:solidFill>
                  <a:srgbClr val="080808"/>
                </a:solidFill>
                <a:latin typeface="Consolas"/>
              </a:rPr>
              <a:t>                </a:t>
            </a:r>
            <a:r>
              <a:rPr lang="en-US" dirty="0" err="1">
                <a:solidFill>
                  <a:srgbClr val="000000"/>
                </a:solidFill>
                <a:latin typeface="Consolas"/>
              </a:rPr>
              <a:t>Thread</a:t>
            </a:r>
            <a:r>
              <a:rPr lang="en-US" dirty="0" err="1">
                <a:solidFill>
                  <a:srgbClr val="080808"/>
                </a:solidFill>
                <a:latin typeface="Consolas"/>
              </a:rPr>
              <a:t>.</a:t>
            </a:r>
            <a:r>
              <a:rPr lang="en-US" i="1" dirty="0" err="1">
                <a:solidFill>
                  <a:srgbClr val="080808"/>
                </a:solidFill>
                <a:latin typeface="Consolas"/>
              </a:rPr>
              <a:t>sleep</a:t>
            </a:r>
            <a:r>
              <a:rPr lang="en-US" dirty="0">
                <a:solidFill>
                  <a:srgbClr val="080808"/>
                </a:solidFill>
                <a:latin typeface="Consolas"/>
              </a:rPr>
              <a:t>(</a:t>
            </a:r>
            <a:r>
              <a:rPr lang="en-US" dirty="0">
                <a:solidFill>
                  <a:srgbClr val="1750EB"/>
                </a:solidFill>
                <a:latin typeface="Consolas"/>
              </a:rPr>
              <a:t>2000</a:t>
            </a:r>
            <a:r>
              <a:rPr lang="en-US" dirty="0">
                <a:solidFill>
                  <a:srgbClr val="080808"/>
                </a:solidFill>
                <a:latin typeface="Consolas"/>
              </a:rPr>
              <a:t>);</a:t>
            </a:r>
            <a:br>
              <a:rPr lang="en-US" dirty="0">
                <a:latin typeface="Consolas"/>
              </a:rPr>
            </a:br>
            <a:r>
              <a:rPr lang="en-US" dirty="0">
                <a:solidFill>
                  <a:srgbClr val="080808"/>
                </a:solidFill>
                <a:latin typeface="Consolas"/>
              </a:rPr>
              <a:t>            }</a:t>
            </a:r>
            <a:r>
              <a:rPr lang="en-US" dirty="0">
                <a:solidFill>
                  <a:srgbClr val="0033B3"/>
                </a:solidFill>
                <a:latin typeface="Consolas"/>
              </a:rPr>
              <a:t>catch </a:t>
            </a:r>
            <a:r>
              <a:rPr lang="en-US" dirty="0">
                <a:solidFill>
                  <a:srgbClr val="080808"/>
                </a:solidFill>
                <a:latin typeface="Consolas"/>
              </a:rPr>
              <a:t>(</a:t>
            </a:r>
            <a:r>
              <a:rPr lang="en-US" dirty="0">
                <a:solidFill>
                  <a:srgbClr val="000000"/>
                </a:solidFill>
                <a:latin typeface="Consolas"/>
              </a:rPr>
              <a:t>Exception e</a:t>
            </a:r>
            <a:r>
              <a:rPr lang="en-US" dirty="0">
                <a:solidFill>
                  <a:srgbClr val="080808"/>
                </a:solidFill>
                <a:latin typeface="Consolas"/>
              </a:rPr>
              <a:t>){</a:t>
            </a:r>
            <a:br>
              <a:rPr lang="en-US" dirty="0">
                <a:latin typeface="Consolas"/>
              </a:rPr>
            </a:br>
            <a:r>
              <a:rPr lang="en-US" dirty="0">
                <a:solidFill>
                  <a:srgbClr val="080808"/>
                </a:solidFill>
                <a:latin typeface="Consolas"/>
              </a:rPr>
              <a:t>            }</a:t>
            </a:r>
            <a:br>
              <a:rPr lang="en-US" dirty="0">
                <a:latin typeface="Consolas"/>
              </a:rPr>
            </a:br>
            <a:r>
              <a:rPr lang="en-US" dirty="0">
                <a:solidFill>
                  <a:srgbClr val="080808"/>
                </a:solidFill>
                <a:latin typeface="Consolas"/>
              </a:rPr>
              <a:t>        }</a:t>
            </a:r>
            <a:br>
              <a:rPr lang="en-US" dirty="0">
                <a:latin typeface="Consolas"/>
              </a:rPr>
            </a:br>
            <a:r>
              <a:rPr lang="en-US" dirty="0">
                <a:solidFill>
                  <a:srgbClr val="080808"/>
                </a:solidFill>
                <a:latin typeface="Consolas"/>
              </a:rPr>
              <a:t>    }</a:t>
            </a:r>
            <a:br>
              <a:rPr lang="en-US" dirty="0">
                <a:latin typeface="Consolas"/>
              </a:rPr>
            </a:br>
            <a:r>
              <a:rPr lang="en-US" dirty="0">
                <a:solidFill>
                  <a:srgbClr val="080808"/>
                </a:solidFill>
                <a:latin typeface="Consolas"/>
              </a:rPr>
              <a:t>    </a:t>
            </a:r>
            <a:r>
              <a:rPr lang="en-US" dirty="0">
                <a:solidFill>
                  <a:srgbClr val="0033B3"/>
                </a:solidFill>
                <a:latin typeface="Consolas"/>
              </a:rPr>
              <a:t>public static void </a:t>
            </a:r>
            <a:r>
              <a:rPr lang="en-US" dirty="0">
                <a:solidFill>
                  <a:srgbClr val="00627A"/>
                </a:solidFill>
                <a:latin typeface="Consolas"/>
              </a:rPr>
              <a:t>main</a:t>
            </a:r>
            <a:r>
              <a:rPr lang="en-US" dirty="0">
                <a:solidFill>
                  <a:srgbClr val="080808"/>
                </a:solidFill>
                <a:latin typeface="Consolas"/>
              </a:rPr>
              <a:t>(</a:t>
            </a:r>
            <a:r>
              <a:rPr lang="en-US" dirty="0">
                <a:solidFill>
                  <a:srgbClr val="000000"/>
                </a:solidFill>
                <a:latin typeface="Consolas"/>
              </a:rPr>
              <a:t>String</a:t>
            </a:r>
            <a:r>
              <a:rPr lang="en-US" dirty="0">
                <a:solidFill>
                  <a:srgbClr val="080808"/>
                </a:solidFill>
                <a:latin typeface="Consolas"/>
              </a:rPr>
              <a:t>[] </a:t>
            </a:r>
            <a:r>
              <a:rPr lang="en-US" dirty="0" err="1">
                <a:solidFill>
                  <a:srgbClr val="000000"/>
                </a:solidFill>
                <a:latin typeface="Consolas"/>
              </a:rPr>
              <a:t>args</a:t>
            </a:r>
            <a:r>
              <a:rPr lang="en-US" dirty="0">
                <a:solidFill>
                  <a:srgbClr val="080808"/>
                </a:solidFill>
                <a:latin typeface="Consolas"/>
              </a:rPr>
              <a:t>) </a:t>
            </a:r>
            <a:r>
              <a:rPr lang="en-US" dirty="0">
                <a:solidFill>
                  <a:srgbClr val="0033B3"/>
                </a:solidFill>
                <a:latin typeface="Consolas"/>
              </a:rPr>
              <a:t>throws </a:t>
            </a:r>
            <a:r>
              <a:rPr lang="en-US" dirty="0" err="1">
                <a:solidFill>
                  <a:srgbClr val="000000"/>
                </a:solidFill>
                <a:latin typeface="Consolas"/>
              </a:rPr>
              <a:t>InterruptedException</a:t>
            </a:r>
            <a:r>
              <a:rPr lang="en-US" dirty="0">
                <a:solidFill>
                  <a:srgbClr val="000000"/>
                </a:solidFill>
                <a:latin typeface="Consolas"/>
              </a:rPr>
              <a:t> </a:t>
            </a:r>
            <a:r>
              <a:rPr lang="en-US" dirty="0">
                <a:solidFill>
                  <a:srgbClr val="080808"/>
                </a:solidFill>
                <a:latin typeface="Consolas"/>
              </a:rPr>
              <a:t>{</a:t>
            </a:r>
            <a:br>
              <a:rPr lang="en-US" dirty="0">
                <a:latin typeface="Consolas"/>
              </a:rPr>
            </a:br>
            <a:r>
              <a:rPr lang="en-US" dirty="0">
                <a:solidFill>
                  <a:srgbClr val="080808"/>
                </a:solidFill>
                <a:latin typeface="Consolas"/>
              </a:rPr>
              <a:t>        </a:t>
            </a:r>
            <a:r>
              <a:rPr lang="en-US" dirty="0">
                <a:solidFill>
                  <a:srgbClr val="000000"/>
                </a:solidFill>
                <a:latin typeface="Consolas"/>
              </a:rPr>
              <a:t>MyThread t </a:t>
            </a:r>
            <a:r>
              <a:rPr lang="en-US" dirty="0">
                <a:solidFill>
                  <a:srgbClr val="080808"/>
                </a:solidFill>
                <a:latin typeface="Consolas"/>
              </a:rPr>
              <a:t>= </a:t>
            </a:r>
            <a:r>
              <a:rPr lang="en-US" dirty="0">
                <a:solidFill>
                  <a:srgbClr val="0033B3"/>
                </a:solidFill>
                <a:latin typeface="Consolas"/>
              </a:rPr>
              <a:t>new </a:t>
            </a:r>
            <a:r>
              <a:rPr lang="en-US" dirty="0" err="1">
                <a:latin typeface="Consolas"/>
              </a:rPr>
              <a:t>MyThread</a:t>
            </a:r>
            <a:r>
              <a:rPr lang="en-US" dirty="0">
                <a:solidFill>
                  <a:srgbClr val="080808"/>
                </a:solidFill>
                <a:latin typeface="Consolas"/>
              </a:rPr>
              <a:t>();</a:t>
            </a:r>
            <a:br>
              <a:rPr lang="en-US" dirty="0">
                <a:latin typeface="Consolas"/>
              </a:rPr>
            </a:br>
            <a:r>
              <a:rPr lang="en-US" dirty="0">
                <a:solidFill>
                  <a:srgbClr val="080808"/>
                </a:solidFill>
                <a:latin typeface="Consolas"/>
              </a:rPr>
              <a:t>        </a:t>
            </a:r>
            <a:r>
              <a:rPr lang="en-US" dirty="0" err="1">
                <a:solidFill>
                  <a:srgbClr val="000000"/>
                </a:solidFill>
                <a:latin typeface="Consolas"/>
              </a:rPr>
              <a:t>t</a:t>
            </a:r>
            <a:r>
              <a:rPr lang="en-US" dirty="0" err="1">
                <a:solidFill>
                  <a:srgbClr val="080808"/>
                </a:solidFill>
                <a:latin typeface="Consolas"/>
              </a:rPr>
              <a:t>.start</a:t>
            </a:r>
            <a:r>
              <a:rPr lang="en-US" dirty="0">
                <a:solidFill>
                  <a:srgbClr val="080808"/>
                </a:solidFill>
                <a:latin typeface="Consolas"/>
              </a:rPr>
              <a:t>();</a:t>
            </a:r>
            <a:br>
              <a:rPr lang="en-US" dirty="0">
                <a:latin typeface="Consolas"/>
              </a:rPr>
            </a:br>
            <a:r>
              <a:rPr lang="en-US" dirty="0">
                <a:solidFill>
                  <a:srgbClr val="080808"/>
                </a:solidFill>
                <a:latin typeface="Consolas"/>
              </a:rPr>
              <a:t>        </a:t>
            </a:r>
            <a:r>
              <a:rPr lang="en-US" dirty="0" err="1">
                <a:solidFill>
                  <a:srgbClr val="000000"/>
                </a:solidFill>
                <a:latin typeface="Consolas"/>
              </a:rPr>
              <a:t>t</a:t>
            </a:r>
            <a:r>
              <a:rPr lang="en-US" dirty="0" err="1">
                <a:solidFill>
                  <a:srgbClr val="080808"/>
                </a:solidFill>
                <a:latin typeface="Consolas"/>
              </a:rPr>
              <a:t>.join</a:t>
            </a:r>
            <a:r>
              <a:rPr lang="en-US" dirty="0">
                <a:solidFill>
                  <a:srgbClr val="080808"/>
                </a:solidFill>
                <a:latin typeface="Consolas"/>
              </a:rPr>
              <a:t>();</a:t>
            </a:r>
            <a:br>
              <a:rPr lang="en-US" i="1" dirty="0">
                <a:latin typeface="Consolas"/>
              </a:rPr>
            </a:br>
            <a:br>
              <a:rPr lang="en-US" i="1" dirty="0">
                <a:latin typeface="Consolas"/>
              </a:rPr>
            </a:br>
            <a:r>
              <a:rPr lang="en-US" i="1" dirty="0">
                <a:solidFill>
                  <a:srgbClr val="8C8C8C"/>
                </a:solidFill>
                <a:latin typeface="Consolas"/>
              </a:rPr>
              <a:t>        </a:t>
            </a:r>
            <a:r>
              <a:rPr lang="en-US" dirty="0">
                <a:solidFill>
                  <a:srgbClr val="0033B3"/>
                </a:solidFill>
                <a:latin typeface="Consolas"/>
              </a:rPr>
              <a:t>for </a:t>
            </a:r>
            <a:r>
              <a:rPr lang="en-US" dirty="0">
                <a:solidFill>
                  <a:srgbClr val="080808"/>
                </a:solidFill>
                <a:latin typeface="Consolas"/>
              </a:rPr>
              <a:t>(</a:t>
            </a:r>
            <a:r>
              <a:rPr lang="en-US" dirty="0">
                <a:solidFill>
                  <a:srgbClr val="0033B3"/>
                </a:solidFill>
                <a:latin typeface="Consolas"/>
              </a:rPr>
              <a:t>int </a:t>
            </a:r>
            <a:r>
              <a:rPr lang="en-US" dirty="0" err="1">
                <a:solidFill>
                  <a:srgbClr val="000000"/>
                </a:solidFill>
                <a:latin typeface="Consolas"/>
              </a:rPr>
              <a:t>i</a:t>
            </a:r>
            <a:r>
              <a:rPr lang="en-US" dirty="0">
                <a:solidFill>
                  <a:srgbClr val="000000"/>
                </a:solidFill>
                <a:latin typeface="Consolas"/>
              </a:rPr>
              <a:t> </a:t>
            </a:r>
            <a:r>
              <a:rPr lang="en-US" dirty="0">
                <a:solidFill>
                  <a:srgbClr val="080808"/>
                </a:solidFill>
                <a:latin typeface="Consolas"/>
              </a:rPr>
              <a:t>= </a:t>
            </a:r>
            <a:r>
              <a:rPr lang="en-US" dirty="0">
                <a:solidFill>
                  <a:srgbClr val="1750EB"/>
                </a:solidFill>
                <a:latin typeface="Consolas"/>
              </a:rPr>
              <a:t>0</a:t>
            </a:r>
            <a:r>
              <a:rPr lang="en-US" dirty="0">
                <a:solidFill>
                  <a:srgbClr val="080808"/>
                </a:solidFill>
                <a:latin typeface="Consolas"/>
              </a:rPr>
              <a:t>; </a:t>
            </a:r>
            <a:r>
              <a:rPr lang="en-US" dirty="0" err="1">
                <a:solidFill>
                  <a:srgbClr val="000000"/>
                </a:solidFill>
                <a:latin typeface="Consolas"/>
              </a:rPr>
              <a:t>i</a:t>
            </a:r>
            <a:r>
              <a:rPr lang="en-US" dirty="0">
                <a:solidFill>
                  <a:srgbClr val="080808"/>
                </a:solidFill>
                <a:latin typeface="Consolas"/>
              </a:rPr>
              <a:t>&lt;=</a:t>
            </a:r>
            <a:r>
              <a:rPr lang="en-US" dirty="0">
                <a:solidFill>
                  <a:srgbClr val="1750EB"/>
                </a:solidFill>
                <a:latin typeface="Consolas"/>
              </a:rPr>
              <a:t>10</a:t>
            </a:r>
            <a:r>
              <a:rPr lang="en-US" dirty="0">
                <a:solidFill>
                  <a:srgbClr val="080808"/>
                </a:solidFill>
                <a:latin typeface="Consolas"/>
              </a:rPr>
              <a:t>; </a:t>
            </a:r>
            <a:r>
              <a:rPr lang="en-US" dirty="0" err="1">
                <a:solidFill>
                  <a:srgbClr val="000000"/>
                </a:solidFill>
                <a:latin typeface="Consolas"/>
              </a:rPr>
              <a:t>i</a:t>
            </a:r>
            <a:r>
              <a:rPr lang="en-US" dirty="0">
                <a:solidFill>
                  <a:srgbClr val="080808"/>
                </a:solidFill>
                <a:latin typeface="Consolas"/>
              </a:rPr>
              <a:t>++){</a:t>
            </a:r>
            <a:br>
              <a:rPr lang="en-US" dirty="0">
                <a:latin typeface="Consolas"/>
              </a:rPr>
            </a:br>
            <a:r>
              <a:rPr lang="en-US" dirty="0">
                <a:solidFill>
                  <a:srgbClr val="080808"/>
                </a:solidFill>
                <a:latin typeface="Consolas"/>
              </a:rPr>
              <a:t>            </a:t>
            </a:r>
            <a:r>
              <a:rPr lang="en-US" dirty="0" err="1">
                <a:solidFill>
                  <a:srgbClr val="000000"/>
                </a:solidFill>
                <a:latin typeface="Consolas"/>
              </a:rPr>
              <a:t>System</a:t>
            </a:r>
            <a:r>
              <a:rPr lang="en-US" dirty="0" err="1">
                <a:solidFill>
                  <a:srgbClr val="080808"/>
                </a:solidFill>
                <a:latin typeface="Consolas"/>
              </a:rPr>
              <a:t>.</a:t>
            </a:r>
            <a:r>
              <a:rPr lang="en-US" i="1" dirty="0" err="1">
                <a:solidFill>
                  <a:srgbClr val="871094"/>
                </a:solidFill>
                <a:latin typeface="Consolas"/>
              </a:rPr>
              <a:t>out</a:t>
            </a:r>
            <a:r>
              <a:rPr lang="en-US" dirty="0" err="1">
                <a:solidFill>
                  <a:srgbClr val="080808"/>
                </a:solidFill>
                <a:latin typeface="Consolas"/>
              </a:rPr>
              <a:t>.println</a:t>
            </a:r>
            <a:r>
              <a:rPr lang="en-US" dirty="0">
                <a:solidFill>
                  <a:srgbClr val="080808"/>
                </a:solidFill>
                <a:latin typeface="Consolas"/>
              </a:rPr>
              <a:t>(</a:t>
            </a:r>
            <a:r>
              <a:rPr lang="en-US" dirty="0">
                <a:solidFill>
                  <a:srgbClr val="067D17"/>
                </a:solidFill>
                <a:latin typeface="Consolas"/>
              </a:rPr>
              <a:t>"main thread"</a:t>
            </a:r>
            <a:r>
              <a:rPr lang="en-US" dirty="0">
                <a:solidFill>
                  <a:srgbClr val="080808"/>
                </a:solidFill>
                <a:latin typeface="Consolas"/>
              </a:rPr>
              <a:t>);</a:t>
            </a:r>
            <a:br>
              <a:rPr lang="en-US" dirty="0">
                <a:latin typeface="Consolas"/>
              </a:rPr>
            </a:br>
            <a:r>
              <a:rPr lang="en-US" dirty="0">
                <a:solidFill>
                  <a:srgbClr val="080808"/>
                </a:solidFill>
                <a:latin typeface="Consolas"/>
              </a:rPr>
              <a:t>        }</a:t>
            </a:r>
            <a:br>
              <a:rPr lang="en-US" dirty="0">
                <a:latin typeface="Consolas"/>
              </a:rPr>
            </a:br>
            <a:r>
              <a:rPr lang="en-US" dirty="0">
                <a:solidFill>
                  <a:srgbClr val="080808"/>
                </a:solidFill>
                <a:latin typeface="Consolas"/>
              </a:rPr>
              <a:t>    }</a:t>
            </a:r>
          </a:p>
          <a:p>
            <a:r>
              <a:rPr lang="en-US" dirty="0">
                <a:latin typeface="Consolas"/>
              </a:rPr>
              <a:t>}</a:t>
            </a:r>
            <a:br>
              <a:rPr lang="en-US" dirty="0">
                <a:latin typeface="Consolas"/>
              </a:rPr>
            </a:br>
            <a:endParaRPr lang="en-US" dirty="0">
              <a:solidFill>
                <a:srgbClr val="080808"/>
              </a:solidFill>
              <a:latin typeface="Consolas"/>
            </a:endParaRPr>
          </a:p>
          <a:p>
            <a:endParaRPr lang="en-US" sz="2000" dirty="0">
              <a:solidFill>
                <a:srgbClr val="080808"/>
              </a:solidFill>
              <a:latin typeface="Consolas"/>
            </a:endParaRPr>
          </a:p>
          <a:p>
            <a:pPr algn="l"/>
            <a:endParaRPr lang="en-US" dirty="0"/>
          </a:p>
        </p:txBody>
      </p:sp>
      <p:sp>
        <p:nvSpPr>
          <p:cNvPr id="5" name="Left Bracket 4">
            <a:extLst>
              <a:ext uri="{FF2B5EF4-FFF2-40B4-BE49-F238E27FC236}">
                <a16:creationId xmlns:a16="http://schemas.microsoft.com/office/drawing/2014/main" id="{B2D1DF41-334F-5FFF-08F0-3A3F2BBEEA2D}"/>
              </a:ext>
            </a:extLst>
          </p:cNvPr>
          <p:cNvSpPr/>
          <p:nvPr/>
        </p:nvSpPr>
        <p:spPr>
          <a:xfrm>
            <a:off x="1037632" y="1096785"/>
            <a:ext cx="87262" cy="5429953"/>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Left Bracket 5">
            <a:extLst>
              <a:ext uri="{FF2B5EF4-FFF2-40B4-BE49-F238E27FC236}">
                <a16:creationId xmlns:a16="http://schemas.microsoft.com/office/drawing/2014/main" id="{8552FFF7-319F-8289-ABA3-4DAE041F353E}"/>
              </a:ext>
            </a:extLst>
          </p:cNvPr>
          <p:cNvSpPr/>
          <p:nvPr/>
        </p:nvSpPr>
        <p:spPr>
          <a:xfrm>
            <a:off x="1333965" y="1717674"/>
            <a:ext cx="87262" cy="221262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Left Bracket 6">
            <a:extLst>
              <a:ext uri="{FF2B5EF4-FFF2-40B4-BE49-F238E27FC236}">
                <a16:creationId xmlns:a16="http://schemas.microsoft.com/office/drawing/2014/main" id="{895CC0EA-B769-9B76-BBF1-A2C1680BFD0F}"/>
              </a:ext>
            </a:extLst>
          </p:cNvPr>
          <p:cNvSpPr/>
          <p:nvPr/>
        </p:nvSpPr>
        <p:spPr>
          <a:xfrm>
            <a:off x="1333965" y="4102451"/>
            <a:ext cx="87262" cy="2212621"/>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Left Bracket 7">
            <a:extLst>
              <a:ext uri="{FF2B5EF4-FFF2-40B4-BE49-F238E27FC236}">
                <a16:creationId xmlns:a16="http://schemas.microsoft.com/office/drawing/2014/main" id="{8DDA4B80-9CBF-A9F3-79FA-BA123B2C5A4B}"/>
              </a:ext>
            </a:extLst>
          </p:cNvPr>
          <p:cNvSpPr/>
          <p:nvPr/>
        </p:nvSpPr>
        <p:spPr>
          <a:xfrm>
            <a:off x="1630298" y="1999896"/>
            <a:ext cx="87262" cy="1648176"/>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Left Bracket 8">
            <a:extLst>
              <a:ext uri="{FF2B5EF4-FFF2-40B4-BE49-F238E27FC236}">
                <a16:creationId xmlns:a16="http://schemas.microsoft.com/office/drawing/2014/main" id="{C932C9FF-958F-6457-169A-E36AC3EA76FA}"/>
              </a:ext>
            </a:extLst>
          </p:cNvPr>
          <p:cNvSpPr/>
          <p:nvPr/>
        </p:nvSpPr>
        <p:spPr>
          <a:xfrm>
            <a:off x="1785521" y="2282118"/>
            <a:ext cx="87262" cy="1027288"/>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Left Bracket 9">
            <a:extLst>
              <a:ext uri="{FF2B5EF4-FFF2-40B4-BE49-F238E27FC236}">
                <a16:creationId xmlns:a16="http://schemas.microsoft.com/office/drawing/2014/main" id="{ADED8A84-085A-65F4-A640-EB7AC26CD44E}"/>
              </a:ext>
            </a:extLst>
          </p:cNvPr>
          <p:cNvSpPr/>
          <p:nvPr/>
        </p:nvSpPr>
        <p:spPr>
          <a:xfrm>
            <a:off x="1785521" y="5499451"/>
            <a:ext cx="87262" cy="53340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511469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B646673-D12D-AD01-57EC-B86B1554C374}"/>
              </a:ext>
            </a:extLst>
          </p:cNvPr>
          <p:cNvSpPr txBox="1">
            <a:spLocks/>
          </p:cNvSpPr>
          <p:nvPr/>
        </p:nvSpPr>
        <p:spPr>
          <a:xfrm>
            <a:off x="2130" y="-1027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To prevent thread execution : join()</a:t>
            </a:r>
          </a:p>
        </p:txBody>
      </p:sp>
      <p:sp>
        <p:nvSpPr>
          <p:cNvPr id="35" name="Rectangle 34">
            <a:extLst>
              <a:ext uri="{FF2B5EF4-FFF2-40B4-BE49-F238E27FC236}">
                <a16:creationId xmlns:a16="http://schemas.microsoft.com/office/drawing/2014/main" id="{DFCFDEA1-4830-6E2D-ABF5-1304A58A4302}"/>
              </a:ext>
            </a:extLst>
          </p:cNvPr>
          <p:cNvSpPr/>
          <p:nvPr/>
        </p:nvSpPr>
        <p:spPr>
          <a:xfrm>
            <a:off x="203945" y="4783666"/>
            <a:ext cx="1114778" cy="67733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p>
        </p:txBody>
      </p:sp>
      <p:sp>
        <p:nvSpPr>
          <p:cNvPr id="37" name="TextBox 36">
            <a:extLst>
              <a:ext uri="{FF2B5EF4-FFF2-40B4-BE49-F238E27FC236}">
                <a16:creationId xmlns:a16="http://schemas.microsoft.com/office/drawing/2014/main" id="{4E622C0E-6B49-4A12-C266-86796F3412BA}"/>
              </a:ext>
            </a:extLst>
          </p:cNvPr>
          <p:cNvSpPr txBox="1"/>
          <p:nvPr/>
        </p:nvSpPr>
        <p:spPr>
          <a:xfrm>
            <a:off x="359167" y="4952734"/>
            <a:ext cx="78175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t>New</a:t>
            </a:r>
          </a:p>
        </p:txBody>
      </p:sp>
      <p:sp>
        <p:nvSpPr>
          <p:cNvPr id="39" name="Rectangle 38">
            <a:extLst>
              <a:ext uri="{FF2B5EF4-FFF2-40B4-BE49-F238E27FC236}">
                <a16:creationId xmlns:a16="http://schemas.microsoft.com/office/drawing/2014/main" id="{435434DE-4F0B-8C2F-05FF-561C5277571A}"/>
              </a:ext>
            </a:extLst>
          </p:cNvPr>
          <p:cNvSpPr/>
          <p:nvPr/>
        </p:nvSpPr>
        <p:spPr>
          <a:xfrm>
            <a:off x="3241027" y="4783666"/>
            <a:ext cx="1467555" cy="67733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p>
        </p:txBody>
      </p:sp>
      <p:sp>
        <p:nvSpPr>
          <p:cNvPr id="41" name="TextBox 40">
            <a:extLst>
              <a:ext uri="{FF2B5EF4-FFF2-40B4-BE49-F238E27FC236}">
                <a16:creationId xmlns:a16="http://schemas.microsoft.com/office/drawing/2014/main" id="{007BC23C-CB0C-B073-01AF-17FADD9C03C0}"/>
              </a:ext>
            </a:extLst>
          </p:cNvPr>
          <p:cNvSpPr txBox="1"/>
          <p:nvPr/>
        </p:nvSpPr>
        <p:spPr>
          <a:xfrm>
            <a:off x="3325429" y="4938624"/>
            <a:ext cx="130386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t>Runnable</a:t>
            </a:r>
          </a:p>
        </p:txBody>
      </p:sp>
      <p:sp>
        <p:nvSpPr>
          <p:cNvPr id="43" name="Rectangle 42">
            <a:extLst>
              <a:ext uri="{FF2B5EF4-FFF2-40B4-BE49-F238E27FC236}">
                <a16:creationId xmlns:a16="http://schemas.microsoft.com/office/drawing/2014/main" id="{918497C9-C9E0-3B99-4F9A-ED8A094AB925}"/>
              </a:ext>
            </a:extLst>
          </p:cNvPr>
          <p:cNvSpPr/>
          <p:nvPr/>
        </p:nvSpPr>
        <p:spPr>
          <a:xfrm>
            <a:off x="7166312" y="4713111"/>
            <a:ext cx="1171223" cy="70555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p>
        </p:txBody>
      </p:sp>
      <p:sp>
        <p:nvSpPr>
          <p:cNvPr id="45" name="TextBox 44">
            <a:extLst>
              <a:ext uri="{FF2B5EF4-FFF2-40B4-BE49-F238E27FC236}">
                <a16:creationId xmlns:a16="http://schemas.microsoft.com/office/drawing/2014/main" id="{AB151362-59E6-CCC9-292B-415C89147816}"/>
              </a:ext>
            </a:extLst>
          </p:cNvPr>
          <p:cNvSpPr txBox="1"/>
          <p:nvPr/>
        </p:nvSpPr>
        <p:spPr>
          <a:xfrm>
            <a:off x="7166048" y="4896555"/>
            <a:ext cx="130386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t>Running</a:t>
            </a:r>
          </a:p>
        </p:txBody>
      </p:sp>
      <p:sp>
        <p:nvSpPr>
          <p:cNvPr id="47" name="Rectangle 46">
            <a:extLst>
              <a:ext uri="{FF2B5EF4-FFF2-40B4-BE49-F238E27FC236}">
                <a16:creationId xmlns:a16="http://schemas.microsoft.com/office/drawing/2014/main" id="{980795A6-9D86-2676-EB23-D9858F88AB6A}"/>
              </a:ext>
            </a:extLst>
          </p:cNvPr>
          <p:cNvSpPr/>
          <p:nvPr/>
        </p:nvSpPr>
        <p:spPr>
          <a:xfrm>
            <a:off x="10602768" y="4741333"/>
            <a:ext cx="1467555" cy="67733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p>
        </p:txBody>
      </p:sp>
      <p:sp>
        <p:nvSpPr>
          <p:cNvPr id="49" name="TextBox 48">
            <a:extLst>
              <a:ext uri="{FF2B5EF4-FFF2-40B4-BE49-F238E27FC236}">
                <a16:creationId xmlns:a16="http://schemas.microsoft.com/office/drawing/2014/main" id="{3E607D27-4CAA-958C-B7D2-64EC12703B99}"/>
              </a:ext>
            </a:extLst>
          </p:cNvPr>
          <p:cNvSpPr txBox="1"/>
          <p:nvPr/>
        </p:nvSpPr>
        <p:spPr>
          <a:xfrm>
            <a:off x="10899635" y="4882977"/>
            <a:ext cx="95108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t>Dead</a:t>
            </a:r>
          </a:p>
        </p:txBody>
      </p:sp>
      <p:sp>
        <p:nvSpPr>
          <p:cNvPr id="51" name="Arrow: Right 50">
            <a:extLst>
              <a:ext uri="{FF2B5EF4-FFF2-40B4-BE49-F238E27FC236}">
                <a16:creationId xmlns:a16="http://schemas.microsoft.com/office/drawing/2014/main" id="{4858BA49-68FD-6E85-B314-63AB37885F6F}"/>
              </a:ext>
            </a:extLst>
          </p:cNvPr>
          <p:cNvSpPr/>
          <p:nvPr/>
        </p:nvSpPr>
        <p:spPr>
          <a:xfrm>
            <a:off x="1318723" y="5094111"/>
            <a:ext cx="1908461" cy="111824"/>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row: Right 52">
            <a:extLst>
              <a:ext uri="{FF2B5EF4-FFF2-40B4-BE49-F238E27FC236}">
                <a16:creationId xmlns:a16="http://schemas.microsoft.com/office/drawing/2014/main" id="{A4D4BA0F-F6A9-CBE1-4D39-83AD3AC46C3F}"/>
              </a:ext>
            </a:extLst>
          </p:cNvPr>
          <p:cNvSpPr/>
          <p:nvPr/>
        </p:nvSpPr>
        <p:spPr>
          <a:xfrm>
            <a:off x="4708585" y="5037666"/>
            <a:ext cx="2457729" cy="126202"/>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row: Right 54">
            <a:extLst>
              <a:ext uri="{FF2B5EF4-FFF2-40B4-BE49-F238E27FC236}">
                <a16:creationId xmlns:a16="http://schemas.microsoft.com/office/drawing/2014/main" id="{05F889CE-F7A4-5AA6-D8CF-E36FFE850A3C}"/>
              </a:ext>
            </a:extLst>
          </p:cNvPr>
          <p:cNvSpPr/>
          <p:nvPr/>
        </p:nvSpPr>
        <p:spPr>
          <a:xfrm>
            <a:off x="8337538" y="5009444"/>
            <a:ext cx="2279341" cy="153358"/>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6C7104DF-E41C-8E2E-AFCB-A1EEBF1E7883}"/>
              </a:ext>
            </a:extLst>
          </p:cNvPr>
          <p:cNvSpPr txBox="1"/>
          <p:nvPr/>
        </p:nvSpPr>
        <p:spPr>
          <a:xfrm>
            <a:off x="108893" y="5630067"/>
            <a:ext cx="208956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err="1"/>
              <a:t>MyThread</a:t>
            </a:r>
            <a:r>
              <a:rPr lang="en-US" sz="2000" dirty="0"/>
              <a:t> t = new </a:t>
            </a:r>
            <a:r>
              <a:rPr lang="en-US" sz="2000" err="1"/>
              <a:t>MyThread</a:t>
            </a:r>
            <a:r>
              <a:rPr lang="en-US" sz="2000" dirty="0"/>
              <a:t>();</a:t>
            </a:r>
          </a:p>
        </p:txBody>
      </p:sp>
      <p:sp>
        <p:nvSpPr>
          <p:cNvPr id="59" name="TextBox 58">
            <a:extLst>
              <a:ext uri="{FF2B5EF4-FFF2-40B4-BE49-F238E27FC236}">
                <a16:creationId xmlns:a16="http://schemas.microsoft.com/office/drawing/2014/main" id="{4CC26918-258E-EA75-D442-C6A486F2164F}"/>
              </a:ext>
            </a:extLst>
          </p:cNvPr>
          <p:cNvSpPr txBox="1"/>
          <p:nvPr/>
        </p:nvSpPr>
        <p:spPr>
          <a:xfrm>
            <a:off x="1786785" y="4643353"/>
            <a:ext cx="112042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err="1"/>
              <a:t>t.start</a:t>
            </a:r>
            <a:r>
              <a:rPr lang="en-US" sz="2000" dirty="0"/>
              <a:t>();</a:t>
            </a:r>
          </a:p>
        </p:txBody>
      </p:sp>
      <p:sp>
        <p:nvSpPr>
          <p:cNvPr id="61" name="TextBox 60">
            <a:extLst>
              <a:ext uri="{FF2B5EF4-FFF2-40B4-BE49-F238E27FC236}">
                <a16:creationId xmlns:a16="http://schemas.microsoft.com/office/drawing/2014/main" id="{3DDE10F6-3F3C-88BF-078E-4F712A919AC2}"/>
              </a:ext>
            </a:extLst>
          </p:cNvPr>
          <p:cNvSpPr txBox="1"/>
          <p:nvPr/>
        </p:nvSpPr>
        <p:spPr>
          <a:xfrm>
            <a:off x="4708051" y="4300693"/>
            <a:ext cx="246337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If Thread Schedular allocates processor</a:t>
            </a:r>
          </a:p>
        </p:txBody>
      </p:sp>
      <p:sp>
        <p:nvSpPr>
          <p:cNvPr id="63" name="TextBox 62">
            <a:extLst>
              <a:ext uri="{FF2B5EF4-FFF2-40B4-BE49-F238E27FC236}">
                <a16:creationId xmlns:a16="http://schemas.microsoft.com/office/drawing/2014/main" id="{613CE73C-26BD-8F51-EE78-A9B7E8ECAD93}"/>
              </a:ext>
            </a:extLst>
          </p:cNvPr>
          <p:cNvSpPr txBox="1"/>
          <p:nvPr/>
        </p:nvSpPr>
        <p:spPr>
          <a:xfrm>
            <a:off x="8382266" y="4541381"/>
            <a:ext cx="217422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If runs completes</a:t>
            </a:r>
          </a:p>
        </p:txBody>
      </p:sp>
      <p:sp>
        <p:nvSpPr>
          <p:cNvPr id="64" name="Oval 63">
            <a:extLst>
              <a:ext uri="{FF2B5EF4-FFF2-40B4-BE49-F238E27FC236}">
                <a16:creationId xmlns:a16="http://schemas.microsoft.com/office/drawing/2014/main" id="{593FCAE1-A0A3-508C-6CE2-34985439C8F3}"/>
              </a:ext>
            </a:extLst>
          </p:cNvPr>
          <p:cNvSpPr/>
          <p:nvPr/>
        </p:nvSpPr>
        <p:spPr>
          <a:xfrm>
            <a:off x="5926667" y="1298222"/>
            <a:ext cx="1382888" cy="818444"/>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AAE4BAAC-18E5-CB44-5BC2-FEBAB8A7504A}"/>
              </a:ext>
            </a:extLst>
          </p:cNvPr>
          <p:cNvSpPr txBox="1"/>
          <p:nvPr/>
        </p:nvSpPr>
        <p:spPr>
          <a:xfrm>
            <a:off x="6223000" y="1396999"/>
            <a:ext cx="138853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waiting state</a:t>
            </a:r>
          </a:p>
        </p:txBody>
      </p:sp>
      <p:cxnSp>
        <p:nvCxnSpPr>
          <p:cNvPr id="70" name="Connector: Curved 69">
            <a:extLst>
              <a:ext uri="{FF2B5EF4-FFF2-40B4-BE49-F238E27FC236}">
                <a16:creationId xmlns:a16="http://schemas.microsoft.com/office/drawing/2014/main" id="{C1F81A99-EA0F-C6AE-3B1F-20B170C7016E}"/>
              </a:ext>
            </a:extLst>
          </p:cNvPr>
          <p:cNvCxnSpPr/>
          <p:nvPr/>
        </p:nvCxnSpPr>
        <p:spPr>
          <a:xfrm>
            <a:off x="7309555" y="1679222"/>
            <a:ext cx="606777" cy="3033888"/>
          </a:xfrm>
          <a:prstGeom prst="curvedConnector3">
            <a:avLst/>
          </a:prstGeom>
        </p:spPr>
        <p:style>
          <a:lnRef idx="2">
            <a:schemeClr val="accent1"/>
          </a:lnRef>
          <a:fillRef idx="0">
            <a:schemeClr val="accent1"/>
          </a:fillRef>
          <a:effectRef idx="1">
            <a:schemeClr val="accent1"/>
          </a:effectRef>
          <a:fontRef idx="minor">
            <a:schemeClr val="tx1"/>
          </a:fontRef>
        </p:style>
      </p:cxnSp>
      <p:cxnSp>
        <p:nvCxnSpPr>
          <p:cNvPr id="71" name="Connector: Curved 70">
            <a:extLst>
              <a:ext uri="{FF2B5EF4-FFF2-40B4-BE49-F238E27FC236}">
                <a16:creationId xmlns:a16="http://schemas.microsoft.com/office/drawing/2014/main" id="{04356D17-25D3-8212-91B9-3909DB1C2358}"/>
              </a:ext>
            </a:extLst>
          </p:cNvPr>
          <p:cNvCxnSpPr>
            <a:cxnSpLocks/>
          </p:cNvCxnSpPr>
          <p:nvPr/>
        </p:nvCxnSpPr>
        <p:spPr>
          <a:xfrm flipH="1">
            <a:off x="3711220" y="1481667"/>
            <a:ext cx="2271889" cy="3301998"/>
          </a:xfrm>
          <a:prstGeom prst="curvedConnector3">
            <a:avLst/>
          </a:prstGeom>
        </p:spPr>
        <p:style>
          <a:lnRef idx="2">
            <a:schemeClr val="accent1"/>
          </a:lnRef>
          <a:fillRef idx="0">
            <a:schemeClr val="accent1"/>
          </a:fillRef>
          <a:effectRef idx="1">
            <a:schemeClr val="accent1"/>
          </a:effectRef>
          <a:fontRef idx="minor">
            <a:schemeClr val="tx1"/>
          </a:fontRef>
        </p:style>
      </p:cxnSp>
      <p:sp>
        <p:nvSpPr>
          <p:cNvPr id="74" name="TextBox 73">
            <a:extLst>
              <a:ext uri="{FF2B5EF4-FFF2-40B4-BE49-F238E27FC236}">
                <a16:creationId xmlns:a16="http://schemas.microsoft.com/office/drawing/2014/main" id="{6B7DDBA6-F307-8FDE-08CF-56C49F5E5423}"/>
              </a:ext>
            </a:extLst>
          </p:cNvPr>
          <p:cNvSpPr txBox="1"/>
          <p:nvPr/>
        </p:nvSpPr>
        <p:spPr>
          <a:xfrm>
            <a:off x="7617444" y="2294892"/>
            <a:ext cx="251289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err="1"/>
              <a:t>t.join</a:t>
            </a:r>
            <a:r>
              <a:rPr lang="en-US" sz="2000" dirty="0"/>
              <a:t>();</a:t>
            </a:r>
          </a:p>
          <a:p>
            <a:r>
              <a:rPr lang="en-US" sz="2000" dirty="0" err="1"/>
              <a:t>t.join</a:t>
            </a:r>
            <a:r>
              <a:rPr lang="en-US" sz="2000" dirty="0"/>
              <a:t>(1000);</a:t>
            </a:r>
            <a:endParaRPr lang="en-US" dirty="0"/>
          </a:p>
        </p:txBody>
      </p:sp>
      <p:sp>
        <p:nvSpPr>
          <p:cNvPr id="76" name="TextBox 75">
            <a:extLst>
              <a:ext uri="{FF2B5EF4-FFF2-40B4-BE49-F238E27FC236}">
                <a16:creationId xmlns:a16="http://schemas.microsoft.com/office/drawing/2014/main" id="{34A6B730-B90D-DB82-71E0-E003E843D2D1}"/>
              </a:ext>
            </a:extLst>
          </p:cNvPr>
          <p:cNvSpPr txBox="1"/>
          <p:nvPr/>
        </p:nvSpPr>
        <p:spPr>
          <a:xfrm>
            <a:off x="2195956" y="1487737"/>
            <a:ext cx="3557117"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AutoNum type="arabicPeriod"/>
            </a:pPr>
            <a:r>
              <a:rPr lang="en-US" sz="2000" dirty="0"/>
              <a:t>If time expires</a:t>
            </a:r>
          </a:p>
          <a:p>
            <a:pPr marL="457200" indent="-457200">
              <a:buAutoNum type="arabicPeriod"/>
            </a:pPr>
            <a:r>
              <a:rPr lang="en-US" sz="2000" dirty="0"/>
              <a:t>If sleeping thread got interrupted</a:t>
            </a:r>
          </a:p>
          <a:p>
            <a:pPr marL="457200" indent="-457200">
              <a:buAutoNum type="arabicPeriod"/>
            </a:pPr>
            <a:r>
              <a:rPr lang="en-US" sz="2000" dirty="0"/>
              <a:t>If the 't' completes execution </a:t>
            </a:r>
          </a:p>
        </p:txBody>
      </p:sp>
    </p:spTree>
    <p:extLst>
      <p:ext uri="{BB962C8B-B14F-4D97-AF65-F5344CB8AC3E}">
        <p14:creationId xmlns:p14="http://schemas.microsoft.com/office/powerpoint/2010/main" val="3252370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p:bldP spid="39" grpId="0" animBg="1"/>
      <p:bldP spid="41" grpId="0"/>
      <p:bldP spid="43" grpId="0" animBg="1"/>
      <p:bldP spid="45" grpId="0"/>
      <p:bldP spid="47" grpId="0" animBg="1"/>
      <p:bldP spid="49" grpId="0"/>
      <p:bldP spid="51" grpId="0" animBg="1"/>
      <p:bldP spid="53" grpId="0" animBg="1"/>
      <p:bldP spid="55" grpId="0" animBg="1"/>
      <p:bldP spid="57" grpId="0"/>
      <p:bldP spid="59" grpId="0"/>
      <p:bldP spid="61" grpId="0"/>
      <p:bldP spid="63" grpId="0"/>
      <p:bldP spid="64" grpId="0" animBg="1"/>
      <p:bldP spid="65" grpId="0"/>
      <p:bldP spid="74" grpId="0"/>
      <p:bldP spid="7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7F97B63-8146-356B-269D-0A01A9FC8D26}"/>
              </a:ext>
            </a:extLst>
          </p:cNvPr>
          <p:cNvSpPr txBox="1">
            <a:spLocks/>
          </p:cNvSpPr>
          <p:nvPr/>
        </p:nvSpPr>
        <p:spPr>
          <a:xfrm>
            <a:off x="326685" y="1371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interrupt() :</a:t>
            </a:r>
          </a:p>
        </p:txBody>
      </p:sp>
      <p:sp>
        <p:nvSpPr>
          <p:cNvPr id="5" name="Content Placeholder 4">
            <a:extLst>
              <a:ext uri="{FF2B5EF4-FFF2-40B4-BE49-F238E27FC236}">
                <a16:creationId xmlns:a16="http://schemas.microsoft.com/office/drawing/2014/main" id="{65EB800A-8916-7AF9-BA30-592ACD8EFAD0}"/>
              </a:ext>
            </a:extLst>
          </p:cNvPr>
          <p:cNvSpPr txBox="1">
            <a:spLocks/>
          </p:cNvSpPr>
          <p:nvPr/>
        </p:nvSpPr>
        <p:spPr>
          <a:xfrm>
            <a:off x="838200" y="1825625"/>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It is used to interrupt an executing thread.</a:t>
            </a:r>
          </a:p>
          <a:p>
            <a:endParaRPr lang="en-US" dirty="0"/>
          </a:p>
          <a:p>
            <a:r>
              <a:rPr lang="en-US" dirty="0"/>
              <a:t>It only works when the thread is in sleeping or waiting state. When we use this method it throws </a:t>
            </a:r>
            <a:r>
              <a:rPr lang="en-US" dirty="0" err="1"/>
              <a:t>InterruptionException</a:t>
            </a:r>
            <a:r>
              <a:rPr lang="en-US" dirty="0"/>
              <a:t>.</a:t>
            </a:r>
          </a:p>
          <a:p>
            <a:r>
              <a:rPr lang="en-US" dirty="0"/>
              <a:t>If a thread is not in sleeping or waiting state then calling an interrupt() method will perform normal </a:t>
            </a:r>
            <a:r>
              <a:rPr lang="en-US" dirty="0" err="1"/>
              <a:t>behaviour</a:t>
            </a:r>
            <a:r>
              <a:rPr lang="en-US" dirty="0"/>
              <a:t>.</a:t>
            </a:r>
          </a:p>
        </p:txBody>
      </p:sp>
    </p:spTree>
    <p:extLst>
      <p:ext uri="{BB962C8B-B14F-4D97-AF65-F5344CB8AC3E}">
        <p14:creationId xmlns:p14="http://schemas.microsoft.com/office/powerpoint/2010/main" val="2326291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7F97B63-8146-356B-269D-0A01A9FC8D26}"/>
              </a:ext>
            </a:extLst>
          </p:cNvPr>
          <p:cNvSpPr txBox="1">
            <a:spLocks/>
          </p:cNvSpPr>
          <p:nvPr/>
        </p:nvSpPr>
        <p:spPr>
          <a:xfrm>
            <a:off x="326685" y="1371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interrupt() :</a:t>
            </a:r>
          </a:p>
        </p:txBody>
      </p:sp>
      <p:sp>
        <p:nvSpPr>
          <p:cNvPr id="2" name="TextBox 1">
            <a:extLst>
              <a:ext uri="{FF2B5EF4-FFF2-40B4-BE49-F238E27FC236}">
                <a16:creationId xmlns:a16="http://schemas.microsoft.com/office/drawing/2014/main" id="{075A9A54-AAAB-4BC1-93F2-1A5620B822BF}"/>
              </a:ext>
            </a:extLst>
          </p:cNvPr>
          <p:cNvSpPr txBox="1"/>
          <p:nvPr/>
        </p:nvSpPr>
        <p:spPr>
          <a:xfrm>
            <a:off x="4007553" y="1"/>
            <a:ext cx="8627530" cy="68941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dirty="0"/>
            </a:br>
            <a:br>
              <a:rPr lang="en-US" dirty="0"/>
            </a:br>
            <a:r>
              <a:rPr lang="en-US" dirty="0">
                <a:solidFill>
                  <a:srgbClr val="0033B3"/>
                </a:solidFill>
                <a:latin typeface="Consolas"/>
              </a:rPr>
              <a:t>public class </a:t>
            </a:r>
            <a:r>
              <a:rPr lang="en-US" dirty="0">
                <a:solidFill>
                  <a:srgbClr val="000000"/>
                </a:solidFill>
                <a:latin typeface="Consolas"/>
              </a:rPr>
              <a:t>Interrupt </a:t>
            </a:r>
            <a:r>
              <a:rPr lang="en-US" dirty="0">
                <a:solidFill>
                  <a:srgbClr val="0033B3"/>
                </a:solidFill>
                <a:latin typeface="Consolas"/>
              </a:rPr>
              <a:t>extends </a:t>
            </a:r>
            <a:r>
              <a:rPr lang="en-US" dirty="0">
                <a:solidFill>
                  <a:srgbClr val="000000"/>
                </a:solidFill>
                <a:latin typeface="Consolas"/>
              </a:rPr>
              <a:t>Thread</a:t>
            </a:r>
            <a:r>
              <a:rPr lang="en-US" dirty="0">
                <a:solidFill>
                  <a:srgbClr val="080808"/>
                </a:solidFill>
                <a:latin typeface="Consolas"/>
              </a:rPr>
              <a:t>{</a:t>
            </a:r>
            <a:br>
              <a:rPr lang="en-US" dirty="0">
                <a:latin typeface="Consolas"/>
              </a:rPr>
            </a:br>
            <a:br>
              <a:rPr lang="en-US" dirty="0">
                <a:latin typeface="Consolas"/>
              </a:rPr>
            </a:br>
            <a:r>
              <a:rPr lang="en-US" dirty="0">
                <a:solidFill>
                  <a:srgbClr val="080808"/>
                </a:solidFill>
                <a:latin typeface="Consolas"/>
              </a:rPr>
              <a:t>   </a:t>
            </a:r>
            <a:br>
              <a:rPr lang="en-US" dirty="0">
                <a:latin typeface="Consolas"/>
              </a:rPr>
            </a:br>
            <a:r>
              <a:rPr lang="en-US" dirty="0">
                <a:solidFill>
                  <a:srgbClr val="9E880D"/>
                </a:solidFill>
                <a:latin typeface="Consolas"/>
              </a:rPr>
              <a:t>   </a:t>
            </a:r>
            <a:br>
              <a:rPr lang="en-US" i="1" dirty="0">
                <a:latin typeface="Consolas"/>
              </a:rPr>
            </a:br>
            <a:r>
              <a:rPr lang="en-US" i="1" dirty="0">
                <a:solidFill>
                  <a:srgbClr val="8C8C8C"/>
                </a:solidFill>
                <a:latin typeface="Consolas"/>
              </a:rPr>
              <a:t>        </a:t>
            </a:r>
            <a:br>
              <a:rPr lang="en-US" dirty="0">
                <a:latin typeface="Consolas"/>
              </a:rPr>
            </a:br>
            <a:r>
              <a:rPr lang="en-US" dirty="0">
                <a:solidFill>
                  <a:srgbClr val="080808"/>
                </a:solidFill>
                <a:latin typeface="Consolas"/>
              </a:rPr>
              <a:t>          </a:t>
            </a:r>
            <a:br>
              <a:rPr lang="en-US" dirty="0">
                <a:latin typeface="Consolas"/>
              </a:rPr>
            </a:br>
            <a:r>
              <a:rPr lang="en-US" dirty="0">
                <a:solidFill>
                  <a:srgbClr val="080808"/>
                </a:solidFill>
                <a:latin typeface="Consolas"/>
              </a:rPr>
              <a:t>                </a:t>
            </a:r>
            <a:br>
              <a:rPr lang="en-US" dirty="0">
                <a:latin typeface="Consolas"/>
              </a:rPr>
            </a:br>
            <a:r>
              <a:rPr lang="en-US" dirty="0">
                <a:solidFill>
                  <a:srgbClr val="080808"/>
                </a:solidFill>
                <a:latin typeface="Consolas"/>
              </a:rPr>
              <a:t>                </a:t>
            </a:r>
            <a:br>
              <a:rPr lang="en-US" dirty="0">
                <a:latin typeface="Consolas"/>
              </a:rPr>
            </a:br>
            <a:r>
              <a:rPr lang="en-US" dirty="0">
                <a:solidFill>
                  <a:srgbClr val="080808"/>
                </a:solidFill>
                <a:latin typeface="Consolas"/>
              </a:rPr>
              <a:t>            </a:t>
            </a:r>
            <a:br>
              <a:rPr lang="en-US" dirty="0">
                <a:latin typeface="Consolas"/>
              </a:rPr>
            </a:br>
            <a:r>
              <a:rPr lang="en-US" dirty="0">
                <a:solidFill>
                  <a:srgbClr val="080808"/>
                </a:solidFill>
                <a:latin typeface="Consolas"/>
              </a:rPr>
              <a:t>       </a:t>
            </a:r>
            <a:br>
              <a:rPr lang="en-US" dirty="0">
                <a:latin typeface="Consolas"/>
              </a:rPr>
            </a:br>
            <a:r>
              <a:rPr lang="en-US" dirty="0">
                <a:solidFill>
                  <a:srgbClr val="080808"/>
                </a:solidFill>
                <a:latin typeface="Consolas"/>
              </a:rPr>
              <a:t>            </a:t>
            </a:r>
            <a:br>
              <a:rPr lang="en-US" dirty="0">
                <a:latin typeface="Consolas"/>
              </a:rPr>
            </a:br>
            <a:r>
              <a:rPr lang="en-US" dirty="0">
                <a:solidFill>
                  <a:srgbClr val="080808"/>
                </a:solidFill>
                <a:latin typeface="Consolas"/>
              </a:rPr>
              <a:t>        </a:t>
            </a:r>
            <a:br>
              <a:rPr lang="en-US" dirty="0">
                <a:latin typeface="Consolas"/>
              </a:rPr>
            </a:br>
            <a:r>
              <a:rPr lang="en-US" dirty="0">
                <a:solidFill>
                  <a:srgbClr val="080808"/>
                </a:solidFill>
                <a:latin typeface="Consolas"/>
              </a:rPr>
              <a:t>    </a:t>
            </a:r>
            <a:br>
              <a:rPr lang="en-US" dirty="0">
                <a:latin typeface="Consolas"/>
              </a:rPr>
            </a:br>
            <a:br>
              <a:rPr lang="en-US" dirty="0">
                <a:latin typeface="Consolas"/>
              </a:rPr>
            </a:br>
            <a:r>
              <a:rPr lang="en-US" dirty="0">
                <a:solidFill>
                  <a:srgbClr val="080808"/>
                </a:solidFill>
                <a:latin typeface="Consolas"/>
              </a:rPr>
              <a:t>    </a:t>
            </a:r>
            <a:br>
              <a:rPr lang="en-US" dirty="0">
                <a:latin typeface="Consolas"/>
              </a:rPr>
            </a:br>
            <a:br>
              <a:rPr lang="en-US" dirty="0">
                <a:latin typeface="Consolas"/>
              </a:rPr>
            </a:br>
            <a:r>
              <a:rPr lang="en-US" dirty="0">
                <a:solidFill>
                  <a:srgbClr val="080808"/>
                </a:solidFill>
                <a:latin typeface="Consolas"/>
              </a:rPr>
              <a:t>        </a:t>
            </a:r>
            <a:br>
              <a:rPr lang="en-US" dirty="0">
                <a:latin typeface="Consolas"/>
              </a:rPr>
            </a:br>
            <a:r>
              <a:rPr lang="en-US" dirty="0">
                <a:solidFill>
                  <a:srgbClr val="080808"/>
                </a:solidFill>
                <a:latin typeface="Consolas"/>
              </a:rPr>
              <a:t>        </a:t>
            </a:r>
            <a:br>
              <a:rPr lang="en-US" dirty="0">
                <a:latin typeface="Consolas"/>
              </a:rPr>
            </a:br>
            <a:r>
              <a:rPr lang="en-US" dirty="0">
                <a:solidFill>
                  <a:srgbClr val="080808"/>
                </a:solidFill>
                <a:latin typeface="Consolas"/>
              </a:rPr>
              <a:t>                                   </a:t>
            </a:r>
            <a:br>
              <a:rPr lang="en-US" i="1" dirty="0">
                <a:latin typeface="Consolas"/>
              </a:rPr>
            </a:br>
            <a:r>
              <a:rPr lang="en-US" i="1" dirty="0">
                <a:solidFill>
                  <a:srgbClr val="8C8C8C"/>
                </a:solidFill>
                <a:latin typeface="Consolas"/>
              </a:rPr>
              <a:t>    </a:t>
            </a:r>
            <a:br>
              <a:rPr lang="en-US" dirty="0">
                <a:latin typeface="Consolas"/>
              </a:rPr>
            </a:br>
            <a:r>
              <a:rPr lang="en-US" dirty="0">
                <a:solidFill>
                  <a:srgbClr val="080808"/>
                </a:solidFill>
                <a:latin typeface="Consolas"/>
              </a:rPr>
              <a:t>}</a:t>
            </a:r>
            <a:br>
              <a:rPr lang="en-US" sz="1000" dirty="0">
                <a:solidFill>
                  <a:srgbClr val="080808"/>
                </a:solidFill>
                <a:latin typeface="Consolas"/>
              </a:rPr>
            </a:br>
            <a:endParaRPr lang="en-US" sz="1000" dirty="0">
              <a:solidFill>
                <a:srgbClr val="080808"/>
              </a:solidFill>
              <a:latin typeface="Consolas"/>
            </a:endParaRPr>
          </a:p>
          <a:p>
            <a:pPr algn="l"/>
            <a:endParaRPr lang="en-US" dirty="0"/>
          </a:p>
        </p:txBody>
      </p:sp>
      <p:sp>
        <p:nvSpPr>
          <p:cNvPr id="6" name="Left Bracket 5">
            <a:extLst>
              <a:ext uri="{FF2B5EF4-FFF2-40B4-BE49-F238E27FC236}">
                <a16:creationId xmlns:a16="http://schemas.microsoft.com/office/drawing/2014/main" id="{42B3E019-FD02-5297-4A11-05CAE6D590C2}"/>
              </a:ext>
            </a:extLst>
          </p:cNvPr>
          <p:cNvSpPr/>
          <p:nvPr/>
        </p:nvSpPr>
        <p:spPr>
          <a:xfrm>
            <a:off x="3464744" y="687563"/>
            <a:ext cx="87262" cy="550051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Left Bracket 6">
            <a:extLst>
              <a:ext uri="{FF2B5EF4-FFF2-40B4-BE49-F238E27FC236}">
                <a16:creationId xmlns:a16="http://schemas.microsoft.com/office/drawing/2014/main" id="{DCF688D6-E85D-4A43-73EC-7277AD55AE05}"/>
              </a:ext>
            </a:extLst>
          </p:cNvPr>
          <p:cNvSpPr/>
          <p:nvPr/>
        </p:nvSpPr>
        <p:spPr>
          <a:xfrm>
            <a:off x="3704633" y="1576563"/>
            <a:ext cx="87262" cy="2480734"/>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Left Bracket 7">
            <a:extLst>
              <a:ext uri="{FF2B5EF4-FFF2-40B4-BE49-F238E27FC236}">
                <a16:creationId xmlns:a16="http://schemas.microsoft.com/office/drawing/2014/main" id="{D4BF3743-058A-AF8B-7B41-028D7A75C107}"/>
              </a:ext>
            </a:extLst>
          </p:cNvPr>
          <p:cNvSpPr/>
          <p:nvPr/>
        </p:nvSpPr>
        <p:spPr>
          <a:xfrm>
            <a:off x="3662299" y="4539896"/>
            <a:ext cx="87262" cy="1337735"/>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Left Bracket 8">
            <a:extLst>
              <a:ext uri="{FF2B5EF4-FFF2-40B4-BE49-F238E27FC236}">
                <a16:creationId xmlns:a16="http://schemas.microsoft.com/office/drawing/2014/main" id="{1909620A-D8DC-1A28-F2F4-085A122E70C0}"/>
              </a:ext>
            </a:extLst>
          </p:cNvPr>
          <p:cNvSpPr/>
          <p:nvPr/>
        </p:nvSpPr>
        <p:spPr>
          <a:xfrm>
            <a:off x="3916300" y="1901118"/>
            <a:ext cx="87262" cy="1845734"/>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F1E677FB-467D-4C2B-4943-17B055765559}"/>
              </a:ext>
            </a:extLst>
          </p:cNvPr>
          <p:cNvSpPr txBox="1"/>
          <p:nvPr/>
        </p:nvSpPr>
        <p:spPr>
          <a:xfrm>
            <a:off x="4131196" y="-5751"/>
            <a:ext cx="7606739" cy="6742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dirty="0"/>
            </a:br>
            <a:br>
              <a:rPr lang="en-US" dirty="0"/>
            </a:br>
            <a:br>
              <a:rPr lang="en-US" dirty="0">
                <a:latin typeface="Consolas"/>
              </a:rPr>
            </a:br>
            <a:br>
              <a:rPr lang="en-US" dirty="0">
                <a:latin typeface="Consolas"/>
              </a:rPr>
            </a:br>
            <a:r>
              <a:rPr lang="en-US" dirty="0">
                <a:solidFill>
                  <a:srgbClr val="080808"/>
                </a:solidFill>
                <a:latin typeface="Consolas"/>
              </a:rPr>
              <a:t>    </a:t>
            </a:r>
            <a:r>
              <a:rPr lang="en-US" dirty="0">
                <a:solidFill>
                  <a:srgbClr val="9E880D"/>
                </a:solidFill>
                <a:latin typeface="Consolas"/>
              </a:rPr>
              <a:t>@Override</a:t>
            </a:r>
            <a:br>
              <a:rPr lang="en-US" dirty="0">
                <a:latin typeface="Consolas"/>
              </a:rPr>
            </a:br>
            <a:r>
              <a:rPr lang="en-US" dirty="0">
                <a:solidFill>
                  <a:srgbClr val="9E880D"/>
                </a:solidFill>
                <a:latin typeface="Consolas"/>
              </a:rPr>
              <a:t>    </a:t>
            </a:r>
            <a:r>
              <a:rPr lang="en-US" dirty="0">
                <a:solidFill>
                  <a:srgbClr val="0033B3"/>
                </a:solidFill>
                <a:latin typeface="Consolas"/>
              </a:rPr>
              <a:t>public void </a:t>
            </a:r>
            <a:r>
              <a:rPr lang="en-US" dirty="0">
                <a:solidFill>
                  <a:srgbClr val="00627A"/>
                </a:solidFill>
                <a:latin typeface="Consolas"/>
              </a:rPr>
              <a:t>run</a:t>
            </a:r>
            <a:r>
              <a:rPr lang="en-US" dirty="0">
                <a:solidFill>
                  <a:srgbClr val="080808"/>
                </a:solidFill>
                <a:latin typeface="Consolas"/>
              </a:rPr>
              <a:t>() {</a:t>
            </a:r>
            <a:br>
              <a:rPr lang="en-US" i="1" dirty="0">
                <a:latin typeface="Consolas"/>
              </a:rPr>
            </a:br>
            <a:r>
              <a:rPr lang="en-US" i="1" dirty="0">
                <a:solidFill>
                  <a:srgbClr val="8C8C8C"/>
                </a:solidFill>
                <a:latin typeface="Consolas"/>
              </a:rPr>
              <a:t>        </a:t>
            </a:r>
            <a:br>
              <a:rPr lang="en-US" dirty="0">
                <a:latin typeface="Consolas"/>
              </a:rPr>
            </a:br>
            <a:r>
              <a:rPr lang="en-US" dirty="0">
                <a:solidFill>
                  <a:srgbClr val="080808"/>
                </a:solidFill>
                <a:latin typeface="Consolas"/>
              </a:rPr>
              <a:t>            </a:t>
            </a:r>
            <a:r>
              <a:rPr lang="en-US" dirty="0">
                <a:solidFill>
                  <a:srgbClr val="0033B3"/>
                </a:solidFill>
                <a:latin typeface="Consolas"/>
              </a:rPr>
              <a:t>for </a:t>
            </a:r>
            <a:r>
              <a:rPr lang="en-US" dirty="0">
                <a:solidFill>
                  <a:srgbClr val="080808"/>
                </a:solidFill>
                <a:latin typeface="Consolas"/>
              </a:rPr>
              <a:t>(</a:t>
            </a:r>
            <a:r>
              <a:rPr lang="en-US" dirty="0">
                <a:solidFill>
                  <a:srgbClr val="0033B3"/>
                </a:solidFill>
                <a:latin typeface="Consolas"/>
              </a:rPr>
              <a:t>int </a:t>
            </a:r>
            <a:r>
              <a:rPr lang="en-US" err="1">
                <a:solidFill>
                  <a:srgbClr val="000000"/>
                </a:solidFill>
                <a:latin typeface="Consolas"/>
              </a:rPr>
              <a:t>i</a:t>
            </a:r>
            <a:r>
              <a:rPr lang="en-US" dirty="0">
                <a:solidFill>
                  <a:srgbClr val="000000"/>
                </a:solidFill>
                <a:latin typeface="Consolas"/>
              </a:rPr>
              <a:t> </a:t>
            </a:r>
            <a:r>
              <a:rPr lang="en-US" dirty="0">
                <a:solidFill>
                  <a:srgbClr val="080808"/>
                </a:solidFill>
                <a:latin typeface="Consolas"/>
              </a:rPr>
              <a:t>= </a:t>
            </a:r>
            <a:r>
              <a:rPr lang="en-US" dirty="0">
                <a:solidFill>
                  <a:srgbClr val="1750EB"/>
                </a:solidFill>
                <a:latin typeface="Consolas"/>
              </a:rPr>
              <a:t>1</a:t>
            </a:r>
            <a:r>
              <a:rPr lang="en-US" dirty="0">
                <a:solidFill>
                  <a:srgbClr val="080808"/>
                </a:solidFill>
                <a:latin typeface="Consolas"/>
              </a:rPr>
              <a:t>; </a:t>
            </a:r>
            <a:r>
              <a:rPr lang="en-US" err="1">
                <a:solidFill>
                  <a:srgbClr val="000000"/>
                </a:solidFill>
                <a:latin typeface="Consolas"/>
              </a:rPr>
              <a:t>i</a:t>
            </a:r>
            <a:r>
              <a:rPr lang="en-US" dirty="0">
                <a:solidFill>
                  <a:srgbClr val="080808"/>
                </a:solidFill>
                <a:latin typeface="Consolas"/>
              </a:rPr>
              <a:t>&lt;= </a:t>
            </a:r>
            <a:r>
              <a:rPr lang="en-US" dirty="0">
                <a:solidFill>
                  <a:srgbClr val="1750EB"/>
                </a:solidFill>
                <a:latin typeface="Consolas"/>
              </a:rPr>
              <a:t>5</a:t>
            </a:r>
            <a:r>
              <a:rPr lang="en-US" dirty="0">
                <a:solidFill>
                  <a:srgbClr val="080808"/>
                </a:solidFill>
                <a:latin typeface="Consolas"/>
              </a:rPr>
              <a:t>; </a:t>
            </a:r>
            <a:r>
              <a:rPr lang="en-US" err="1">
                <a:solidFill>
                  <a:srgbClr val="000000"/>
                </a:solidFill>
                <a:latin typeface="Consolas"/>
              </a:rPr>
              <a:t>i</a:t>
            </a:r>
            <a:r>
              <a:rPr lang="en-US" dirty="0">
                <a:solidFill>
                  <a:srgbClr val="080808"/>
                </a:solidFill>
                <a:latin typeface="Consolas"/>
              </a:rPr>
              <a:t>++){</a:t>
            </a:r>
            <a:br>
              <a:rPr lang="en-US" dirty="0">
                <a:latin typeface="Consolas"/>
              </a:rPr>
            </a:br>
            <a:r>
              <a:rPr lang="en-US" dirty="0">
                <a:solidFill>
                  <a:srgbClr val="080808"/>
                </a:solidFill>
                <a:latin typeface="Consolas"/>
              </a:rPr>
              <a:t>                </a:t>
            </a:r>
            <a:r>
              <a:rPr lang="en-US" err="1">
                <a:solidFill>
                  <a:srgbClr val="000000"/>
                </a:solidFill>
                <a:latin typeface="Consolas"/>
              </a:rPr>
              <a:t>System</a:t>
            </a:r>
            <a:r>
              <a:rPr lang="en-US" err="1">
                <a:solidFill>
                  <a:srgbClr val="080808"/>
                </a:solidFill>
                <a:latin typeface="Consolas"/>
              </a:rPr>
              <a:t>.</a:t>
            </a:r>
            <a:r>
              <a:rPr lang="en-US" i="1" err="1">
                <a:solidFill>
                  <a:srgbClr val="871094"/>
                </a:solidFill>
                <a:latin typeface="Consolas"/>
              </a:rPr>
              <a:t>out</a:t>
            </a:r>
            <a:r>
              <a:rPr lang="en-US" err="1">
                <a:solidFill>
                  <a:srgbClr val="080808"/>
                </a:solidFill>
                <a:latin typeface="Consolas"/>
              </a:rPr>
              <a:t>.println</a:t>
            </a:r>
            <a:r>
              <a:rPr lang="en-US" dirty="0">
                <a:solidFill>
                  <a:srgbClr val="080808"/>
                </a:solidFill>
                <a:latin typeface="Consolas"/>
              </a:rPr>
              <a:t>(</a:t>
            </a:r>
            <a:r>
              <a:rPr lang="en-US" err="1">
                <a:solidFill>
                  <a:srgbClr val="000000"/>
                </a:solidFill>
                <a:latin typeface="Consolas"/>
              </a:rPr>
              <a:t>i</a:t>
            </a:r>
            <a:r>
              <a:rPr lang="en-US" dirty="0">
                <a:solidFill>
                  <a:srgbClr val="080808"/>
                </a:solidFill>
                <a:latin typeface="Consolas"/>
              </a:rPr>
              <a:t>);</a:t>
            </a:r>
            <a:br>
              <a:rPr lang="en-US" dirty="0">
                <a:latin typeface="Consolas"/>
              </a:rPr>
            </a:br>
            <a:r>
              <a:rPr lang="en-US" dirty="0">
                <a:solidFill>
                  <a:srgbClr val="080808"/>
                </a:solidFill>
                <a:latin typeface="Consolas"/>
              </a:rPr>
              <a:t>                </a:t>
            </a:r>
            <a:br>
              <a:rPr lang="en-US" dirty="0">
                <a:latin typeface="Consolas"/>
              </a:rPr>
            </a:br>
            <a:r>
              <a:rPr lang="en-US" dirty="0">
                <a:solidFill>
                  <a:srgbClr val="080808"/>
                </a:solidFill>
                <a:latin typeface="Consolas"/>
              </a:rPr>
              <a:t>            }</a:t>
            </a:r>
            <a:br>
              <a:rPr lang="en-US" dirty="0">
                <a:latin typeface="Consolas"/>
              </a:rPr>
            </a:br>
            <a:r>
              <a:rPr lang="en-US" dirty="0">
                <a:solidFill>
                  <a:srgbClr val="080808"/>
                </a:solidFill>
                <a:latin typeface="Consolas"/>
              </a:rPr>
              <a:t>        </a:t>
            </a:r>
            <a:br>
              <a:rPr lang="en-US" dirty="0">
                <a:latin typeface="Consolas"/>
              </a:rPr>
            </a:br>
            <a:r>
              <a:rPr lang="en-US" dirty="0">
                <a:solidFill>
                  <a:srgbClr val="080808"/>
                </a:solidFill>
                <a:latin typeface="Consolas"/>
              </a:rPr>
              <a:t>            </a:t>
            </a:r>
            <a:br>
              <a:rPr lang="en-US" dirty="0">
                <a:latin typeface="Consolas"/>
              </a:rPr>
            </a:br>
            <a:r>
              <a:rPr lang="en-US" dirty="0">
                <a:solidFill>
                  <a:srgbClr val="080808"/>
                </a:solidFill>
                <a:latin typeface="Consolas"/>
              </a:rPr>
              <a:t>        </a:t>
            </a:r>
            <a:br>
              <a:rPr lang="en-US" dirty="0">
                <a:latin typeface="Consolas"/>
              </a:rPr>
            </a:br>
            <a:r>
              <a:rPr lang="en-US" dirty="0">
                <a:solidFill>
                  <a:srgbClr val="080808"/>
                </a:solidFill>
                <a:latin typeface="Consolas"/>
              </a:rPr>
              <a:t>    }</a:t>
            </a:r>
            <a:br>
              <a:rPr lang="en-US" dirty="0">
                <a:latin typeface="Consolas"/>
              </a:rPr>
            </a:br>
            <a:br>
              <a:rPr lang="en-US" dirty="0">
                <a:latin typeface="Consolas"/>
              </a:rPr>
            </a:br>
            <a:r>
              <a:rPr lang="en-US" dirty="0">
                <a:solidFill>
                  <a:srgbClr val="080808"/>
                </a:solidFill>
                <a:latin typeface="Consolas"/>
              </a:rPr>
              <a:t>    </a:t>
            </a:r>
            <a:r>
              <a:rPr lang="en-US" dirty="0">
                <a:solidFill>
                  <a:srgbClr val="0033B3"/>
                </a:solidFill>
                <a:latin typeface="Consolas"/>
              </a:rPr>
              <a:t>public static void </a:t>
            </a:r>
            <a:r>
              <a:rPr lang="en-US" dirty="0">
                <a:solidFill>
                  <a:srgbClr val="00627A"/>
                </a:solidFill>
                <a:latin typeface="Consolas"/>
              </a:rPr>
              <a:t>main</a:t>
            </a:r>
            <a:r>
              <a:rPr lang="en-US" dirty="0">
                <a:solidFill>
                  <a:srgbClr val="080808"/>
                </a:solidFill>
                <a:latin typeface="Consolas"/>
              </a:rPr>
              <a:t>(</a:t>
            </a:r>
            <a:r>
              <a:rPr lang="en-US" dirty="0">
                <a:solidFill>
                  <a:srgbClr val="000000"/>
                </a:solidFill>
                <a:latin typeface="Consolas"/>
              </a:rPr>
              <a:t>String</a:t>
            </a:r>
            <a:r>
              <a:rPr lang="en-US" dirty="0">
                <a:solidFill>
                  <a:srgbClr val="080808"/>
                </a:solidFill>
                <a:latin typeface="Consolas"/>
              </a:rPr>
              <a:t>[] </a:t>
            </a:r>
            <a:r>
              <a:rPr lang="en-US" err="1">
                <a:solidFill>
                  <a:srgbClr val="000000"/>
                </a:solidFill>
                <a:latin typeface="Consolas"/>
              </a:rPr>
              <a:t>args</a:t>
            </a:r>
            <a:r>
              <a:rPr lang="en-US" dirty="0">
                <a:solidFill>
                  <a:srgbClr val="080808"/>
                </a:solidFill>
                <a:latin typeface="Consolas"/>
              </a:rPr>
              <a:t>) {</a:t>
            </a:r>
            <a:br>
              <a:rPr lang="en-US" dirty="0">
                <a:latin typeface="Consolas"/>
              </a:rPr>
            </a:br>
            <a:br>
              <a:rPr lang="en-US" dirty="0">
                <a:latin typeface="Consolas"/>
              </a:rPr>
            </a:br>
            <a:r>
              <a:rPr lang="en-US" dirty="0">
                <a:solidFill>
                  <a:srgbClr val="080808"/>
                </a:solidFill>
                <a:latin typeface="Consolas"/>
              </a:rPr>
              <a:t>        </a:t>
            </a:r>
            <a:r>
              <a:rPr lang="en-US" dirty="0">
                <a:solidFill>
                  <a:srgbClr val="000000"/>
                </a:solidFill>
                <a:latin typeface="Consolas"/>
              </a:rPr>
              <a:t>Interrupt t </a:t>
            </a:r>
            <a:r>
              <a:rPr lang="en-US" dirty="0">
                <a:solidFill>
                  <a:srgbClr val="080808"/>
                </a:solidFill>
                <a:latin typeface="Consolas"/>
              </a:rPr>
              <a:t>= </a:t>
            </a:r>
            <a:r>
              <a:rPr lang="en-US" dirty="0">
                <a:solidFill>
                  <a:srgbClr val="0033B3"/>
                </a:solidFill>
                <a:latin typeface="Consolas"/>
              </a:rPr>
              <a:t>new </a:t>
            </a:r>
            <a:r>
              <a:rPr lang="en-US" dirty="0">
                <a:solidFill>
                  <a:srgbClr val="080808"/>
                </a:solidFill>
                <a:latin typeface="Consolas"/>
              </a:rPr>
              <a:t>Interrupt();</a:t>
            </a:r>
            <a:br>
              <a:rPr lang="en-US" dirty="0">
                <a:latin typeface="Consolas"/>
              </a:rPr>
            </a:br>
            <a:r>
              <a:rPr lang="en-US" dirty="0">
                <a:solidFill>
                  <a:srgbClr val="080808"/>
                </a:solidFill>
                <a:latin typeface="Consolas"/>
              </a:rPr>
              <a:t>        </a:t>
            </a:r>
            <a:r>
              <a:rPr lang="en-US" err="1">
                <a:solidFill>
                  <a:srgbClr val="000000"/>
                </a:solidFill>
                <a:latin typeface="Consolas"/>
              </a:rPr>
              <a:t>t</a:t>
            </a:r>
            <a:r>
              <a:rPr lang="en-US" err="1">
                <a:solidFill>
                  <a:srgbClr val="080808"/>
                </a:solidFill>
                <a:latin typeface="Consolas"/>
              </a:rPr>
              <a:t>.start</a:t>
            </a:r>
            <a:r>
              <a:rPr lang="en-US" dirty="0">
                <a:solidFill>
                  <a:srgbClr val="080808"/>
                </a:solidFill>
                <a:latin typeface="Consolas"/>
              </a:rPr>
              <a:t>();</a:t>
            </a:r>
            <a:br>
              <a:rPr lang="en-US" dirty="0">
                <a:latin typeface="Consolas"/>
              </a:rPr>
            </a:br>
            <a:r>
              <a:rPr lang="en-US" dirty="0">
                <a:solidFill>
                  <a:srgbClr val="080808"/>
                </a:solidFill>
                <a:latin typeface="Consolas"/>
              </a:rPr>
              <a:t>                                  </a:t>
            </a:r>
            <a:br>
              <a:rPr lang="en-US" i="1" dirty="0">
                <a:latin typeface="Consolas"/>
              </a:rPr>
            </a:br>
            <a:r>
              <a:rPr lang="en-US" i="1" dirty="0">
                <a:solidFill>
                  <a:srgbClr val="8C8C8C"/>
                </a:solidFill>
                <a:latin typeface="Consolas"/>
              </a:rPr>
              <a:t>    </a:t>
            </a:r>
            <a:r>
              <a:rPr lang="en-US" dirty="0">
                <a:solidFill>
                  <a:srgbClr val="080808"/>
                </a:solidFill>
                <a:latin typeface="Consolas"/>
              </a:rPr>
              <a:t>}</a:t>
            </a:r>
            <a:br>
              <a:rPr lang="en-US" dirty="0">
                <a:latin typeface="Consolas"/>
              </a:rPr>
            </a:br>
            <a:br>
              <a:rPr lang="en-US" sz="1000" dirty="0">
                <a:solidFill>
                  <a:srgbClr val="080808"/>
                </a:solidFill>
                <a:latin typeface="Consolas"/>
              </a:rPr>
            </a:br>
            <a:endParaRPr lang="en-US" sz="1000" dirty="0">
              <a:solidFill>
                <a:srgbClr val="080808"/>
              </a:solidFill>
              <a:latin typeface="Consolas"/>
            </a:endParaRPr>
          </a:p>
          <a:p>
            <a:pPr algn="l"/>
            <a:endParaRPr lang="en-US" dirty="0"/>
          </a:p>
        </p:txBody>
      </p:sp>
      <p:sp>
        <p:nvSpPr>
          <p:cNvPr id="13" name="TextBox 12">
            <a:extLst>
              <a:ext uri="{FF2B5EF4-FFF2-40B4-BE49-F238E27FC236}">
                <a16:creationId xmlns:a16="http://schemas.microsoft.com/office/drawing/2014/main" id="{F19942C6-5EE4-B07D-42BC-DFE2EB9271D4}"/>
              </a:ext>
            </a:extLst>
          </p:cNvPr>
          <p:cNvSpPr txBox="1"/>
          <p:nvPr/>
        </p:nvSpPr>
        <p:spPr>
          <a:xfrm>
            <a:off x="5190227" y="551803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latin typeface="Consolas"/>
              </a:rPr>
              <a:t>t</a:t>
            </a:r>
            <a:r>
              <a:rPr lang="en-US" dirty="0" err="1">
                <a:solidFill>
                  <a:srgbClr val="080808"/>
                </a:solidFill>
                <a:latin typeface="Consolas"/>
              </a:rPr>
              <a:t>.interrupt</a:t>
            </a:r>
            <a:r>
              <a:rPr lang="en-US" dirty="0">
                <a:solidFill>
                  <a:srgbClr val="080808"/>
                </a:solidFill>
                <a:latin typeface="Consolas"/>
              </a:rPr>
              <a:t>(); </a:t>
            </a:r>
            <a:endParaRPr lang="en-US" dirty="0"/>
          </a:p>
        </p:txBody>
      </p:sp>
      <p:sp>
        <p:nvSpPr>
          <p:cNvPr id="14" name="TextBox 13">
            <a:extLst>
              <a:ext uri="{FF2B5EF4-FFF2-40B4-BE49-F238E27FC236}">
                <a16:creationId xmlns:a16="http://schemas.microsoft.com/office/drawing/2014/main" id="{502F64A8-6923-3CC8-7F6E-72D99EE27BD8}"/>
              </a:ext>
            </a:extLst>
          </p:cNvPr>
          <p:cNvSpPr txBox="1"/>
          <p:nvPr/>
        </p:nvSpPr>
        <p:spPr>
          <a:xfrm>
            <a:off x="4849323" y="2902628"/>
            <a:ext cx="694138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80808"/>
                </a:solidFill>
                <a:latin typeface="Consolas"/>
              </a:rPr>
              <a:t>}</a:t>
            </a:r>
            <a:r>
              <a:rPr lang="en-US" dirty="0">
                <a:solidFill>
                  <a:srgbClr val="0033B3"/>
                </a:solidFill>
                <a:latin typeface="Consolas"/>
              </a:rPr>
              <a:t>catch </a:t>
            </a:r>
            <a:r>
              <a:rPr lang="en-US" dirty="0">
                <a:solidFill>
                  <a:srgbClr val="080808"/>
                </a:solidFill>
                <a:latin typeface="Consolas"/>
              </a:rPr>
              <a:t>(</a:t>
            </a:r>
            <a:r>
              <a:rPr lang="en-US" dirty="0">
                <a:latin typeface="Consolas"/>
              </a:rPr>
              <a:t>Exception e</a:t>
            </a:r>
            <a:r>
              <a:rPr lang="en-US" dirty="0">
                <a:solidFill>
                  <a:srgbClr val="080808"/>
                </a:solidFill>
                <a:latin typeface="Consolas"/>
              </a:rPr>
              <a:t>){</a:t>
            </a:r>
            <a:br>
              <a:rPr lang="en-US" dirty="0">
                <a:solidFill>
                  <a:srgbClr val="080808"/>
                </a:solidFill>
                <a:latin typeface="Consolas"/>
              </a:rPr>
            </a:br>
            <a:r>
              <a:rPr lang="en-US" dirty="0">
                <a:solidFill>
                  <a:srgbClr val="080808"/>
                </a:solidFill>
                <a:latin typeface="Consolas"/>
              </a:rPr>
              <a:t>     </a:t>
            </a:r>
            <a:r>
              <a:rPr lang="en-US" dirty="0" err="1">
                <a:latin typeface="Consolas"/>
              </a:rPr>
              <a:t>System</a:t>
            </a:r>
            <a:r>
              <a:rPr lang="en-US" dirty="0" err="1">
                <a:solidFill>
                  <a:srgbClr val="080808"/>
                </a:solidFill>
                <a:latin typeface="Consolas"/>
              </a:rPr>
              <a:t>.</a:t>
            </a:r>
            <a:r>
              <a:rPr lang="en-US" i="1" dirty="0" err="1">
                <a:solidFill>
                  <a:srgbClr val="871094"/>
                </a:solidFill>
                <a:latin typeface="Consolas"/>
              </a:rPr>
              <a:t>out</a:t>
            </a:r>
            <a:r>
              <a:rPr lang="en-US" dirty="0" err="1">
                <a:solidFill>
                  <a:srgbClr val="080808"/>
                </a:solidFill>
                <a:latin typeface="Consolas"/>
              </a:rPr>
              <a:t>.println</a:t>
            </a:r>
            <a:r>
              <a:rPr lang="en-US" dirty="0">
                <a:solidFill>
                  <a:srgbClr val="080808"/>
                </a:solidFill>
                <a:latin typeface="Consolas"/>
              </a:rPr>
              <a:t>(</a:t>
            </a:r>
            <a:r>
              <a:rPr lang="en-US" dirty="0">
                <a:solidFill>
                  <a:srgbClr val="067D17"/>
                </a:solidFill>
                <a:latin typeface="Consolas"/>
              </a:rPr>
              <a:t>"Thread interrupted : " </a:t>
            </a:r>
            <a:r>
              <a:rPr lang="en-US" dirty="0">
                <a:solidFill>
                  <a:srgbClr val="080808"/>
                </a:solidFill>
                <a:latin typeface="Consolas"/>
              </a:rPr>
              <a:t>+ </a:t>
            </a:r>
            <a:r>
              <a:rPr lang="en-US" dirty="0">
                <a:latin typeface="Consolas"/>
              </a:rPr>
              <a:t>e</a:t>
            </a:r>
            <a:r>
              <a:rPr lang="en-US" dirty="0">
                <a:solidFill>
                  <a:srgbClr val="080808"/>
                </a:solidFill>
                <a:latin typeface="Consolas"/>
              </a:rPr>
              <a:t>);</a:t>
            </a:r>
            <a:br>
              <a:rPr lang="en-US" dirty="0">
                <a:solidFill>
                  <a:srgbClr val="080808"/>
                </a:solidFill>
                <a:latin typeface="Consolas"/>
              </a:rPr>
            </a:br>
            <a:r>
              <a:rPr lang="en-US" dirty="0">
                <a:solidFill>
                  <a:srgbClr val="080808"/>
                </a:solidFill>
                <a:latin typeface="Consolas"/>
              </a:rPr>
              <a:t> }</a:t>
            </a:r>
            <a:endParaRPr lang="en-US" dirty="0"/>
          </a:p>
        </p:txBody>
      </p:sp>
      <p:sp>
        <p:nvSpPr>
          <p:cNvPr id="15" name="TextBox 14">
            <a:extLst>
              <a:ext uri="{FF2B5EF4-FFF2-40B4-BE49-F238E27FC236}">
                <a16:creationId xmlns:a16="http://schemas.microsoft.com/office/drawing/2014/main" id="{3729F50F-D9CB-73BE-DA32-54B026F2D11E}"/>
              </a:ext>
            </a:extLst>
          </p:cNvPr>
          <p:cNvSpPr txBox="1"/>
          <p:nvPr/>
        </p:nvSpPr>
        <p:spPr>
          <a:xfrm>
            <a:off x="4953000" y="172155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33B3"/>
                </a:solidFill>
                <a:latin typeface="Consolas"/>
              </a:rPr>
              <a:t>try </a:t>
            </a:r>
            <a:r>
              <a:rPr lang="en-US" dirty="0">
                <a:solidFill>
                  <a:srgbClr val="080808"/>
                </a:solidFill>
                <a:latin typeface="Consolas"/>
              </a:rPr>
              <a:t>{</a:t>
            </a:r>
            <a:endParaRPr lang="en-US" dirty="0"/>
          </a:p>
        </p:txBody>
      </p:sp>
      <p:sp>
        <p:nvSpPr>
          <p:cNvPr id="17" name="TextBox 16">
            <a:extLst>
              <a:ext uri="{FF2B5EF4-FFF2-40B4-BE49-F238E27FC236}">
                <a16:creationId xmlns:a16="http://schemas.microsoft.com/office/drawing/2014/main" id="{272B8EDD-A31D-891C-7F26-F2880C550801}"/>
              </a:ext>
            </a:extLst>
          </p:cNvPr>
          <p:cNvSpPr txBox="1"/>
          <p:nvPr/>
        </p:nvSpPr>
        <p:spPr>
          <a:xfrm>
            <a:off x="6096000" y="245533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err="1">
                <a:latin typeface="Consolas"/>
              </a:rPr>
              <a:t>Thread</a:t>
            </a:r>
            <a:r>
              <a:rPr lang="en-US" dirty="0" err="1">
                <a:solidFill>
                  <a:srgbClr val="080808"/>
                </a:solidFill>
                <a:latin typeface="Consolas"/>
              </a:rPr>
              <a:t>.</a:t>
            </a:r>
            <a:r>
              <a:rPr lang="en-US" i="1" dirty="0" err="1">
                <a:solidFill>
                  <a:srgbClr val="080808"/>
                </a:solidFill>
                <a:latin typeface="Consolas"/>
              </a:rPr>
              <a:t>sleep</a:t>
            </a:r>
            <a:r>
              <a:rPr lang="en-US" dirty="0">
                <a:solidFill>
                  <a:srgbClr val="080808"/>
                </a:solidFill>
                <a:latin typeface="Consolas"/>
              </a:rPr>
              <a:t>(</a:t>
            </a:r>
            <a:r>
              <a:rPr lang="en-US" dirty="0">
                <a:solidFill>
                  <a:srgbClr val="1750EB"/>
                </a:solidFill>
                <a:latin typeface="Consolas"/>
              </a:rPr>
              <a:t>1000</a:t>
            </a:r>
            <a:r>
              <a:rPr lang="en-US" dirty="0">
                <a:solidFill>
                  <a:srgbClr val="080808"/>
                </a:solidFill>
                <a:latin typeface="Consolas"/>
              </a:rPr>
              <a:t>);</a:t>
            </a:r>
            <a:endParaRPr lang="en-US" dirty="0"/>
          </a:p>
        </p:txBody>
      </p:sp>
      <p:sp>
        <p:nvSpPr>
          <p:cNvPr id="18" name="TextBox 17">
            <a:extLst>
              <a:ext uri="{FF2B5EF4-FFF2-40B4-BE49-F238E27FC236}">
                <a16:creationId xmlns:a16="http://schemas.microsoft.com/office/drawing/2014/main" id="{26CF4358-5B58-095F-158D-8386740E6E61}"/>
              </a:ext>
            </a:extLst>
          </p:cNvPr>
          <p:cNvSpPr txBox="1"/>
          <p:nvPr/>
        </p:nvSpPr>
        <p:spPr>
          <a:xfrm>
            <a:off x="141110" y="5122333"/>
            <a:ext cx="3335866" cy="15196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rPr>
              <a:t>Output :</a:t>
            </a:r>
          </a:p>
          <a:p>
            <a:r>
              <a:rPr lang="en-US" dirty="0"/>
              <a:t>1</a:t>
            </a:r>
          </a:p>
          <a:p>
            <a:r>
              <a:rPr lang="en-US" dirty="0">
                <a:ea typeface="+mn-lt"/>
                <a:cs typeface="+mn-lt"/>
              </a:rPr>
              <a:t>Thread interrupted : </a:t>
            </a:r>
            <a:r>
              <a:rPr lang="en-US" dirty="0" err="1">
                <a:ea typeface="+mn-lt"/>
                <a:cs typeface="+mn-lt"/>
              </a:rPr>
              <a:t>java.lang.InterruptedException</a:t>
            </a:r>
            <a:r>
              <a:rPr lang="en-US" dirty="0">
                <a:ea typeface="+mn-lt"/>
                <a:cs typeface="+mn-lt"/>
              </a:rPr>
              <a:t>: sleep interrupted</a:t>
            </a:r>
            <a:endParaRPr lang="en-US" dirty="0"/>
          </a:p>
        </p:txBody>
      </p:sp>
    </p:spTree>
    <p:extLst>
      <p:ext uri="{BB962C8B-B14F-4D97-AF65-F5344CB8AC3E}">
        <p14:creationId xmlns:p14="http://schemas.microsoft.com/office/powerpoint/2010/main" val="74959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8" grpId="0" animBg="1"/>
      <p:bldP spid="9" grpId="0" animBg="1"/>
      <p:bldP spid="12" grpId="0"/>
      <p:bldP spid="13" grpId="0"/>
      <p:bldP spid="14" grpId="0"/>
      <p:bldP spid="15" grpId="0"/>
      <p:bldP spid="17" grpId="0"/>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E4136-543D-C078-9A74-B139C4F19B10}"/>
              </a:ext>
            </a:extLst>
          </p:cNvPr>
          <p:cNvSpPr>
            <a:spLocks noGrp="1"/>
          </p:cNvSpPr>
          <p:nvPr>
            <p:ph type="title"/>
          </p:nvPr>
        </p:nvSpPr>
        <p:spPr/>
        <p:txBody>
          <a:bodyPr/>
          <a:lstStyle/>
          <a:p>
            <a:r>
              <a:rPr lang="en-US" dirty="0"/>
              <a:t>Synchronization</a:t>
            </a:r>
          </a:p>
        </p:txBody>
      </p:sp>
      <p:sp>
        <p:nvSpPr>
          <p:cNvPr id="3" name="Content Placeholder 2">
            <a:extLst>
              <a:ext uri="{FF2B5EF4-FFF2-40B4-BE49-F238E27FC236}">
                <a16:creationId xmlns:a16="http://schemas.microsoft.com/office/drawing/2014/main" id="{3900E14B-27B5-1A9C-5D37-439FE1E48041}"/>
              </a:ext>
            </a:extLst>
          </p:cNvPr>
          <p:cNvSpPr>
            <a:spLocks noGrp="1"/>
          </p:cNvSpPr>
          <p:nvPr>
            <p:ph idx="1"/>
          </p:nvPr>
        </p:nvSpPr>
        <p:spPr>
          <a:xfrm>
            <a:off x="697089" y="1825625"/>
            <a:ext cx="11094155" cy="4464227"/>
          </a:xfrm>
        </p:spPr>
        <p:txBody>
          <a:bodyPr vert="horz" lIns="91440" tIns="45720" rIns="91440" bIns="45720" rtlCol="0" anchor="t">
            <a:normAutofit fontScale="85000" lnSpcReduction="20000"/>
          </a:bodyPr>
          <a:lstStyle/>
          <a:p>
            <a:r>
              <a:rPr lang="en-US" b="1" dirty="0">
                <a:ea typeface="+mn-lt"/>
                <a:cs typeface="+mn-lt"/>
              </a:rPr>
              <a:t>Synchronization</a:t>
            </a:r>
            <a:r>
              <a:rPr lang="en-US" dirty="0">
                <a:ea typeface="+mn-lt"/>
                <a:cs typeface="+mn-lt"/>
              </a:rPr>
              <a:t> in Java is a mechanism used to control access to shared resources by multiple threads. It ensures that only one thread can access a critical section of code at a time, preventing race conditions and ensuring data consistency.</a:t>
            </a:r>
          </a:p>
          <a:p>
            <a:endParaRPr lang="en-US" dirty="0"/>
          </a:p>
          <a:p>
            <a:r>
              <a:rPr lang="en-US" b="1" dirty="0"/>
              <a:t>Advantages</a:t>
            </a:r>
            <a:r>
              <a:rPr lang="en-US" dirty="0"/>
              <a:t> : No data inconsistency problem</a:t>
            </a:r>
          </a:p>
          <a:p>
            <a:pPr marL="0" indent="0">
              <a:buNone/>
            </a:pPr>
            <a:r>
              <a:rPr lang="en-US"/>
              <a:t>                                 No thread interference</a:t>
            </a:r>
          </a:p>
          <a:p>
            <a:pPr marL="0" indent="0">
              <a:buNone/>
            </a:pPr>
            <a:endParaRPr lang="en-US" dirty="0"/>
          </a:p>
          <a:p>
            <a:r>
              <a:rPr lang="en-US" b="1" dirty="0"/>
              <a:t>Disadvantages </a:t>
            </a:r>
            <a:r>
              <a:rPr lang="en-US" dirty="0"/>
              <a:t>: Increase waiting period of threads</a:t>
            </a:r>
          </a:p>
          <a:p>
            <a:pPr marL="0" indent="0">
              <a:buNone/>
            </a:pPr>
            <a:r>
              <a:rPr lang="en-US"/>
              <a:t>                                        Create performance problems</a:t>
            </a:r>
          </a:p>
          <a:p>
            <a:pPr marL="0" indent="0">
              <a:buNone/>
            </a:pPr>
            <a:r>
              <a:rPr lang="en-US" dirty="0"/>
              <a:t>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937636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red chair with black legs&#10;&#10;Description automatically generated">
            <a:extLst>
              <a:ext uri="{FF2B5EF4-FFF2-40B4-BE49-F238E27FC236}">
                <a16:creationId xmlns:a16="http://schemas.microsoft.com/office/drawing/2014/main" id="{81F34421-2C28-1102-D09C-0A43AC7476EE}"/>
              </a:ext>
            </a:extLst>
          </p:cNvPr>
          <p:cNvPicPr>
            <a:picLocks noChangeAspect="1"/>
          </p:cNvPicPr>
          <p:nvPr/>
        </p:nvPicPr>
        <p:blipFill>
          <a:blip r:embed="rId2"/>
          <a:stretch>
            <a:fillRect/>
          </a:stretch>
        </p:blipFill>
        <p:spPr>
          <a:xfrm>
            <a:off x="1131179" y="3078778"/>
            <a:ext cx="1104342" cy="1104342"/>
          </a:xfrm>
          <a:prstGeom prst="rect">
            <a:avLst/>
          </a:prstGeom>
        </p:spPr>
      </p:pic>
      <p:pic>
        <p:nvPicPr>
          <p:cNvPr id="5" name="Picture 4" descr="A red chair with black legs&#10;&#10;Description automatically generated">
            <a:extLst>
              <a:ext uri="{FF2B5EF4-FFF2-40B4-BE49-F238E27FC236}">
                <a16:creationId xmlns:a16="http://schemas.microsoft.com/office/drawing/2014/main" id="{DAB11C17-82F1-1178-4372-CEB737B2FC06}"/>
              </a:ext>
            </a:extLst>
          </p:cNvPr>
          <p:cNvPicPr>
            <a:picLocks noChangeAspect="1"/>
          </p:cNvPicPr>
          <p:nvPr/>
        </p:nvPicPr>
        <p:blipFill>
          <a:blip r:embed="rId2"/>
          <a:stretch>
            <a:fillRect/>
          </a:stretch>
        </p:blipFill>
        <p:spPr>
          <a:xfrm>
            <a:off x="2195103" y="3078777"/>
            <a:ext cx="1104342" cy="1104342"/>
          </a:xfrm>
          <a:prstGeom prst="rect">
            <a:avLst/>
          </a:prstGeom>
        </p:spPr>
      </p:pic>
      <p:pic>
        <p:nvPicPr>
          <p:cNvPr id="6" name="Picture 5" descr="A red chair with black legs&#10;&#10;Description automatically generated">
            <a:extLst>
              <a:ext uri="{FF2B5EF4-FFF2-40B4-BE49-F238E27FC236}">
                <a16:creationId xmlns:a16="http://schemas.microsoft.com/office/drawing/2014/main" id="{64E98DBF-A3A1-D624-4AB1-B45DA4D99796}"/>
              </a:ext>
            </a:extLst>
          </p:cNvPr>
          <p:cNvPicPr>
            <a:picLocks noChangeAspect="1"/>
          </p:cNvPicPr>
          <p:nvPr/>
        </p:nvPicPr>
        <p:blipFill>
          <a:blip r:embed="rId2"/>
          <a:stretch>
            <a:fillRect/>
          </a:stretch>
        </p:blipFill>
        <p:spPr>
          <a:xfrm>
            <a:off x="3259028" y="3078778"/>
            <a:ext cx="1104342" cy="1104342"/>
          </a:xfrm>
          <a:prstGeom prst="rect">
            <a:avLst/>
          </a:prstGeom>
        </p:spPr>
      </p:pic>
      <p:pic>
        <p:nvPicPr>
          <p:cNvPr id="7" name="Picture 6" descr="A red chair with black legs&#10;&#10;Description automatically generated">
            <a:extLst>
              <a:ext uri="{FF2B5EF4-FFF2-40B4-BE49-F238E27FC236}">
                <a16:creationId xmlns:a16="http://schemas.microsoft.com/office/drawing/2014/main" id="{58901E6C-DBF6-33E1-4526-569313A0ACFE}"/>
              </a:ext>
            </a:extLst>
          </p:cNvPr>
          <p:cNvPicPr>
            <a:picLocks noChangeAspect="1"/>
          </p:cNvPicPr>
          <p:nvPr/>
        </p:nvPicPr>
        <p:blipFill>
          <a:blip r:embed="rId2"/>
          <a:stretch>
            <a:fillRect/>
          </a:stretch>
        </p:blipFill>
        <p:spPr>
          <a:xfrm>
            <a:off x="4322952" y="3078777"/>
            <a:ext cx="1104342" cy="1104342"/>
          </a:xfrm>
          <a:prstGeom prst="rect">
            <a:avLst/>
          </a:prstGeom>
        </p:spPr>
      </p:pic>
      <p:pic>
        <p:nvPicPr>
          <p:cNvPr id="8" name="Picture 7" descr="A red chair with black legs&#10;&#10;Description automatically generated">
            <a:extLst>
              <a:ext uri="{FF2B5EF4-FFF2-40B4-BE49-F238E27FC236}">
                <a16:creationId xmlns:a16="http://schemas.microsoft.com/office/drawing/2014/main" id="{22CEB30F-4975-161A-FFEC-0E19FC1FFFE3}"/>
              </a:ext>
            </a:extLst>
          </p:cNvPr>
          <p:cNvPicPr>
            <a:picLocks noChangeAspect="1"/>
          </p:cNvPicPr>
          <p:nvPr/>
        </p:nvPicPr>
        <p:blipFill>
          <a:blip r:embed="rId2"/>
          <a:stretch>
            <a:fillRect/>
          </a:stretch>
        </p:blipFill>
        <p:spPr>
          <a:xfrm>
            <a:off x="5386877" y="3078778"/>
            <a:ext cx="1104342" cy="1104342"/>
          </a:xfrm>
          <a:prstGeom prst="rect">
            <a:avLst/>
          </a:prstGeom>
        </p:spPr>
      </p:pic>
      <p:pic>
        <p:nvPicPr>
          <p:cNvPr id="9" name="Picture 8" descr="A red chair with black legs&#10;&#10;Description automatically generated">
            <a:extLst>
              <a:ext uri="{FF2B5EF4-FFF2-40B4-BE49-F238E27FC236}">
                <a16:creationId xmlns:a16="http://schemas.microsoft.com/office/drawing/2014/main" id="{26D35748-CCF6-D763-B82E-81566C734D50}"/>
              </a:ext>
            </a:extLst>
          </p:cNvPr>
          <p:cNvPicPr>
            <a:picLocks noChangeAspect="1"/>
          </p:cNvPicPr>
          <p:nvPr/>
        </p:nvPicPr>
        <p:blipFill>
          <a:blip r:embed="rId2"/>
          <a:stretch>
            <a:fillRect/>
          </a:stretch>
        </p:blipFill>
        <p:spPr>
          <a:xfrm>
            <a:off x="1131179" y="4315231"/>
            <a:ext cx="1104342" cy="1104342"/>
          </a:xfrm>
          <a:prstGeom prst="rect">
            <a:avLst/>
          </a:prstGeom>
        </p:spPr>
      </p:pic>
      <p:pic>
        <p:nvPicPr>
          <p:cNvPr id="10" name="Picture 9" descr="A red chair with black legs&#10;&#10;Description automatically generated">
            <a:extLst>
              <a:ext uri="{FF2B5EF4-FFF2-40B4-BE49-F238E27FC236}">
                <a16:creationId xmlns:a16="http://schemas.microsoft.com/office/drawing/2014/main" id="{9A38EE21-DA91-4784-E96D-C012EC68924B}"/>
              </a:ext>
            </a:extLst>
          </p:cNvPr>
          <p:cNvPicPr>
            <a:picLocks noChangeAspect="1"/>
          </p:cNvPicPr>
          <p:nvPr/>
        </p:nvPicPr>
        <p:blipFill>
          <a:blip r:embed="rId2"/>
          <a:stretch>
            <a:fillRect/>
          </a:stretch>
        </p:blipFill>
        <p:spPr>
          <a:xfrm>
            <a:off x="2195103" y="4315231"/>
            <a:ext cx="1104342" cy="1104342"/>
          </a:xfrm>
          <a:prstGeom prst="rect">
            <a:avLst/>
          </a:prstGeom>
        </p:spPr>
      </p:pic>
      <p:pic>
        <p:nvPicPr>
          <p:cNvPr id="11" name="Picture 10" descr="A red chair with black legs&#10;&#10;Description automatically generated">
            <a:extLst>
              <a:ext uri="{FF2B5EF4-FFF2-40B4-BE49-F238E27FC236}">
                <a16:creationId xmlns:a16="http://schemas.microsoft.com/office/drawing/2014/main" id="{D1599104-A4CC-C989-5A6F-BC41E2ED03A4}"/>
              </a:ext>
            </a:extLst>
          </p:cNvPr>
          <p:cNvPicPr>
            <a:picLocks noChangeAspect="1"/>
          </p:cNvPicPr>
          <p:nvPr/>
        </p:nvPicPr>
        <p:blipFill>
          <a:blip r:embed="rId2"/>
          <a:stretch>
            <a:fillRect/>
          </a:stretch>
        </p:blipFill>
        <p:spPr>
          <a:xfrm>
            <a:off x="4322953" y="4315231"/>
            <a:ext cx="1104342" cy="1104342"/>
          </a:xfrm>
          <a:prstGeom prst="rect">
            <a:avLst/>
          </a:prstGeom>
        </p:spPr>
      </p:pic>
      <p:pic>
        <p:nvPicPr>
          <p:cNvPr id="12" name="Picture 11" descr="A red chair with black legs&#10;&#10;Description automatically generated">
            <a:extLst>
              <a:ext uri="{FF2B5EF4-FFF2-40B4-BE49-F238E27FC236}">
                <a16:creationId xmlns:a16="http://schemas.microsoft.com/office/drawing/2014/main" id="{7F12A5C3-1D60-1756-0651-64080EE2964E}"/>
              </a:ext>
            </a:extLst>
          </p:cNvPr>
          <p:cNvPicPr>
            <a:picLocks noChangeAspect="1"/>
          </p:cNvPicPr>
          <p:nvPr/>
        </p:nvPicPr>
        <p:blipFill>
          <a:blip r:embed="rId2"/>
          <a:stretch>
            <a:fillRect/>
          </a:stretch>
        </p:blipFill>
        <p:spPr>
          <a:xfrm>
            <a:off x="3259027" y="4315230"/>
            <a:ext cx="1104342" cy="1104342"/>
          </a:xfrm>
          <a:prstGeom prst="rect">
            <a:avLst/>
          </a:prstGeom>
        </p:spPr>
      </p:pic>
      <p:pic>
        <p:nvPicPr>
          <p:cNvPr id="14" name="Picture 13" descr="A red chair with black legs&#10;&#10;Description automatically generated">
            <a:extLst>
              <a:ext uri="{FF2B5EF4-FFF2-40B4-BE49-F238E27FC236}">
                <a16:creationId xmlns:a16="http://schemas.microsoft.com/office/drawing/2014/main" id="{6604BA94-7343-E9A5-3761-3CCF81D60840}"/>
              </a:ext>
            </a:extLst>
          </p:cNvPr>
          <p:cNvPicPr>
            <a:picLocks noChangeAspect="1"/>
          </p:cNvPicPr>
          <p:nvPr/>
        </p:nvPicPr>
        <p:blipFill>
          <a:blip r:embed="rId2"/>
          <a:stretch>
            <a:fillRect/>
          </a:stretch>
        </p:blipFill>
        <p:spPr>
          <a:xfrm>
            <a:off x="5403650" y="4315230"/>
            <a:ext cx="1104342" cy="1104342"/>
          </a:xfrm>
          <a:prstGeom prst="rect">
            <a:avLst/>
          </a:prstGeom>
        </p:spPr>
      </p:pic>
      <p:sp>
        <p:nvSpPr>
          <p:cNvPr id="15" name="Right Brace 14">
            <a:extLst>
              <a:ext uri="{FF2B5EF4-FFF2-40B4-BE49-F238E27FC236}">
                <a16:creationId xmlns:a16="http://schemas.microsoft.com/office/drawing/2014/main" id="{C51B6D37-6DBE-1383-391B-79BA7E9A7091}"/>
              </a:ext>
            </a:extLst>
          </p:cNvPr>
          <p:cNvSpPr/>
          <p:nvPr/>
        </p:nvSpPr>
        <p:spPr>
          <a:xfrm>
            <a:off x="7034276" y="3084688"/>
            <a:ext cx="338893" cy="238195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3966DD2E-0090-1812-EF6F-10FBE52A499F}"/>
              </a:ext>
            </a:extLst>
          </p:cNvPr>
          <p:cNvSpPr txBox="1"/>
          <p:nvPr/>
        </p:nvSpPr>
        <p:spPr>
          <a:xfrm>
            <a:off x="7634111" y="4007555"/>
            <a:ext cx="288431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Total Seats = 10</a:t>
            </a:r>
          </a:p>
        </p:txBody>
      </p:sp>
      <p:sp>
        <p:nvSpPr>
          <p:cNvPr id="17" name="TextBox 16">
            <a:extLst>
              <a:ext uri="{FF2B5EF4-FFF2-40B4-BE49-F238E27FC236}">
                <a16:creationId xmlns:a16="http://schemas.microsoft.com/office/drawing/2014/main" id="{9D570AD6-3E90-88CC-B083-5B40A67D9736}"/>
              </a:ext>
            </a:extLst>
          </p:cNvPr>
          <p:cNvSpPr txBox="1"/>
          <p:nvPr/>
        </p:nvSpPr>
        <p:spPr>
          <a:xfrm>
            <a:off x="860777" y="606777"/>
            <a:ext cx="1040553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Let us consider one example where we are developing application for booking seats in theatre.</a:t>
            </a:r>
          </a:p>
        </p:txBody>
      </p:sp>
    </p:spTree>
    <p:extLst>
      <p:ext uri="{BB962C8B-B14F-4D97-AF65-F5344CB8AC3E}">
        <p14:creationId xmlns:p14="http://schemas.microsoft.com/office/powerpoint/2010/main" val="1751514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2EE977B-1F43-22C0-11A9-CD63E8BE5828}"/>
              </a:ext>
            </a:extLst>
          </p:cNvPr>
          <p:cNvSpPr/>
          <p:nvPr/>
        </p:nvSpPr>
        <p:spPr>
          <a:xfrm>
            <a:off x="3658771" y="1622776"/>
            <a:ext cx="4567206" cy="3435122"/>
          </a:xfrm>
          <a:prstGeom prst="round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8A3AB498-7E71-69CE-ADFA-ED160E691680}"/>
              </a:ext>
            </a:extLst>
          </p:cNvPr>
          <p:cNvSpPr/>
          <p:nvPr/>
        </p:nvSpPr>
        <p:spPr>
          <a:xfrm>
            <a:off x="3981730" y="1844029"/>
            <a:ext cx="1721821" cy="140472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A7E88460-0402-C94C-09E1-B53A9287DE4C}"/>
              </a:ext>
            </a:extLst>
          </p:cNvPr>
          <p:cNvSpPr txBox="1"/>
          <p:nvPr/>
        </p:nvSpPr>
        <p:spPr>
          <a:xfrm>
            <a:off x="4377640" y="2925526"/>
            <a:ext cx="9175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Core </a:t>
            </a:r>
          </a:p>
        </p:txBody>
      </p:sp>
      <p:sp>
        <p:nvSpPr>
          <p:cNvPr id="57" name="TextBox 56">
            <a:extLst>
              <a:ext uri="{FF2B5EF4-FFF2-40B4-BE49-F238E27FC236}">
                <a16:creationId xmlns:a16="http://schemas.microsoft.com/office/drawing/2014/main" id="{20DF279B-C61B-09BC-15D5-DC3BF32CCF6C}"/>
              </a:ext>
            </a:extLst>
          </p:cNvPr>
          <p:cNvSpPr txBox="1"/>
          <p:nvPr/>
        </p:nvSpPr>
        <p:spPr>
          <a:xfrm>
            <a:off x="5392838" y="1106523"/>
            <a:ext cx="9652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CPU </a:t>
            </a:r>
          </a:p>
        </p:txBody>
      </p:sp>
      <p:sp>
        <p:nvSpPr>
          <p:cNvPr id="64" name="TextBox 63">
            <a:extLst>
              <a:ext uri="{FF2B5EF4-FFF2-40B4-BE49-F238E27FC236}">
                <a16:creationId xmlns:a16="http://schemas.microsoft.com/office/drawing/2014/main" id="{8983566B-85A4-776A-932B-F678BC6AB884}"/>
              </a:ext>
            </a:extLst>
          </p:cNvPr>
          <p:cNvSpPr txBox="1"/>
          <p:nvPr/>
        </p:nvSpPr>
        <p:spPr>
          <a:xfrm>
            <a:off x="9158111" y="1975554"/>
            <a:ext cx="303953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Brain of computer, responsible for executing instructions from programs</a:t>
            </a:r>
          </a:p>
        </p:txBody>
      </p:sp>
      <p:cxnSp>
        <p:nvCxnSpPr>
          <p:cNvPr id="65" name="Connector: Curved 64">
            <a:extLst>
              <a:ext uri="{FF2B5EF4-FFF2-40B4-BE49-F238E27FC236}">
                <a16:creationId xmlns:a16="http://schemas.microsoft.com/office/drawing/2014/main" id="{4E690547-06E5-BE0F-18AE-C8299CCE37DF}"/>
              </a:ext>
            </a:extLst>
          </p:cNvPr>
          <p:cNvCxnSpPr/>
          <p:nvPr/>
        </p:nvCxnSpPr>
        <p:spPr>
          <a:xfrm flipV="1">
            <a:off x="2638779" y="2144888"/>
            <a:ext cx="1467553" cy="818445"/>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Connector: Curved 65">
            <a:extLst>
              <a:ext uri="{FF2B5EF4-FFF2-40B4-BE49-F238E27FC236}">
                <a16:creationId xmlns:a16="http://schemas.microsoft.com/office/drawing/2014/main" id="{EDC30022-1A72-BDB4-1095-D9DD0230577F}"/>
              </a:ext>
            </a:extLst>
          </p:cNvPr>
          <p:cNvCxnSpPr>
            <a:cxnSpLocks/>
          </p:cNvCxnSpPr>
          <p:nvPr/>
        </p:nvCxnSpPr>
        <p:spPr>
          <a:xfrm>
            <a:off x="7888113" y="1975553"/>
            <a:ext cx="1269999" cy="536225"/>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68" name="TextBox 67">
            <a:extLst>
              <a:ext uri="{FF2B5EF4-FFF2-40B4-BE49-F238E27FC236}">
                <a16:creationId xmlns:a16="http://schemas.microsoft.com/office/drawing/2014/main" id="{6D6DE70A-246F-357A-8B20-A5F4D3189BF3}"/>
              </a:ext>
            </a:extLst>
          </p:cNvPr>
          <p:cNvSpPr txBox="1"/>
          <p:nvPr/>
        </p:nvSpPr>
        <p:spPr>
          <a:xfrm>
            <a:off x="479777" y="2779888"/>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Core is an individual processing unit within a CPU</a:t>
            </a:r>
          </a:p>
        </p:txBody>
      </p:sp>
      <p:sp>
        <p:nvSpPr>
          <p:cNvPr id="71" name="TextBox 70">
            <a:extLst>
              <a:ext uri="{FF2B5EF4-FFF2-40B4-BE49-F238E27FC236}">
                <a16:creationId xmlns:a16="http://schemas.microsoft.com/office/drawing/2014/main" id="{FDCC93BA-50A4-1E97-8424-8E5DDEA3A69E}"/>
              </a:ext>
            </a:extLst>
          </p:cNvPr>
          <p:cNvSpPr txBox="1"/>
          <p:nvPr/>
        </p:nvSpPr>
        <p:spPr>
          <a:xfrm>
            <a:off x="917223" y="369711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(Single core )</a:t>
            </a:r>
          </a:p>
        </p:txBody>
      </p:sp>
    </p:spTree>
    <p:extLst>
      <p:ext uri="{BB962C8B-B14F-4D97-AF65-F5344CB8AC3E}">
        <p14:creationId xmlns:p14="http://schemas.microsoft.com/office/powerpoint/2010/main" val="73370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7" grpId="0"/>
      <p:bldP spid="68" grpId="0"/>
      <p:bldP spid="7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35E758-9DD4-8551-E579-B90A9DE2FB43}"/>
              </a:ext>
            </a:extLst>
          </p:cNvPr>
          <p:cNvSpPr txBox="1"/>
          <p:nvPr/>
        </p:nvSpPr>
        <p:spPr>
          <a:xfrm>
            <a:off x="1044221" y="451556"/>
            <a:ext cx="10476088" cy="59708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033B3"/>
                </a:solidFill>
                <a:latin typeface="Consolas"/>
              </a:rPr>
              <a:t>public class </a:t>
            </a:r>
            <a:r>
              <a:rPr lang="en-US" sz="2000" dirty="0">
                <a:latin typeface="Consolas"/>
              </a:rPr>
              <a:t>Seat </a:t>
            </a:r>
            <a:r>
              <a:rPr lang="en-US" sz="2000" dirty="0">
                <a:solidFill>
                  <a:srgbClr val="080808"/>
                </a:solidFill>
                <a:latin typeface="Consolas"/>
              </a:rPr>
              <a:t>{</a:t>
            </a:r>
            <a:br>
              <a:rPr lang="en-US" sz="2000" dirty="0">
                <a:latin typeface="Consolas"/>
              </a:rPr>
            </a:br>
            <a:br>
              <a:rPr lang="en-US" sz="2000" dirty="0">
                <a:latin typeface="Consolas"/>
              </a:rPr>
            </a:br>
            <a:r>
              <a:rPr lang="en-US" sz="2000" dirty="0">
                <a:solidFill>
                  <a:srgbClr val="080808"/>
                </a:solidFill>
                <a:latin typeface="Consolas"/>
              </a:rPr>
              <a:t>  </a:t>
            </a:r>
          </a:p>
          <a:p>
            <a:br>
              <a:rPr lang="en-US" sz="2000" i="1" dirty="0">
                <a:latin typeface="Consolas"/>
              </a:rPr>
            </a:br>
            <a:r>
              <a:rPr lang="en-US" sz="2000" i="1" dirty="0">
                <a:solidFill>
                  <a:srgbClr val="8C8C8C"/>
                </a:solidFill>
                <a:latin typeface="Consolas"/>
              </a:rPr>
              <a:t>       </a:t>
            </a:r>
            <a:r>
              <a:rPr lang="en-US" sz="2000" dirty="0">
                <a:solidFill>
                  <a:srgbClr val="0033B3"/>
                </a:solidFill>
                <a:latin typeface="Consolas"/>
              </a:rPr>
              <a:t> </a:t>
            </a:r>
            <a:br>
              <a:rPr lang="en-US" sz="2000" dirty="0">
                <a:latin typeface="Consolas"/>
              </a:rPr>
            </a:b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a:t>
            </a:r>
            <a:br>
              <a:rPr lang="en-US" sz="2400" dirty="0">
                <a:latin typeface="Consolas"/>
              </a:rPr>
            </a:br>
            <a:endParaRPr lang="en-US" sz="2400">
              <a:solidFill>
                <a:srgbClr val="080808"/>
              </a:solidFill>
              <a:latin typeface="Consolas"/>
            </a:endParaRPr>
          </a:p>
          <a:p>
            <a:pPr algn="l"/>
            <a:endParaRPr lang="en-US" dirty="0"/>
          </a:p>
        </p:txBody>
      </p:sp>
      <p:sp>
        <p:nvSpPr>
          <p:cNvPr id="3" name="Left Bracket 2">
            <a:extLst>
              <a:ext uri="{FF2B5EF4-FFF2-40B4-BE49-F238E27FC236}">
                <a16:creationId xmlns:a16="http://schemas.microsoft.com/office/drawing/2014/main" id="{03CF542C-9269-F210-B605-B5AA38B6FF0C}"/>
              </a:ext>
            </a:extLst>
          </p:cNvPr>
          <p:cNvSpPr/>
          <p:nvPr/>
        </p:nvSpPr>
        <p:spPr>
          <a:xfrm>
            <a:off x="459077" y="546451"/>
            <a:ext cx="87262" cy="5288842"/>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 name="Left Bracket 3">
            <a:extLst>
              <a:ext uri="{FF2B5EF4-FFF2-40B4-BE49-F238E27FC236}">
                <a16:creationId xmlns:a16="http://schemas.microsoft.com/office/drawing/2014/main" id="{A5903A3F-A821-CAB3-700D-1CE42C9D792E}"/>
              </a:ext>
            </a:extLst>
          </p:cNvPr>
          <p:cNvSpPr/>
          <p:nvPr/>
        </p:nvSpPr>
        <p:spPr>
          <a:xfrm>
            <a:off x="670742" y="1872894"/>
            <a:ext cx="87263" cy="3426177"/>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Left Bracket 4">
            <a:extLst>
              <a:ext uri="{FF2B5EF4-FFF2-40B4-BE49-F238E27FC236}">
                <a16:creationId xmlns:a16="http://schemas.microsoft.com/office/drawing/2014/main" id="{F13239F6-02BE-BF41-607C-08FFB45F4B90}"/>
              </a:ext>
            </a:extLst>
          </p:cNvPr>
          <p:cNvSpPr/>
          <p:nvPr/>
        </p:nvSpPr>
        <p:spPr>
          <a:xfrm>
            <a:off x="783632" y="2507893"/>
            <a:ext cx="157818" cy="2466622"/>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3E2C56C6-E6F4-C079-4591-9437638E2439}"/>
              </a:ext>
            </a:extLst>
          </p:cNvPr>
          <p:cNvSpPr txBox="1"/>
          <p:nvPr/>
        </p:nvSpPr>
        <p:spPr>
          <a:xfrm>
            <a:off x="1580445" y="1044223"/>
            <a:ext cx="45211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033B3"/>
                </a:solidFill>
                <a:latin typeface="Consolas"/>
              </a:rPr>
              <a:t>int </a:t>
            </a:r>
            <a:r>
              <a:rPr lang="en-US" sz="2000" dirty="0" err="1">
                <a:solidFill>
                  <a:srgbClr val="871094"/>
                </a:solidFill>
                <a:latin typeface="Consolas"/>
              </a:rPr>
              <a:t>total_seats</a:t>
            </a:r>
            <a:r>
              <a:rPr lang="en-US" sz="2000" dirty="0">
                <a:solidFill>
                  <a:srgbClr val="871094"/>
                </a:solidFill>
                <a:latin typeface="Consolas"/>
              </a:rPr>
              <a:t> </a:t>
            </a:r>
            <a:r>
              <a:rPr lang="en-US" sz="2000" dirty="0">
                <a:solidFill>
                  <a:srgbClr val="080808"/>
                </a:solidFill>
                <a:latin typeface="Consolas"/>
              </a:rPr>
              <a:t>= </a:t>
            </a:r>
            <a:r>
              <a:rPr lang="en-US" sz="2000" dirty="0">
                <a:solidFill>
                  <a:srgbClr val="1750EB"/>
                </a:solidFill>
                <a:latin typeface="Consolas"/>
              </a:rPr>
              <a:t>10</a:t>
            </a:r>
            <a:r>
              <a:rPr lang="en-US" sz="2000" dirty="0">
                <a:solidFill>
                  <a:srgbClr val="080808"/>
                </a:solidFill>
                <a:latin typeface="Consolas"/>
              </a:rPr>
              <a:t>;</a:t>
            </a:r>
            <a:endParaRPr lang="en-US" dirty="0"/>
          </a:p>
        </p:txBody>
      </p:sp>
      <p:pic>
        <p:nvPicPr>
          <p:cNvPr id="8" name="Picture 7" descr="A red chair with black legs&#10;&#10;Description automatically generated">
            <a:extLst>
              <a:ext uri="{FF2B5EF4-FFF2-40B4-BE49-F238E27FC236}">
                <a16:creationId xmlns:a16="http://schemas.microsoft.com/office/drawing/2014/main" id="{2B7AA951-846D-8858-B161-875545E67F87}"/>
              </a:ext>
            </a:extLst>
          </p:cNvPr>
          <p:cNvPicPr>
            <a:picLocks noChangeAspect="1"/>
          </p:cNvPicPr>
          <p:nvPr/>
        </p:nvPicPr>
        <p:blipFill>
          <a:blip r:embed="rId2"/>
          <a:stretch>
            <a:fillRect/>
          </a:stretch>
        </p:blipFill>
        <p:spPr>
          <a:xfrm>
            <a:off x="8045622" y="1089111"/>
            <a:ext cx="384676" cy="384676"/>
          </a:xfrm>
          <a:prstGeom prst="rect">
            <a:avLst/>
          </a:prstGeom>
        </p:spPr>
      </p:pic>
      <p:pic>
        <p:nvPicPr>
          <p:cNvPr id="10" name="Picture 9" descr="A red chair with black legs&#10;&#10;Description automatically generated">
            <a:extLst>
              <a:ext uri="{FF2B5EF4-FFF2-40B4-BE49-F238E27FC236}">
                <a16:creationId xmlns:a16="http://schemas.microsoft.com/office/drawing/2014/main" id="{7DEDF3A0-E423-626E-B120-8BDF26D17630}"/>
              </a:ext>
            </a:extLst>
          </p:cNvPr>
          <p:cNvPicPr>
            <a:picLocks noChangeAspect="1"/>
          </p:cNvPicPr>
          <p:nvPr/>
        </p:nvPicPr>
        <p:blipFill>
          <a:blip r:embed="rId2"/>
          <a:stretch>
            <a:fillRect/>
          </a:stretch>
        </p:blipFill>
        <p:spPr>
          <a:xfrm>
            <a:off x="8389880" y="1074999"/>
            <a:ext cx="384676" cy="384676"/>
          </a:xfrm>
          <a:prstGeom prst="rect">
            <a:avLst/>
          </a:prstGeom>
        </p:spPr>
      </p:pic>
      <p:pic>
        <p:nvPicPr>
          <p:cNvPr id="12" name="Picture 11" descr="A red chair with black legs&#10;&#10;Description automatically generated">
            <a:extLst>
              <a:ext uri="{FF2B5EF4-FFF2-40B4-BE49-F238E27FC236}">
                <a16:creationId xmlns:a16="http://schemas.microsoft.com/office/drawing/2014/main" id="{1B9C8AC2-4B29-E28A-C1E7-231BD04B04D6}"/>
              </a:ext>
            </a:extLst>
          </p:cNvPr>
          <p:cNvPicPr>
            <a:picLocks noChangeAspect="1"/>
          </p:cNvPicPr>
          <p:nvPr/>
        </p:nvPicPr>
        <p:blipFill>
          <a:blip r:embed="rId2"/>
          <a:stretch>
            <a:fillRect/>
          </a:stretch>
        </p:blipFill>
        <p:spPr>
          <a:xfrm>
            <a:off x="8776471" y="1089111"/>
            <a:ext cx="384676" cy="384676"/>
          </a:xfrm>
          <a:prstGeom prst="rect">
            <a:avLst/>
          </a:prstGeom>
        </p:spPr>
      </p:pic>
      <p:pic>
        <p:nvPicPr>
          <p:cNvPr id="14" name="Picture 13" descr="A red chair with black legs&#10;&#10;Description automatically generated">
            <a:extLst>
              <a:ext uri="{FF2B5EF4-FFF2-40B4-BE49-F238E27FC236}">
                <a16:creationId xmlns:a16="http://schemas.microsoft.com/office/drawing/2014/main" id="{1A49D915-47E6-CA11-4534-6FA0202B7E71}"/>
              </a:ext>
            </a:extLst>
          </p:cNvPr>
          <p:cNvPicPr>
            <a:picLocks noChangeAspect="1"/>
          </p:cNvPicPr>
          <p:nvPr/>
        </p:nvPicPr>
        <p:blipFill>
          <a:blip r:embed="rId2"/>
          <a:stretch>
            <a:fillRect/>
          </a:stretch>
        </p:blipFill>
        <p:spPr>
          <a:xfrm>
            <a:off x="9163062" y="1089110"/>
            <a:ext cx="370565" cy="384676"/>
          </a:xfrm>
          <a:prstGeom prst="rect">
            <a:avLst/>
          </a:prstGeom>
        </p:spPr>
      </p:pic>
      <p:pic>
        <p:nvPicPr>
          <p:cNvPr id="16" name="Picture 15" descr="A red chair with black legs&#10;&#10;Description automatically generated">
            <a:extLst>
              <a:ext uri="{FF2B5EF4-FFF2-40B4-BE49-F238E27FC236}">
                <a16:creationId xmlns:a16="http://schemas.microsoft.com/office/drawing/2014/main" id="{45B63E17-0B23-9C02-7365-C4A3DEC897DC}"/>
              </a:ext>
            </a:extLst>
          </p:cNvPr>
          <p:cNvPicPr>
            <a:picLocks noChangeAspect="1"/>
          </p:cNvPicPr>
          <p:nvPr/>
        </p:nvPicPr>
        <p:blipFill>
          <a:blip r:embed="rId2"/>
          <a:stretch>
            <a:fillRect/>
          </a:stretch>
        </p:blipFill>
        <p:spPr>
          <a:xfrm>
            <a:off x="9549655" y="1089111"/>
            <a:ext cx="384676" cy="384676"/>
          </a:xfrm>
          <a:prstGeom prst="rect">
            <a:avLst/>
          </a:prstGeom>
        </p:spPr>
      </p:pic>
      <p:pic>
        <p:nvPicPr>
          <p:cNvPr id="18" name="Picture 17" descr="A red chair with black legs&#10;&#10;Description automatically generated">
            <a:extLst>
              <a:ext uri="{FF2B5EF4-FFF2-40B4-BE49-F238E27FC236}">
                <a16:creationId xmlns:a16="http://schemas.microsoft.com/office/drawing/2014/main" id="{26972F58-18C7-B5A9-6F48-BD9ED93943D2}"/>
              </a:ext>
            </a:extLst>
          </p:cNvPr>
          <p:cNvPicPr>
            <a:picLocks noChangeAspect="1"/>
          </p:cNvPicPr>
          <p:nvPr/>
        </p:nvPicPr>
        <p:blipFill>
          <a:blip r:embed="rId2"/>
          <a:stretch>
            <a:fillRect/>
          </a:stretch>
        </p:blipFill>
        <p:spPr>
          <a:xfrm>
            <a:off x="11446400" y="1069675"/>
            <a:ext cx="384676" cy="384676"/>
          </a:xfrm>
          <a:prstGeom prst="rect">
            <a:avLst/>
          </a:prstGeom>
        </p:spPr>
      </p:pic>
      <p:pic>
        <p:nvPicPr>
          <p:cNvPr id="20" name="Picture 19" descr="A red chair with black legs&#10;&#10;Description automatically generated">
            <a:extLst>
              <a:ext uri="{FF2B5EF4-FFF2-40B4-BE49-F238E27FC236}">
                <a16:creationId xmlns:a16="http://schemas.microsoft.com/office/drawing/2014/main" id="{A8D472E3-57EF-D97A-E7DF-F5A9E5E84331}"/>
              </a:ext>
            </a:extLst>
          </p:cNvPr>
          <p:cNvPicPr>
            <a:picLocks noChangeAspect="1"/>
          </p:cNvPicPr>
          <p:nvPr/>
        </p:nvPicPr>
        <p:blipFill>
          <a:blip r:embed="rId2"/>
          <a:stretch>
            <a:fillRect/>
          </a:stretch>
        </p:blipFill>
        <p:spPr>
          <a:xfrm>
            <a:off x="11070991" y="1069675"/>
            <a:ext cx="384676" cy="384676"/>
          </a:xfrm>
          <a:prstGeom prst="rect">
            <a:avLst/>
          </a:prstGeom>
        </p:spPr>
      </p:pic>
      <p:pic>
        <p:nvPicPr>
          <p:cNvPr id="22" name="Picture 21" descr="A red chair with black legs&#10;&#10;Description automatically generated">
            <a:extLst>
              <a:ext uri="{FF2B5EF4-FFF2-40B4-BE49-F238E27FC236}">
                <a16:creationId xmlns:a16="http://schemas.microsoft.com/office/drawing/2014/main" id="{7F5DD302-4B7C-CEBD-619A-01E56449F4EC}"/>
              </a:ext>
            </a:extLst>
          </p:cNvPr>
          <p:cNvPicPr>
            <a:picLocks noChangeAspect="1"/>
          </p:cNvPicPr>
          <p:nvPr/>
        </p:nvPicPr>
        <p:blipFill>
          <a:blip r:embed="rId2"/>
          <a:stretch>
            <a:fillRect/>
          </a:stretch>
        </p:blipFill>
        <p:spPr>
          <a:xfrm>
            <a:off x="10320174" y="1069675"/>
            <a:ext cx="370565" cy="384676"/>
          </a:xfrm>
          <a:prstGeom prst="rect">
            <a:avLst/>
          </a:prstGeom>
        </p:spPr>
      </p:pic>
      <p:pic>
        <p:nvPicPr>
          <p:cNvPr id="24" name="Picture 23" descr="A red chair with black legs&#10;&#10;Description automatically generated">
            <a:extLst>
              <a:ext uri="{FF2B5EF4-FFF2-40B4-BE49-F238E27FC236}">
                <a16:creationId xmlns:a16="http://schemas.microsoft.com/office/drawing/2014/main" id="{C984D104-44CA-9DDA-C7C5-18012EA6B16A}"/>
              </a:ext>
            </a:extLst>
          </p:cNvPr>
          <p:cNvPicPr>
            <a:picLocks noChangeAspect="1"/>
          </p:cNvPicPr>
          <p:nvPr/>
        </p:nvPicPr>
        <p:blipFill>
          <a:blip r:embed="rId2"/>
          <a:stretch>
            <a:fillRect/>
          </a:stretch>
        </p:blipFill>
        <p:spPr>
          <a:xfrm>
            <a:off x="9933581" y="1069674"/>
            <a:ext cx="384676" cy="384676"/>
          </a:xfrm>
          <a:prstGeom prst="rect">
            <a:avLst/>
          </a:prstGeom>
        </p:spPr>
      </p:pic>
      <p:pic>
        <p:nvPicPr>
          <p:cNvPr id="26" name="Picture 25" descr="A red chair with black legs&#10;&#10;Description automatically generated">
            <a:extLst>
              <a:ext uri="{FF2B5EF4-FFF2-40B4-BE49-F238E27FC236}">
                <a16:creationId xmlns:a16="http://schemas.microsoft.com/office/drawing/2014/main" id="{DAB9930E-C41A-5490-DBC0-A0D6CABD2824}"/>
              </a:ext>
            </a:extLst>
          </p:cNvPr>
          <p:cNvPicPr>
            <a:picLocks noChangeAspect="1"/>
          </p:cNvPicPr>
          <p:nvPr/>
        </p:nvPicPr>
        <p:blipFill>
          <a:blip r:embed="rId2"/>
          <a:stretch>
            <a:fillRect/>
          </a:stretch>
        </p:blipFill>
        <p:spPr>
          <a:xfrm>
            <a:off x="10695315" y="1069674"/>
            <a:ext cx="384676" cy="384676"/>
          </a:xfrm>
          <a:prstGeom prst="rect">
            <a:avLst/>
          </a:prstGeom>
        </p:spPr>
      </p:pic>
      <p:sp>
        <p:nvSpPr>
          <p:cNvPr id="27" name="TextBox 26">
            <a:extLst>
              <a:ext uri="{FF2B5EF4-FFF2-40B4-BE49-F238E27FC236}">
                <a16:creationId xmlns:a16="http://schemas.microsoft.com/office/drawing/2014/main" id="{F0CCB186-98E1-483C-A5E5-5F32D7004ABC}"/>
              </a:ext>
            </a:extLst>
          </p:cNvPr>
          <p:cNvSpPr txBox="1"/>
          <p:nvPr/>
        </p:nvSpPr>
        <p:spPr>
          <a:xfrm>
            <a:off x="2003776" y="1721555"/>
            <a:ext cx="428131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033B3"/>
                </a:solidFill>
                <a:latin typeface="Consolas"/>
              </a:rPr>
              <a:t>void </a:t>
            </a:r>
            <a:r>
              <a:rPr lang="en-US" sz="2000" dirty="0" err="1">
                <a:solidFill>
                  <a:srgbClr val="00627A"/>
                </a:solidFill>
                <a:latin typeface="Consolas"/>
              </a:rPr>
              <a:t>bookSeat</a:t>
            </a:r>
            <a:r>
              <a:rPr lang="en-US" sz="2000" dirty="0">
                <a:solidFill>
                  <a:srgbClr val="080808"/>
                </a:solidFill>
                <a:latin typeface="Consolas"/>
              </a:rPr>
              <a:t>(</a:t>
            </a:r>
            <a:r>
              <a:rPr lang="en-US" sz="2000" dirty="0">
                <a:solidFill>
                  <a:srgbClr val="0033B3"/>
                </a:solidFill>
                <a:latin typeface="Consolas"/>
              </a:rPr>
              <a:t>int </a:t>
            </a:r>
            <a:r>
              <a:rPr lang="en-US" sz="2000" dirty="0">
                <a:latin typeface="Consolas"/>
              </a:rPr>
              <a:t>seats</a:t>
            </a:r>
            <a:r>
              <a:rPr lang="en-US" sz="2000" dirty="0">
                <a:solidFill>
                  <a:srgbClr val="080808"/>
                </a:solidFill>
                <a:latin typeface="Consolas"/>
              </a:rPr>
              <a:t>){</a:t>
            </a:r>
            <a:endParaRPr lang="en-US" dirty="0"/>
          </a:p>
        </p:txBody>
      </p:sp>
      <p:sp>
        <p:nvSpPr>
          <p:cNvPr id="28" name="TextBox 27">
            <a:extLst>
              <a:ext uri="{FF2B5EF4-FFF2-40B4-BE49-F238E27FC236}">
                <a16:creationId xmlns:a16="http://schemas.microsoft.com/office/drawing/2014/main" id="{7B6424B5-77ED-41C5-363D-863738D7DDC5}"/>
              </a:ext>
            </a:extLst>
          </p:cNvPr>
          <p:cNvSpPr txBox="1"/>
          <p:nvPr/>
        </p:nvSpPr>
        <p:spPr>
          <a:xfrm>
            <a:off x="1354666" y="5108222"/>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solidFill>
                  <a:srgbClr val="080808"/>
                </a:solidFill>
                <a:latin typeface="Consolas"/>
              </a:rPr>
              <a:t>}</a:t>
            </a:r>
            <a:endParaRPr lang="en-US" dirty="0"/>
          </a:p>
        </p:txBody>
      </p:sp>
      <p:sp>
        <p:nvSpPr>
          <p:cNvPr id="29" name="TextBox 28">
            <a:extLst>
              <a:ext uri="{FF2B5EF4-FFF2-40B4-BE49-F238E27FC236}">
                <a16:creationId xmlns:a16="http://schemas.microsoft.com/office/drawing/2014/main" id="{C28DF019-C8BF-F682-BDE4-776CF867A0EA}"/>
              </a:ext>
            </a:extLst>
          </p:cNvPr>
          <p:cNvSpPr txBox="1"/>
          <p:nvPr/>
        </p:nvSpPr>
        <p:spPr>
          <a:xfrm>
            <a:off x="2568221" y="2116666"/>
            <a:ext cx="473286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033B3"/>
                </a:solidFill>
                <a:latin typeface="Consolas"/>
              </a:rPr>
              <a:t>if </a:t>
            </a:r>
            <a:r>
              <a:rPr lang="en-US" sz="2000" dirty="0">
                <a:solidFill>
                  <a:srgbClr val="080808"/>
                </a:solidFill>
                <a:latin typeface="Consolas"/>
              </a:rPr>
              <a:t>(</a:t>
            </a:r>
            <a:r>
              <a:rPr lang="en-US" sz="2000" dirty="0" err="1">
                <a:solidFill>
                  <a:srgbClr val="871094"/>
                </a:solidFill>
                <a:latin typeface="Consolas"/>
              </a:rPr>
              <a:t>total_seats</a:t>
            </a:r>
            <a:r>
              <a:rPr lang="en-US" sz="2000" dirty="0">
                <a:solidFill>
                  <a:srgbClr val="871094"/>
                </a:solidFill>
                <a:latin typeface="Consolas"/>
              </a:rPr>
              <a:t> </a:t>
            </a:r>
            <a:r>
              <a:rPr lang="en-US" sz="2000" dirty="0">
                <a:solidFill>
                  <a:srgbClr val="080808"/>
                </a:solidFill>
                <a:latin typeface="Consolas"/>
              </a:rPr>
              <a:t>&gt;= </a:t>
            </a:r>
            <a:r>
              <a:rPr lang="en-US" sz="2000" dirty="0">
                <a:latin typeface="Consolas"/>
              </a:rPr>
              <a:t>seats</a:t>
            </a:r>
            <a:r>
              <a:rPr lang="en-US" sz="2000" dirty="0">
                <a:solidFill>
                  <a:srgbClr val="080808"/>
                </a:solidFill>
                <a:latin typeface="Consolas"/>
              </a:rPr>
              <a:t>){</a:t>
            </a:r>
            <a:endParaRPr lang="en-US" dirty="0"/>
          </a:p>
        </p:txBody>
      </p:sp>
      <p:sp>
        <p:nvSpPr>
          <p:cNvPr id="30" name="TextBox 29">
            <a:extLst>
              <a:ext uri="{FF2B5EF4-FFF2-40B4-BE49-F238E27FC236}">
                <a16:creationId xmlns:a16="http://schemas.microsoft.com/office/drawing/2014/main" id="{031A6561-DFA7-9296-211F-A55A53B8EF55}"/>
              </a:ext>
            </a:extLst>
          </p:cNvPr>
          <p:cNvSpPr txBox="1"/>
          <p:nvPr/>
        </p:nvSpPr>
        <p:spPr>
          <a:xfrm>
            <a:off x="3047999" y="2511778"/>
            <a:ext cx="88391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err="1">
                <a:latin typeface="Consolas"/>
              </a:rPr>
              <a:t>System</a:t>
            </a:r>
            <a:r>
              <a:rPr lang="en-US" sz="2000" dirty="0" err="1">
                <a:solidFill>
                  <a:srgbClr val="080808"/>
                </a:solidFill>
                <a:latin typeface="Consolas"/>
              </a:rPr>
              <a:t>.</a:t>
            </a:r>
            <a:r>
              <a:rPr lang="en-US" sz="2000" i="1" dirty="0" err="1">
                <a:solidFill>
                  <a:srgbClr val="871094"/>
                </a:solidFill>
                <a:latin typeface="Consolas"/>
              </a:rPr>
              <a:t>out</a:t>
            </a:r>
            <a:r>
              <a:rPr lang="en-US" sz="2000" dirty="0" err="1">
                <a:solidFill>
                  <a:srgbClr val="080808"/>
                </a:solidFill>
                <a:latin typeface="Consolas"/>
              </a:rPr>
              <a:t>.println</a:t>
            </a:r>
            <a:r>
              <a:rPr lang="en-US" sz="2000" dirty="0">
                <a:solidFill>
                  <a:srgbClr val="080808"/>
                </a:solidFill>
                <a:latin typeface="Consolas"/>
              </a:rPr>
              <a:t>(</a:t>
            </a:r>
            <a:r>
              <a:rPr lang="en-US" sz="2000" dirty="0">
                <a:latin typeface="Consolas"/>
              </a:rPr>
              <a:t>seats </a:t>
            </a:r>
            <a:r>
              <a:rPr lang="en-US" sz="2000" dirty="0">
                <a:solidFill>
                  <a:srgbClr val="080808"/>
                </a:solidFill>
                <a:latin typeface="Consolas"/>
              </a:rPr>
              <a:t>+ </a:t>
            </a:r>
            <a:r>
              <a:rPr lang="en-US" sz="2000" dirty="0">
                <a:solidFill>
                  <a:srgbClr val="067D17"/>
                </a:solidFill>
                <a:latin typeface="Consolas"/>
              </a:rPr>
              <a:t>" seats booked successfully"</a:t>
            </a:r>
            <a:r>
              <a:rPr lang="en-US" sz="2000" dirty="0">
                <a:solidFill>
                  <a:srgbClr val="080808"/>
                </a:solidFill>
                <a:latin typeface="Consolas"/>
              </a:rPr>
              <a:t>);</a:t>
            </a:r>
            <a:endParaRPr lang="en-US" dirty="0"/>
          </a:p>
        </p:txBody>
      </p:sp>
      <p:sp>
        <p:nvSpPr>
          <p:cNvPr id="31" name="TextBox 30">
            <a:extLst>
              <a:ext uri="{FF2B5EF4-FFF2-40B4-BE49-F238E27FC236}">
                <a16:creationId xmlns:a16="http://schemas.microsoft.com/office/drawing/2014/main" id="{2CE41F92-A80E-8B41-410E-DA5FE23F07EC}"/>
              </a:ext>
            </a:extLst>
          </p:cNvPr>
          <p:cNvSpPr txBox="1"/>
          <p:nvPr/>
        </p:nvSpPr>
        <p:spPr>
          <a:xfrm>
            <a:off x="3104443" y="2850445"/>
            <a:ext cx="600286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err="1">
                <a:solidFill>
                  <a:srgbClr val="871094"/>
                </a:solidFill>
                <a:latin typeface="Consolas"/>
              </a:rPr>
              <a:t>total_seats</a:t>
            </a:r>
            <a:r>
              <a:rPr lang="en-US" sz="2000" dirty="0">
                <a:solidFill>
                  <a:srgbClr val="871094"/>
                </a:solidFill>
                <a:latin typeface="Consolas"/>
              </a:rPr>
              <a:t> </a:t>
            </a:r>
            <a:r>
              <a:rPr lang="en-US" sz="2000" dirty="0">
                <a:solidFill>
                  <a:srgbClr val="080808"/>
                </a:solidFill>
                <a:latin typeface="Consolas"/>
              </a:rPr>
              <a:t>= </a:t>
            </a:r>
            <a:r>
              <a:rPr lang="en-US" sz="2000" dirty="0" err="1">
                <a:solidFill>
                  <a:srgbClr val="871094"/>
                </a:solidFill>
                <a:latin typeface="Consolas"/>
              </a:rPr>
              <a:t>total_seats</a:t>
            </a:r>
            <a:r>
              <a:rPr lang="en-US" sz="2000" dirty="0">
                <a:solidFill>
                  <a:srgbClr val="871094"/>
                </a:solidFill>
                <a:latin typeface="Consolas"/>
              </a:rPr>
              <a:t> </a:t>
            </a:r>
            <a:r>
              <a:rPr lang="en-US" sz="2000" dirty="0">
                <a:solidFill>
                  <a:srgbClr val="080808"/>
                </a:solidFill>
                <a:latin typeface="Consolas"/>
              </a:rPr>
              <a:t>- </a:t>
            </a:r>
            <a:r>
              <a:rPr lang="en-US" sz="2000" dirty="0">
                <a:latin typeface="Consolas"/>
              </a:rPr>
              <a:t>seats</a:t>
            </a:r>
            <a:r>
              <a:rPr lang="en-US" sz="2000" dirty="0">
                <a:solidFill>
                  <a:srgbClr val="080808"/>
                </a:solidFill>
                <a:latin typeface="Consolas"/>
              </a:rPr>
              <a:t>;</a:t>
            </a:r>
            <a:endParaRPr lang="en-US" dirty="0"/>
          </a:p>
        </p:txBody>
      </p:sp>
      <p:sp>
        <p:nvSpPr>
          <p:cNvPr id="33" name="TextBox 32">
            <a:extLst>
              <a:ext uri="{FF2B5EF4-FFF2-40B4-BE49-F238E27FC236}">
                <a16:creationId xmlns:a16="http://schemas.microsoft.com/office/drawing/2014/main" id="{1FB024BB-65C8-A0CB-21AA-6403CCAA8151}"/>
              </a:ext>
            </a:extLst>
          </p:cNvPr>
          <p:cNvSpPr txBox="1"/>
          <p:nvPr/>
        </p:nvSpPr>
        <p:spPr>
          <a:xfrm>
            <a:off x="3174999" y="3189111"/>
            <a:ext cx="859931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err="1">
                <a:latin typeface="Consolas"/>
              </a:rPr>
              <a:t>System</a:t>
            </a:r>
            <a:r>
              <a:rPr lang="en-US" sz="2000" dirty="0" err="1">
                <a:solidFill>
                  <a:srgbClr val="080808"/>
                </a:solidFill>
                <a:latin typeface="Consolas"/>
              </a:rPr>
              <a:t>.</a:t>
            </a:r>
            <a:r>
              <a:rPr lang="en-US" sz="2000" i="1" dirty="0" err="1">
                <a:solidFill>
                  <a:srgbClr val="871094"/>
                </a:solidFill>
                <a:latin typeface="Consolas"/>
              </a:rPr>
              <a:t>out</a:t>
            </a:r>
            <a:r>
              <a:rPr lang="en-US" sz="2000" dirty="0" err="1">
                <a:solidFill>
                  <a:srgbClr val="080808"/>
                </a:solidFill>
                <a:latin typeface="Consolas"/>
              </a:rPr>
              <a:t>.println</a:t>
            </a:r>
            <a:r>
              <a:rPr lang="en-US" sz="2000" dirty="0">
                <a:solidFill>
                  <a:srgbClr val="080808"/>
                </a:solidFill>
                <a:latin typeface="Consolas"/>
              </a:rPr>
              <a:t>(</a:t>
            </a:r>
            <a:r>
              <a:rPr lang="en-US" sz="2000" dirty="0" err="1">
                <a:solidFill>
                  <a:srgbClr val="871094"/>
                </a:solidFill>
                <a:latin typeface="Consolas"/>
              </a:rPr>
              <a:t>total_seats</a:t>
            </a:r>
            <a:r>
              <a:rPr lang="en-US" sz="2000" dirty="0">
                <a:solidFill>
                  <a:srgbClr val="871094"/>
                </a:solidFill>
                <a:latin typeface="Consolas"/>
              </a:rPr>
              <a:t> </a:t>
            </a:r>
            <a:r>
              <a:rPr lang="en-US" sz="2000" dirty="0">
                <a:solidFill>
                  <a:srgbClr val="080808"/>
                </a:solidFill>
                <a:latin typeface="Consolas"/>
              </a:rPr>
              <a:t>+ </a:t>
            </a:r>
            <a:r>
              <a:rPr lang="en-US" sz="2000" dirty="0">
                <a:solidFill>
                  <a:srgbClr val="067D17"/>
                </a:solidFill>
                <a:latin typeface="Consolas"/>
              </a:rPr>
              <a:t>" seats are left"</a:t>
            </a:r>
            <a:r>
              <a:rPr lang="en-US" sz="2000" dirty="0">
                <a:solidFill>
                  <a:srgbClr val="080808"/>
                </a:solidFill>
                <a:latin typeface="Consolas"/>
              </a:rPr>
              <a:t>);</a:t>
            </a:r>
            <a:endParaRPr lang="en-US" dirty="0"/>
          </a:p>
        </p:txBody>
      </p:sp>
      <p:sp>
        <p:nvSpPr>
          <p:cNvPr id="34" name="TextBox 33">
            <a:extLst>
              <a:ext uri="{FF2B5EF4-FFF2-40B4-BE49-F238E27FC236}">
                <a16:creationId xmlns:a16="http://schemas.microsoft.com/office/drawing/2014/main" id="{0785BE43-2B54-30AE-374A-BB799C3C1F89}"/>
              </a:ext>
            </a:extLst>
          </p:cNvPr>
          <p:cNvSpPr txBox="1"/>
          <p:nvPr/>
        </p:nvSpPr>
        <p:spPr>
          <a:xfrm>
            <a:off x="2568221" y="3584223"/>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80808"/>
                </a:solidFill>
                <a:latin typeface="Consolas"/>
              </a:rPr>
              <a:t>}</a:t>
            </a:r>
            <a:r>
              <a:rPr lang="en-US" sz="2000" dirty="0">
                <a:solidFill>
                  <a:srgbClr val="0033B3"/>
                </a:solidFill>
                <a:latin typeface="Consolas"/>
              </a:rPr>
              <a:t>else </a:t>
            </a:r>
            <a:r>
              <a:rPr lang="en-US" sz="2000" dirty="0">
                <a:solidFill>
                  <a:srgbClr val="080808"/>
                </a:solidFill>
                <a:latin typeface="Consolas"/>
              </a:rPr>
              <a:t>{</a:t>
            </a:r>
            <a:endParaRPr lang="en-US" dirty="0"/>
          </a:p>
        </p:txBody>
      </p:sp>
      <p:sp>
        <p:nvSpPr>
          <p:cNvPr id="35" name="TextBox 34">
            <a:extLst>
              <a:ext uri="{FF2B5EF4-FFF2-40B4-BE49-F238E27FC236}">
                <a16:creationId xmlns:a16="http://schemas.microsoft.com/office/drawing/2014/main" id="{C048D27B-F5FD-F04F-78BE-F8A11FDD8577}"/>
              </a:ext>
            </a:extLst>
          </p:cNvPr>
          <p:cNvSpPr txBox="1"/>
          <p:nvPr/>
        </p:nvSpPr>
        <p:spPr>
          <a:xfrm>
            <a:off x="3175000" y="3979332"/>
            <a:ext cx="882508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err="1">
                <a:latin typeface="Consolas"/>
              </a:rPr>
              <a:t>System</a:t>
            </a:r>
            <a:r>
              <a:rPr lang="en-US" sz="2000" dirty="0" err="1">
                <a:solidFill>
                  <a:srgbClr val="080808"/>
                </a:solidFill>
                <a:latin typeface="Consolas"/>
              </a:rPr>
              <a:t>.</a:t>
            </a:r>
            <a:r>
              <a:rPr lang="en-US" sz="2000" i="1" dirty="0" err="1">
                <a:solidFill>
                  <a:srgbClr val="871094"/>
                </a:solidFill>
                <a:latin typeface="Consolas"/>
              </a:rPr>
              <a:t>out</a:t>
            </a:r>
            <a:r>
              <a:rPr lang="en-US" sz="2000" dirty="0" err="1">
                <a:solidFill>
                  <a:srgbClr val="080808"/>
                </a:solidFill>
                <a:latin typeface="Consolas"/>
              </a:rPr>
              <a:t>.println</a:t>
            </a:r>
            <a:r>
              <a:rPr lang="en-US" sz="2000" dirty="0">
                <a:solidFill>
                  <a:srgbClr val="080808"/>
                </a:solidFill>
                <a:latin typeface="Consolas"/>
              </a:rPr>
              <a:t>(</a:t>
            </a:r>
            <a:r>
              <a:rPr lang="en-US" sz="2000" dirty="0">
                <a:solidFill>
                  <a:srgbClr val="067D17"/>
                </a:solidFill>
                <a:latin typeface="Consolas"/>
              </a:rPr>
              <a:t>"Sorry seats cannot be booked....!"</a:t>
            </a:r>
            <a:r>
              <a:rPr lang="en-US" sz="2000" dirty="0">
                <a:solidFill>
                  <a:srgbClr val="080808"/>
                </a:solidFill>
                <a:latin typeface="Consolas"/>
              </a:rPr>
              <a:t>);</a:t>
            </a:r>
            <a:endParaRPr lang="en-US" dirty="0"/>
          </a:p>
        </p:txBody>
      </p:sp>
      <p:sp>
        <p:nvSpPr>
          <p:cNvPr id="36" name="TextBox 35">
            <a:extLst>
              <a:ext uri="{FF2B5EF4-FFF2-40B4-BE49-F238E27FC236}">
                <a16:creationId xmlns:a16="http://schemas.microsoft.com/office/drawing/2014/main" id="{7E339818-8BD5-7495-1BDF-25401340A49A}"/>
              </a:ext>
            </a:extLst>
          </p:cNvPr>
          <p:cNvSpPr txBox="1"/>
          <p:nvPr/>
        </p:nvSpPr>
        <p:spPr>
          <a:xfrm>
            <a:off x="2652888" y="4374445"/>
            <a:ext cx="879686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onsolas"/>
              </a:rPr>
              <a:t>    </a:t>
            </a:r>
            <a:r>
              <a:rPr lang="en-US" sz="2000" dirty="0" err="1">
                <a:latin typeface="Consolas"/>
              </a:rPr>
              <a:t>System</a:t>
            </a:r>
            <a:r>
              <a:rPr lang="en-US" sz="2000" dirty="0" err="1">
                <a:solidFill>
                  <a:srgbClr val="080808"/>
                </a:solidFill>
                <a:latin typeface="Consolas"/>
              </a:rPr>
              <a:t>.</a:t>
            </a:r>
            <a:r>
              <a:rPr lang="en-US" sz="2000" i="1" dirty="0" err="1">
                <a:solidFill>
                  <a:srgbClr val="871094"/>
                </a:solidFill>
                <a:latin typeface="Consolas"/>
              </a:rPr>
              <a:t>out</a:t>
            </a:r>
            <a:r>
              <a:rPr lang="en-US" sz="2000" dirty="0" err="1">
                <a:solidFill>
                  <a:srgbClr val="080808"/>
                </a:solidFill>
                <a:latin typeface="Consolas"/>
              </a:rPr>
              <a:t>.println</a:t>
            </a:r>
            <a:r>
              <a:rPr lang="en-US" sz="2000" dirty="0">
                <a:solidFill>
                  <a:srgbClr val="080808"/>
                </a:solidFill>
                <a:latin typeface="Consolas"/>
              </a:rPr>
              <a:t>(</a:t>
            </a:r>
            <a:r>
              <a:rPr lang="en-US" sz="2000" dirty="0">
                <a:solidFill>
                  <a:srgbClr val="067D17"/>
                </a:solidFill>
                <a:latin typeface="Consolas"/>
              </a:rPr>
              <a:t>"Seats left : " </a:t>
            </a:r>
            <a:r>
              <a:rPr lang="en-US" sz="2000" dirty="0">
                <a:solidFill>
                  <a:srgbClr val="080808"/>
                </a:solidFill>
                <a:latin typeface="Consolas"/>
              </a:rPr>
              <a:t>+ </a:t>
            </a:r>
            <a:r>
              <a:rPr lang="en-US" sz="2000" dirty="0" err="1">
                <a:solidFill>
                  <a:srgbClr val="871094"/>
                </a:solidFill>
                <a:latin typeface="Consolas"/>
              </a:rPr>
              <a:t>total_seats</a:t>
            </a:r>
            <a:r>
              <a:rPr lang="en-US" sz="2000" dirty="0">
                <a:solidFill>
                  <a:srgbClr val="080808"/>
                </a:solidFill>
                <a:latin typeface="Consolas"/>
              </a:rPr>
              <a:t>);</a:t>
            </a:r>
            <a:endParaRPr lang="en-US" dirty="0">
              <a:solidFill>
                <a:srgbClr val="000000"/>
              </a:solidFill>
              <a:latin typeface="Aptos" panose="020B0004020202020204"/>
            </a:endParaRPr>
          </a:p>
          <a:p>
            <a:r>
              <a:rPr lang="en-US" sz="2000" dirty="0">
                <a:solidFill>
                  <a:srgbClr val="080808"/>
                </a:solidFill>
                <a:latin typeface="Consolas"/>
              </a:rPr>
              <a:t>}</a:t>
            </a:r>
            <a:endParaRPr lang="en-US" dirty="0"/>
          </a:p>
        </p:txBody>
      </p:sp>
    </p:spTree>
    <p:extLst>
      <p:ext uri="{BB962C8B-B14F-4D97-AF65-F5344CB8AC3E}">
        <p14:creationId xmlns:p14="http://schemas.microsoft.com/office/powerpoint/2010/main" val="2157483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p:bldP spid="27" grpId="0"/>
      <p:bldP spid="28" grpId="0"/>
      <p:bldP spid="29" grpId="0"/>
      <p:bldP spid="30" grpId="0"/>
      <p:bldP spid="31" grpId="0"/>
      <p:bldP spid="33" grpId="0"/>
      <p:bldP spid="34" grpId="0"/>
      <p:bldP spid="35" grpId="0"/>
      <p:bldP spid="3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28C356-5BB7-4788-A9AA-DF42B5E82C7D}"/>
              </a:ext>
            </a:extLst>
          </p:cNvPr>
          <p:cNvSpPr txBox="1"/>
          <p:nvPr/>
        </p:nvSpPr>
        <p:spPr>
          <a:xfrm>
            <a:off x="1622777" y="0"/>
            <a:ext cx="6835422" cy="68608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033B3"/>
                </a:solidFill>
                <a:latin typeface="Consolas"/>
              </a:rPr>
              <a:t>public class </a:t>
            </a:r>
            <a:r>
              <a:rPr lang="en-US" sz="2000" err="1">
                <a:latin typeface="Consolas"/>
              </a:rPr>
              <a:t>BookSeat</a:t>
            </a:r>
            <a:r>
              <a:rPr lang="en-US" sz="2000" dirty="0">
                <a:latin typeface="Consolas"/>
              </a:rPr>
              <a:t> </a:t>
            </a:r>
            <a:r>
              <a:rPr lang="en-US" sz="2000" dirty="0">
                <a:solidFill>
                  <a:srgbClr val="0033B3"/>
                </a:solidFill>
                <a:latin typeface="Consolas"/>
              </a:rPr>
              <a:t>extends </a:t>
            </a:r>
            <a:r>
              <a:rPr lang="en-US" sz="2000" dirty="0">
                <a:latin typeface="Consolas"/>
              </a:rPr>
              <a:t>Thread </a:t>
            </a:r>
            <a:r>
              <a:rPr lang="en-US" sz="2000" dirty="0">
                <a:solidFill>
                  <a:srgbClr val="080808"/>
                </a:solidFill>
                <a:latin typeface="Consolas"/>
              </a:rPr>
              <a:t>{</a:t>
            </a:r>
            <a:br>
              <a:rPr lang="en-US" sz="2000" dirty="0">
                <a:latin typeface="Consolas"/>
              </a:rPr>
            </a:b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9E880D"/>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a:t>
            </a:r>
            <a:endParaRPr lang="en-US" sz="2000" dirty="0"/>
          </a:p>
          <a:p>
            <a:pPr algn="l"/>
            <a:endParaRPr lang="en-US" dirty="0"/>
          </a:p>
        </p:txBody>
      </p:sp>
      <p:sp>
        <p:nvSpPr>
          <p:cNvPr id="3" name="Left Bracket 2">
            <a:extLst>
              <a:ext uri="{FF2B5EF4-FFF2-40B4-BE49-F238E27FC236}">
                <a16:creationId xmlns:a16="http://schemas.microsoft.com/office/drawing/2014/main" id="{C672FEEA-FB82-D07C-32DE-333A6D2EC2A8}"/>
              </a:ext>
            </a:extLst>
          </p:cNvPr>
          <p:cNvSpPr/>
          <p:nvPr/>
        </p:nvSpPr>
        <p:spPr>
          <a:xfrm>
            <a:off x="654868" y="206022"/>
            <a:ext cx="115484" cy="6431843"/>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 name="Left Bracket 3">
            <a:extLst>
              <a:ext uri="{FF2B5EF4-FFF2-40B4-BE49-F238E27FC236}">
                <a16:creationId xmlns:a16="http://schemas.microsoft.com/office/drawing/2014/main" id="{219EB218-8BA0-4351-3934-70542B6942A7}"/>
              </a:ext>
            </a:extLst>
          </p:cNvPr>
          <p:cNvSpPr/>
          <p:nvPr/>
        </p:nvSpPr>
        <p:spPr>
          <a:xfrm>
            <a:off x="1007645" y="2026356"/>
            <a:ext cx="115484" cy="80151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Left Bracket 4">
            <a:extLst>
              <a:ext uri="{FF2B5EF4-FFF2-40B4-BE49-F238E27FC236}">
                <a16:creationId xmlns:a16="http://schemas.microsoft.com/office/drawing/2014/main" id="{7BAAE669-E26F-044F-4023-87A5B28B526D}"/>
              </a:ext>
            </a:extLst>
          </p:cNvPr>
          <p:cNvSpPr/>
          <p:nvPr/>
        </p:nvSpPr>
        <p:spPr>
          <a:xfrm>
            <a:off x="1064092" y="3183465"/>
            <a:ext cx="115484" cy="293229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C0A03291-4334-D1F6-5D0E-B8A737DFC7DA}"/>
              </a:ext>
            </a:extLst>
          </p:cNvPr>
          <p:cNvSpPr txBox="1"/>
          <p:nvPr/>
        </p:nvSpPr>
        <p:spPr>
          <a:xfrm>
            <a:off x="2173111" y="677333"/>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033B3"/>
                </a:solidFill>
                <a:latin typeface="Consolas"/>
              </a:rPr>
              <a:t>static </a:t>
            </a:r>
            <a:r>
              <a:rPr lang="en-US" sz="2000" dirty="0">
                <a:latin typeface="Consolas"/>
              </a:rPr>
              <a:t>Seat </a:t>
            </a:r>
            <a:r>
              <a:rPr lang="en-US" sz="2000" i="1" dirty="0">
                <a:solidFill>
                  <a:srgbClr val="871094"/>
                </a:solidFill>
                <a:latin typeface="Consolas"/>
              </a:rPr>
              <a:t>s</a:t>
            </a:r>
            <a:r>
              <a:rPr lang="en-US" sz="2000" dirty="0">
                <a:solidFill>
                  <a:srgbClr val="080808"/>
                </a:solidFill>
                <a:latin typeface="Consolas"/>
              </a:rPr>
              <a:t>;</a:t>
            </a:r>
            <a:br>
              <a:rPr lang="en-US" sz="2000" dirty="0">
                <a:solidFill>
                  <a:srgbClr val="080808"/>
                </a:solidFill>
                <a:latin typeface="Consolas"/>
              </a:rPr>
            </a:br>
            <a:r>
              <a:rPr lang="en-US" sz="2000" dirty="0">
                <a:solidFill>
                  <a:srgbClr val="0033B3"/>
                </a:solidFill>
                <a:latin typeface="Consolas"/>
              </a:rPr>
              <a:t>int </a:t>
            </a:r>
            <a:r>
              <a:rPr lang="en-US" sz="2000" dirty="0">
                <a:solidFill>
                  <a:srgbClr val="871094"/>
                </a:solidFill>
                <a:latin typeface="Consolas"/>
              </a:rPr>
              <a:t>seats</a:t>
            </a:r>
            <a:r>
              <a:rPr lang="en-US" sz="2000" dirty="0">
                <a:solidFill>
                  <a:srgbClr val="080808"/>
                </a:solidFill>
                <a:latin typeface="Consolas"/>
              </a:rPr>
              <a:t>;</a:t>
            </a:r>
            <a:endParaRPr lang="en-US" dirty="0"/>
          </a:p>
        </p:txBody>
      </p:sp>
      <p:sp>
        <p:nvSpPr>
          <p:cNvPr id="7" name="TextBox 6">
            <a:extLst>
              <a:ext uri="{FF2B5EF4-FFF2-40B4-BE49-F238E27FC236}">
                <a16:creationId xmlns:a16="http://schemas.microsoft.com/office/drawing/2014/main" id="{1B3FBEF8-EEBC-9870-350A-CA6D005F90C5}"/>
              </a:ext>
            </a:extLst>
          </p:cNvPr>
          <p:cNvSpPr txBox="1"/>
          <p:nvPr/>
        </p:nvSpPr>
        <p:spPr>
          <a:xfrm>
            <a:off x="2173111" y="1495778"/>
            <a:ext cx="41402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9E880D"/>
                </a:solidFill>
                <a:latin typeface="Consolas"/>
              </a:rPr>
              <a:t>@Override</a:t>
            </a:r>
            <a:br>
              <a:rPr lang="en-US" sz="2000" dirty="0">
                <a:solidFill>
                  <a:srgbClr val="9E880D"/>
                </a:solidFill>
                <a:latin typeface="Consolas"/>
              </a:rPr>
            </a:br>
            <a:r>
              <a:rPr lang="en-US" sz="2000" dirty="0">
                <a:solidFill>
                  <a:srgbClr val="9E880D"/>
                </a:solidFill>
                <a:latin typeface="Consolas"/>
              </a:rPr>
              <a:t> </a:t>
            </a:r>
            <a:r>
              <a:rPr lang="en-US" sz="2000" dirty="0">
                <a:solidFill>
                  <a:srgbClr val="0033B3"/>
                </a:solidFill>
                <a:latin typeface="Consolas"/>
              </a:rPr>
              <a:t>public void </a:t>
            </a:r>
            <a:r>
              <a:rPr lang="en-US" sz="2000" dirty="0">
                <a:solidFill>
                  <a:srgbClr val="00627A"/>
                </a:solidFill>
                <a:latin typeface="Consolas"/>
              </a:rPr>
              <a:t>run</a:t>
            </a:r>
            <a:r>
              <a:rPr lang="en-US" sz="2000" dirty="0">
                <a:solidFill>
                  <a:srgbClr val="080808"/>
                </a:solidFill>
                <a:latin typeface="Consolas"/>
              </a:rPr>
              <a:t>() {</a:t>
            </a:r>
            <a:br>
              <a:rPr lang="en-US" sz="2000" dirty="0">
                <a:solidFill>
                  <a:srgbClr val="080808"/>
                </a:solidFill>
                <a:latin typeface="Consolas"/>
              </a:rPr>
            </a:br>
            <a:r>
              <a:rPr lang="en-US" sz="2000" dirty="0">
                <a:solidFill>
                  <a:srgbClr val="080808"/>
                </a:solidFill>
                <a:latin typeface="Consolas"/>
              </a:rPr>
              <a:t>    </a:t>
            </a:r>
            <a:r>
              <a:rPr lang="en-US" sz="2000" i="1" dirty="0" err="1">
                <a:solidFill>
                  <a:srgbClr val="871094"/>
                </a:solidFill>
                <a:latin typeface="Consolas"/>
              </a:rPr>
              <a:t>s</a:t>
            </a:r>
            <a:r>
              <a:rPr lang="en-US" sz="2000" dirty="0" err="1">
                <a:solidFill>
                  <a:srgbClr val="080808"/>
                </a:solidFill>
                <a:latin typeface="Consolas"/>
              </a:rPr>
              <a:t>.bookSeat</a:t>
            </a:r>
            <a:r>
              <a:rPr lang="en-US" sz="2000" dirty="0">
                <a:solidFill>
                  <a:srgbClr val="080808"/>
                </a:solidFill>
                <a:latin typeface="Consolas"/>
              </a:rPr>
              <a:t>(</a:t>
            </a:r>
            <a:r>
              <a:rPr lang="en-US" sz="2000" dirty="0">
                <a:solidFill>
                  <a:srgbClr val="871094"/>
                </a:solidFill>
                <a:latin typeface="Consolas"/>
              </a:rPr>
              <a:t>seats</a:t>
            </a:r>
            <a:r>
              <a:rPr lang="en-US" sz="2000" dirty="0">
                <a:solidFill>
                  <a:srgbClr val="080808"/>
                </a:solidFill>
                <a:latin typeface="Consolas"/>
              </a:rPr>
              <a:t>);</a:t>
            </a:r>
            <a:br>
              <a:rPr lang="en-US" sz="2000" dirty="0">
                <a:solidFill>
                  <a:srgbClr val="080808"/>
                </a:solidFill>
                <a:latin typeface="Consolas"/>
              </a:rPr>
            </a:br>
            <a:r>
              <a:rPr lang="en-US" sz="2000" dirty="0">
                <a:solidFill>
                  <a:srgbClr val="080808"/>
                </a:solidFill>
                <a:latin typeface="Consolas"/>
              </a:rPr>
              <a:t> }</a:t>
            </a:r>
            <a:endParaRPr lang="en-US" dirty="0"/>
          </a:p>
        </p:txBody>
      </p:sp>
      <p:sp>
        <p:nvSpPr>
          <p:cNvPr id="8" name="TextBox 7">
            <a:extLst>
              <a:ext uri="{FF2B5EF4-FFF2-40B4-BE49-F238E27FC236}">
                <a16:creationId xmlns:a16="http://schemas.microsoft.com/office/drawing/2014/main" id="{1BA6BEC7-6C6C-5D80-84B5-1248FC371732}"/>
              </a:ext>
            </a:extLst>
          </p:cNvPr>
          <p:cNvSpPr txBox="1"/>
          <p:nvPr/>
        </p:nvSpPr>
        <p:spPr>
          <a:xfrm>
            <a:off x="2300111" y="3062110"/>
            <a:ext cx="7357533"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033B3"/>
                </a:solidFill>
                <a:latin typeface="Consolas"/>
              </a:rPr>
              <a:t>public static void </a:t>
            </a:r>
            <a:r>
              <a:rPr lang="en-US" sz="2000" dirty="0">
                <a:solidFill>
                  <a:srgbClr val="00627A"/>
                </a:solidFill>
                <a:latin typeface="Consolas"/>
              </a:rPr>
              <a:t>main</a:t>
            </a:r>
            <a:r>
              <a:rPr lang="en-US" sz="2000" dirty="0">
                <a:solidFill>
                  <a:srgbClr val="080808"/>
                </a:solidFill>
                <a:latin typeface="Consolas"/>
              </a:rPr>
              <a:t>(</a:t>
            </a:r>
            <a:r>
              <a:rPr lang="en-US" sz="2000" dirty="0">
                <a:latin typeface="Consolas"/>
              </a:rPr>
              <a:t>String</a:t>
            </a:r>
            <a:r>
              <a:rPr lang="en-US" sz="2000" dirty="0">
                <a:solidFill>
                  <a:srgbClr val="080808"/>
                </a:solidFill>
                <a:latin typeface="Consolas"/>
              </a:rPr>
              <a:t>[] </a:t>
            </a:r>
            <a:r>
              <a:rPr lang="en-US" sz="2000" dirty="0" err="1">
                <a:latin typeface="Consolas"/>
              </a:rPr>
              <a:t>args</a:t>
            </a:r>
            <a:r>
              <a:rPr lang="en-US" sz="2000" dirty="0">
                <a:solidFill>
                  <a:srgbClr val="080808"/>
                </a:solidFill>
                <a:latin typeface="Consolas"/>
              </a:rPr>
              <a:t>) {</a:t>
            </a:r>
            <a:br>
              <a:rPr lang="en-US" sz="2000" dirty="0">
                <a:solidFill>
                  <a:srgbClr val="080808"/>
                </a:solidFill>
                <a:latin typeface="Consolas"/>
              </a:rPr>
            </a:br>
            <a:r>
              <a:rPr lang="en-US" sz="2000" dirty="0">
                <a:solidFill>
                  <a:srgbClr val="080808"/>
                </a:solidFill>
                <a:latin typeface="Consolas"/>
              </a:rPr>
              <a:t>  </a:t>
            </a:r>
            <a:r>
              <a:rPr lang="en-US" sz="2000" i="1" dirty="0">
                <a:solidFill>
                  <a:srgbClr val="871094"/>
                </a:solidFill>
                <a:latin typeface="Consolas"/>
              </a:rPr>
              <a:t>s </a:t>
            </a:r>
            <a:r>
              <a:rPr lang="en-US" sz="2000" dirty="0">
                <a:solidFill>
                  <a:srgbClr val="080808"/>
                </a:solidFill>
                <a:latin typeface="Consolas"/>
              </a:rPr>
              <a:t>= </a:t>
            </a:r>
            <a:r>
              <a:rPr lang="en-US" sz="2000" dirty="0">
                <a:solidFill>
                  <a:srgbClr val="0033B3"/>
                </a:solidFill>
                <a:latin typeface="Consolas"/>
              </a:rPr>
              <a:t>new </a:t>
            </a:r>
            <a:r>
              <a:rPr lang="en-US" sz="2000" dirty="0">
                <a:solidFill>
                  <a:srgbClr val="080808"/>
                </a:solidFill>
                <a:latin typeface="Consolas"/>
              </a:rPr>
              <a:t>Seat();</a:t>
            </a:r>
            <a:br>
              <a:rPr lang="en-US" sz="2000" dirty="0">
                <a:solidFill>
                  <a:srgbClr val="080808"/>
                </a:solidFill>
                <a:latin typeface="Consolas"/>
              </a:rPr>
            </a:br>
            <a:br>
              <a:rPr lang="en-US" sz="2000" dirty="0">
                <a:solidFill>
                  <a:srgbClr val="080808"/>
                </a:solidFill>
                <a:latin typeface="Consolas"/>
              </a:rPr>
            </a:br>
            <a:r>
              <a:rPr lang="en-US" sz="2000" dirty="0">
                <a:solidFill>
                  <a:srgbClr val="080808"/>
                </a:solidFill>
                <a:latin typeface="Consolas"/>
              </a:rPr>
              <a:t>  </a:t>
            </a:r>
            <a:r>
              <a:rPr lang="en-US" sz="2000" dirty="0" err="1">
                <a:latin typeface="Consolas"/>
              </a:rPr>
              <a:t>BookSeat</a:t>
            </a:r>
            <a:r>
              <a:rPr lang="en-US" sz="2000" dirty="0">
                <a:latin typeface="Consolas"/>
              </a:rPr>
              <a:t> john </a:t>
            </a:r>
            <a:r>
              <a:rPr lang="en-US" sz="2000" dirty="0">
                <a:solidFill>
                  <a:srgbClr val="080808"/>
                </a:solidFill>
                <a:latin typeface="Consolas"/>
              </a:rPr>
              <a:t>= </a:t>
            </a:r>
            <a:r>
              <a:rPr lang="en-US" sz="2000" dirty="0">
                <a:solidFill>
                  <a:srgbClr val="0033B3"/>
                </a:solidFill>
                <a:latin typeface="Consolas"/>
              </a:rPr>
              <a:t>new </a:t>
            </a:r>
            <a:r>
              <a:rPr lang="en-US" sz="2000" dirty="0" err="1">
                <a:solidFill>
                  <a:srgbClr val="080808"/>
                </a:solidFill>
                <a:latin typeface="Consolas"/>
              </a:rPr>
              <a:t>BookSeat</a:t>
            </a:r>
            <a:r>
              <a:rPr lang="en-US" sz="2000" dirty="0">
                <a:solidFill>
                  <a:srgbClr val="080808"/>
                </a:solidFill>
                <a:latin typeface="Consolas"/>
              </a:rPr>
              <a:t>();</a:t>
            </a:r>
            <a:br>
              <a:rPr lang="en-US" sz="2000" dirty="0">
                <a:solidFill>
                  <a:srgbClr val="080808"/>
                </a:solidFill>
                <a:latin typeface="Consolas"/>
              </a:rPr>
            </a:br>
            <a:r>
              <a:rPr lang="en-US" sz="2000" dirty="0">
                <a:solidFill>
                  <a:srgbClr val="080808"/>
                </a:solidFill>
                <a:latin typeface="Consolas"/>
              </a:rPr>
              <a:t>  </a:t>
            </a:r>
            <a:r>
              <a:rPr lang="en-US" sz="2000" dirty="0" err="1">
                <a:latin typeface="Consolas"/>
              </a:rPr>
              <a:t>john</a:t>
            </a:r>
            <a:r>
              <a:rPr lang="en-US" sz="2000" dirty="0" err="1">
                <a:solidFill>
                  <a:srgbClr val="080808"/>
                </a:solidFill>
                <a:latin typeface="Consolas"/>
              </a:rPr>
              <a:t>.</a:t>
            </a:r>
            <a:r>
              <a:rPr lang="en-US" sz="2000" dirty="0" err="1">
                <a:solidFill>
                  <a:srgbClr val="871094"/>
                </a:solidFill>
                <a:latin typeface="Consolas"/>
              </a:rPr>
              <a:t>seats</a:t>
            </a:r>
            <a:r>
              <a:rPr lang="en-US" sz="2000" dirty="0">
                <a:solidFill>
                  <a:srgbClr val="871094"/>
                </a:solidFill>
                <a:latin typeface="Consolas"/>
              </a:rPr>
              <a:t> </a:t>
            </a:r>
            <a:r>
              <a:rPr lang="en-US" sz="2000" dirty="0">
                <a:solidFill>
                  <a:srgbClr val="080808"/>
                </a:solidFill>
                <a:latin typeface="Consolas"/>
              </a:rPr>
              <a:t>= </a:t>
            </a:r>
            <a:r>
              <a:rPr lang="en-US" sz="2000" dirty="0">
                <a:solidFill>
                  <a:srgbClr val="1750EB"/>
                </a:solidFill>
                <a:latin typeface="Consolas"/>
              </a:rPr>
              <a:t>7</a:t>
            </a:r>
            <a:r>
              <a:rPr lang="en-US" sz="2000" dirty="0">
                <a:solidFill>
                  <a:srgbClr val="080808"/>
                </a:solidFill>
                <a:latin typeface="Consolas"/>
              </a:rPr>
              <a:t>;</a:t>
            </a:r>
            <a:br>
              <a:rPr lang="en-US" sz="2000" dirty="0">
                <a:solidFill>
                  <a:srgbClr val="080808"/>
                </a:solidFill>
                <a:latin typeface="Consolas"/>
              </a:rPr>
            </a:br>
            <a:r>
              <a:rPr lang="en-US" sz="2000" dirty="0">
                <a:solidFill>
                  <a:srgbClr val="080808"/>
                </a:solidFill>
                <a:latin typeface="Consolas"/>
              </a:rPr>
              <a:t>  </a:t>
            </a:r>
            <a:r>
              <a:rPr lang="en-US" sz="2000" dirty="0" err="1">
                <a:latin typeface="Consolas"/>
              </a:rPr>
              <a:t>john</a:t>
            </a:r>
            <a:r>
              <a:rPr lang="en-US" sz="2000" dirty="0" err="1">
                <a:solidFill>
                  <a:srgbClr val="080808"/>
                </a:solidFill>
                <a:latin typeface="Consolas"/>
              </a:rPr>
              <a:t>.start</a:t>
            </a:r>
            <a:r>
              <a:rPr lang="en-US" sz="2000" dirty="0">
                <a:solidFill>
                  <a:srgbClr val="080808"/>
                </a:solidFill>
                <a:latin typeface="Consolas"/>
              </a:rPr>
              <a:t>();</a:t>
            </a:r>
            <a:br>
              <a:rPr lang="en-US" sz="2000" dirty="0">
                <a:solidFill>
                  <a:srgbClr val="080808"/>
                </a:solidFill>
                <a:latin typeface="Consolas"/>
              </a:rPr>
            </a:br>
            <a:r>
              <a:rPr lang="en-US" sz="2000" dirty="0">
                <a:solidFill>
                  <a:srgbClr val="080808"/>
                </a:solidFill>
                <a:latin typeface="Consolas"/>
              </a:rPr>
              <a:t> </a:t>
            </a:r>
            <a:br>
              <a:rPr lang="en-US" sz="2000" dirty="0">
                <a:solidFill>
                  <a:srgbClr val="080808"/>
                </a:solidFill>
                <a:latin typeface="Consolas"/>
              </a:rPr>
            </a:br>
            <a:r>
              <a:rPr lang="en-US" sz="2000" dirty="0">
                <a:solidFill>
                  <a:srgbClr val="080808"/>
                </a:solidFill>
                <a:latin typeface="Consolas"/>
              </a:rPr>
              <a:t> </a:t>
            </a:r>
            <a:br>
              <a:rPr lang="en-US" sz="2000" dirty="0">
                <a:solidFill>
                  <a:srgbClr val="080808"/>
                </a:solidFill>
                <a:latin typeface="Consolas"/>
              </a:rPr>
            </a:br>
            <a:r>
              <a:rPr lang="en-US" sz="2000" dirty="0">
                <a:solidFill>
                  <a:srgbClr val="080808"/>
                </a:solidFill>
                <a:latin typeface="Consolas"/>
              </a:rPr>
              <a:t> </a:t>
            </a:r>
            <a:endParaRPr lang="en-US">
              <a:solidFill>
                <a:srgbClr val="000000"/>
              </a:solidFill>
              <a:latin typeface="Aptos" panose="020B0004020202020204"/>
            </a:endParaRPr>
          </a:p>
          <a:p>
            <a:r>
              <a:rPr lang="en-US" sz="2000" dirty="0">
                <a:solidFill>
                  <a:srgbClr val="080808"/>
                </a:solidFill>
                <a:latin typeface="Consolas"/>
              </a:rPr>
              <a:t>}</a:t>
            </a:r>
            <a:endParaRPr lang="en-US" dirty="0"/>
          </a:p>
        </p:txBody>
      </p:sp>
      <p:sp>
        <p:nvSpPr>
          <p:cNvPr id="9" name="TextBox 8">
            <a:extLst>
              <a:ext uri="{FF2B5EF4-FFF2-40B4-BE49-F238E27FC236}">
                <a16:creationId xmlns:a16="http://schemas.microsoft.com/office/drawing/2014/main" id="{3AAAF4FD-04DF-8429-8292-D787E2F4D06D}"/>
              </a:ext>
            </a:extLst>
          </p:cNvPr>
          <p:cNvSpPr txBox="1"/>
          <p:nvPr/>
        </p:nvSpPr>
        <p:spPr>
          <a:xfrm>
            <a:off x="2596443" y="4896555"/>
            <a:ext cx="4902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err="1">
                <a:latin typeface="Consolas"/>
              </a:rPr>
              <a:t>BookSeat</a:t>
            </a:r>
            <a:r>
              <a:rPr lang="en-US" sz="2000" dirty="0">
                <a:latin typeface="Consolas"/>
              </a:rPr>
              <a:t> </a:t>
            </a:r>
            <a:r>
              <a:rPr lang="en-US" sz="2000" dirty="0" err="1">
                <a:latin typeface="Consolas"/>
              </a:rPr>
              <a:t>alice</a:t>
            </a:r>
            <a:r>
              <a:rPr lang="en-US" sz="2000" dirty="0">
                <a:latin typeface="Consolas"/>
              </a:rPr>
              <a:t> </a:t>
            </a:r>
            <a:r>
              <a:rPr lang="en-US" sz="2000" dirty="0">
                <a:solidFill>
                  <a:srgbClr val="080808"/>
                </a:solidFill>
                <a:latin typeface="Consolas"/>
              </a:rPr>
              <a:t>= </a:t>
            </a:r>
            <a:r>
              <a:rPr lang="en-US" sz="2000" dirty="0">
                <a:solidFill>
                  <a:srgbClr val="0033B3"/>
                </a:solidFill>
                <a:latin typeface="Consolas"/>
              </a:rPr>
              <a:t>new </a:t>
            </a:r>
            <a:r>
              <a:rPr lang="en-US" sz="2000" dirty="0">
                <a:solidFill>
                  <a:srgbClr val="080808"/>
                </a:solidFill>
                <a:latin typeface="Consolas"/>
              </a:rPr>
              <a:t>BookSeat();</a:t>
            </a:r>
            <a:br>
              <a:rPr lang="en-US" sz="2000" dirty="0">
                <a:latin typeface="Consolas"/>
              </a:rPr>
            </a:br>
            <a:r>
              <a:rPr lang="en-US" sz="2000" dirty="0" err="1">
                <a:latin typeface="Consolas"/>
              </a:rPr>
              <a:t>alice</a:t>
            </a:r>
            <a:r>
              <a:rPr lang="en-US" sz="2000" dirty="0" err="1">
                <a:solidFill>
                  <a:srgbClr val="080808"/>
                </a:solidFill>
                <a:latin typeface="Consolas"/>
              </a:rPr>
              <a:t>.</a:t>
            </a:r>
            <a:r>
              <a:rPr lang="en-US" sz="2000" dirty="0" err="1">
                <a:solidFill>
                  <a:srgbClr val="871094"/>
                </a:solidFill>
                <a:latin typeface="Consolas"/>
              </a:rPr>
              <a:t>seats</a:t>
            </a:r>
            <a:r>
              <a:rPr lang="en-US" sz="2000" dirty="0">
                <a:solidFill>
                  <a:srgbClr val="871094"/>
                </a:solidFill>
                <a:latin typeface="Consolas"/>
              </a:rPr>
              <a:t> </a:t>
            </a:r>
            <a:r>
              <a:rPr lang="en-US" sz="2000" dirty="0">
                <a:solidFill>
                  <a:srgbClr val="080808"/>
                </a:solidFill>
                <a:latin typeface="Consolas"/>
              </a:rPr>
              <a:t>= </a:t>
            </a:r>
            <a:r>
              <a:rPr lang="en-US" sz="2000" dirty="0">
                <a:solidFill>
                  <a:srgbClr val="1750EB"/>
                </a:solidFill>
                <a:latin typeface="Consolas"/>
              </a:rPr>
              <a:t>6</a:t>
            </a:r>
            <a:r>
              <a:rPr lang="en-US" sz="2000" dirty="0">
                <a:solidFill>
                  <a:srgbClr val="080808"/>
                </a:solidFill>
                <a:latin typeface="Consolas"/>
              </a:rPr>
              <a:t>;</a:t>
            </a:r>
            <a:br>
              <a:rPr lang="en-US" sz="2000" dirty="0">
                <a:solidFill>
                  <a:srgbClr val="080808"/>
                </a:solidFill>
                <a:latin typeface="Consolas"/>
              </a:rPr>
            </a:br>
            <a:r>
              <a:rPr lang="en-US" sz="2000" dirty="0" err="1">
                <a:latin typeface="Consolas"/>
              </a:rPr>
              <a:t>alice</a:t>
            </a:r>
            <a:r>
              <a:rPr lang="en-US" sz="2000" dirty="0" err="1">
                <a:solidFill>
                  <a:srgbClr val="080808"/>
                </a:solidFill>
                <a:latin typeface="Consolas"/>
              </a:rPr>
              <a:t>.start</a:t>
            </a:r>
            <a:r>
              <a:rPr lang="en-US" sz="2000" dirty="0">
                <a:solidFill>
                  <a:srgbClr val="080808"/>
                </a:solidFill>
                <a:latin typeface="Consolas"/>
              </a:rPr>
              <a:t>();</a:t>
            </a:r>
            <a:endParaRPr lang="en-US" dirty="0"/>
          </a:p>
        </p:txBody>
      </p:sp>
    </p:spTree>
    <p:extLst>
      <p:ext uri="{BB962C8B-B14F-4D97-AF65-F5344CB8AC3E}">
        <p14:creationId xmlns:p14="http://schemas.microsoft.com/office/powerpoint/2010/main" val="49061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p:bldP spid="7" grpId="0"/>
      <p:bldP spid="8"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D07115D-8F7F-E195-2B5C-AC23FD95D78E}"/>
              </a:ext>
            </a:extLst>
          </p:cNvPr>
          <p:cNvSpPr/>
          <p:nvPr/>
        </p:nvSpPr>
        <p:spPr>
          <a:xfrm>
            <a:off x="4543777" y="1834446"/>
            <a:ext cx="6321777" cy="323144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red chair with black legs&#10;&#10;Description automatically generated">
            <a:extLst>
              <a:ext uri="{FF2B5EF4-FFF2-40B4-BE49-F238E27FC236}">
                <a16:creationId xmlns:a16="http://schemas.microsoft.com/office/drawing/2014/main" id="{A3A6D2D3-E9BD-089E-A1EB-BAD7E7DF42C6}"/>
              </a:ext>
            </a:extLst>
          </p:cNvPr>
          <p:cNvPicPr>
            <a:picLocks noChangeAspect="1"/>
          </p:cNvPicPr>
          <p:nvPr/>
        </p:nvPicPr>
        <p:blipFill>
          <a:blip r:embed="rId2"/>
          <a:stretch>
            <a:fillRect/>
          </a:stretch>
        </p:blipFill>
        <p:spPr>
          <a:xfrm>
            <a:off x="4927067" y="2218001"/>
            <a:ext cx="1104342" cy="1104342"/>
          </a:xfrm>
          <a:prstGeom prst="rect">
            <a:avLst/>
          </a:prstGeom>
        </p:spPr>
      </p:pic>
      <p:pic>
        <p:nvPicPr>
          <p:cNvPr id="5" name="Picture 4" descr="A red chair with black legs&#10;&#10;Description automatically generated">
            <a:extLst>
              <a:ext uri="{FF2B5EF4-FFF2-40B4-BE49-F238E27FC236}">
                <a16:creationId xmlns:a16="http://schemas.microsoft.com/office/drawing/2014/main" id="{4EBF0E5E-0E1A-6CD1-4C2D-711E13D60116}"/>
              </a:ext>
            </a:extLst>
          </p:cNvPr>
          <p:cNvPicPr>
            <a:picLocks noChangeAspect="1"/>
          </p:cNvPicPr>
          <p:nvPr/>
        </p:nvPicPr>
        <p:blipFill>
          <a:blip r:embed="rId2"/>
          <a:stretch>
            <a:fillRect/>
          </a:stretch>
        </p:blipFill>
        <p:spPr>
          <a:xfrm>
            <a:off x="5990991" y="2218000"/>
            <a:ext cx="1104342" cy="1104342"/>
          </a:xfrm>
          <a:prstGeom prst="rect">
            <a:avLst/>
          </a:prstGeom>
        </p:spPr>
      </p:pic>
      <p:pic>
        <p:nvPicPr>
          <p:cNvPr id="7" name="Picture 6" descr="A red chair with black legs&#10;&#10;Description automatically generated">
            <a:extLst>
              <a:ext uri="{FF2B5EF4-FFF2-40B4-BE49-F238E27FC236}">
                <a16:creationId xmlns:a16="http://schemas.microsoft.com/office/drawing/2014/main" id="{2AABF9A0-309F-C7D6-F479-305A69B0A5D9}"/>
              </a:ext>
            </a:extLst>
          </p:cNvPr>
          <p:cNvPicPr>
            <a:picLocks noChangeAspect="1"/>
          </p:cNvPicPr>
          <p:nvPr/>
        </p:nvPicPr>
        <p:blipFill>
          <a:blip r:embed="rId2"/>
          <a:stretch>
            <a:fillRect/>
          </a:stretch>
        </p:blipFill>
        <p:spPr>
          <a:xfrm>
            <a:off x="7054916" y="2218001"/>
            <a:ext cx="1104342" cy="1104342"/>
          </a:xfrm>
          <a:prstGeom prst="rect">
            <a:avLst/>
          </a:prstGeom>
        </p:spPr>
      </p:pic>
      <p:pic>
        <p:nvPicPr>
          <p:cNvPr id="9" name="Picture 8" descr="A red chair with black legs&#10;&#10;Description automatically generated">
            <a:extLst>
              <a:ext uri="{FF2B5EF4-FFF2-40B4-BE49-F238E27FC236}">
                <a16:creationId xmlns:a16="http://schemas.microsoft.com/office/drawing/2014/main" id="{E0778FB9-62B9-F477-B6FE-ECB1827DE5D1}"/>
              </a:ext>
            </a:extLst>
          </p:cNvPr>
          <p:cNvPicPr>
            <a:picLocks noChangeAspect="1"/>
          </p:cNvPicPr>
          <p:nvPr/>
        </p:nvPicPr>
        <p:blipFill>
          <a:blip r:embed="rId2"/>
          <a:stretch>
            <a:fillRect/>
          </a:stretch>
        </p:blipFill>
        <p:spPr>
          <a:xfrm>
            <a:off x="8118840" y="2218000"/>
            <a:ext cx="1104342" cy="1104342"/>
          </a:xfrm>
          <a:prstGeom prst="rect">
            <a:avLst/>
          </a:prstGeom>
        </p:spPr>
      </p:pic>
      <p:pic>
        <p:nvPicPr>
          <p:cNvPr id="11" name="Picture 10" descr="A red chair with black legs&#10;&#10;Description automatically generated">
            <a:extLst>
              <a:ext uri="{FF2B5EF4-FFF2-40B4-BE49-F238E27FC236}">
                <a16:creationId xmlns:a16="http://schemas.microsoft.com/office/drawing/2014/main" id="{6F3C7C58-C670-78DC-B02E-A4B04EFF8B3E}"/>
              </a:ext>
            </a:extLst>
          </p:cNvPr>
          <p:cNvPicPr>
            <a:picLocks noChangeAspect="1"/>
          </p:cNvPicPr>
          <p:nvPr/>
        </p:nvPicPr>
        <p:blipFill>
          <a:blip r:embed="rId2"/>
          <a:stretch>
            <a:fillRect/>
          </a:stretch>
        </p:blipFill>
        <p:spPr>
          <a:xfrm>
            <a:off x="9182765" y="2218001"/>
            <a:ext cx="1104342" cy="1104342"/>
          </a:xfrm>
          <a:prstGeom prst="rect">
            <a:avLst/>
          </a:prstGeom>
        </p:spPr>
      </p:pic>
      <p:pic>
        <p:nvPicPr>
          <p:cNvPr id="13" name="Picture 12" descr="A red chair with black legs&#10;&#10;Description automatically generated">
            <a:extLst>
              <a:ext uri="{FF2B5EF4-FFF2-40B4-BE49-F238E27FC236}">
                <a16:creationId xmlns:a16="http://schemas.microsoft.com/office/drawing/2014/main" id="{61F6FD9A-6CEF-2F3A-8857-75CEB80F99E9}"/>
              </a:ext>
            </a:extLst>
          </p:cNvPr>
          <p:cNvPicPr>
            <a:picLocks noChangeAspect="1"/>
          </p:cNvPicPr>
          <p:nvPr/>
        </p:nvPicPr>
        <p:blipFill>
          <a:blip r:embed="rId2"/>
          <a:stretch>
            <a:fillRect/>
          </a:stretch>
        </p:blipFill>
        <p:spPr>
          <a:xfrm>
            <a:off x="4927067" y="3454454"/>
            <a:ext cx="1104342" cy="1104342"/>
          </a:xfrm>
          <a:prstGeom prst="rect">
            <a:avLst/>
          </a:prstGeom>
        </p:spPr>
      </p:pic>
      <p:pic>
        <p:nvPicPr>
          <p:cNvPr id="15" name="Picture 14" descr="A red chair with black legs&#10;&#10;Description automatically generated">
            <a:extLst>
              <a:ext uri="{FF2B5EF4-FFF2-40B4-BE49-F238E27FC236}">
                <a16:creationId xmlns:a16="http://schemas.microsoft.com/office/drawing/2014/main" id="{F418F914-9A2A-642B-0F68-42AA897F0977}"/>
              </a:ext>
            </a:extLst>
          </p:cNvPr>
          <p:cNvPicPr>
            <a:picLocks noChangeAspect="1"/>
          </p:cNvPicPr>
          <p:nvPr/>
        </p:nvPicPr>
        <p:blipFill>
          <a:blip r:embed="rId2"/>
          <a:stretch>
            <a:fillRect/>
          </a:stretch>
        </p:blipFill>
        <p:spPr>
          <a:xfrm>
            <a:off x="5990991" y="3454454"/>
            <a:ext cx="1104342" cy="1104342"/>
          </a:xfrm>
          <a:prstGeom prst="rect">
            <a:avLst/>
          </a:prstGeom>
        </p:spPr>
      </p:pic>
      <p:pic>
        <p:nvPicPr>
          <p:cNvPr id="17" name="Picture 16" descr="A red chair with black legs&#10;&#10;Description automatically generated">
            <a:extLst>
              <a:ext uri="{FF2B5EF4-FFF2-40B4-BE49-F238E27FC236}">
                <a16:creationId xmlns:a16="http://schemas.microsoft.com/office/drawing/2014/main" id="{1EB796EC-51F1-BAC2-D32E-AD022B4E35AB}"/>
              </a:ext>
            </a:extLst>
          </p:cNvPr>
          <p:cNvPicPr>
            <a:picLocks noChangeAspect="1"/>
          </p:cNvPicPr>
          <p:nvPr/>
        </p:nvPicPr>
        <p:blipFill>
          <a:blip r:embed="rId2"/>
          <a:stretch>
            <a:fillRect/>
          </a:stretch>
        </p:blipFill>
        <p:spPr>
          <a:xfrm>
            <a:off x="8118841" y="3454454"/>
            <a:ext cx="1104342" cy="1104342"/>
          </a:xfrm>
          <a:prstGeom prst="rect">
            <a:avLst/>
          </a:prstGeom>
        </p:spPr>
      </p:pic>
      <p:pic>
        <p:nvPicPr>
          <p:cNvPr id="19" name="Picture 18" descr="A red chair with black legs&#10;&#10;Description automatically generated">
            <a:extLst>
              <a:ext uri="{FF2B5EF4-FFF2-40B4-BE49-F238E27FC236}">
                <a16:creationId xmlns:a16="http://schemas.microsoft.com/office/drawing/2014/main" id="{ECBA4BE3-F3B2-AA97-DEC6-639EF150D5BE}"/>
              </a:ext>
            </a:extLst>
          </p:cNvPr>
          <p:cNvPicPr>
            <a:picLocks noChangeAspect="1"/>
          </p:cNvPicPr>
          <p:nvPr/>
        </p:nvPicPr>
        <p:blipFill>
          <a:blip r:embed="rId2"/>
          <a:stretch>
            <a:fillRect/>
          </a:stretch>
        </p:blipFill>
        <p:spPr>
          <a:xfrm>
            <a:off x="7054915" y="3454452"/>
            <a:ext cx="1104342" cy="1104342"/>
          </a:xfrm>
          <a:prstGeom prst="rect">
            <a:avLst/>
          </a:prstGeom>
        </p:spPr>
      </p:pic>
      <p:pic>
        <p:nvPicPr>
          <p:cNvPr id="21" name="Picture 20" descr="A red chair with black legs&#10;&#10;Description automatically generated">
            <a:extLst>
              <a:ext uri="{FF2B5EF4-FFF2-40B4-BE49-F238E27FC236}">
                <a16:creationId xmlns:a16="http://schemas.microsoft.com/office/drawing/2014/main" id="{0F067C46-CA85-83F9-C528-068B619DB245}"/>
              </a:ext>
            </a:extLst>
          </p:cNvPr>
          <p:cNvPicPr>
            <a:picLocks noChangeAspect="1"/>
          </p:cNvPicPr>
          <p:nvPr/>
        </p:nvPicPr>
        <p:blipFill>
          <a:blip r:embed="rId2"/>
          <a:stretch>
            <a:fillRect/>
          </a:stretch>
        </p:blipFill>
        <p:spPr>
          <a:xfrm>
            <a:off x="9199539" y="3454452"/>
            <a:ext cx="1104342" cy="1104342"/>
          </a:xfrm>
          <a:prstGeom prst="rect">
            <a:avLst/>
          </a:prstGeom>
        </p:spPr>
      </p:pic>
      <p:pic>
        <p:nvPicPr>
          <p:cNvPr id="24" name="Picture 23" descr="Ondulating arrow">
            <a:extLst>
              <a:ext uri="{FF2B5EF4-FFF2-40B4-BE49-F238E27FC236}">
                <a16:creationId xmlns:a16="http://schemas.microsoft.com/office/drawing/2014/main" id="{1D164EAA-038E-906C-F6D1-9DC8F307EBF5}"/>
              </a:ext>
            </a:extLst>
          </p:cNvPr>
          <p:cNvPicPr>
            <a:picLocks noChangeAspect="1"/>
          </p:cNvPicPr>
          <p:nvPr/>
        </p:nvPicPr>
        <p:blipFill>
          <a:blip r:embed="rId3"/>
          <a:srcRect t="37173" b="34555"/>
          <a:stretch/>
        </p:blipFill>
        <p:spPr>
          <a:xfrm>
            <a:off x="2042225" y="2218481"/>
            <a:ext cx="2743200" cy="775570"/>
          </a:xfrm>
          <a:prstGeom prst="rect">
            <a:avLst/>
          </a:prstGeom>
        </p:spPr>
      </p:pic>
      <p:pic>
        <p:nvPicPr>
          <p:cNvPr id="26" name="Picture 25" descr="Ondulating arrow">
            <a:extLst>
              <a:ext uri="{FF2B5EF4-FFF2-40B4-BE49-F238E27FC236}">
                <a16:creationId xmlns:a16="http://schemas.microsoft.com/office/drawing/2014/main" id="{50B37853-DED6-92CF-6332-3E4F529701AE}"/>
              </a:ext>
            </a:extLst>
          </p:cNvPr>
          <p:cNvPicPr>
            <a:picLocks noChangeAspect="1"/>
          </p:cNvPicPr>
          <p:nvPr/>
        </p:nvPicPr>
        <p:blipFill>
          <a:blip r:embed="rId3"/>
          <a:srcRect t="37173" b="34555"/>
          <a:stretch/>
        </p:blipFill>
        <p:spPr>
          <a:xfrm>
            <a:off x="2042225" y="3784814"/>
            <a:ext cx="2743200" cy="775570"/>
          </a:xfrm>
          <a:prstGeom prst="rect">
            <a:avLst/>
          </a:prstGeom>
        </p:spPr>
      </p:pic>
      <p:sp>
        <p:nvSpPr>
          <p:cNvPr id="27" name="TextBox 26">
            <a:extLst>
              <a:ext uri="{FF2B5EF4-FFF2-40B4-BE49-F238E27FC236}">
                <a16:creationId xmlns:a16="http://schemas.microsoft.com/office/drawing/2014/main" id="{5BEB9DD8-117A-868A-9F6E-497A6DFF0F0B}"/>
              </a:ext>
            </a:extLst>
          </p:cNvPr>
          <p:cNvSpPr txBox="1"/>
          <p:nvPr/>
        </p:nvSpPr>
        <p:spPr>
          <a:xfrm>
            <a:off x="1580444" y="20320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John  = 7</a:t>
            </a:r>
          </a:p>
        </p:txBody>
      </p:sp>
      <p:sp>
        <p:nvSpPr>
          <p:cNvPr id="28" name="TextBox 27">
            <a:extLst>
              <a:ext uri="{FF2B5EF4-FFF2-40B4-BE49-F238E27FC236}">
                <a16:creationId xmlns:a16="http://schemas.microsoft.com/office/drawing/2014/main" id="{48B482B6-7648-E528-899B-BD3883255148}"/>
              </a:ext>
            </a:extLst>
          </p:cNvPr>
          <p:cNvSpPr txBox="1"/>
          <p:nvPr/>
        </p:nvSpPr>
        <p:spPr>
          <a:xfrm>
            <a:off x="1580444" y="364066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Alice = 6</a:t>
            </a:r>
          </a:p>
        </p:txBody>
      </p:sp>
      <p:sp>
        <p:nvSpPr>
          <p:cNvPr id="29" name="TextBox 28">
            <a:extLst>
              <a:ext uri="{FF2B5EF4-FFF2-40B4-BE49-F238E27FC236}">
                <a16:creationId xmlns:a16="http://schemas.microsoft.com/office/drawing/2014/main" id="{1ED6705D-C5F9-2906-33A5-5B1697B5D44D}"/>
              </a:ext>
            </a:extLst>
          </p:cNvPr>
          <p:cNvSpPr txBox="1"/>
          <p:nvPr/>
        </p:nvSpPr>
        <p:spPr>
          <a:xfrm>
            <a:off x="7013221" y="5207001"/>
            <a:ext cx="110631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dirty="0"/>
              <a:t>Seats</a:t>
            </a:r>
          </a:p>
        </p:txBody>
      </p:sp>
    </p:spTree>
    <p:extLst>
      <p:ext uri="{BB962C8B-B14F-4D97-AF65-F5344CB8AC3E}">
        <p14:creationId xmlns:p14="http://schemas.microsoft.com/office/powerpoint/2010/main" val="17833726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35E758-9DD4-8551-E579-B90A9DE2FB43}"/>
              </a:ext>
            </a:extLst>
          </p:cNvPr>
          <p:cNvSpPr txBox="1"/>
          <p:nvPr/>
        </p:nvSpPr>
        <p:spPr>
          <a:xfrm>
            <a:off x="1044221" y="451556"/>
            <a:ext cx="10476088" cy="59708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033B3"/>
                </a:solidFill>
                <a:latin typeface="Consolas"/>
              </a:rPr>
              <a:t>public class </a:t>
            </a:r>
            <a:r>
              <a:rPr lang="en-US" sz="2000" dirty="0">
                <a:latin typeface="Consolas"/>
              </a:rPr>
              <a:t>Seat </a:t>
            </a:r>
            <a:r>
              <a:rPr lang="en-US" sz="2000" dirty="0">
                <a:solidFill>
                  <a:srgbClr val="080808"/>
                </a:solidFill>
                <a:latin typeface="Consolas"/>
              </a:rPr>
              <a:t>{</a:t>
            </a:r>
            <a:br>
              <a:rPr lang="en-US" sz="2000" dirty="0">
                <a:latin typeface="Consolas"/>
              </a:rPr>
            </a:br>
            <a:br>
              <a:rPr lang="en-US" sz="2000" dirty="0">
                <a:latin typeface="Consolas"/>
              </a:rPr>
            </a:br>
            <a:r>
              <a:rPr lang="en-US" sz="2000" dirty="0">
                <a:solidFill>
                  <a:srgbClr val="080808"/>
                </a:solidFill>
                <a:latin typeface="Consolas"/>
              </a:rPr>
              <a:t>  </a:t>
            </a:r>
          </a:p>
          <a:p>
            <a:br>
              <a:rPr lang="en-US" sz="2000" i="1" dirty="0">
                <a:latin typeface="Consolas"/>
              </a:rPr>
            </a:br>
            <a:r>
              <a:rPr lang="en-US" sz="2000" i="1" dirty="0">
                <a:solidFill>
                  <a:srgbClr val="8C8C8C"/>
                </a:solidFill>
                <a:latin typeface="Consolas"/>
              </a:rPr>
              <a:t>       </a:t>
            </a:r>
            <a:r>
              <a:rPr lang="en-US" sz="2000" dirty="0">
                <a:solidFill>
                  <a:srgbClr val="0033B3"/>
                </a:solidFill>
                <a:latin typeface="Consolas"/>
              </a:rPr>
              <a:t> </a:t>
            </a:r>
            <a:br>
              <a:rPr lang="en-US" sz="2000" dirty="0">
                <a:latin typeface="Consolas"/>
              </a:rPr>
            </a:b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a:t>
            </a:r>
            <a:br>
              <a:rPr lang="en-US" sz="2400" dirty="0">
                <a:latin typeface="Consolas"/>
              </a:rPr>
            </a:br>
            <a:endParaRPr lang="en-US" sz="2400">
              <a:solidFill>
                <a:srgbClr val="080808"/>
              </a:solidFill>
              <a:latin typeface="Consolas"/>
            </a:endParaRPr>
          </a:p>
          <a:p>
            <a:pPr algn="l"/>
            <a:endParaRPr lang="en-US" dirty="0"/>
          </a:p>
        </p:txBody>
      </p:sp>
      <p:sp>
        <p:nvSpPr>
          <p:cNvPr id="3" name="Left Bracket 2">
            <a:extLst>
              <a:ext uri="{FF2B5EF4-FFF2-40B4-BE49-F238E27FC236}">
                <a16:creationId xmlns:a16="http://schemas.microsoft.com/office/drawing/2014/main" id="{03CF542C-9269-F210-B605-B5AA38B6FF0C}"/>
              </a:ext>
            </a:extLst>
          </p:cNvPr>
          <p:cNvSpPr/>
          <p:nvPr/>
        </p:nvSpPr>
        <p:spPr>
          <a:xfrm>
            <a:off x="459077" y="546451"/>
            <a:ext cx="87262" cy="5288842"/>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 name="Left Bracket 3">
            <a:extLst>
              <a:ext uri="{FF2B5EF4-FFF2-40B4-BE49-F238E27FC236}">
                <a16:creationId xmlns:a16="http://schemas.microsoft.com/office/drawing/2014/main" id="{A5903A3F-A821-CAB3-700D-1CE42C9D792E}"/>
              </a:ext>
            </a:extLst>
          </p:cNvPr>
          <p:cNvSpPr/>
          <p:nvPr/>
        </p:nvSpPr>
        <p:spPr>
          <a:xfrm>
            <a:off x="670742" y="1872894"/>
            <a:ext cx="87263" cy="3426177"/>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Left Bracket 4">
            <a:extLst>
              <a:ext uri="{FF2B5EF4-FFF2-40B4-BE49-F238E27FC236}">
                <a16:creationId xmlns:a16="http://schemas.microsoft.com/office/drawing/2014/main" id="{F13239F6-02BE-BF41-607C-08FFB45F4B90}"/>
              </a:ext>
            </a:extLst>
          </p:cNvPr>
          <p:cNvSpPr/>
          <p:nvPr/>
        </p:nvSpPr>
        <p:spPr>
          <a:xfrm>
            <a:off x="783632" y="2507893"/>
            <a:ext cx="157818" cy="2466622"/>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3E2C56C6-E6F4-C079-4591-9437638E2439}"/>
              </a:ext>
            </a:extLst>
          </p:cNvPr>
          <p:cNvSpPr txBox="1"/>
          <p:nvPr/>
        </p:nvSpPr>
        <p:spPr>
          <a:xfrm>
            <a:off x="1580445" y="1044223"/>
            <a:ext cx="45211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033B3"/>
                </a:solidFill>
                <a:latin typeface="Consolas"/>
              </a:rPr>
              <a:t>int </a:t>
            </a:r>
            <a:r>
              <a:rPr lang="en-US" sz="2000" dirty="0" err="1">
                <a:solidFill>
                  <a:srgbClr val="871094"/>
                </a:solidFill>
                <a:latin typeface="Consolas"/>
              </a:rPr>
              <a:t>total_seats</a:t>
            </a:r>
            <a:r>
              <a:rPr lang="en-US" sz="2000" dirty="0">
                <a:solidFill>
                  <a:srgbClr val="871094"/>
                </a:solidFill>
                <a:latin typeface="Consolas"/>
              </a:rPr>
              <a:t> </a:t>
            </a:r>
            <a:r>
              <a:rPr lang="en-US" sz="2000" dirty="0">
                <a:solidFill>
                  <a:srgbClr val="080808"/>
                </a:solidFill>
                <a:latin typeface="Consolas"/>
              </a:rPr>
              <a:t>= </a:t>
            </a:r>
            <a:r>
              <a:rPr lang="en-US" sz="2000" dirty="0">
                <a:solidFill>
                  <a:srgbClr val="1750EB"/>
                </a:solidFill>
                <a:latin typeface="Consolas"/>
              </a:rPr>
              <a:t>10</a:t>
            </a:r>
            <a:r>
              <a:rPr lang="en-US" sz="2000" dirty="0">
                <a:solidFill>
                  <a:srgbClr val="080808"/>
                </a:solidFill>
                <a:latin typeface="Consolas"/>
              </a:rPr>
              <a:t>;</a:t>
            </a:r>
            <a:endParaRPr lang="en-US" dirty="0"/>
          </a:p>
        </p:txBody>
      </p:sp>
      <p:pic>
        <p:nvPicPr>
          <p:cNvPr id="8" name="Picture 7" descr="A red chair with black legs&#10;&#10;Description automatically generated">
            <a:extLst>
              <a:ext uri="{FF2B5EF4-FFF2-40B4-BE49-F238E27FC236}">
                <a16:creationId xmlns:a16="http://schemas.microsoft.com/office/drawing/2014/main" id="{2B7AA951-846D-8858-B161-875545E67F87}"/>
              </a:ext>
            </a:extLst>
          </p:cNvPr>
          <p:cNvPicPr>
            <a:picLocks noChangeAspect="1"/>
          </p:cNvPicPr>
          <p:nvPr/>
        </p:nvPicPr>
        <p:blipFill>
          <a:blip r:embed="rId2"/>
          <a:stretch>
            <a:fillRect/>
          </a:stretch>
        </p:blipFill>
        <p:spPr>
          <a:xfrm>
            <a:off x="8045622" y="1089111"/>
            <a:ext cx="384676" cy="384676"/>
          </a:xfrm>
          <a:prstGeom prst="rect">
            <a:avLst/>
          </a:prstGeom>
        </p:spPr>
      </p:pic>
      <p:pic>
        <p:nvPicPr>
          <p:cNvPr id="10" name="Picture 9" descr="A red chair with black legs&#10;&#10;Description automatically generated">
            <a:extLst>
              <a:ext uri="{FF2B5EF4-FFF2-40B4-BE49-F238E27FC236}">
                <a16:creationId xmlns:a16="http://schemas.microsoft.com/office/drawing/2014/main" id="{7DEDF3A0-E423-626E-B120-8BDF26D17630}"/>
              </a:ext>
            </a:extLst>
          </p:cNvPr>
          <p:cNvPicPr>
            <a:picLocks noChangeAspect="1"/>
          </p:cNvPicPr>
          <p:nvPr/>
        </p:nvPicPr>
        <p:blipFill>
          <a:blip r:embed="rId2"/>
          <a:stretch>
            <a:fillRect/>
          </a:stretch>
        </p:blipFill>
        <p:spPr>
          <a:xfrm>
            <a:off x="8389880" y="1074999"/>
            <a:ext cx="384676" cy="384676"/>
          </a:xfrm>
          <a:prstGeom prst="rect">
            <a:avLst/>
          </a:prstGeom>
        </p:spPr>
      </p:pic>
      <p:pic>
        <p:nvPicPr>
          <p:cNvPr id="12" name="Picture 11" descr="A red chair with black legs&#10;&#10;Description automatically generated">
            <a:extLst>
              <a:ext uri="{FF2B5EF4-FFF2-40B4-BE49-F238E27FC236}">
                <a16:creationId xmlns:a16="http://schemas.microsoft.com/office/drawing/2014/main" id="{1B9C8AC2-4B29-E28A-C1E7-231BD04B04D6}"/>
              </a:ext>
            </a:extLst>
          </p:cNvPr>
          <p:cNvPicPr>
            <a:picLocks noChangeAspect="1"/>
          </p:cNvPicPr>
          <p:nvPr/>
        </p:nvPicPr>
        <p:blipFill>
          <a:blip r:embed="rId2"/>
          <a:stretch>
            <a:fillRect/>
          </a:stretch>
        </p:blipFill>
        <p:spPr>
          <a:xfrm>
            <a:off x="8776471" y="1089111"/>
            <a:ext cx="384676" cy="384676"/>
          </a:xfrm>
          <a:prstGeom prst="rect">
            <a:avLst/>
          </a:prstGeom>
        </p:spPr>
      </p:pic>
      <p:pic>
        <p:nvPicPr>
          <p:cNvPr id="14" name="Picture 13" descr="A red chair with black legs&#10;&#10;Description automatically generated">
            <a:extLst>
              <a:ext uri="{FF2B5EF4-FFF2-40B4-BE49-F238E27FC236}">
                <a16:creationId xmlns:a16="http://schemas.microsoft.com/office/drawing/2014/main" id="{1A49D915-47E6-CA11-4534-6FA0202B7E71}"/>
              </a:ext>
            </a:extLst>
          </p:cNvPr>
          <p:cNvPicPr>
            <a:picLocks noChangeAspect="1"/>
          </p:cNvPicPr>
          <p:nvPr/>
        </p:nvPicPr>
        <p:blipFill>
          <a:blip r:embed="rId2"/>
          <a:stretch>
            <a:fillRect/>
          </a:stretch>
        </p:blipFill>
        <p:spPr>
          <a:xfrm>
            <a:off x="9163062" y="1089110"/>
            <a:ext cx="370565" cy="384676"/>
          </a:xfrm>
          <a:prstGeom prst="rect">
            <a:avLst/>
          </a:prstGeom>
        </p:spPr>
      </p:pic>
      <p:pic>
        <p:nvPicPr>
          <p:cNvPr id="16" name="Picture 15" descr="A red chair with black legs&#10;&#10;Description automatically generated">
            <a:extLst>
              <a:ext uri="{FF2B5EF4-FFF2-40B4-BE49-F238E27FC236}">
                <a16:creationId xmlns:a16="http://schemas.microsoft.com/office/drawing/2014/main" id="{45B63E17-0B23-9C02-7365-C4A3DEC897DC}"/>
              </a:ext>
            </a:extLst>
          </p:cNvPr>
          <p:cNvPicPr>
            <a:picLocks noChangeAspect="1"/>
          </p:cNvPicPr>
          <p:nvPr/>
        </p:nvPicPr>
        <p:blipFill>
          <a:blip r:embed="rId2"/>
          <a:stretch>
            <a:fillRect/>
          </a:stretch>
        </p:blipFill>
        <p:spPr>
          <a:xfrm>
            <a:off x="9549655" y="1089111"/>
            <a:ext cx="384676" cy="384676"/>
          </a:xfrm>
          <a:prstGeom prst="rect">
            <a:avLst/>
          </a:prstGeom>
        </p:spPr>
      </p:pic>
      <p:pic>
        <p:nvPicPr>
          <p:cNvPr id="18" name="Picture 17" descr="A red chair with black legs&#10;&#10;Description automatically generated">
            <a:extLst>
              <a:ext uri="{FF2B5EF4-FFF2-40B4-BE49-F238E27FC236}">
                <a16:creationId xmlns:a16="http://schemas.microsoft.com/office/drawing/2014/main" id="{26972F58-18C7-B5A9-6F48-BD9ED93943D2}"/>
              </a:ext>
            </a:extLst>
          </p:cNvPr>
          <p:cNvPicPr>
            <a:picLocks noChangeAspect="1"/>
          </p:cNvPicPr>
          <p:nvPr/>
        </p:nvPicPr>
        <p:blipFill>
          <a:blip r:embed="rId2"/>
          <a:stretch>
            <a:fillRect/>
          </a:stretch>
        </p:blipFill>
        <p:spPr>
          <a:xfrm>
            <a:off x="11446400" y="1069675"/>
            <a:ext cx="384676" cy="384676"/>
          </a:xfrm>
          <a:prstGeom prst="rect">
            <a:avLst/>
          </a:prstGeom>
        </p:spPr>
      </p:pic>
      <p:pic>
        <p:nvPicPr>
          <p:cNvPr id="20" name="Picture 19" descr="A red chair with black legs&#10;&#10;Description automatically generated">
            <a:extLst>
              <a:ext uri="{FF2B5EF4-FFF2-40B4-BE49-F238E27FC236}">
                <a16:creationId xmlns:a16="http://schemas.microsoft.com/office/drawing/2014/main" id="{A8D472E3-57EF-D97A-E7DF-F5A9E5E84331}"/>
              </a:ext>
            </a:extLst>
          </p:cNvPr>
          <p:cNvPicPr>
            <a:picLocks noChangeAspect="1"/>
          </p:cNvPicPr>
          <p:nvPr/>
        </p:nvPicPr>
        <p:blipFill>
          <a:blip r:embed="rId2"/>
          <a:stretch>
            <a:fillRect/>
          </a:stretch>
        </p:blipFill>
        <p:spPr>
          <a:xfrm>
            <a:off x="11070991" y="1069675"/>
            <a:ext cx="384676" cy="384676"/>
          </a:xfrm>
          <a:prstGeom prst="rect">
            <a:avLst/>
          </a:prstGeom>
        </p:spPr>
      </p:pic>
      <p:pic>
        <p:nvPicPr>
          <p:cNvPr id="22" name="Picture 21" descr="A red chair with black legs&#10;&#10;Description automatically generated">
            <a:extLst>
              <a:ext uri="{FF2B5EF4-FFF2-40B4-BE49-F238E27FC236}">
                <a16:creationId xmlns:a16="http://schemas.microsoft.com/office/drawing/2014/main" id="{7F5DD302-4B7C-CEBD-619A-01E56449F4EC}"/>
              </a:ext>
            </a:extLst>
          </p:cNvPr>
          <p:cNvPicPr>
            <a:picLocks noChangeAspect="1"/>
          </p:cNvPicPr>
          <p:nvPr/>
        </p:nvPicPr>
        <p:blipFill>
          <a:blip r:embed="rId2"/>
          <a:stretch>
            <a:fillRect/>
          </a:stretch>
        </p:blipFill>
        <p:spPr>
          <a:xfrm>
            <a:off x="10320174" y="1069675"/>
            <a:ext cx="370565" cy="384676"/>
          </a:xfrm>
          <a:prstGeom prst="rect">
            <a:avLst/>
          </a:prstGeom>
        </p:spPr>
      </p:pic>
      <p:pic>
        <p:nvPicPr>
          <p:cNvPr id="24" name="Picture 23" descr="A red chair with black legs&#10;&#10;Description automatically generated">
            <a:extLst>
              <a:ext uri="{FF2B5EF4-FFF2-40B4-BE49-F238E27FC236}">
                <a16:creationId xmlns:a16="http://schemas.microsoft.com/office/drawing/2014/main" id="{C984D104-44CA-9DDA-C7C5-18012EA6B16A}"/>
              </a:ext>
            </a:extLst>
          </p:cNvPr>
          <p:cNvPicPr>
            <a:picLocks noChangeAspect="1"/>
          </p:cNvPicPr>
          <p:nvPr/>
        </p:nvPicPr>
        <p:blipFill>
          <a:blip r:embed="rId2"/>
          <a:stretch>
            <a:fillRect/>
          </a:stretch>
        </p:blipFill>
        <p:spPr>
          <a:xfrm>
            <a:off x="9933581" y="1069674"/>
            <a:ext cx="384676" cy="384676"/>
          </a:xfrm>
          <a:prstGeom prst="rect">
            <a:avLst/>
          </a:prstGeom>
        </p:spPr>
      </p:pic>
      <p:pic>
        <p:nvPicPr>
          <p:cNvPr id="26" name="Picture 25" descr="A red chair with black legs&#10;&#10;Description automatically generated">
            <a:extLst>
              <a:ext uri="{FF2B5EF4-FFF2-40B4-BE49-F238E27FC236}">
                <a16:creationId xmlns:a16="http://schemas.microsoft.com/office/drawing/2014/main" id="{DAB9930E-C41A-5490-DBC0-A0D6CABD2824}"/>
              </a:ext>
            </a:extLst>
          </p:cNvPr>
          <p:cNvPicPr>
            <a:picLocks noChangeAspect="1"/>
          </p:cNvPicPr>
          <p:nvPr/>
        </p:nvPicPr>
        <p:blipFill>
          <a:blip r:embed="rId2"/>
          <a:stretch>
            <a:fillRect/>
          </a:stretch>
        </p:blipFill>
        <p:spPr>
          <a:xfrm>
            <a:off x="10695315" y="1069674"/>
            <a:ext cx="384676" cy="384676"/>
          </a:xfrm>
          <a:prstGeom prst="rect">
            <a:avLst/>
          </a:prstGeom>
        </p:spPr>
      </p:pic>
      <p:sp>
        <p:nvSpPr>
          <p:cNvPr id="27" name="TextBox 26">
            <a:extLst>
              <a:ext uri="{FF2B5EF4-FFF2-40B4-BE49-F238E27FC236}">
                <a16:creationId xmlns:a16="http://schemas.microsoft.com/office/drawing/2014/main" id="{F0CCB186-98E1-483C-A5E5-5F32D7004ABC}"/>
              </a:ext>
            </a:extLst>
          </p:cNvPr>
          <p:cNvSpPr txBox="1"/>
          <p:nvPr/>
        </p:nvSpPr>
        <p:spPr>
          <a:xfrm>
            <a:off x="2003776" y="1721555"/>
            <a:ext cx="577708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0033B3"/>
                </a:solidFill>
                <a:latin typeface="Consolas"/>
              </a:rPr>
              <a:t>synchronized</a:t>
            </a:r>
            <a:r>
              <a:rPr lang="en-US" sz="2000" dirty="0">
                <a:solidFill>
                  <a:srgbClr val="0033B3"/>
                </a:solidFill>
                <a:latin typeface="Consolas"/>
              </a:rPr>
              <a:t> void </a:t>
            </a:r>
            <a:r>
              <a:rPr lang="en-US" sz="2000" err="1">
                <a:solidFill>
                  <a:srgbClr val="00627A"/>
                </a:solidFill>
                <a:latin typeface="Consolas"/>
              </a:rPr>
              <a:t>bookSeat</a:t>
            </a:r>
            <a:r>
              <a:rPr lang="en-US" sz="2000" dirty="0">
                <a:solidFill>
                  <a:srgbClr val="080808"/>
                </a:solidFill>
                <a:latin typeface="Consolas"/>
              </a:rPr>
              <a:t>(</a:t>
            </a:r>
            <a:r>
              <a:rPr lang="en-US" sz="2000" dirty="0">
                <a:solidFill>
                  <a:srgbClr val="0033B3"/>
                </a:solidFill>
                <a:latin typeface="Consolas"/>
              </a:rPr>
              <a:t>int </a:t>
            </a:r>
            <a:r>
              <a:rPr lang="en-US" sz="2000" dirty="0">
                <a:latin typeface="Consolas"/>
              </a:rPr>
              <a:t>seats</a:t>
            </a:r>
            <a:r>
              <a:rPr lang="en-US" sz="2000" dirty="0">
                <a:solidFill>
                  <a:srgbClr val="080808"/>
                </a:solidFill>
                <a:latin typeface="Consolas"/>
              </a:rPr>
              <a:t>){</a:t>
            </a:r>
            <a:endParaRPr lang="en-US"/>
          </a:p>
        </p:txBody>
      </p:sp>
      <p:sp>
        <p:nvSpPr>
          <p:cNvPr id="28" name="TextBox 27">
            <a:extLst>
              <a:ext uri="{FF2B5EF4-FFF2-40B4-BE49-F238E27FC236}">
                <a16:creationId xmlns:a16="http://schemas.microsoft.com/office/drawing/2014/main" id="{7B6424B5-77ED-41C5-363D-863738D7DDC5}"/>
              </a:ext>
            </a:extLst>
          </p:cNvPr>
          <p:cNvSpPr txBox="1"/>
          <p:nvPr/>
        </p:nvSpPr>
        <p:spPr>
          <a:xfrm>
            <a:off x="1354666" y="5108222"/>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solidFill>
                  <a:srgbClr val="080808"/>
                </a:solidFill>
                <a:latin typeface="Consolas"/>
              </a:rPr>
              <a:t>}</a:t>
            </a:r>
            <a:endParaRPr lang="en-US" dirty="0"/>
          </a:p>
        </p:txBody>
      </p:sp>
      <p:sp>
        <p:nvSpPr>
          <p:cNvPr id="29" name="TextBox 28">
            <a:extLst>
              <a:ext uri="{FF2B5EF4-FFF2-40B4-BE49-F238E27FC236}">
                <a16:creationId xmlns:a16="http://schemas.microsoft.com/office/drawing/2014/main" id="{C28DF019-C8BF-F682-BDE4-776CF867A0EA}"/>
              </a:ext>
            </a:extLst>
          </p:cNvPr>
          <p:cNvSpPr txBox="1"/>
          <p:nvPr/>
        </p:nvSpPr>
        <p:spPr>
          <a:xfrm>
            <a:off x="2568221" y="2116666"/>
            <a:ext cx="473286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033B3"/>
                </a:solidFill>
                <a:latin typeface="Consolas"/>
              </a:rPr>
              <a:t>if </a:t>
            </a:r>
            <a:r>
              <a:rPr lang="en-US" sz="2000" dirty="0">
                <a:solidFill>
                  <a:srgbClr val="080808"/>
                </a:solidFill>
                <a:latin typeface="Consolas"/>
              </a:rPr>
              <a:t>(</a:t>
            </a:r>
            <a:r>
              <a:rPr lang="en-US" sz="2000" dirty="0" err="1">
                <a:solidFill>
                  <a:srgbClr val="871094"/>
                </a:solidFill>
                <a:latin typeface="Consolas"/>
              </a:rPr>
              <a:t>total_seats</a:t>
            </a:r>
            <a:r>
              <a:rPr lang="en-US" sz="2000" dirty="0">
                <a:solidFill>
                  <a:srgbClr val="871094"/>
                </a:solidFill>
                <a:latin typeface="Consolas"/>
              </a:rPr>
              <a:t> </a:t>
            </a:r>
            <a:r>
              <a:rPr lang="en-US" sz="2000" dirty="0">
                <a:solidFill>
                  <a:srgbClr val="080808"/>
                </a:solidFill>
                <a:latin typeface="Consolas"/>
              </a:rPr>
              <a:t>&gt;= </a:t>
            </a:r>
            <a:r>
              <a:rPr lang="en-US" sz="2000" dirty="0">
                <a:latin typeface="Consolas"/>
              </a:rPr>
              <a:t>seats</a:t>
            </a:r>
            <a:r>
              <a:rPr lang="en-US" sz="2000" dirty="0">
                <a:solidFill>
                  <a:srgbClr val="080808"/>
                </a:solidFill>
                <a:latin typeface="Consolas"/>
              </a:rPr>
              <a:t>){</a:t>
            </a:r>
            <a:endParaRPr lang="en-US" dirty="0"/>
          </a:p>
        </p:txBody>
      </p:sp>
      <p:sp>
        <p:nvSpPr>
          <p:cNvPr id="30" name="TextBox 29">
            <a:extLst>
              <a:ext uri="{FF2B5EF4-FFF2-40B4-BE49-F238E27FC236}">
                <a16:creationId xmlns:a16="http://schemas.microsoft.com/office/drawing/2014/main" id="{031A6561-DFA7-9296-211F-A55A53B8EF55}"/>
              </a:ext>
            </a:extLst>
          </p:cNvPr>
          <p:cNvSpPr txBox="1"/>
          <p:nvPr/>
        </p:nvSpPr>
        <p:spPr>
          <a:xfrm>
            <a:off x="3047999" y="2511778"/>
            <a:ext cx="88391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err="1">
                <a:latin typeface="Consolas"/>
              </a:rPr>
              <a:t>System</a:t>
            </a:r>
            <a:r>
              <a:rPr lang="en-US" sz="2000" dirty="0" err="1">
                <a:solidFill>
                  <a:srgbClr val="080808"/>
                </a:solidFill>
                <a:latin typeface="Consolas"/>
              </a:rPr>
              <a:t>.</a:t>
            </a:r>
            <a:r>
              <a:rPr lang="en-US" sz="2000" i="1" dirty="0" err="1">
                <a:solidFill>
                  <a:srgbClr val="871094"/>
                </a:solidFill>
                <a:latin typeface="Consolas"/>
              </a:rPr>
              <a:t>out</a:t>
            </a:r>
            <a:r>
              <a:rPr lang="en-US" sz="2000" dirty="0" err="1">
                <a:solidFill>
                  <a:srgbClr val="080808"/>
                </a:solidFill>
                <a:latin typeface="Consolas"/>
              </a:rPr>
              <a:t>.println</a:t>
            </a:r>
            <a:r>
              <a:rPr lang="en-US" sz="2000" dirty="0">
                <a:solidFill>
                  <a:srgbClr val="080808"/>
                </a:solidFill>
                <a:latin typeface="Consolas"/>
              </a:rPr>
              <a:t>(</a:t>
            </a:r>
            <a:r>
              <a:rPr lang="en-US" sz="2000" dirty="0">
                <a:latin typeface="Consolas"/>
              </a:rPr>
              <a:t>seats </a:t>
            </a:r>
            <a:r>
              <a:rPr lang="en-US" sz="2000" dirty="0">
                <a:solidFill>
                  <a:srgbClr val="080808"/>
                </a:solidFill>
                <a:latin typeface="Consolas"/>
              </a:rPr>
              <a:t>+ </a:t>
            </a:r>
            <a:r>
              <a:rPr lang="en-US" sz="2000" dirty="0">
                <a:solidFill>
                  <a:srgbClr val="067D17"/>
                </a:solidFill>
                <a:latin typeface="Consolas"/>
              </a:rPr>
              <a:t>" seats booked successfully"</a:t>
            </a:r>
            <a:r>
              <a:rPr lang="en-US" sz="2000" dirty="0">
                <a:solidFill>
                  <a:srgbClr val="080808"/>
                </a:solidFill>
                <a:latin typeface="Consolas"/>
              </a:rPr>
              <a:t>);</a:t>
            </a:r>
            <a:endParaRPr lang="en-US" dirty="0"/>
          </a:p>
        </p:txBody>
      </p:sp>
      <p:sp>
        <p:nvSpPr>
          <p:cNvPr id="31" name="TextBox 30">
            <a:extLst>
              <a:ext uri="{FF2B5EF4-FFF2-40B4-BE49-F238E27FC236}">
                <a16:creationId xmlns:a16="http://schemas.microsoft.com/office/drawing/2014/main" id="{2CE41F92-A80E-8B41-410E-DA5FE23F07EC}"/>
              </a:ext>
            </a:extLst>
          </p:cNvPr>
          <p:cNvSpPr txBox="1"/>
          <p:nvPr/>
        </p:nvSpPr>
        <p:spPr>
          <a:xfrm>
            <a:off x="3104443" y="2850445"/>
            <a:ext cx="600286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err="1">
                <a:solidFill>
                  <a:srgbClr val="871094"/>
                </a:solidFill>
                <a:latin typeface="Consolas"/>
              </a:rPr>
              <a:t>total_seats</a:t>
            </a:r>
            <a:r>
              <a:rPr lang="en-US" sz="2000" dirty="0">
                <a:solidFill>
                  <a:srgbClr val="871094"/>
                </a:solidFill>
                <a:latin typeface="Consolas"/>
              </a:rPr>
              <a:t> </a:t>
            </a:r>
            <a:r>
              <a:rPr lang="en-US" sz="2000" dirty="0">
                <a:solidFill>
                  <a:srgbClr val="080808"/>
                </a:solidFill>
                <a:latin typeface="Consolas"/>
              </a:rPr>
              <a:t>= </a:t>
            </a:r>
            <a:r>
              <a:rPr lang="en-US" sz="2000" dirty="0" err="1">
                <a:solidFill>
                  <a:srgbClr val="871094"/>
                </a:solidFill>
                <a:latin typeface="Consolas"/>
              </a:rPr>
              <a:t>total_seats</a:t>
            </a:r>
            <a:r>
              <a:rPr lang="en-US" sz="2000" dirty="0">
                <a:solidFill>
                  <a:srgbClr val="871094"/>
                </a:solidFill>
                <a:latin typeface="Consolas"/>
              </a:rPr>
              <a:t> </a:t>
            </a:r>
            <a:r>
              <a:rPr lang="en-US" sz="2000" dirty="0">
                <a:solidFill>
                  <a:srgbClr val="080808"/>
                </a:solidFill>
                <a:latin typeface="Consolas"/>
              </a:rPr>
              <a:t>- </a:t>
            </a:r>
            <a:r>
              <a:rPr lang="en-US" sz="2000" dirty="0">
                <a:latin typeface="Consolas"/>
              </a:rPr>
              <a:t>seats</a:t>
            </a:r>
            <a:r>
              <a:rPr lang="en-US" sz="2000" dirty="0">
                <a:solidFill>
                  <a:srgbClr val="080808"/>
                </a:solidFill>
                <a:latin typeface="Consolas"/>
              </a:rPr>
              <a:t>;</a:t>
            </a:r>
            <a:endParaRPr lang="en-US" dirty="0"/>
          </a:p>
        </p:txBody>
      </p:sp>
      <p:sp>
        <p:nvSpPr>
          <p:cNvPr id="33" name="TextBox 32">
            <a:extLst>
              <a:ext uri="{FF2B5EF4-FFF2-40B4-BE49-F238E27FC236}">
                <a16:creationId xmlns:a16="http://schemas.microsoft.com/office/drawing/2014/main" id="{1FB024BB-65C8-A0CB-21AA-6403CCAA8151}"/>
              </a:ext>
            </a:extLst>
          </p:cNvPr>
          <p:cNvSpPr txBox="1"/>
          <p:nvPr/>
        </p:nvSpPr>
        <p:spPr>
          <a:xfrm>
            <a:off x="3174999" y="3189111"/>
            <a:ext cx="859931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err="1">
                <a:latin typeface="Consolas"/>
              </a:rPr>
              <a:t>System</a:t>
            </a:r>
            <a:r>
              <a:rPr lang="en-US" sz="2000" dirty="0" err="1">
                <a:solidFill>
                  <a:srgbClr val="080808"/>
                </a:solidFill>
                <a:latin typeface="Consolas"/>
              </a:rPr>
              <a:t>.</a:t>
            </a:r>
            <a:r>
              <a:rPr lang="en-US" sz="2000" i="1" dirty="0" err="1">
                <a:solidFill>
                  <a:srgbClr val="871094"/>
                </a:solidFill>
                <a:latin typeface="Consolas"/>
              </a:rPr>
              <a:t>out</a:t>
            </a:r>
            <a:r>
              <a:rPr lang="en-US" sz="2000" dirty="0" err="1">
                <a:solidFill>
                  <a:srgbClr val="080808"/>
                </a:solidFill>
                <a:latin typeface="Consolas"/>
              </a:rPr>
              <a:t>.println</a:t>
            </a:r>
            <a:r>
              <a:rPr lang="en-US" sz="2000" dirty="0">
                <a:solidFill>
                  <a:srgbClr val="080808"/>
                </a:solidFill>
                <a:latin typeface="Consolas"/>
              </a:rPr>
              <a:t>(</a:t>
            </a:r>
            <a:r>
              <a:rPr lang="en-US" sz="2000" dirty="0" err="1">
                <a:solidFill>
                  <a:srgbClr val="871094"/>
                </a:solidFill>
                <a:latin typeface="Consolas"/>
              </a:rPr>
              <a:t>total_seats</a:t>
            </a:r>
            <a:r>
              <a:rPr lang="en-US" sz="2000" dirty="0">
                <a:solidFill>
                  <a:srgbClr val="871094"/>
                </a:solidFill>
                <a:latin typeface="Consolas"/>
              </a:rPr>
              <a:t> </a:t>
            </a:r>
            <a:r>
              <a:rPr lang="en-US" sz="2000" dirty="0">
                <a:solidFill>
                  <a:srgbClr val="080808"/>
                </a:solidFill>
                <a:latin typeface="Consolas"/>
              </a:rPr>
              <a:t>+ </a:t>
            </a:r>
            <a:r>
              <a:rPr lang="en-US" sz="2000" dirty="0">
                <a:solidFill>
                  <a:srgbClr val="067D17"/>
                </a:solidFill>
                <a:latin typeface="Consolas"/>
              </a:rPr>
              <a:t>" seats are left"</a:t>
            </a:r>
            <a:r>
              <a:rPr lang="en-US" sz="2000" dirty="0">
                <a:solidFill>
                  <a:srgbClr val="080808"/>
                </a:solidFill>
                <a:latin typeface="Consolas"/>
              </a:rPr>
              <a:t>);</a:t>
            </a:r>
            <a:endParaRPr lang="en-US" dirty="0"/>
          </a:p>
        </p:txBody>
      </p:sp>
      <p:sp>
        <p:nvSpPr>
          <p:cNvPr id="34" name="TextBox 33">
            <a:extLst>
              <a:ext uri="{FF2B5EF4-FFF2-40B4-BE49-F238E27FC236}">
                <a16:creationId xmlns:a16="http://schemas.microsoft.com/office/drawing/2014/main" id="{0785BE43-2B54-30AE-374A-BB799C3C1F89}"/>
              </a:ext>
            </a:extLst>
          </p:cNvPr>
          <p:cNvSpPr txBox="1"/>
          <p:nvPr/>
        </p:nvSpPr>
        <p:spPr>
          <a:xfrm>
            <a:off x="2568221" y="3584223"/>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80808"/>
                </a:solidFill>
                <a:latin typeface="Consolas"/>
              </a:rPr>
              <a:t>}</a:t>
            </a:r>
            <a:r>
              <a:rPr lang="en-US" sz="2000" dirty="0">
                <a:solidFill>
                  <a:srgbClr val="0033B3"/>
                </a:solidFill>
                <a:latin typeface="Consolas"/>
              </a:rPr>
              <a:t>else </a:t>
            </a:r>
            <a:r>
              <a:rPr lang="en-US" sz="2000" dirty="0">
                <a:solidFill>
                  <a:srgbClr val="080808"/>
                </a:solidFill>
                <a:latin typeface="Consolas"/>
              </a:rPr>
              <a:t>{</a:t>
            </a:r>
            <a:endParaRPr lang="en-US" dirty="0"/>
          </a:p>
        </p:txBody>
      </p:sp>
      <p:sp>
        <p:nvSpPr>
          <p:cNvPr id="35" name="TextBox 34">
            <a:extLst>
              <a:ext uri="{FF2B5EF4-FFF2-40B4-BE49-F238E27FC236}">
                <a16:creationId xmlns:a16="http://schemas.microsoft.com/office/drawing/2014/main" id="{C048D27B-F5FD-F04F-78BE-F8A11FDD8577}"/>
              </a:ext>
            </a:extLst>
          </p:cNvPr>
          <p:cNvSpPr txBox="1"/>
          <p:nvPr/>
        </p:nvSpPr>
        <p:spPr>
          <a:xfrm>
            <a:off x="3175000" y="3979332"/>
            <a:ext cx="882508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err="1">
                <a:latin typeface="Consolas"/>
              </a:rPr>
              <a:t>System</a:t>
            </a:r>
            <a:r>
              <a:rPr lang="en-US" sz="2000" dirty="0" err="1">
                <a:solidFill>
                  <a:srgbClr val="080808"/>
                </a:solidFill>
                <a:latin typeface="Consolas"/>
              </a:rPr>
              <a:t>.</a:t>
            </a:r>
            <a:r>
              <a:rPr lang="en-US" sz="2000" i="1" dirty="0" err="1">
                <a:solidFill>
                  <a:srgbClr val="871094"/>
                </a:solidFill>
                <a:latin typeface="Consolas"/>
              </a:rPr>
              <a:t>out</a:t>
            </a:r>
            <a:r>
              <a:rPr lang="en-US" sz="2000" dirty="0" err="1">
                <a:solidFill>
                  <a:srgbClr val="080808"/>
                </a:solidFill>
                <a:latin typeface="Consolas"/>
              </a:rPr>
              <a:t>.println</a:t>
            </a:r>
            <a:r>
              <a:rPr lang="en-US" sz="2000" dirty="0">
                <a:solidFill>
                  <a:srgbClr val="080808"/>
                </a:solidFill>
                <a:latin typeface="Consolas"/>
              </a:rPr>
              <a:t>(</a:t>
            </a:r>
            <a:r>
              <a:rPr lang="en-US" sz="2000" dirty="0">
                <a:solidFill>
                  <a:srgbClr val="067D17"/>
                </a:solidFill>
                <a:latin typeface="Consolas"/>
              </a:rPr>
              <a:t>"Sorry seats cannot be booked....!"</a:t>
            </a:r>
            <a:r>
              <a:rPr lang="en-US" sz="2000" dirty="0">
                <a:solidFill>
                  <a:srgbClr val="080808"/>
                </a:solidFill>
                <a:latin typeface="Consolas"/>
              </a:rPr>
              <a:t>);</a:t>
            </a:r>
            <a:endParaRPr lang="en-US" dirty="0"/>
          </a:p>
        </p:txBody>
      </p:sp>
      <p:sp>
        <p:nvSpPr>
          <p:cNvPr id="36" name="TextBox 35">
            <a:extLst>
              <a:ext uri="{FF2B5EF4-FFF2-40B4-BE49-F238E27FC236}">
                <a16:creationId xmlns:a16="http://schemas.microsoft.com/office/drawing/2014/main" id="{7E339818-8BD5-7495-1BDF-25401340A49A}"/>
              </a:ext>
            </a:extLst>
          </p:cNvPr>
          <p:cNvSpPr txBox="1"/>
          <p:nvPr/>
        </p:nvSpPr>
        <p:spPr>
          <a:xfrm>
            <a:off x="2652888" y="4374445"/>
            <a:ext cx="879686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onsolas"/>
              </a:rPr>
              <a:t>    </a:t>
            </a:r>
            <a:r>
              <a:rPr lang="en-US" sz="2000" dirty="0" err="1">
                <a:latin typeface="Consolas"/>
              </a:rPr>
              <a:t>System</a:t>
            </a:r>
            <a:r>
              <a:rPr lang="en-US" sz="2000" dirty="0" err="1">
                <a:solidFill>
                  <a:srgbClr val="080808"/>
                </a:solidFill>
                <a:latin typeface="Consolas"/>
              </a:rPr>
              <a:t>.</a:t>
            </a:r>
            <a:r>
              <a:rPr lang="en-US" sz="2000" i="1" dirty="0" err="1">
                <a:solidFill>
                  <a:srgbClr val="871094"/>
                </a:solidFill>
                <a:latin typeface="Consolas"/>
              </a:rPr>
              <a:t>out</a:t>
            </a:r>
            <a:r>
              <a:rPr lang="en-US" sz="2000" dirty="0" err="1">
                <a:solidFill>
                  <a:srgbClr val="080808"/>
                </a:solidFill>
                <a:latin typeface="Consolas"/>
              </a:rPr>
              <a:t>.println</a:t>
            </a:r>
            <a:r>
              <a:rPr lang="en-US" sz="2000" dirty="0">
                <a:solidFill>
                  <a:srgbClr val="080808"/>
                </a:solidFill>
                <a:latin typeface="Consolas"/>
              </a:rPr>
              <a:t>(</a:t>
            </a:r>
            <a:r>
              <a:rPr lang="en-US" sz="2000" dirty="0">
                <a:solidFill>
                  <a:srgbClr val="067D17"/>
                </a:solidFill>
                <a:latin typeface="Consolas"/>
              </a:rPr>
              <a:t>"Seats left : " </a:t>
            </a:r>
            <a:r>
              <a:rPr lang="en-US" sz="2000" dirty="0">
                <a:solidFill>
                  <a:srgbClr val="080808"/>
                </a:solidFill>
                <a:latin typeface="Consolas"/>
              </a:rPr>
              <a:t>+ </a:t>
            </a:r>
            <a:r>
              <a:rPr lang="en-US" sz="2000" dirty="0" err="1">
                <a:solidFill>
                  <a:srgbClr val="871094"/>
                </a:solidFill>
                <a:latin typeface="Consolas"/>
              </a:rPr>
              <a:t>total_seats</a:t>
            </a:r>
            <a:r>
              <a:rPr lang="en-US" sz="2000" dirty="0">
                <a:solidFill>
                  <a:srgbClr val="080808"/>
                </a:solidFill>
                <a:latin typeface="Consolas"/>
              </a:rPr>
              <a:t>);</a:t>
            </a:r>
            <a:endParaRPr lang="en-US" dirty="0">
              <a:solidFill>
                <a:srgbClr val="000000"/>
              </a:solidFill>
              <a:latin typeface="Aptos" panose="020B0004020202020204"/>
            </a:endParaRPr>
          </a:p>
          <a:p>
            <a:r>
              <a:rPr lang="en-US" sz="2000" dirty="0">
                <a:solidFill>
                  <a:srgbClr val="080808"/>
                </a:solidFill>
                <a:latin typeface="Consolas"/>
              </a:rPr>
              <a:t>}</a:t>
            </a:r>
            <a:endParaRPr lang="en-US" dirty="0"/>
          </a:p>
        </p:txBody>
      </p:sp>
    </p:spTree>
    <p:extLst>
      <p:ext uri="{BB962C8B-B14F-4D97-AF65-F5344CB8AC3E}">
        <p14:creationId xmlns:p14="http://schemas.microsoft.com/office/powerpoint/2010/main" val="1769376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D07115D-8F7F-E195-2B5C-AC23FD95D78E}"/>
              </a:ext>
            </a:extLst>
          </p:cNvPr>
          <p:cNvSpPr/>
          <p:nvPr/>
        </p:nvSpPr>
        <p:spPr>
          <a:xfrm>
            <a:off x="3471332" y="1735668"/>
            <a:ext cx="6321777" cy="323144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red chair with black legs&#10;&#10;Description automatically generated">
            <a:extLst>
              <a:ext uri="{FF2B5EF4-FFF2-40B4-BE49-F238E27FC236}">
                <a16:creationId xmlns:a16="http://schemas.microsoft.com/office/drawing/2014/main" id="{A3A6D2D3-E9BD-089E-A1EB-BAD7E7DF42C6}"/>
              </a:ext>
            </a:extLst>
          </p:cNvPr>
          <p:cNvPicPr>
            <a:picLocks noChangeAspect="1"/>
          </p:cNvPicPr>
          <p:nvPr/>
        </p:nvPicPr>
        <p:blipFill>
          <a:blip r:embed="rId2"/>
          <a:stretch>
            <a:fillRect/>
          </a:stretch>
        </p:blipFill>
        <p:spPr>
          <a:xfrm>
            <a:off x="3854623" y="2119223"/>
            <a:ext cx="1104342" cy="1104342"/>
          </a:xfrm>
          <a:prstGeom prst="rect">
            <a:avLst/>
          </a:prstGeom>
        </p:spPr>
      </p:pic>
      <p:pic>
        <p:nvPicPr>
          <p:cNvPr id="5" name="Picture 4" descr="A red chair with black legs&#10;&#10;Description automatically generated">
            <a:extLst>
              <a:ext uri="{FF2B5EF4-FFF2-40B4-BE49-F238E27FC236}">
                <a16:creationId xmlns:a16="http://schemas.microsoft.com/office/drawing/2014/main" id="{4EBF0E5E-0E1A-6CD1-4C2D-711E13D60116}"/>
              </a:ext>
            </a:extLst>
          </p:cNvPr>
          <p:cNvPicPr>
            <a:picLocks noChangeAspect="1"/>
          </p:cNvPicPr>
          <p:nvPr/>
        </p:nvPicPr>
        <p:blipFill>
          <a:blip r:embed="rId2"/>
          <a:stretch>
            <a:fillRect/>
          </a:stretch>
        </p:blipFill>
        <p:spPr>
          <a:xfrm>
            <a:off x="4918547" y="2119222"/>
            <a:ext cx="1104342" cy="1104342"/>
          </a:xfrm>
          <a:prstGeom prst="rect">
            <a:avLst/>
          </a:prstGeom>
        </p:spPr>
      </p:pic>
      <p:pic>
        <p:nvPicPr>
          <p:cNvPr id="7" name="Picture 6" descr="A red chair with black legs&#10;&#10;Description automatically generated">
            <a:extLst>
              <a:ext uri="{FF2B5EF4-FFF2-40B4-BE49-F238E27FC236}">
                <a16:creationId xmlns:a16="http://schemas.microsoft.com/office/drawing/2014/main" id="{2AABF9A0-309F-C7D6-F479-305A69B0A5D9}"/>
              </a:ext>
            </a:extLst>
          </p:cNvPr>
          <p:cNvPicPr>
            <a:picLocks noChangeAspect="1"/>
          </p:cNvPicPr>
          <p:nvPr/>
        </p:nvPicPr>
        <p:blipFill>
          <a:blip r:embed="rId2"/>
          <a:stretch>
            <a:fillRect/>
          </a:stretch>
        </p:blipFill>
        <p:spPr>
          <a:xfrm>
            <a:off x="5982472" y="2119223"/>
            <a:ext cx="1104342" cy="1104342"/>
          </a:xfrm>
          <a:prstGeom prst="rect">
            <a:avLst/>
          </a:prstGeom>
        </p:spPr>
      </p:pic>
      <p:pic>
        <p:nvPicPr>
          <p:cNvPr id="9" name="Picture 8" descr="A red chair with black legs&#10;&#10;Description automatically generated">
            <a:extLst>
              <a:ext uri="{FF2B5EF4-FFF2-40B4-BE49-F238E27FC236}">
                <a16:creationId xmlns:a16="http://schemas.microsoft.com/office/drawing/2014/main" id="{E0778FB9-62B9-F477-B6FE-ECB1827DE5D1}"/>
              </a:ext>
            </a:extLst>
          </p:cNvPr>
          <p:cNvPicPr>
            <a:picLocks noChangeAspect="1"/>
          </p:cNvPicPr>
          <p:nvPr/>
        </p:nvPicPr>
        <p:blipFill>
          <a:blip r:embed="rId2"/>
          <a:stretch>
            <a:fillRect/>
          </a:stretch>
        </p:blipFill>
        <p:spPr>
          <a:xfrm>
            <a:off x="7046396" y="2119222"/>
            <a:ext cx="1104342" cy="1104342"/>
          </a:xfrm>
          <a:prstGeom prst="rect">
            <a:avLst/>
          </a:prstGeom>
        </p:spPr>
      </p:pic>
      <p:pic>
        <p:nvPicPr>
          <p:cNvPr id="11" name="Picture 10" descr="A red chair with black legs&#10;&#10;Description automatically generated">
            <a:extLst>
              <a:ext uri="{FF2B5EF4-FFF2-40B4-BE49-F238E27FC236}">
                <a16:creationId xmlns:a16="http://schemas.microsoft.com/office/drawing/2014/main" id="{6F3C7C58-C670-78DC-B02E-A4B04EFF8B3E}"/>
              </a:ext>
            </a:extLst>
          </p:cNvPr>
          <p:cNvPicPr>
            <a:picLocks noChangeAspect="1"/>
          </p:cNvPicPr>
          <p:nvPr/>
        </p:nvPicPr>
        <p:blipFill>
          <a:blip r:embed="rId2"/>
          <a:stretch>
            <a:fillRect/>
          </a:stretch>
        </p:blipFill>
        <p:spPr>
          <a:xfrm>
            <a:off x="8110321" y="2119223"/>
            <a:ext cx="1104342" cy="1104342"/>
          </a:xfrm>
          <a:prstGeom prst="rect">
            <a:avLst/>
          </a:prstGeom>
        </p:spPr>
      </p:pic>
      <p:pic>
        <p:nvPicPr>
          <p:cNvPr id="13" name="Picture 12" descr="A red chair with black legs&#10;&#10;Description automatically generated">
            <a:extLst>
              <a:ext uri="{FF2B5EF4-FFF2-40B4-BE49-F238E27FC236}">
                <a16:creationId xmlns:a16="http://schemas.microsoft.com/office/drawing/2014/main" id="{61F6FD9A-6CEF-2F3A-8857-75CEB80F99E9}"/>
              </a:ext>
            </a:extLst>
          </p:cNvPr>
          <p:cNvPicPr>
            <a:picLocks noChangeAspect="1"/>
          </p:cNvPicPr>
          <p:nvPr/>
        </p:nvPicPr>
        <p:blipFill>
          <a:blip r:embed="rId2"/>
          <a:stretch>
            <a:fillRect/>
          </a:stretch>
        </p:blipFill>
        <p:spPr>
          <a:xfrm>
            <a:off x="3854623" y="3355676"/>
            <a:ext cx="1104342" cy="1104342"/>
          </a:xfrm>
          <a:prstGeom prst="rect">
            <a:avLst/>
          </a:prstGeom>
        </p:spPr>
      </p:pic>
      <p:pic>
        <p:nvPicPr>
          <p:cNvPr id="15" name="Picture 14" descr="A red chair with black legs&#10;&#10;Description automatically generated">
            <a:extLst>
              <a:ext uri="{FF2B5EF4-FFF2-40B4-BE49-F238E27FC236}">
                <a16:creationId xmlns:a16="http://schemas.microsoft.com/office/drawing/2014/main" id="{F418F914-9A2A-642B-0F68-42AA897F0977}"/>
              </a:ext>
            </a:extLst>
          </p:cNvPr>
          <p:cNvPicPr>
            <a:picLocks noChangeAspect="1"/>
          </p:cNvPicPr>
          <p:nvPr/>
        </p:nvPicPr>
        <p:blipFill>
          <a:blip r:embed="rId2"/>
          <a:stretch>
            <a:fillRect/>
          </a:stretch>
        </p:blipFill>
        <p:spPr>
          <a:xfrm>
            <a:off x="4918547" y="3355676"/>
            <a:ext cx="1104342" cy="1104342"/>
          </a:xfrm>
          <a:prstGeom prst="rect">
            <a:avLst/>
          </a:prstGeom>
        </p:spPr>
      </p:pic>
      <p:pic>
        <p:nvPicPr>
          <p:cNvPr id="17" name="Picture 16" descr="A red chair with black legs&#10;&#10;Description automatically generated">
            <a:extLst>
              <a:ext uri="{FF2B5EF4-FFF2-40B4-BE49-F238E27FC236}">
                <a16:creationId xmlns:a16="http://schemas.microsoft.com/office/drawing/2014/main" id="{1EB796EC-51F1-BAC2-D32E-AD022B4E35AB}"/>
              </a:ext>
            </a:extLst>
          </p:cNvPr>
          <p:cNvPicPr>
            <a:picLocks noChangeAspect="1"/>
          </p:cNvPicPr>
          <p:nvPr/>
        </p:nvPicPr>
        <p:blipFill>
          <a:blip r:embed="rId2"/>
          <a:stretch>
            <a:fillRect/>
          </a:stretch>
        </p:blipFill>
        <p:spPr>
          <a:xfrm>
            <a:off x="7046397" y="3355676"/>
            <a:ext cx="1104342" cy="1104342"/>
          </a:xfrm>
          <a:prstGeom prst="rect">
            <a:avLst/>
          </a:prstGeom>
        </p:spPr>
      </p:pic>
      <p:pic>
        <p:nvPicPr>
          <p:cNvPr id="19" name="Picture 18" descr="A red chair with black legs&#10;&#10;Description automatically generated">
            <a:extLst>
              <a:ext uri="{FF2B5EF4-FFF2-40B4-BE49-F238E27FC236}">
                <a16:creationId xmlns:a16="http://schemas.microsoft.com/office/drawing/2014/main" id="{ECBA4BE3-F3B2-AA97-DEC6-639EF150D5BE}"/>
              </a:ext>
            </a:extLst>
          </p:cNvPr>
          <p:cNvPicPr>
            <a:picLocks noChangeAspect="1"/>
          </p:cNvPicPr>
          <p:nvPr/>
        </p:nvPicPr>
        <p:blipFill>
          <a:blip r:embed="rId2"/>
          <a:stretch>
            <a:fillRect/>
          </a:stretch>
        </p:blipFill>
        <p:spPr>
          <a:xfrm>
            <a:off x="5982471" y="3355674"/>
            <a:ext cx="1104342" cy="1104342"/>
          </a:xfrm>
          <a:prstGeom prst="rect">
            <a:avLst/>
          </a:prstGeom>
        </p:spPr>
      </p:pic>
      <p:pic>
        <p:nvPicPr>
          <p:cNvPr id="21" name="Picture 20" descr="A red chair with black legs&#10;&#10;Description automatically generated">
            <a:extLst>
              <a:ext uri="{FF2B5EF4-FFF2-40B4-BE49-F238E27FC236}">
                <a16:creationId xmlns:a16="http://schemas.microsoft.com/office/drawing/2014/main" id="{0F067C46-CA85-83F9-C528-068B619DB245}"/>
              </a:ext>
            </a:extLst>
          </p:cNvPr>
          <p:cNvPicPr>
            <a:picLocks noChangeAspect="1"/>
          </p:cNvPicPr>
          <p:nvPr/>
        </p:nvPicPr>
        <p:blipFill>
          <a:blip r:embed="rId2"/>
          <a:stretch>
            <a:fillRect/>
          </a:stretch>
        </p:blipFill>
        <p:spPr>
          <a:xfrm>
            <a:off x="8127094" y="3355674"/>
            <a:ext cx="1104342" cy="1104342"/>
          </a:xfrm>
          <a:prstGeom prst="rect">
            <a:avLst/>
          </a:prstGeom>
        </p:spPr>
      </p:pic>
      <p:pic>
        <p:nvPicPr>
          <p:cNvPr id="24" name="Picture 23" descr="Ondulating arrow">
            <a:extLst>
              <a:ext uri="{FF2B5EF4-FFF2-40B4-BE49-F238E27FC236}">
                <a16:creationId xmlns:a16="http://schemas.microsoft.com/office/drawing/2014/main" id="{1D164EAA-038E-906C-F6D1-9DC8F307EBF5}"/>
              </a:ext>
            </a:extLst>
          </p:cNvPr>
          <p:cNvPicPr>
            <a:picLocks noChangeAspect="1"/>
          </p:cNvPicPr>
          <p:nvPr/>
        </p:nvPicPr>
        <p:blipFill>
          <a:blip r:embed="rId3"/>
          <a:srcRect t="37173" b="34555"/>
          <a:stretch/>
        </p:blipFill>
        <p:spPr>
          <a:xfrm>
            <a:off x="1110892" y="2274925"/>
            <a:ext cx="2743200" cy="775570"/>
          </a:xfrm>
          <a:prstGeom prst="rect">
            <a:avLst/>
          </a:prstGeom>
        </p:spPr>
      </p:pic>
      <p:pic>
        <p:nvPicPr>
          <p:cNvPr id="26" name="Picture 25" descr="Ondulating arrow">
            <a:extLst>
              <a:ext uri="{FF2B5EF4-FFF2-40B4-BE49-F238E27FC236}">
                <a16:creationId xmlns:a16="http://schemas.microsoft.com/office/drawing/2014/main" id="{50B37853-DED6-92CF-6332-3E4F529701AE}"/>
              </a:ext>
            </a:extLst>
          </p:cNvPr>
          <p:cNvPicPr>
            <a:picLocks noChangeAspect="1"/>
          </p:cNvPicPr>
          <p:nvPr/>
        </p:nvPicPr>
        <p:blipFill>
          <a:blip r:embed="rId3"/>
          <a:srcRect t="37173" b="34555"/>
          <a:stretch/>
        </p:blipFill>
        <p:spPr>
          <a:xfrm>
            <a:off x="306559" y="3516703"/>
            <a:ext cx="2743200" cy="775570"/>
          </a:xfrm>
          <a:prstGeom prst="rect">
            <a:avLst/>
          </a:prstGeom>
        </p:spPr>
      </p:pic>
      <p:sp>
        <p:nvSpPr>
          <p:cNvPr id="27" name="TextBox 26">
            <a:extLst>
              <a:ext uri="{FF2B5EF4-FFF2-40B4-BE49-F238E27FC236}">
                <a16:creationId xmlns:a16="http://schemas.microsoft.com/office/drawing/2014/main" id="{5BEB9DD8-117A-868A-9F6E-497A6DFF0F0B}"/>
              </a:ext>
            </a:extLst>
          </p:cNvPr>
          <p:cNvSpPr txBox="1"/>
          <p:nvPr/>
        </p:nvSpPr>
        <p:spPr>
          <a:xfrm>
            <a:off x="1312334" y="227188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John  = 7</a:t>
            </a:r>
          </a:p>
        </p:txBody>
      </p:sp>
      <p:sp>
        <p:nvSpPr>
          <p:cNvPr id="28" name="TextBox 27">
            <a:extLst>
              <a:ext uri="{FF2B5EF4-FFF2-40B4-BE49-F238E27FC236}">
                <a16:creationId xmlns:a16="http://schemas.microsoft.com/office/drawing/2014/main" id="{48B482B6-7648-E528-899B-BD3883255148}"/>
              </a:ext>
            </a:extLst>
          </p:cNvPr>
          <p:cNvSpPr txBox="1"/>
          <p:nvPr/>
        </p:nvSpPr>
        <p:spPr>
          <a:xfrm>
            <a:off x="959556" y="34290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Alice = 6</a:t>
            </a:r>
          </a:p>
        </p:txBody>
      </p:sp>
      <p:sp>
        <p:nvSpPr>
          <p:cNvPr id="29" name="TextBox 28">
            <a:extLst>
              <a:ext uri="{FF2B5EF4-FFF2-40B4-BE49-F238E27FC236}">
                <a16:creationId xmlns:a16="http://schemas.microsoft.com/office/drawing/2014/main" id="{1ED6705D-C5F9-2906-33A5-5B1697B5D44D}"/>
              </a:ext>
            </a:extLst>
          </p:cNvPr>
          <p:cNvSpPr txBox="1"/>
          <p:nvPr/>
        </p:nvSpPr>
        <p:spPr>
          <a:xfrm>
            <a:off x="5940777" y="5108223"/>
            <a:ext cx="110631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dirty="0"/>
              <a:t>Seats</a:t>
            </a:r>
          </a:p>
        </p:txBody>
      </p:sp>
      <p:sp>
        <p:nvSpPr>
          <p:cNvPr id="2" name="TextBox 1">
            <a:extLst>
              <a:ext uri="{FF2B5EF4-FFF2-40B4-BE49-F238E27FC236}">
                <a16:creationId xmlns:a16="http://schemas.microsoft.com/office/drawing/2014/main" id="{29F0AF02-07F5-ABDB-17DC-C493818DF70B}"/>
              </a:ext>
            </a:extLst>
          </p:cNvPr>
          <p:cNvSpPr txBox="1"/>
          <p:nvPr/>
        </p:nvSpPr>
        <p:spPr>
          <a:xfrm>
            <a:off x="310445" y="4134556"/>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Waits till john thread completes</a:t>
            </a:r>
          </a:p>
        </p:txBody>
      </p:sp>
    </p:spTree>
    <p:extLst>
      <p:ext uri="{BB962C8B-B14F-4D97-AF65-F5344CB8AC3E}">
        <p14:creationId xmlns:p14="http://schemas.microsoft.com/office/powerpoint/2010/main" val="3023388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D07115D-8F7F-E195-2B5C-AC23FD95D78E}"/>
              </a:ext>
            </a:extLst>
          </p:cNvPr>
          <p:cNvSpPr/>
          <p:nvPr/>
        </p:nvSpPr>
        <p:spPr>
          <a:xfrm>
            <a:off x="3471332" y="1735668"/>
            <a:ext cx="6321777" cy="323144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red chair with black legs&#10;&#10;Description automatically generated">
            <a:extLst>
              <a:ext uri="{FF2B5EF4-FFF2-40B4-BE49-F238E27FC236}">
                <a16:creationId xmlns:a16="http://schemas.microsoft.com/office/drawing/2014/main" id="{A3A6D2D3-E9BD-089E-A1EB-BAD7E7DF42C6}"/>
              </a:ext>
            </a:extLst>
          </p:cNvPr>
          <p:cNvPicPr>
            <a:picLocks noChangeAspect="1"/>
          </p:cNvPicPr>
          <p:nvPr/>
        </p:nvPicPr>
        <p:blipFill>
          <a:blip r:embed="rId2"/>
          <a:stretch>
            <a:fillRect/>
          </a:stretch>
        </p:blipFill>
        <p:spPr>
          <a:xfrm>
            <a:off x="3854623" y="2119223"/>
            <a:ext cx="1104342" cy="1104342"/>
          </a:xfrm>
          <a:prstGeom prst="rect">
            <a:avLst/>
          </a:prstGeom>
        </p:spPr>
      </p:pic>
      <p:pic>
        <p:nvPicPr>
          <p:cNvPr id="5" name="Picture 4" descr="A red chair with black legs&#10;&#10;Description automatically generated">
            <a:extLst>
              <a:ext uri="{FF2B5EF4-FFF2-40B4-BE49-F238E27FC236}">
                <a16:creationId xmlns:a16="http://schemas.microsoft.com/office/drawing/2014/main" id="{4EBF0E5E-0E1A-6CD1-4C2D-711E13D60116}"/>
              </a:ext>
            </a:extLst>
          </p:cNvPr>
          <p:cNvPicPr>
            <a:picLocks noChangeAspect="1"/>
          </p:cNvPicPr>
          <p:nvPr/>
        </p:nvPicPr>
        <p:blipFill>
          <a:blip r:embed="rId2"/>
          <a:stretch>
            <a:fillRect/>
          </a:stretch>
        </p:blipFill>
        <p:spPr>
          <a:xfrm>
            <a:off x="4918547" y="2119222"/>
            <a:ext cx="1104342" cy="1104342"/>
          </a:xfrm>
          <a:prstGeom prst="rect">
            <a:avLst/>
          </a:prstGeom>
        </p:spPr>
      </p:pic>
      <p:pic>
        <p:nvPicPr>
          <p:cNvPr id="7" name="Picture 6" descr="A red chair with black legs&#10;&#10;Description automatically generated">
            <a:extLst>
              <a:ext uri="{FF2B5EF4-FFF2-40B4-BE49-F238E27FC236}">
                <a16:creationId xmlns:a16="http://schemas.microsoft.com/office/drawing/2014/main" id="{2AABF9A0-309F-C7D6-F479-305A69B0A5D9}"/>
              </a:ext>
            </a:extLst>
          </p:cNvPr>
          <p:cNvPicPr>
            <a:picLocks noChangeAspect="1"/>
          </p:cNvPicPr>
          <p:nvPr/>
        </p:nvPicPr>
        <p:blipFill>
          <a:blip r:embed="rId2"/>
          <a:stretch>
            <a:fillRect/>
          </a:stretch>
        </p:blipFill>
        <p:spPr>
          <a:xfrm>
            <a:off x="5982472" y="2119223"/>
            <a:ext cx="1104342" cy="1104342"/>
          </a:xfrm>
          <a:prstGeom prst="rect">
            <a:avLst/>
          </a:prstGeom>
        </p:spPr>
      </p:pic>
      <p:pic>
        <p:nvPicPr>
          <p:cNvPr id="9" name="Picture 8" descr="A red chair with black legs&#10;&#10;Description automatically generated">
            <a:extLst>
              <a:ext uri="{FF2B5EF4-FFF2-40B4-BE49-F238E27FC236}">
                <a16:creationId xmlns:a16="http://schemas.microsoft.com/office/drawing/2014/main" id="{E0778FB9-62B9-F477-B6FE-ECB1827DE5D1}"/>
              </a:ext>
            </a:extLst>
          </p:cNvPr>
          <p:cNvPicPr>
            <a:picLocks noChangeAspect="1"/>
          </p:cNvPicPr>
          <p:nvPr/>
        </p:nvPicPr>
        <p:blipFill>
          <a:blip r:embed="rId2"/>
          <a:stretch>
            <a:fillRect/>
          </a:stretch>
        </p:blipFill>
        <p:spPr>
          <a:xfrm>
            <a:off x="7046396" y="2119222"/>
            <a:ext cx="1104342" cy="1104342"/>
          </a:xfrm>
          <a:prstGeom prst="rect">
            <a:avLst/>
          </a:prstGeom>
        </p:spPr>
      </p:pic>
      <p:pic>
        <p:nvPicPr>
          <p:cNvPr id="11" name="Picture 10" descr="A red chair with black legs&#10;&#10;Description automatically generated">
            <a:extLst>
              <a:ext uri="{FF2B5EF4-FFF2-40B4-BE49-F238E27FC236}">
                <a16:creationId xmlns:a16="http://schemas.microsoft.com/office/drawing/2014/main" id="{6F3C7C58-C670-78DC-B02E-A4B04EFF8B3E}"/>
              </a:ext>
            </a:extLst>
          </p:cNvPr>
          <p:cNvPicPr>
            <a:picLocks noChangeAspect="1"/>
          </p:cNvPicPr>
          <p:nvPr/>
        </p:nvPicPr>
        <p:blipFill>
          <a:blip r:embed="rId2"/>
          <a:stretch>
            <a:fillRect/>
          </a:stretch>
        </p:blipFill>
        <p:spPr>
          <a:xfrm>
            <a:off x="8110321" y="2119223"/>
            <a:ext cx="1104342" cy="1104342"/>
          </a:xfrm>
          <a:prstGeom prst="rect">
            <a:avLst/>
          </a:prstGeom>
        </p:spPr>
      </p:pic>
      <p:pic>
        <p:nvPicPr>
          <p:cNvPr id="13" name="Picture 12" descr="A red chair with black legs&#10;&#10;Description automatically generated">
            <a:extLst>
              <a:ext uri="{FF2B5EF4-FFF2-40B4-BE49-F238E27FC236}">
                <a16:creationId xmlns:a16="http://schemas.microsoft.com/office/drawing/2014/main" id="{61F6FD9A-6CEF-2F3A-8857-75CEB80F99E9}"/>
              </a:ext>
            </a:extLst>
          </p:cNvPr>
          <p:cNvPicPr>
            <a:picLocks noChangeAspect="1"/>
          </p:cNvPicPr>
          <p:nvPr/>
        </p:nvPicPr>
        <p:blipFill>
          <a:blip r:embed="rId2"/>
          <a:stretch>
            <a:fillRect/>
          </a:stretch>
        </p:blipFill>
        <p:spPr>
          <a:xfrm>
            <a:off x="3854623" y="3355676"/>
            <a:ext cx="1104342" cy="1104342"/>
          </a:xfrm>
          <a:prstGeom prst="rect">
            <a:avLst/>
          </a:prstGeom>
        </p:spPr>
      </p:pic>
      <p:pic>
        <p:nvPicPr>
          <p:cNvPr id="15" name="Picture 14" descr="A red chair with black legs&#10;&#10;Description automatically generated">
            <a:extLst>
              <a:ext uri="{FF2B5EF4-FFF2-40B4-BE49-F238E27FC236}">
                <a16:creationId xmlns:a16="http://schemas.microsoft.com/office/drawing/2014/main" id="{F418F914-9A2A-642B-0F68-42AA897F0977}"/>
              </a:ext>
            </a:extLst>
          </p:cNvPr>
          <p:cNvPicPr>
            <a:picLocks noChangeAspect="1"/>
          </p:cNvPicPr>
          <p:nvPr/>
        </p:nvPicPr>
        <p:blipFill>
          <a:blip r:embed="rId2"/>
          <a:stretch>
            <a:fillRect/>
          </a:stretch>
        </p:blipFill>
        <p:spPr>
          <a:xfrm>
            <a:off x="4918547" y="3355676"/>
            <a:ext cx="1104342" cy="1104342"/>
          </a:xfrm>
          <a:prstGeom prst="rect">
            <a:avLst/>
          </a:prstGeom>
        </p:spPr>
      </p:pic>
      <p:pic>
        <p:nvPicPr>
          <p:cNvPr id="17" name="Picture 16" descr="A red chair with black legs&#10;&#10;Description automatically generated">
            <a:extLst>
              <a:ext uri="{FF2B5EF4-FFF2-40B4-BE49-F238E27FC236}">
                <a16:creationId xmlns:a16="http://schemas.microsoft.com/office/drawing/2014/main" id="{1EB796EC-51F1-BAC2-D32E-AD022B4E35AB}"/>
              </a:ext>
            </a:extLst>
          </p:cNvPr>
          <p:cNvPicPr>
            <a:picLocks noChangeAspect="1"/>
          </p:cNvPicPr>
          <p:nvPr/>
        </p:nvPicPr>
        <p:blipFill>
          <a:blip r:embed="rId2"/>
          <a:stretch>
            <a:fillRect/>
          </a:stretch>
        </p:blipFill>
        <p:spPr>
          <a:xfrm>
            <a:off x="7046397" y="3355676"/>
            <a:ext cx="1104342" cy="1104342"/>
          </a:xfrm>
          <a:prstGeom prst="rect">
            <a:avLst/>
          </a:prstGeom>
        </p:spPr>
      </p:pic>
      <p:pic>
        <p:nvPicPr>
          <p:cNvPr id="19" name="Picture 18" descr="A red chair with black legs&#10;&#10;Description automatically generated">
            <a:extLst>
              <a:ext uri="{FF2B5EF4-FFF2-40B4-BE49-F238E27FC236}">
                <a16:creationId xmlns:a16="http://schemas.microsoft.com/office/drawing/2014/main" id="{ECBA4BE3-F3B2-AA97-DEC6-639EF150D5BE}"/>
              </a:ext>
            </a:extLst>
          </p:cNvPr>
          <p:cNvPicPr>
            <a:picLocks noChangeAspect="1"/>
          </p:cNvPicPr>
          <p:nvPr/>
        </p:nvPicPr>
        <p:blipFill>
          <a:blip r:embed="rId2"/>
          <a:stretch>
            <a:fillRect/>
          </a:stretch>
        </p:blipFill>
        <p:spPr>
          <a:xfrm>
            <a:off x="5982471" y="3355674"/>
            <a:ext cx="1104342" cy="1104342"/>
          </a:xfrm>
          <a:prstGeom prst="rect">
            <a:avLst/>
          </a:prstGeom>
        </p:spPr>
      </p:pic>
      <p:pic>
        <p:nvPicPr>
          <p:cNvPr id="21" name="Picture 20" descr="A red chair with black legs&#10;&#10;Description automatically generated">
            <a:extLst>
              <a:ext uri="{FF2B5EF4-FFF2-40B4-BE49-F238E27FC236}">
                <a16:creationId xmlns:a16="http://schemas.microsoft.com/office/drawing/2014/main" id="{0F067C46-CA85-83F9-C528-068B619DB245}"/>
              </a:ext>
            </a:extLst>
          </p:cNvPr>
          <p:cNvPicPr>
            <a:picLocks noChangeAspect="1"/>
          </p:cNvPicPr>
          <p:nvPr/>
        </p:nvPicPr>
        <p:blipFill>
          <a:blip r:embed="rId2"/>
          <a:stretch>
            <a:fillRect/>
          </a:stretch>
        </p:blipFill>
        <p:spPr>
          <a:xfrm>
            <a:off x="8127094" y="3355674"/>
            <a:ext cx="1104342" cy="1104342"/>
          </a:xfrm>
          <a:prstGeom prst="rect">
            <a:avLst/>
          </a:prstGeom>
        </p:spPr>
      </p:pic>
      <p:pic>
        <p:nvPicPr>
          <p:cNvPr id="24" name="Picture 23" descr="Ondulating arrow">
            <a:extLst>
              <a:ext uri="{FF2B5EF4-FFF2-40B4-BE49-F238E27FC236}">
                <a16:creationId xmlns:a16="http://schemas.microsoft.com/office/drawing/2014/main" id="{1D164EAA-038E-906C-F6D1-9DC8F307EBF5}"/>
              </a:ext>
            </a:extLst>
          </p:cNvPr>
          <p:cNvPicPr>
            <a:picLocks noChangeAspect="1"/>
          </p:cNvPicPr>
          <p:nvPr/>
        </p:nvPicPr>
        <p:blipFill>
          <a:blip r:embed="rId3"/>
          <a:srcRect t="37173" b="34555"/>
          <a:stretch/>
        </p:blipFill>
        <p:spPr>
          <a:xfrm>
            <a:off x="9224781" y="1893925"/>
            <a:ext cx="2743200" cy="775570"/>
          </a:xfrm>
          <a:prstGeom prst="rect">
            <a:avLst/>
          </a:prstGeom>
        </p:spPr>
      </p:pic>
      <p:pic>
        <p:nvPicPr>
          <p:cNvPr id="26" name="Picture 25" descr="Ondulating arrow">
            <a:extLst>
              <a:ext uri="{FF2B5EF4-FFF2-40B4-BE49-F238E27FC236}">
                <a16:creationId xmlns:a16="http://schemas.microsoft.com/office/drawing/2014/main" id="{50B37853-DED6-92CF-6332-3E4F529701AE}"/>
              </a:ext>
            </a:extLst>
          </p:cNvPr>
          <p:cNvPicPr>
            <a:picLocks noChangeAspect="1"/>
          </p:cNvPicPr>
          <p:nvPr/>
        </p:nvPicPr>
        <p:blipFill>
          <a:blip r:embed="rId3"/>
          <a:srcRect t="37173" b="34555"/>
          <a:stretch/>
        </p:blipFill>
        <p:spPr>
          <a:xfrm>
            <a:off x="1110892" y="3488481"/>
            <a:ext cx="2743200" cy="775570"/>
          </a:xfrm>
          <a:prstGeom prst="rect">
            <a:avLst/>
          </a:prstGeom>
        </p:spPr>
      </p:pic>
      <p:sp>
        <p:nvSpPr>
          <p:cNvPr id="27" name="TextBox 26">
            <a:extLst>
              <a:ext uri="{FF2B5EF4-FFF2-40B4-BE49-F238E27FC236}">
                <a16:creationId xmlns:a16="http://schemas.microsoft.com/office/drawing/2014/main" id="{5BEB9DD8-117A-868A-9F6E-497A6DFF0F0B}"/>
              </a:ext>
            </a:extLst>
          </p:cNvPr>
          <p:cNvSpPr txBox="1"/>
          <p:nvPr/>
        </p:nvSpPr>
        <p:spPr>
          <a:xfrm>
            <a:off x="9948334" y="174977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John  = 7</a:t>
            </a:r>
          </a:p>
        </p:txBody>
      </p:sp>
      <p:sp>
        <p:nvSpPr>
          <p:cNvPr id="28" name="TextBox 27">
            <a:extLst>
              <a:ext uri="{FF2B5EF4-FFF2-40B4-BE49-F238E27FC236}">
                <a16:creationId xmlns:a16="http://schemas.microsoft.com/office/drawing/2014/main" id="{48B482B6-7648-E528-899B-BD3883255148}"/>
              </a:ext>
            </a:extLst>
          </p:cNvPr>
          <p:cNvSpPr txBox="1"/>
          <p:nvPr/>
        </p:nvSpPr>
        <p:spPr>
          <a:xfrm>
            <a:off x="1354667" y="351366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Alice = 6</a:t>
            </a:r>
          </a:p>
        </p:txBody>
      </p:sp>
      <p:sp>
        <p:nvSpPr>
          <p:cNvPr id="29" name="TextBox 28">
            <a:extLst>
              <a:ext uri="{FF2B5EF4-FFF2-40B4-BE49-F238E27FC236}">
                <a16:creationId xmlns:a16="http://schemas.microsoft.com/office/drawing/2014/main" id="{1ED6705D-C5F9-2906-33A5-5B1697B5D44D}"/>
              </a:ext>
            </a:extLst>
          </p:cNvPr>
          <p:cNvSpPr txBox="1"/>
          <p:nvPr/>
        </p:nvSpPr>
        <p:spPr>
          <a:xfrm>
            <a:off x="5940777" y="5108223"/>
            <a:ext cx="110631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dirty="0"/>
              <a:t>Seats</a:t>
            </a:r>
          </a:p>
        </p:txBody>
      </p:sp>
      <p:sp>
        <p:nvSpPr>
          <p:cNvPr id="2" name="TextBox 1">
            <a:extLst>
              <a:ext uri="{FF2B5EF4-FFF2-40B4-BE49-F238E27FC236}">
                <a16:creationId xmlns:a16="http://schemas.microsoft.com/office/drawing/2014/main" id="{29F0AF02-07F5-ABDB-17DC-C493818DF70B}"/>
              </a:ext>
            </a:extLst>
          </p:cNvPr>
          <p:cNvSpPr txBox="1"/>
          <p:nvPr/>
        </p:nvSpPr>
        <p:spPr>
          <a:xfrm>
            <a:off x="310445" y="4134556"/>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Now Alice will get chance for execution </a:t>
            </a:r>
          </a:p>
        </p:txBody>
      </p:sp>
    </p:spTree>
    <p:extLst>
      <p:ext uri="{BB962C8B-B14F-4D97-AF65-F5344CB8AC3E}">
        <p14:creationId xmlns:p14="http://schemas.microsoft.com/office/powerpoint/2010/main" val="8344965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method&#10;&#10;Description automatically generated">
            <a:extLst>
              <a:ext uri="{FF2B5EF4-FFF2-40B4-BE49-F238E27FC236}">
                <a16:creationId xmlns:a16="http://schemas.microsoft.com/office/drawing/2014/main" id="{A06D1FF0-5B32-9C29-BF3E-F24560E67D52}"/>
              </a:ext>
            </a:extLst>
          </p:cNvPr>
          <p:cNvPicPr>
            <a:picLocks noChangeAspect="1"/>
          </p:cNvPicPr>
          <p:nvPr/>
        </p:nvPicPr>
        <p:blipFill>
          <a:blip r:embed="rId2"/>
          <a:stretch>
            <a:fillRect/>
          </a:stretch>
        </p:blipFill>
        <p:spPr>
          <a:xfrm>
            <a:off x="2887027" y="73192"/>
            <a:ext cx="5690558" cy="6783501"/>
          </a:xfrm>
          <a:prstGeom prst="rect">
            <a:avLst/>
          </a:prstGeom>
        </p:spPr>
      </p:pic>
    </p:spTree>
    <p:extLst>
      <p:ext uri="{BB962C8B-B14F-4D97-AF65-F5344CB8AC3E}">
        <p14:creationId xmlns:p14="http://schemas.microsoft.com/office/powerpoint/2010/main" val="2421995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3676C7-EF96-4990-73E1-F2DE8823C58B}"/>
              </a:ext>
            </a:extLst>
          </p:cNvPr>
          <p:cNvSpPr>
            <a:spLocks noGrp="1"/>
          </p:cNvSpPr>
          <p:nvPr>
            <p:ph type="title"/>
          </p:nvPr>
        </p:nvSpPr>
        <p:spPr/>
        <p:txBody>
          <a:bodyPr/>
          <a:lstStyle/>
          <a:p>
            <a:r>
              <a:rPr lang="en-US" dirty="0"/>
              <a:t>Daemon Thread</a:t>
            </a:r>
          </a:p>
        </p:txBody>
      </p:sp>
      <p:sp>
        <p:nvSpPr>
          <p:cNvPr id="6" name="Content Placeholder 5">
            <a:extLst>
              <a:ext uri="{FF2B5EF4-FFF2-40B4-BE49-F238E27FC236}">
                <a16:creationId xmlns:a16="http://schemas.microsoft.com/office/drawing/2014/main" id="{4B537A14-CAC3-4CD5-E46E-A3B6F5F45453}"/>
              </a:ext>
            </a:extLst>
          </p:cNvPr>
          <p:cNvSpPr>
            <a:spLocks noGrp="1"/>
          </p:cNvSpPr>
          <p:nvPr>
            <p:ph idx="1"/>
          </p:nvPr>
        </p:nvSpPr>
        <p:spPr/>
        <p:txBody>
          <a:bodyPr vert="horz" lIns="91440" tIns="45720" rIns="91440" bIns="45720" rtlCol="0" anchor="t">
            <a:normAutofit/>
          </a:bodyPr>
          <a:lstStyle/>
          <a:p>
            <a:r>
              <a:rPr lang="en-US" dirty="0"/>
              <a:t>Daemon thread in java is a service provider thread that provides services to the user thread, or which runs at the background of another thread.</a:t>
            </a:r>
          </a:p>
          <a:p>
            <a:endParaRPr lang="en-US" dirty="0"/>
          </a:p>
          <a:p>
            <a:r>
              <a:rPr lang="en-US" dirty="0"/>
              <a:t>Best example : Garbage collector</a:t>
            </a:r>
          </a:p>
          <a:p>
            <a:endParaRPr lang="en-US" dirty="0"/>
          </a:p>
          <a:p>
            <a:pPr marL="0" indent="0">
              <a:buNone/>
            </a:pPr>
            <a:endParaRPr lang="en-US" dirty="0"/>
          </a:p>
        </p:txBody>
      </p:sp>
      <p:pic>
        <p:nvPicPr>
          <p:cNvPr id="8" name="Picture 7" descr="Ondulating arrow">
            <a:extLst>
              <a:ext uri="{FF2B5EF4-FFF2-40B4-BE49-F238E27FC236}">
                <a16:creationId xmlns:a16="http://schemas.microsoft.com/office/drawing/2014/main" id="{004F14BE-7FA5-0568-C495-376644855857}"/>
              </a:ext>
            </a:extLst>
          </p:cNvPr>
          <p:cNvPicPr>
            <a:picLocks noChangeAspect="1"/>
          </p:cNvPicPr>
          <p:nvPr/>
        </p:nvPicPr>
        <p:blipFill>
          <a:blip r:embed="rId2"/>
          <a:srcRect t="37173" b="34555"/>
          <a:stretch/>
        </p:blipFill>
        <p:spPr>
          <a:xfrm rot="5400000">
            <a:off x="6693302" y="3934447"/>
            <a:ext cx="3232029" cy="1034361"/>
          </a:xfrm>
          <a:prstGeom prst="rect">
            <a:avLst/>
          </a:prstGeom>
        </p:spPr>
      </p:pic>
      <p:pic>
        <p:nvPicPr>
          <p:cNvPr id="9" name="Picture 8" descr="Ondulating arrow">
            <a:extLst>
              <a:ext uri="{FF2B5EF4-FFF2-40B4-BE49-F238E27FC236}">
                <a16:creationId xmlns:a16="http://schemas.microsoft.com/office/drawing/2014/main" id="{B55D1AD7-E506-F11D-69B5-A1F9629197E8}"/>
              </a:ext>
            </a:extLst>
          </p:cNvPr>
          <p:cNvPicPr>
            <a:picLocks noChangeAspect="1"/>
          </p:cNvPicPr>
          <p:nvPr/>
        </p:nvPicPr>
        <p:blipFill>
          <a:blip r:embed="rId2"/>
          <a:srcRect t="37173" b="34555"/>
          <a:stretch/>
        </p:blipFill>
        <p:spPr>
          <a:xfrm rot="5400000">
            <a:off x="8595905" y="3553181"/>
            <a:ext cx="2124974" cy="689305"/>
          </a:xfrm>
          <a:prstGeom prst="rect">
            <a:avLst/>
          </a:prstGeom>
        </p:spPr>
      </p:pic>
      <p:sp>
        <p:nvSpPr>
          <p:cNvPr id="10" name="TextBox 9">
            <a:extLst>
              <a:ext uri="{FF2B5EF4-FFF2-40B4-BE49-F238E27FC236}">
                <a16:creationId xmlns:a16="http://schemas.microsoft.com/office/drawing/2014/main" id="{20841DD8-EFF8-ED4A-7F34-81CB3520A633}"/>
              </a:ext>
            </a:extLst>
          </p:cNvPr>
          <p:cNvSpPr txBox="1"/>
          <p:nvPr/>
        </p:nvSpPr>
        <p:spPr>
          <a:xfrm>
            <a:off x="8064313" y="605984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main</a:t>
            </a:r>
          </a:p>
        </p:txBody>
      </p:sp>
      <p:sp>
        <p:nvSpPr>
          <p:cNvPr id="12" name="TextBox 11">
            <a:extLst>
              <a:ext uri="{FF2B5EF4-FFF2-40B4-BE49-F238E27FC236}">
                <a16:creationId xmlns:a16="http://schemas.microsoft.com/office/drawing/2014/main" id="{0171062D-A104-FBFA-3257-D0C844165A0D}"/>
              </a:ext>
            </a:extLst>
          </p:cNvPr>
          <p:cNvSpPr txBox="1"/>
          <p:nvPr/>
        </p:nvSpPr>
        <p:spPr>
          <a:xfrm>
            <a:off x="9313333" y="496913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Daemon </a:t>
            </a:r>
          </a:p>
        </p:txBody>
      </p:sp>
    </p:spTree>
    <p:extLst>
      <p:ext uri="{BB962C8B-B14F-4D97-AF65-F5344CB8AC3E}">
        <p14:creationId xmlns:p14="http://schemas.microsoft.com/office/powerpoint/2010/main" val="5766645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87CCDF-9331-BC69-1A95-0E0F95F9C0CA}"/>
              </a:ext>
            </a:extLst>
          </p:cNvPr>
          <p:cNvSpPr txBox="1"/>
          <p:nvPr/>
        </p:nvSpPr>
        <p:spPr>
          <a:xfrm>
            <a:off x="1567132" y="722595"/>
            <a:ext cx="8422255" cy="49859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033B3"/>
                </a:solidFill>
                <a:latin typeface="Consolas"/>
              </a:rPr>
              <a:t>public class </a:t>
            </a:r>
            <a:r>
              <a:rPr lang="en-US" sz="2000" dirty="0">
                <a:latin typeface="Consolas"/>
              </a:rPr>
              <a:t>Test </a:t>
            </a:r>
            <a:r>
              <a:rPr lang="en-US" sz="2000" dirty="0">
                <a:solidFill>
                  <a:srgbClr val="0033B3"/>
                </a:solidFill>
                <a:latin typeface="Consolas"/>
              </a:rPr>
              <a:t>extends </a:t>
            </a:r>
            <a:r>
              <a:rPr lang="en-US" sz="2000" dirty="0">
                <a:latin typeface="Consolas"/>
              </a:rPr>
              <a:t>Thread</a:t>
            </a:r>
            <a:r>
              <a:rPr lang="en-US" sz="2000" dirty="0">
                <a:solidFill>
                  <a:srgbClr val="080808"/>
                </a:solidFill>
                <a:latin typeface="Consolas"/>
              </a:rPr>
              <a:t>{</a:t>
            </a:r>
            <a:br>
              <a:rPr lang="en-US" sz="2000" dirty="0">
                <a:latin typeface="Consolas"/>
              </a:rPr>
            </a:b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9E880D"/>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a:t>
            </a:r>
            <a:endParaRPr lang="en-US" sz="2000" dirty="0"/>
          </a:p>
          <a:p>
            <a:pPr algn="l"/>
            <a:endParaRPr lang="en-US" dirty="0"/>
          </a:p>
        </p:txBody>
      </p:sp>
      <p:sp>
        <p:nvSpPr>
          <p:cNvPr id="5" name="Left Bracket 4">
            <a:extLst>
              <a:ext uri="{FF2B5EF4-FFF2-40B4-BE49-F238E27FC236}">
                <a16:creationId xmlns:a16="http://schemas.microsoft.com/office/drawing/2014/main" id="{F25B442D-E1AA-A625-112E-C0CD41470989}"/>
              </a:ext>
            </a:extLst>
          </p:cNvPr>
          <p:cNvSpPr/>
          <p:nvPr/>
        </p:nvSpPr>
        <p:spPr>
          <a:xfrm>
            <a:off x="681394" y="943694"/>
            <a:ext cx="87529" cy="4508739"/>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Left Bracket 5">
            <a:extLst>
              <a:ext uri="{FF2B5EF4-FFF2-40B4-BE49-F238E27FC236}">
                <a16:creationId xmlns:a16="http://schemas.microsoft.com/office/drawing/2014/main" id="{3037ADD7-D258-930E-3EDC-E7194CFEA2B3}"/>
              </a:ext>
            </a:extLst>
          </p:cNvPr>
          <p:cNvSpPr/>
          <p:nvPr/>
        </p:nvSpPr>
        <p:spPr>
          <a:xfrm>
            <a:off x="1184601" y="1892599"/>
            <a:ext cx="87529" cy="713117"/>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Left Bracket 6">
            <a:extLst>
              <a:ext uri="{FF2B5EF4-FFF2-40B4-BE49-F238E27FC236}">
                <a16:creationId xmlns:a16="http://schemas.microsoft.com/office/drawing/2014/main" id="{D1020C81-85A4-5673-346A-678197F63503}"/>
              </a:ext>
            </a:extLst>
          </p:cNvPr>
          <p:cNvSpPr/>
          <p:nvPr/>
        </p:nvSpPr>
        <p:spPr>
          <a:xfrm>
            <a:off x="1141468" y="3186561"/>
            <a:ext cx="87529" cy="189206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7339A813-C97A-7532-D600-77C66DA9D905}"/>
              </a:ext>
            </a:extLst>
          </p:cNvPr>
          <p:cNvSpPr txBox="1"/>
          <p:nvPr/>
        </p:nvSpPr>
        <p:spPr>
          <a:xfrm>
            <a:off x="1989666" y="1382889"/>
            <a:ext cx="673664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9E880D"/>
                </a:solidFill>
                <a:latin typeface="Consolas"/>
              </a:rPr>
              <a:t>@Override</a:t>
            </a:r>
            <a:br>
              <a:rPr lang="en-US" sz="2000" dirty="0">
                <a:solidFill>
                  <a:srgbClr val="9E880D"/>
                </a:solidFill>
                <a:latin typeface="Consolas"/>
              </a:rPr>
            </a:br>
            <a:r>
              <a:rPr lang="en-US" sz="2000" dirty="0">
                <a:solidFill>
                  <a:srgbClr val="9E880D"/>
                </a:solidFill>
                <a:latin typeface="Consolas"/>
              </a:rPr>
              <a:t> </a:t>
            </a:r>
            <a:r>
              <a:rPr lang="en-US" sz="2000" dirty="0">
                <a:solidFill>
                  <a:srgbClr val="0033B3"/>
                </a:solidFill>
                <a:latin typeface="Consolas"/>
              </a:rPr>
              <a:t>public void </a:t>
            </a:r>
            <a:r>
              <a:rPr lang="en-US" sz="2000" dirty="0">
                <a:solidFill>
                  <a:srgbClr val="00627A"/>
                </a:solidFill>
                <a:latin typeface="Consolas"/>
              </a:rPr>
              <a:t>run</a:t>
            </a:r>
            <a:r>
              <a:rPr lang="en-US" sz="2000" dirty="0">
                <a:solidFill>
                  <a:srgbClr val="080808"/>
                </a:solidFill>
                <a:latin typeface="Consolas"/>
              </a:rPr>
              <a:t>() {</a:t>
            </a:r>
            <a:br>
              <a:rPr lang="en-US" sz="2000" dirty="0">
                <a:solidFill>
                  <a:srgbClr val="080808"/>
                </a:solidFill>
                <a:latin typeface="Consolas"/>
              </a:rPr>
            </a:br>
            <a:r>
              <a:rPr lang="en-US" sz="2000" dirty="0">
                <a:solidFill>
                  <a:srgbClr val="080808"/>
                </a:solidFill>
                <a:latin typeface="Consolas"/>
              </a:rPr>
              <a:t>    </a:t>
            </a:r>
            <a:r>
              <a:rPr lang="en-US" sz="2000" dirty="0" err="1">
                <a:latin typeface="Consolas"/>
              </a:rPr>
              <a:t>System</a:t>
            </a:r>
            <a:r>
              <a:rPr lang="en-US" sz="2000" dirty="0" err="1">
                <a:solidFill>
                  <a:srgbClr val="080808"/>
                </a:solidFill>
                <a:latin typeface="Consolas"/>
              </a:rPr>
              <a:t>.</a:t>
            </a:r>
            <a:r>
              <a:rPr lang="en-US" sz="2000" i="1" dirty="0" err="1">
                <a:solidFill>
                  <a:srgbClr val="871094"/>
                </a:solidFill>
                <a:latin typeface="Consolas"/>
              </a:rPr>
              <a:t>out</a:t>
            </a:r>
            <a:r>
              <a:rPr lang="en-US" sz="2000" dirty="0" err="1">
                <a:solidFill>
                  <a:srgbClr val="080808"/>
                </a:solidFill>
                <a:latin typeface="Consolas"/>
              </a:rPr>
              <a:t>.println</a:t>
            </a:r>
            <a:r>
              <a:rPr lang="en-US" sz="2000" dirty="0">
                <a:solidFill>
                  <a:srgbClr val="080808"/>
                </a:solidFill>
                <a:latin typeface="Consolas"/>
              </a:rPr>
              <a:t>(</a:t>
            </a:r>
            <a:r>
              <a:rPr lang="en-US" sz="2000" dirty="0">
                <a:solidFill>
                  <a:srgbClr val="067D17"/>
                </a:solidFill>
                <a:latin typeface="Consolas"/>
              </a:rPr>
              <a:t>"Child Thread"</a:t>
            </a:r>
            <a:r>
              <a:rPr lang="en-US" sz="2000" dirty="0">
                <a:solidFill>
                  <a:srgbClr val="080808"/>
                </a:solidFill>
                <a:latin typeface="Consolas"/>
              </a:rPr>
              <a:t>);</a:t>
            </a:r>
            <a:br>
              <a:rPr lang="en-US" sz="2000" dirty="0">
                <a:solidFill>
                  <a:srgbClr val="080808"/>
                </a:solidFill>
                <a:latin typeface="Consolas"/>
              </a:rPr>
            </a:br>
            <a:r>
              <a:rPr lang="en-US" sz="2000" dirty="0">
                <a:solidFill>
                  <a:srgbClr val="080808"/>
                </a:solidFill>
                <a:latin typeface="Consolas"/>
              </a:rPr>
              <a:t> }</a:t>
            </a:r>
            <a:endParaRPr lang="en-US" dirty="0"/>
          </a:p>
        </p:txBody>
      </p:sp>
      <p:sp>
        <p:nvSpPr>
          <p:cNvPr id="9" name="TextBox 8">
            <a:extLst>
              <a:ext uri="{FF2B5EF4-FFF2-40B4-BE49-F238E27FC236}">
                <a16:creationId xmlns:a16="http://schemas.microsoft.com/office/drawing/2014/main" id="{45AE0930-1B88-52BE-71CB-4B68E4F52FBE}"/>
              </a:ext>
            </a:extLst>
          </p:cNvPr>
          <p:cNvSpPr txBox="1"/>
          <p:nvPr/>
        </p:nvSpPr>
        <p:spPr>
          <a:xfrm>
            <a:off x="2144888" y="3005666"/>
            <a:ext cx="7018866"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033B3"/>
                </a:solidFill>
                <a:latin typeface="Consolas"/>
              </a:rPr>
              <a:t>public static void </a:t>
            </a:r>
            <a:r>
              <a:rPr lang="en-US" sz="2000" dirty="0">
                <a:solidFill>
                  <a:srgbClr val="00627A"/>
                </a:solidFill>
                <a:latin typeface="Consolas"/>
              </a:rPr>
              <a:t>main</a:t>
            </a:r>
            <a:r>
              <a:rPr lang="en-US" sz="2000" dirty="0">
                <a:solidFill>
                  <a:srgbClr val="080808"/>
                </a:solidFill>
                <a:latin typeface="Consolas"/>
              </a:rPr>
              <a:t>(</a:t>
            </a:r>
            <a:r>
              <a:rPr lang="en-US" sz="2000" dirty="0">
                <a:latin typeface="Consolas"/>
              </a:rPr>
              <a:t>String</a:t>
            </a:r>
            <a:r>
              <a:rPr lang="en-US" sz="2000" dirty="0">
                <a:solidFill>
                  <a:srgbClr val="080808"/>
                </a:solidFill>
                <a:latin typeface="Consolas"/>
              </a:rPr>
              <a:t>[] </a:t>
            </a:r>
            <a:r>
              <a:rPr lang="en-US" sz="2000" dirty="0" err="1">
                <a:latin typeface="Consolas"/>
              </a:rPr>
              <a:t>args</a:t>
            </a:r>
            <a:r>
              <a:rPr lang="en-US" sz="2000" dirty="0">
                <a:solidFill>
                  <a:srgbClr val="080808"/>
                </a:solidFill>
                <a:latin typeface="Consolas"/>
              </a:rPr>
              <a:t>) {</a:t>
            </a:r>
            <a:br>
              <a:rPr lang="en-US" sz="2000" dirty="0">
                <a:solidFill>
                  <a:srgbClr val="080808"/>
                </a:solidFill>
                <a:latin typeface="Consolas"/>
              </a:rPr>
            </a:br>
            <a:r>
              <a:rPr lang="en-US" sz="2000" dirty="0">
                <a:solidFill>
                  <a:srgbClr val="080808"/>
                </a:solidFill>
                <a:latin typeface="Consolas"/>
              </a:rPr>
              <a:t>  </a:t>
            </a:r>
            <a:r>
              <a:rPr lang="en-US" sz="2000" dirty="0" err="1">
                <a:latin typeface="Consolas"/>
              </a:rPr>
              <a:t>System</a:t>
            </a:r>
            <a:r>
              <a:rPr lang="en-US" sz="2000" dirty="0" err="1">
                <a:solidFill>
                  <a:srgbClr val="080808"/>
                </a:solidFill>
                <a:latin typeface="Consolas"/>
              </a:rPr>
              <a:t>.</a:t>
            </a:r>
            <a:r>
              <a:rPr lang="en-US" sz="2000" i="1" dirty="0" err="1">
                <a:solidFill>
                  <a:srgbClr val="871094"/>
                </a:solidFill>
                <a:latin typeface="Consolas"/>
              </a:rPr>
              <a:t>out</a:t>
            </a:r>
            <a:r>
              <a:rPr lang="en-US" sz="2000" dirty="0" err="1">
                <a:solidFill>
                  <a:srgbClr val="080808"/>
                </a:solidFill>
                <a:latin typeface="Consolas"/>
              </a:rPr>
              <a:t>.println</a:t>
            </a:r>
            <a:r>
              <a:rPr lang="en-US" sz="2000" dirty="0">
                <a:solidFill>
                  <a:srgbClr val="080808"/>
                </a:solidFill>
                <a:latin typeface="Consolas"/>
              </a:rPr>
              <a:t>(</a:t>
            </a:r>
            <a:r>
              <a:rPr lang="en-US" sz="2000" dirty="0">
                <a:solidFill>
                  <a:srgbClr val="067D17"/>
                </a:solidFill>
                <a:latin typeface="Consolas"/>
              </a:rPr>
              <a:t>"Main thread"</a:t>
            </a:r>
            <a:r>
              <a:rPr lang="en-US" sz="2000" dirty="0">
                <a:solidFill>
                  <a:srgbClr val="080808"/>
                </a:solidFill>
                <a:latin typeface="Consolas"/>
              </a:rPr>
              <a:t>);</a:t>
            </a:r>
            <a:br>
              <a:rPr lang="en-US" sz="2000" dirty="0">
                <a:solidFill>
                  <a:srgbClr val="080808"/>
                </a:solidFill>
                <a:latin typeface="Consolas"/>
              </a:rPr>
            </a:br>
            <a:r>
              <a:rPr lang="en-US" sz="2000" dirty="0">
                <a:solidFill>
                  <a:srgbClr val="080808"/>
                </a:solidFill>
                <a:latin typeface="Consolas"/>
              </a:rPr>
              <a:t>  </a:t>
            </a:r>
            <a:r>
              <a:rPr lang="en-US" sz="2000" dirty="0">
                <a:latin typeface="Consolas"/>
              </a:rPr>
              <a:t>Test t </a:t>
            </a:r>
            <a:r>
              <a:rPr lang="en-US" sz="2000" dirty="0">
                <a:solidFill>
                  <a:srgbClr val="080808"/>
                </a:solidFill>
                <a:latin typeface="Consolas"/>
              </a:rPr>
              <a:t>= </a:t>
            </a:r>
            <a:r>
              <a:rPr lang="en-US" sz="2000" dirty="0">
                <a:solidFill>
                  <a:srgbClr val="0033B3"/>
                </a:solidFill>
                <a:latin typeface="Consolas"/>
              </a:rPr>
              <a:t>new </a:t>
            </a:r>
            <a:r>
              <a:rPr lang="en-US" sz="2000" dirty="0">
                <a:solidFill>
                  <a:srgbClr val="080808"/>
                </a:solidFill>
                <a:latin typeface="Consolas"/>
              </a:rPr>
              <a:t>Test();</a:t>
            </a:r>
            <a:br>
              <a:rPr lang="en-US" sz="2000" dirty="0">
                <a:solidFill>
                  <a:srgbClr val="080808"/>
                </a:solidFill>
                <a:latin typeface="Consolas"/>
              </a:rPr>
            </a:br>
            <a:r>
              <a:rPr lang="en-US" sz="2000" dirty="0">
                <a:solidFill>
                  <a:srgbClr val="080808"/>
                </a:solidFill>
                <a:latin typeface="Consolas"/>
              </a:rPr>
              <a:t> </a:t>
            </a:r>
            <a:br>
              <a:rPr lang="en-US" sz="2000" dirty="0">
                <a:solidFill>
                  <a:srgbClr val="080808"/>
                </a:solidFill>
                <a:latin typeface="Consolas"/>
              </a:rPr>
            </a:br>
            <a:br>
              <a:rPr lang="en-US" sz="2000" dirty="0">
                <a:solidFill>
                  <a:srgbClr val="080808"/>
                </a:solidFill>
                <a:latin typeface="Consolas"/>
              </a:rPr>
            </a:br>
            <a:r>
              <a:rPr lang="en-US" sz="2000" dirty="0">
                <a:solidFill>
                  <a:srgbClr val="080808"/>
                </a:solidFill>
                <a:latin typeface="Consolas"/>
              </a:rPr>
              <a:t>  </a:t>
            </a:r>
            <a:r>
              <a:rPr lang="en-US" sz="2000" dirty="0" err="1">
                <a:latin typeface="Consolas"/>
              </a:rPr>
              <a:t>t</a:t>
            </a:r>
            <a:r>
              <a:rPr lang="en-US" sz="2000" dirty="0" err="1">
                <a:solidFill>
                  <a:srgbClr val="080808"/>
                </a:solidFill>
                <a:latin typeface="Consolas"/>
              </a:rPr>
              <a:t>.start</a:t>
            </a:r>
            <a:r>
              <a:rPr lang="en-US" sz="2000" dirty="0">
                <a:solidFill>
                  <a:srgbClr val="080808"/>
                </a:solidFill>
                <a:latin typeface="Consolas"/>
              </a:rPr>
              <a:t>();</a:t>
            </a:r>
            <a:br>
              <a:rPr lang="en-US" sz="2000" dirty="0">
                <a:solidFill>
                  <a:srgbClr val="080808"/>
                </a:solidFill>
                <a:latin typeface="Consolas"/>
              </a:rPr>
            </a:br>
            <a:r>
              <a:rPr lang="en-US" sz="2000" dirty="0">
                <a:solidFill>
                  <a:srgbClr val="080808"/>
                </a:solidFill>
                <a:latin typeface="Consolas"/>
              </a:rPr>
              <a:t>}</a:t>
            </a:r>
            <a:endParaRPr lang="en-US" dirty="0"/>
          </a:p>
        </p:txBody>
      </p:sp>
      <p:sp>
        <p:nvSpPr>
          <p:cNvPr id="10" name="TextBox 9">
            <a:extLst>
              <a:ext uri="{FF2B5EF4-FFF2-40B4-BE49-F238E27FC236}">
                <a16:creationId xmlns:a16="http://schemas.microsoft.com/office/drawing/2014/main" id="{ACF54BF0-784F-F7F2-3225-73821C426001}"/>
              </a:ext>
            </a:extLst>
          </p:cNvPr>
          <p:cNvSpPr txBox="1"/>
          <p:nvPr/>
        </p:nvSpPr>
        <p:spPr>
          <a:xfrm>
            <a:off x="2314221" y="3965221"/>
            <a:ext cx="522675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onsolas"/>
              </a:rPr>
              <a:t> </a:t>
            </a:r>
            <a:r>
              <a:rPr lang="en-US" sz="2000" dirty="0" err="1">
                <a:latin typeface="Consolas"/>
              </a:rPr>
              <a:t>t</a:t>
            </a:r>
            <a:r>
              <a:rPr lang="en-US" sz="2000" dirty="0" err="1">
                <a:solidFill>
                  <a:srgbClr val="080808"/>
                </a:solidFill>
                <a:latin typeface="Consolas"/>
              </a:rPr>
              <a:t>.setDaemon</a:t>
            </a:r>
            <a:r>
              <a:rPr lang="en-US" sz="2000" dirty="0">
                <a:solidFill>
                  <a:srgbClr val="080808"/>
                </a:solidFill>
                <a:latin typeface="Consolas"/>
              </a:rPr>
              <a:t>(</a:t>
            </a:r>
            <a:r>
              <a:rPr lang="en-US" sz="2000" dirty="0">
                <a:solidFill>
                  <a:srgbClr val="0033B3"/>
                </a:solidFill>
                <a:latin typeface="Consolas"/>
              </a:rPr>
              <a:t>true</a:t>
            </a:r>
            <a:r>
              <a:rPr lang="en-US" sz="2000" dirty="0">
                <a:solidFill>
                  <a:srgbClr val="080808"/>
                </a:solidFill>
                <a:latin typeface="Consolas"/>
              </a:rPr>
              <a:t>);</a:t>
            </a:r>
            <a:br>
              <a:rPr lang="en-US" sz="2000" dirty="0">
                <a:solidFill>
                  <a:srgbClr val="080808"/>
                </a:solidFill>
                <a:latin typeface="Consolas"/>
              </a:rPr>
            </a:br>
            <a:r>
              <a:rPr lang="en-US" sz="2000" dirty="0">
                <a:latin typeface="Consolas"/>
              </a:rPr>
              <a:t> </a:t>
            </a:r>
            <a:r>
              <a:rPr lang="en-US" sz="2000" dirty="0" err="1">
                <a:latin typeface="Consolas"/>
              </a:rPr>
              <a:t>System</a:t>
            </a:r>
            <a:r>
              <a:rPr lang="en-US" sz="2000" dirty="0" err="1">
                <a:solidFill>
                  <a:srgbClr val="080808"/>
                </a:solidFill>
                <a:latin typeface="Consolas"/>
              </a:rPr>
              <a:t>.</a:t>
            </a:r>
            <a:r>
              <a:rPr lang="en-US" sz="2000" i="1" dirty="0" err="1">
                <a:solidFill>
                  <a:srgbClr val="871094"/>
                </a:solidFill>
                <a:latin typeface="Consolas"/>
              </a:rPr>
              <a:t>out</a:t>
            </a:r>
            <a:r>
              <a:rPr lang="en-US" sz="2000" dirty="0" err="1">
                <a:solidFill>
                  <a:srgbClr val="080808"/>
                </a:solidFill>
                <a:latin typeface="Consolas"/>
              </a:rPr>
              <a:t>.println</a:t>
            </a:r>
            <a:r>
              <a:rPr lang="en-US" sz="2000" dirty="0">
                <a:solidFill>
                  <a:srgbClr val="080808"/>
                </a:solidFill>
                <a:latin typeface="Consolas"/>
              </a:rPr>
              <a:t>(</a:t>
            </a:r>
            <a:r>
              <a:rPr lang="en-US" sz="2000" dirty="0" err="1">
                <a:latin typeface="Consolas"/>
              </a:rPr>
              <a:t>t</a:t>
            </a:r>
            <a:r>
              <a:rPr lang="en-US" sz="2000" dirty="0" err="1">
                <a:solidFill>
                  <a:srgbClr val="080808"/>
                </a:solidFill>
                <a:latin typeface="Consolas"/>
              </a:rPr>
              <a:t>.isDaemon</a:t>
            </a:r>
            <a:r>
              <a:rPr lang="en-US" sz="2000" dirty="0">
                <a:solidFill>
                  <a:srgbClr val="080808"/>
                </a:solidFill>
                <a:latin typeface="Consolas"/>
              </a:rPr>
              <a:t>());</a:t>
            </a:r>
            <a:endParaRPr lang="en-US" dirty="0"/>
          </a:p>
        </p:txBody>
      </p:sp>
      <p:sp>
        <p:nvSpPr>
          <p:cNvPr id="12" name="TextBox 11">
            <a:extLst>
              <a:ext uri="{FF2B5EF4-FFF2-40B4-BE49-F238E27FC236}">
                <a16:creationId xmlns:a16="http://schemas.microsoft.com/office/drawing/2014/main" id="{56C12189-44F0-B5AD-8BCF-AF703AF1D6DC}"/>
              </a:ext>
            </a:extLst>
          </p:cNvPr>
          <p:cNvSpPr txBox="1"/>
          <p:nvPr/>
        </p:nvSpPr>
        <p:spPr>
          <a:xfrm>
            <a:off x="9496777" y="4670777"/>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rPr>
              <a:t>Output :</a:t>
            </a:r>
          </a:p>
          <a:p>
            <a:r>
              <a:rPr lang="en-US" dirty="0"/>
              <a:t>Main thread</a:t>
            </a:r>
          </a:p>
          <a:p>
            <a:r>
              <a:rPr lang="en-US" dirty="0"/>
              <a:t>true</a:t>
            </a:r>
          </a:p>
        </p:txBody>
      </p:sp>
    </p:spTree>
    <p:extLst>
      <p:ext uri="{BB962C8B-B14F-4D97-AF65-F5344CB8AC3E}">
        <p14:creationId xmlns:p14="http://schemas.microsoft.com/office/powerpoint/2010/main" val="294390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p:bldP spid="9" grpId="0"/>
      <p:bldP spid="10" grpId="0"/>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473744-BF9D-9FC7-7812-4E40CE18440E}"/>
              </a:ext>
            </a:extLst>
          </p:cNvPr>
          <p:cNvSpPr txBox="1"/>
          <p:nvPr/>
        </p:nvSpPr>
        <p:spPr>
          <a:xfrm>
            <a:off x="273756" y="327378"/>
            <a:ext cx="793608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t>Daemon thread (Important notes) :</a:t>
            </a:r>
          </a:p>
        </p:txBody>
      </p:sp>
      <p:sp>
        <p:nvSpPr>
          <p:cNvPr id="2" name="TextBox 1">
            <a:extLst>
              <a:ext uri="{FF2B5EF4-FFF2-40B4-BE49-F238E27FC236}">
                <a16:creationId xmlns:a16="http://schemas.microsoft.com/office/drawing/2014/main" id="{B76D4867-8629-49C1-931F-D0FD201A7020}"/>
              </a:ext>
            </a:extLst>
          </p:cNvPr>
          <p:cNvSpPr txBox="1"/>
          <p:nvPr/>
        </p:nvSpPr>
        <p:spPr>
          <a:xfrm>
            <a:off x="269643" y="1541903"/>
            <a:ext cx="11450125"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t>We must create the daemon thread before starting of the thread if not it throws </a:t>
            </a:r>
            <a:r>
              <a:rPr lang="en-US" sz="2400" dirty="0" err="1"/>
              <a:t>IllegalThreadStaticException</a:t>
            </a:r>
            <a:r>
              <a:rPr lang="en-US" sz="2400" dirty="0"/>
              <a:t>.</a:t>
            </a:r>
          </a:p>
          <a:p>
            <a:pPr marL="342900" indent="-342900">
              <a:buFont typeface="Arial"/>
              <a:buChar char="•"/>
            </a:pPr>
            <a:endParaRPr lang="en-US" sz="2400" dirty="0"/>
          </a:p>
          <a:p>
            <a:pPr marL="342900" indent="-342900">
              <a:buFont typeface="Arial"/>
              <a:buChar char="•"/>
            </a:pPr>
            <a:r>
              <a:rPr lang="en-US" sz="2400" dirty="0"/>
              <a:t>Most of the times daemon thread have low priority.</a:t>
            </a:r>
          </a:p>
          <a:p>
            <a:pPr marL="342900" indent="-342900">
              <a:buFont typeface="Arial"/>
              <a:buChar char="•"/>
            </a:pPr>
            <a:endParaRPr lang="en-US" sz="2400" dirty="0"/>
          </a:p>
          <a:p>
            <a:pPr marL="342900" indent="-342900">
              <a:buFont typeface="Arial"/>
              <a:buChar char="•"/>
            </a:pPr>
            <a:r>
              <a:rPr lang="en-US" sz="2400" dirty="0"/>
              <a:t>Here in above example if we do not write  </a:t>
            </a:r>
            <a:r>
              <a:rPr lang="en-US" sz="2400" dirty="0" err="1"/>
              <a:t>System.out.println</a:t>
            </a:r>
            <a:r>
              <a:rPr lang="en-US" sz="2400" dirty="0"/>
              <a:t> ("Main thread");                 then it will not execute run as daemon runs behind main and main is doing nothing so daemon can't provide service.</a:t>
            </a:r>
          </a:p>
          <a:p>
            <a:pPr marL="342900" indent="-342900">
              <a:buFont typeface="Arial"/>
              <a:buChar char="•"/>
            </a:pPr>
            <a:endParaRPr lang="en-US" sz="2400" dirty="0"/>
          </a:p>
          <a:p>
            <a:pPr marL="342900" indent="-342900">
              <a:buFont typeface="Arial"/>
              <a:buChar char="•"/>
            </a:pPr>
            <a:r>
              <a:rPr lang="en-US" sz="2400" dirty="0"/>
              <a:t>Life of daemon thread depends upon another thread. </a:t>
            </a:r>
          </a:p>
          <a:p>
            <a:pPr marL="342900" indent="-342900">
              <a:buFont typeface="Arial"/>
              <a:buChar char="•"/>
            </a:pPr>
            <a:endParaRPr lang="en-US" sz="2400" dirty="0"/>
          </a:p>
          <a:p>
            <a:pPr marL="342900" indent="-342900">
              <a:buFont typeface="Arial"/>
              <a:buChar char="•"/>
            </a:pPr>
            <a:r>
              <a:rPr lang="en-US" sz="2400" dirty="0">
                <a:ea typeface="+mn-lt"/>
                <a:cs typeface="+mn-lt"/>
              </a:rPr>
              <a:t>In this example, the child thread does not print because the main thread finishes execution before the JVM schedules the child thread</a:t>
            </a:r>
            <a:endParaRPr lang="en-US" sz="2400" dirty="0"/>
          </a:p>
          <a:p>
            <a:pPr marL="342900" indent="-342900">
              <a:buFont typeface="Arial"/>
              <a:buChar char="•"/>
            </a:pPr>
            <a:endParaRPr lang="en-US" sz="2400" dirty="0"/>
          </a:p>
          <a:p>
            <a:pPr marL="342900" indent="-342900">
              <a:buFont typeface="Arial"/>
              <a:buChar char="•"/>
            </a:pPr>
            <a:endParaRPr lang="en-US" sz="2400" dirty="0"/>
          </a:p>
        </p:txBody>
      </p:sp>
    </p:spTree>
    <p:extLst>
      <p:ext uri="{BB962C8B-B14F-4D97-AF65-F5344CB8AC3E}">
        <p14:creationId xmlns:p14="http://schemas.microsoft.com/office/powerpoint/2010/main" val="1978744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2EE977B-1F43-22C0-11A9-CD63E8BE5828}"/>
              </a:ext>
            </a:extLst>
          </p:cNvPr>
          <p:cNvSpPr/>
          <p:nvPr/>
        </p:nvSpPr>
        <p:spPr>
          <a:xfrm>
            <a:off x="3574104" y="1622776"/>
            <a:ext cx="4567206" cy="3435122"/>
          </a:xfrm>
          <a:prstGeom prst="round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8A3AB498-7E71-69CE-ADFA-ED160E691680}"/>
              </a:ext>
            </a:extLst>
          </p:cNvPr>
          <p:cNvSpPr/>
          <p:nvPr/>
        </p:nvSpPr>
        <p:spPr>
          <a:xfrm>
            <a:off x="3981730" y="1844029"/>
            <a:ext cx="1721821" cy="140472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A7E88460-0402-C94C-09E1-B53A9287DE4C}"/>
              </a:ext>
            </a:extLst>
          </p:cNvPr>
          <p:cNvSpPr txBox="1"/>
          <p:nvPr/>
        </p:nvSpPr>
        <p:spPr>
          <a:xfrm>
            <a:off x="4377640" y="2925526"/>
            <a:ext cx="9175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Core 1</a:t>
            </a:r>
          </a:p>
        </p:txBody>
      </p:sp>
      <p:sp>
        <p:nvSpPr>
          <p:cNvPr id="57" name="TextBox 56">
            <a:extLst>
              <a:ext uri="{FF2B5EF4-FFF2-40B4-BE49-F238E27FC236}">
                <a16:creationId xmlns:a16="http://schemas.microsoft.com/office/drawing/2014/main" id="{20DF279B-C61B-09BC-15D5-DC3BF32CCF6C}"/>
              </a:ext>
            </a:extLst>
          </p:cNvPr>
          <p:cNvSpPr txBox="1"/>
          <p:nvPr/>
        </p:nvSpPr>
        <p:spPr>
          <a:xfrm>
            <a:off x="5392838" y="1106523"/>
            <a:ext cx="9652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CPU </a:t>
            </a:r>
          </a:p>
        </p:txBody>
      </p:sp>
      <p:sp>
        <p:nvSpPr>
          <p:cNvPr id="8" name="Rectangle 7">
            <a:extLst>
              <a:ext uri="{FF2B5EF4-FFF2-40B4-BE49-F238E27FC236}">
                <a16:creationId xmlns:a16="http://schemas.microsoft.com/office/drawing/2014/main" id="{2578D15B-528D-F41E-D30F-481982EBF3BF}"/>
              </a:ext>
            </a:extLst>
          </p:cNvPr>
          <p:cNvSpPr/>
          <p:nvPr/>
        </p:nvSpPr>
        <p:spPr>
          <a:xfrm>
            <a:off x="5929063" y="1858140"/>
            <a:ext cx="1721821" cy="140472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884B0DD-3816-3C0B-D553-F3F46C614F07}"/>
              </a:ext>
            </a:extLst>
          </p:cNvPr>
          <p:cNvSpPr txBox="1"/>
          <p:nvPr/>
        </p:nvSpPr>
        <p:spPr>
          <a:xfrm>
            <a:off x="6324973" y="2939637"/>
            <a:ext cx="9175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Core 2</a:t>
            </a:r>
          </a:p>
        </p:txBody>
      </p:sp>
      <p:sp>
        <p:nvSpPr>
          <p:cNvPr id="23" name="Rectangle 22">
            <a:extLst>
              <a:ext uri="{FF2B5EF4-FFF2-40B4-BE49-F238E27FC236}">
                <a16:creationId xmlns:a16="http://schemas.microsoft.com/office/drawing/2014/main" id="{611D3731-FDB2-8FBA-93D7-5C58F889552D}"/>
              </a:ext>
            </a:extLst>
          </p:cNvPr>
          <p:cNvSpPr/>
          <p:nvPr/>
        </p:nvSpPr>
        <p:spPr>
          <a:xfrm>
            <a:off x="3995841" y="3466806"/>
            <a:ext cx="1721821" cy="140472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59207474-0C51-34B2-62E1-D72F41E0C0CD}"/>
              </a:ext>
            </a:extLst>
          </p:cNvPr>
          <p:cNvSpPr txBox="1"/>
          <p:nvPr/>
        </p:nvSpPr>
        <p:spPr>
          <a:xfrm>
            <a:off x="4391751" y="4548303"/>
            <a:ext cx="9175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Core 3</a:t>
            </a:r>
          </a:p>
        </p:txBody>
      </p:sp>
      <p:sp>
        <p:nvSpPr>
          <p:cNvPr id="52" name="Rectangle 51">
            <a:extLst>
              <a:ext uri="{FF2B5EF4-FFF2-40B4-BE49-F238E27FC236}">
                <a16:creationId xmlns:a16="http://schemas.microsoft.com/office/drawing/2014/main" id="{0C18370A-A546-EBB2-1D58-018B41942E69}"/>
              </a:ext>
            </a:extLst>
          </p:cNvPr>
          <p:cNvSpPr/>
          <p:nvPr/>
        </p:nvSpPr>
        <p:spPr>
          <a:xfrm>
            <a:off x="5914952" y="3452695"/>
            <a:ext cx="1721821" cy="140472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DFDDA27E-B55F-0653-156B-DA40A9E500B7}"/>
              </a:ext>
            </a:extLst>
          </p:cNvPr>
          <p:cNvSpPr txBox="1"/>
          <p:nvPr/>
        </p:nvSpPr>
        <p:spPr>
          <a:xfrm>
            <a:off x="6310862" y="4534192"/>
            <a:ext cx="9175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Core 4</a:t>
            </a:r>
          </a:p>
        </p:txBody>
      </p:sp>
      <p:sp>
        <p:nvSpPr>
          <p:cNvPr id="64" name="TextBox 63">
            <a:extLst>
              <a:ext uri="{FF2B5EF4-FFF2-40B4-BE49-F238E27FC236}">
                <a16:creationId xmlns:a16="http://schemas.microsoft.com/office/drawing/2014/main" id="{8983566B-85A4-776A-932B-F678BC6AB884}"/>
              </a:ext>
            </a:extLst>
          </p:cNvPr>
          <p:cNvSpPr txBox="1"/>
          <p:nvPr/>
        </p:nvSpPr>
        <p:spPr>
          <a:xfrm>
            <a:off x="9158111" y="1975554"/>
            <a:ext cx="303953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Brain of computer, responsible for executing instructions from programs</a:t>
            </a:r>
          </a:p>
        </p:txBody>
      </p:sp>
      <p:cxnSp>
        <p:nvCxnSpPr>
          <p:cNvPr id="65" name="Connector: Curved 64">
            <a:extLst>
              <a:ext uri="{FF2B5EF4-FFF2-40B4-BE49-F238E27FC236}">
                <a16:creationId xmlns:a16="http://schemas.microsoft.com/office/drawing/2014/main" id="{4E690547-06E5-BE0F-18AE-C8299CCE37DF}"/>
              </a:ext>
            </a:extLst>
          </p:cNvPr>
          <p:cNvCxnSpPr/>
          <p:nvPr/>
        </p:nvCxnSpPr>
        <p:spPr>
          <a:xfrm flipV="1">
            <a:off x="2638779" y="2144888"/>
            <a:ext cx="1467553" cy="818445"/>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Connector: Curved 65">
            <a:extLst>
              <a:ext uri="{FF2B5EF4-FFF2-40B4-BE49-F238E27FC236}">
                <a16:creationId xmlns:a16="http://schemas.microsoft.com/office/drawing/2014/main" id="{EDC30022-1A72-BDB4-1095-D9DD0230577F}"/>
              </a:ext>
            </a:extLst>
          </p:cNvPr>
          <p:cNvCxnSpPr>
            <a:cxnSpLocks/>
          </p:cNvCxnSpPr>
          <p:nvPr/>
        </p:nvCxnSpPr>
        <p:spPr>
          <a:xfrm>
            <a:off x="7888113" y="1975553"/>
            <a:ext cx="1269999" cy="536225"/>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68" name="TextBox 67">
            <a:extLst>
              <a:ext uri="{FF2B5EF4-FFF2-40B4-BE49-F238E27FC236}">
                <a16:creationId xmlns:a16="http://schemas.microsoft.com/office/drawing/2014/main" id="{6D6DE70A-246F-357A-8B20-A5F4D3189BF3}"/>
              </a:ext>
            </a:extLst>
          </p:cNvPr>
          <p:cNvSpPr txBox="1"/>
          <p:nvPr/>
        </p:nvSpPr>
        <p:spPr>
          <a:xfrm>
            <a:off x="479777" y="2779888"/>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Core is an individual processing unit within a CPU</a:t>
            </a:r>
          </a:p>
        </p:txBody>
      </p:sp>
      <p:sp>
        <p:nvSpPr>
          <p:cNvPr id="14" name="TextBox 13">
            <a:extLst>
              <a:ext uri="{FF2B5EF4-FFF2-40B4-BE49-F238E27FC236}">
                <a16:creationId xmlns:a16="http://schemas.microsoft.com/office/drawing/2014/main" id="{1A275095-0A03-B321-F46A-EB01263FBC64}"/>
              </a:ext>
            </a:extLst>
          </p:cNvPr>
          <p:cNvSpPr txBox="1"/>
          <p:nvPr/>
        </p:nvSpPr>
        <p:spPr>
          <a:xfrm>
            <a:off x="310444" y="485422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Quad Processor – 4 core</a:t>
            </a:r>
          </a:p>
        </p:txBody>
      </p:sp>
      <p:sp>
        <p:nvSpPr>
          <p:cNvPr id="20" name="TextBox 19">
            <a:extLst>
              <a:ext uri="{FF2B5EF4-FFF2-40B4-BE49-F238E27FC236}">
                <a16:creationId xmlns:a16="http://schemas.microsoft.com/office/drawing/2014/main" id="{AD57E9F4-5EFF-B400-388F-48FD06234E77}"/>
              </a:ext>
            </a:extLst>
          </p:cNvPr>
          <p:cNvSpPr txBox="1"/>
          <p:nvPr/>
        </p:nvSpPr>
        <p:spPr>
          <a:xfrm>
            <a:off x="310444" y="454377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(Multiple core)</a:t>
            </a:r>
          </a:p>
        </p:txBody>
      </p:sp>
      <p:sp>
        <p:nvSpPr>
          <p:cNvPr id="24" name="TextBox 23">
            <a:extLst>
              <a:ext uri="{FF2B5EF4-FFF2-40B4-BE49-F238E27FC236}">
                <a16:creationId xmlns:a16="http://schemas.microsoft.com/office/drawing/2014/main" id="{8F730E36-53F9-B142-11D7-4CD72F498BA5}"/>
              </a:ext>
            </a:extLst>
          </p:cNvPr>
          <p:cNvSpPr txBox="1"/>
          <p:nvPr/>
        </p:nvSpPr>
        <p:spPr>
          <a:xfrm>
            <a:off x="4374444" y="2243667"/>
            <a:ext cx="8805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Music</a:t>
            </a:r>
          </a:p>
        </p:txBody>
      </p:sp>
      <p:sp>
        <p:nvSpPr>
          <p:cNvPr id="25" name="TextBox 24">
            <a:extLst>
              <a:ext uri="{FF2B5EF4-FFF2-40B4-BE49-F238E27FC236}">
                <a16:creationId xmlns:a16="http://schemas.microsoft.com/office/drawing/2014/main" id="{92916232-8DBF-52E7-A94A-A8BBCEFC82CA}"/>
              </a:ext>
            </a:extLst>
          </p:cNvPr>
          <p:cNvSpPr txBox="1"/>
          <p:nvPr/>
        </p:nvSpPr>
        <p:spPr>
          <a:xfrm>
            <a:off x="6096000" y="2243667"/>
            <a:ext cx="15719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Web browser</a:t>
            </a:r>
          </a:p>
        </p:txBody>
      </p:sp>
      <p:sp>
        <p:nvSpPr>
          <p:cNvPr id="26" name="TextBox 25">
            <a:extLst>
              <a:ext uri="{FF2B5EF4-FFF2-40B4-BE49-F238E27FC236}">
                <a16:creationId xmlns:a16="http://schemas.microsoft.com/office/drawing/2014/main" id="{88DC8AAD-B233-7BDD-F5EC-56D64CAE83E3}"/>
              </a:ext>
            </a:extLst>
          </p:cNvPr>
          <p:cNvSpPr txBox="1"/>
          <p:nvPr/>
        </p:nvSpPr>
        <p:spPr>
          <a:xfrm>
            <a:off x="4219222" y="3965222"/>
            <a:ext cx="15014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Download</a:t>
            </a:r>
          </a:p>
        </p:txBody>
      </p:sp>
      <p:sp>
        <p:nvSpPr>
          <p:cNvPr id="27" name="TextBox 26">
            <a:extLst>
              <a:ext uri="{FF2B5EF4-FFF2-40B4-BE49-F238E27FC236}">
                <a16:creationId xmlns:a16="http://schemas.microsoft.com/office/drawing/2014/main" id="{F603000D-1317-3817-20F9-020E0C4E2EE3}"/>
              </a:ext>
            </a:extLst>
          </p:cNvPr>
          <p:cNvSpPr txBox="1"/>
          <p:nvPr/>
        </p:nvSpPr>
        <p:spPr>
          <a:xfrm>
            <a:off x="6095999" y="3965222"/>
            <a:ext cx="12333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Updating</a:t>
            </a:r>
          </a:p>
        </p:txBody>
      </p:sp>
    </p:spTree>
    <p:extLst>
      <p:ext uri="{BB962C8B-B14F-4D97-AF65-F5344CB8AC3E}">
        <p14:creationId xmlns:p14="http://schemas.microsoft.com/office/powerpoint/2010/main" val="364510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B4A54C-ED79-21F8-3104-A839B9DA75A7}"/>
              </a:ext>
            </a:extLst>
          </p:cNvPr>
          <p:cNvSpPr>
            <a:spLocks noGrp="1"/>
          </p:cNvSpPr>
          <p:nvPr>
            <p:ph type="title"/>
          </p:nvPr>
        </p:nvSpPr>
        <p:spPr>
          <a:xfrm>
            <a:off x="316088" y="125236"/>
            <a:ext cx="9683045" cy="986897"/>
          </a:xfrm>
        </p:spPr>
        <p:txBody>
          <a:bodyPr/>
          <a:lstStyle/>
          <a:p>
            <a:r>
              <a:rPr lang="en-US" dirty="0"/>
              <a:t>Inter – thread communication</a:t>
            </a:r>
          </a:p>
        </p:txBody>
      </p:sp>
      <p:sp>
        <p:nvSpPr>
          <p:cNvPr id="4" name="Content Placeholder 3">
            <a:extLst>
              <a:ext uri="{FF2B5EF4-FFF2-40B4-BE49-F238E27FC236}">
                <a16:creationId xmlns:a16="http://schemas.microsoft.com/office/drawing/2014/main" id="{1B970698-A482-7504-F52C-7320B039E34D}"/>
              </a:ext>
            </a:extLst>
          </p:cNvPr>
          <p:cNvSpPr>
            <a:spLocks noGrp="1"/>
          </p:cNvSpPr>
          <p:nvPr>
            <p:ph idx="1"/>
          </p:nvPr>
        </p:nvSpPr>
        <p:spPr>
          <a:xfrm>
            <a:off x="414868" y="1374069"/>
            <a:ext cx="11489266" cy="5183893"/>
          </a:xfrm>
        </p:spPr>
        <p:txBody>
          <a:bodyPr vert="horz" lIns="91440" tIns="45720" rIns="91440" bIns="45720" rtlCol="0" anchor="t">
            <a:normAutofit lnSpcReduction="10000"/>
          </a:bodyPr>
          <a:lstStyle/>
          <a:p>
            <a:r>
              <a:rPr lang="en-US" dirty="0"/>
              <a:t>It is a mechanism in which a thread releases the lock and enter paused state, and another thread acquires the lock and continue to executed.</a:t>
            </a:r>
          </a:p>
          <a:p>
            <a:endParaRPr lang="en-US" dirty="0"/>
          </a:p>
          <a:p>
            <a:r>
              <a:rPr lang="en-US" dirty="0"/>
              <a:t>It is implemented by the following methods present in </a:t>
            </a:r>
            <a:r>
              <a:rPr lang="en-US" dirty="0" err="1"/>
              <a:t>java.lang.Object</a:t>
            </a:r>
          </a:p>
          <a:p>
            <a:pPr marL="0" indent="0">
              <a:buNone/>
            </a:pPr>
            <a:r>
              <a:rPr lang="en-US" dirty="0"/>
              <a:t>   wait();</a:t>
            </a:r>
          </a:p>
          <a:p>
            <a:pPr marL="0" indent="0">
              <a:buNone/>
            </a:pPr>
            <a:r>
              <a:rPr lang="en-US" dirty="0"/>
              <a:t>   notify();</a:t>
            </a:r>
          </a:p>
          <a:p>
            <a:pPr marL="0" indent="0">
              <a:buNone/>
            </a:pPr>
            <a:r>
              <a:rPr lang="en-US" dirty="0"/>
              <a:t>   </a:t>
            </a:r>
            <a:r>
              <a:rPr lang="en-US" dirty="0" err="1"/>
              <a:t>notifyAll</a:t>
            </a:r>
            <a:r>
              <a:rPr lang="en-US" dirty="0"/>
              <a:t>();</a:t>
            </a:r>
          </a:p>
          <a:p>
            <a:pPr marL="0" indent="0">
              <a:buNone/>
            </a:pPr>
            <a:endParaRPr lang="en-US" dirty="0"/>
          </a:p>
          <a:p>
            <a:r>
              <a:rPr lang="en-US" dirty="0"/>
              <a:t>To call this methods on any object, thread should own the lock of that object </a:t>
            </a:r>
            <a:r>
              <a:rPr lang="en-US" dirty="0" err="1"/>
              <a:t>i.e</a:t>
            </a:r>
            <a:r>
              <a:rPr lang="en-US" dirty="0"/>
              <a:t> the thread should be inside synchronized area.</a:t>
            </a:r>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156865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C12A29E-B5C3-C1E9-9ADC-8CE40A906B83}"/>
              </a:ext>
            </a:extLst>
          </p:cNvPr>
          <p:cNvSpPr txBox="1">
            <a:spLocks/>
          </p:cNvSpPr>
          <p:nvPr/>
        </p:nvSpPr>
        <p:spPr>
          <a:xfrm>
            <a:off x="316088" y="125236"/>
            <a:ext cx="9683045" cy="9868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Inter – thread communication</a:t>
            </a:r>
          </a:p>
        </p:txBody>
      </p:sp>
      <p:sp>
        <p:nvSpPr>
          <p:cNvPr id="7" name="Content Placeholder 3">
            <a:extLst>
              <a:ext uri="{FF2B5EF4-FFF2-40B4-BE49-F238E27FC236}">
                <a16:creationId xmlns:a16="http://schemas.microsoft.com/office/drawing/2014/main" id="{2DE4BF15-0143-5FC4-C17E-80678D017CEC}"/>
              </a:ext>
            </a:extLst>
          </p:cNvPr>
          <p:cNvSpPr txBox="1">
            <a:spLocks/>
          </p:cNvSpPr>
          <p:nvPr/>
        </p:nvSpPr>
        <p:spPr>
          <a:xfrm>
            <a:off x="414868" y="1374069"/>
            <a:ext cx="11489266" cy="518389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wait() - If any thread calls wait() method, it causes the current thread to release the lock and wait until another thread invokes the notify() or </a:t>
            </a:r>
            <a:r>
              <a:rPr lang="en-US" dirty="0" err="1"/>
              <a:t>notifyAll</a:t>
            </a:r>
            <a:r>
              <a:rPr lang="en-US" dirty="0"/>
              <a:t>() method for an object, or a specified amount of time has elapsed.</a:t>
            </a:r>
          </a:p>
          <a:p>
            <a:endParaRPr lang="en-US" dirty="0"/>
          </a:p>
          <a:p>
            <a:r>
              <a:rPr lang="en-US" dirty="0"/>
              <a:t>notify() -  This method is used to wake up a single thread and releases the object lock.</a:t>
            </a:r>
          </a:p>
          <a:p>
            <a:endParaRPr lang="en-US" dirty="0"/>
          </a:p>
          <a:p>
            <a:r>
              <a:rPr lang="en-US" dirty="0" err="1"/>
              <a:t>notifyAll</a:t>
            </a:r>
            <a:r>
              <a:rPr lang="en-US" dirty="0"/>
              <a:t>() - This method is used to wake up all threads that are in waiting state.</a:t>
            </a:r>
          </a:p>
          <a:p>
            <a:pPr marL="0" indent="0">
              <a:buFont typeface="Arial" panose="020B0604020202020204" pitchFamily="34" charset="0"/>
              <a:buNone/>
            </a:pP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19494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4A77F017-E2EB-3905-793C-4362240BD406}"/>
              </a:ext>
            </a:extLst>
          </p:cNvPr>
          <p:cNvSpPr txBox="1">
            <a:spLocks/>
          </p:cNvSpPr>
          <p:nvPr/>
        </p:nvSpPr>
        <p:spPr>
          <a:xfrm>
            <a:off x="316088" y="125236"/>
            <a:ext cx="9683045" cy="9868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Inter – thread communication</a:t>
            </a:r>
          </a:p>
        </p:txBody>
      </p:sp>
      <p:sp>
        <p:nvSpPr>
          <p:cNvPr id="7" name="Rectangle 6">
            <a:extLst>
              <a:ext uri="{FF2B5EF4-FFF2-40B4-BE49-F238E27FC236}">
                <a16:creationId xmlns:a16="http://schemas.microsoft.com/office/drawing/2014/main" id="{CEBDBEFC-8CCA-D047-398B-77AC99ADD2FF}"/>
              </a:ext>
            </a:extLst>
          </p:cNvPr>
          <p:cNvSpPr/>
          <p:nvPr/>
        </p:nvSpPr>
        <p:spPr>
          <a:xfrm>
            <a:off x="232167" y="5023555"/>
            <a:ext cx="1114778" cy="67733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p>
        </p:txBody>
      </p:sp>
      <p:sp>
        <p:nvSpPr>
          <p:cNvPr id="9" name="TextBox 8">
            <a:extLst>
              <a:ext uri="{FF2B5EF4-FFF2-40B4-BE49-F238E27FC236}">
                <a16:creationId xmlns:a16="http://schemas.microsoft.com/office/drawing/2014/main" id="{32D0D981-3005-66B8-529A-5ADA53AC67D4}"/>
              </a:ext>
            </a:extLst>
          </p:cNvPr>
          <p:cNvSpPr txBox="1"/>
          <p:nvPr/>
        </p:nvSpPr>
        <p:spPr>
          <a:xfrm>
            <a:off x="387389" y="5192623"/>
            <a:ext cx="78175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t>New</a:t>
            </a:r>
          </a:p>
        </p:txBody>
      </p:sp>
      <p:sp>
        <p:nvSpPr>
          <p:cNvPr id="11" name="Rectangle 10">
            <a:extLst>
              <a:ext uri="{FF2B5EF4-FFF2-40B4-BE49-F238E27FC236}">
                <a16:creationId xmlns:a16="http://schemas.microsoft.com/office/drawing/2014/main" id="{7ED7C3DF-8609-27A9-633F-6CCD82E9E9F5}"/>
              </a:ext>
            </a:extLst>
          </p:cNvPr>
          <p:cNvSpPr/>
          <p:nvPr/>
        </p:nvSpPr>
        <p:spPr>
          <a:xfrm>
            <a:off x="3269249" y="5023555"/>
            <a:ext cx="1467555" cy="67733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p>
        </p:txBody>
      </p:sp>
      <p:sp>
        <p:nvSpPr>
          <p:cNvPr id="13" name="TextBox 12">
            <a:extLst>
              <a:ext uri="{FF2B5EF4-FFF2-40B4-BE49-F238E27FC236}">
                <a16:creationId xmlns:a16="http://schemas.microsoft.com/office/drawing/2014/main" id="{3DE85403-BA1B-4DA9-C565-B84815D63F61}"/>
              </a:ext>
            </a:extLst>
          </p:cNvPr>
          <p:cNvSpPr txBox="1"/>
          <p:nvPr/>
        </p:nvSpPr>
        <p:spPr>
          <a:xfrm>
            <a:off x="3353651" y="5178513"/>
            <a:ext cx="130386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t>Runnable</a:t>
            </a:r>
          </a:p>
        </p:txBody>
      </p:sp>
      <p:sp>
        <p:nvSpPr>
          <p:cNvPr id="15" name="Rectangle 14">
            <a:extLst>
              <a:ext uri="{FF2B5EF4-FFF2-40B4-BE49-F238E27FC236}">
                <a16:creationId xmlns:a16="http://schemas.microsoft.com/office/drawing/2014/main" id="{FAC283AA-EC37-4F96-0104-7A9B0FC18CA7}"/>
              </a:ext>
            </a:extLst>
          </p:cNvPr>
          <p:cNvSpPr/>
          <p:nvPr/>
        </p:nvSpPr>
        <p:spPr>
          <a:xfrm>
            <a:off x="7194534" y="4953000"/>
            <a:ext cx="1171223" cy="70555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p>
        </p:txBody>
      </p:sp>
      <p:sp>
        <p:nvSpPr>
          <p:cNvPr id="17" name="TextBox 16">
            <a:extLst>
              <a:ext uri="{FF2B5EF4-FFF2-40B4-BE49-F238E27FC236}">
                <a16:creationId xmlns:a16="http://schemas.microsoft.com/office/drawing/2014/main" id="{13EBFDD2-45E9-2DED-7313-3F822BC6B5AC}"/>
              </a:ext>
            </a:extLst>
          </p:cNvPr>
          <p:cNvSpPr txBox="1"/>
          <p:nvPr/>
        </p:nvSpPr>
        <p:spPr>
          <a:xfrm>
            <a:off x="7194270" y="5136444"/>
            <a:ext cx="130386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t>Running</a:t>
            </a:r>
          </a:p>
        </p:txBody>
      </p:sp>
      <p:sp>
        <p:nvSpPr>
          <p:cNvPr id="19" name="Rectangle 18">
            <a:extLst>
              <a:ext uri="{FF2B5EF4-FFF2-40B4-BE49-F238E27FC236}">
                <a16:creationId xmlns:a16="http://schemas.microsoft.com/office/drawing/2014/main" id="{090968B8-955B-4BD1-3322-B07EBFABCA1D}"/>
              </a:ext>
            </a:extLst>
          </p:cNvPr>
          <p:cNvSpPr/>
          <p:nvPr/>
        </p:nvSpPr>
        <p:spPr>
          <a:xfrm>
            <a:off x="10630990" y="4981222"/>
            <a:ext cx="1467555" cy="67733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p>
        </p:txBody>
      </p:sp>
      <p:sp>
        <p:nvSpPr>
          <p:cNvPr id="21" name="TextBox 20">
            <a:extLst>
              <a:ext uri="{FF2B5EF4-FFF2-40B4-BE49-F238E27FC236}">
                <a16:creationId xmlns:a16="http://schemas.microsoft.com/office/drawing/2014/main" id="{2213EB09-A395-B655-1290-04DF59117E56}"/>
              </a:ext>
            </a:extLst>
          </p:cNvPr>
          <p:cNvSpPr txBox="1"/>
          <p:nvPr/>
        </p:nvSpPr>
        <p:spPr>
          <a:xfrm>
            <a:off x="10927857" y="5122866"/>
            <a:ext cx="95108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a:t>Dead</a:t>
            </a:r>
          </a:p>
        </p:txBody>
      </p:sp>
      <p:sp>
        <p:nvSpPr>
          <p:cNvPr id="23" name="Arrow: Right 22">
            <a:extLst>
              <a:ext uri="{FF2B5EF4-FFF2-40B4-BE49-F238E27FC236}">
                <a16:creationId xmlns:a16="http://schemas.microsoft.com/office/drawing/2014/main" id="{4B404C46-481E-CC6D-59BE-9CECC53A54E3}"/>
              </a:ext>
            </a:extLst>
          </p:cNvPr>
          <p:cNvSpPr/>
          <p:nvPr/>
        </p:nvSpPr>
        <p:spPr>
          <a:xfrm>
            <a:off x="1346945" y="5334000"/>
            <a:ext cx="1908461" cy="111824"/>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83E1222C-21E4-ACCF-3B88-5117A0D7A7C7}"/>
              </a:ext>
            </a:extLst>
          </p:cNvPr>
          <p:cNvSpPr/>
          <p:nvPr/>
        </p:nvSpPr>
        <p:spPr>
          <a:xfrm>
            <a:off x="4736807" y="5277555"/>
            <a:ext cx="2457729" cy="126202"/>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10EE1747-0F7E-0F4A-04E9-878F5A022AF4}"/>
              </a:ext>
            </a:extLst>
          </p:cNvPr>
          <p:cNvSpPr/>
          <p:nvPr/>
        </p:nvSpPr>
        <p:spPr>
          <a:xfrm>
            <a:off x="8365760" y="5249333"/>
            <a:ext cx="2279341" cy="153358"/>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7BCC468B-91EF-E290-1DDE-26BA2011B0B6}"/>
              </a:ext>
            </a:extLst>
          </p:cNvPr>
          <p:cNvSpPr txBox="1"/>
          <p:nvPr/>
        </p:nvSpPr>
        <p:spPr>
          <a:xfrm>
            <a:off x="137115" y="5869956"/>
            <a:ext cx="208956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err="1"/>
              <a:t>MyThread</a:t>
            </a:r>
            <a:r>
              <a:rPr lang="en-US" sz="2000" dirty="0"/>
              <a:t> t = new </a:t>
            </a:r>
            <a:r>
              <a:rPr lang="en-US" sz="2000" err="1"/>
              <a:t>MyThread</a:t>
            </a:r>
            <a:r>
              <a:rPr lang="en-US" sz="2000" dirty="0"/>
              <a:t>();</a:t>
            </a:r>
          </a:p>
        </p:txBody>
      </p:sp>
      <p:sp>
        <p:nvSpPr>
          <p:cNvPr id="31" name="TextBox 30">
            <a:extLst>
              <a:ext uri="{FF2B5EF4-FFF2-40B4-BE49-F238E27FC236}">
                <a16:creationId xmlns:a16="http://schemas.microsoft.com/office/drawing/2014/main" id="{B22A5DBD-BE1D-1DAC-E757-7F7786C0BA73}"/>
              </a:ext>
            </a:extLst>
          </p:cNvPr>
          <p:cNvSpPr txBox="1"/>
          <p:nvPr/>
        </p:nvSpPr>
        <p:spPr>
          <a:xfrm>
            <a:off x="1815007" y="4883242"/>
            <a:ext cx="112042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err="1"/>
              <a:t>t.start</a:t>
            </a:r>
            <a:r>
              <a:rPr lang="en-US" sz="2000" dirty="0"/>
              <a:t>();</a:t>
            </a:r>
          </a:p>
        </p:txBody>
      </p:sp>
      <p:sp>
        <p:nvSpPr>
          <p:cNvPr id="33" name="TextBox 32">
            <a:extLst>
              <a:ext uri="{FF2B5EF4-FFF2-40B4-BE49-F238E27FC236}">
                <a16:creationId xmlns:a16="http://schemas.microsoft.com/office/drawing/2014/main" id="{DBCDAD82-6704-F304-B0F6-E5E5DBFEB7E4}"/>
              </a:ext>
            </a:extLst>
          </p:cNvPr>
          <p:cNvSpPr txBox="1"/>
          <p:nvPr/>
        </p:nvSpPr>
        <p:spPr>
          <a:xfrm>
            <a:off x="4820940" y="5528360"/>
            <a:ext cx="246337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If Thread Schedular allocates processor</a:t>
            </a:r>
          </a:p>
        </p:txBody>
      </p:sp>
      <p:sp>
        <p:nvSpPr>
          <p:cNvPr id="35" name="TextBox 34">
            <a:extLst>
              <a:ext uri="{FF2B5EF4-FFF2-40B4-BE49-F238E27FC236}">
                <a16:creationId xmlns:a16="http://schemas.microsoft.com/office/drawing/2014/main" id="{720276C9-B308-4A82-7852-2D1CE6DA7009}"/>
              </a:ext>
            </a:extLst>
          </p:cNvPr>
          <p:cNvSpPr txBox="1"/>
          <p:nvPr/>
        </p:nvSpPr>
        <p:spPr>
          <a:xfrm>
            <a:off x="8495155" y="5486826"/>
            <a:ext cx="217422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If runs completes</a:t>
            </a:r>
          </a:p>
        </p:txBody>
      </p:sp>
      <p:sp>
        <p:nvSpPr>
          <p:cNvPr id="37" name="Oval 36">
            <a:extLst>
              <a:ext uri="{FF2B5EF4-FFF2-40B4-BE49-F238E27FC236}">
                <a16:creationId xmlns:a16="http://schemas.microsoft.com/office/drawing/2014/main" id="{6D1B2749-A0A3-80E1-3A89-EE42B7316BFF}"/>
              </a:ext>
            </a:extLst>
          </p:cNvPr>
          <p:cNvSpPr/>
          <p:nvPr/>
        </p:nvSpPr>
        <p:spPr>
          <a:xfrm>
            <a:off x="6053667" y="1016000"/>
            <a:ext cx="1382888" cy="818444"/>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3BFE7D7C-C7EA-FF88-9905-C5276820C52D}"/>
              </a:ext>
            </a:extLst>
          </p:cNvPr>
          <p:cNvSpPr txBox="1"/>
          <p:nvPr/>
        </p:nvSpPr>
        <p:spPr>
          <a:xfrm>
            <a:off x="6350000" y="1114777"/>
            <a:ext cx="138853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waiting state</a:t>
            </a:r>
          </a:p>
        </p:txBody>
      </p:sp>
      <p:cxnSp>
        <p:nvCxnSpPr>
          <p:cNvPr id="41" name="Connector: Curved 40">
            <a:extLst>
              <a:ext uri="{FF2B5EF4-FFF2-40B4-BE49-F238E27FC236}">
                <a16:creationId xmlns:a16="http://schemas.microsoft.com/office/drawing/2014/main" id="{02984921-9D59-0C3E-5717-77A009944590}"/>
              </a:ext>
            </a:extLst>
          </p:cNvPr>
          <p:cNvCxnSpPr/>
          <p:nvPr/>
        </p:nvCxnSpPr>
        <p:spPr>
          <a:xfrm>
            <a:off x="7196666" y="1721556"/>
            <a:ext cx="747888" cy="3259665"/>
          </a:xfrm>
          <a:prstGeom prst="curvedConnector3">
            <a:avLst/>
          </a:prstGeom>
        </p:spPr>
        <p:style>
          <a:lnRef idx="2">
            <a:schemeClr val="accent1"/>
          </a:lnRef>
          <a:fillRef idx="0">
            <a:schemeClr val="accent1"/>
          </a:fillRef>
          <a:effectRef idx="1">
            <a:schemeClr val="accent1"/>
          </a:effectRef>
          <a:fontRef idx="minor">
            <a:schemeClr val="tx1"/>
          </a:fontRef>
        </p:style>
      </p:cxnSp>
      <p:cxnSp>
        <p:nvCxnSpPr>
          <p:cNvPr id="43" name="Connector: Curved 42">
            <a:extLst>
              <a:ext uri="{FF2B5EF4-FFF2-40B4-BE49-F238E27FC236}">
                <a16:creationId xmlns:a16="http://schemas.microsoft.com/office/drawing/2014/main" id="{AFB6E390-B1D7-2373-563B-030E19163A01}"/>
              </a:ext>
            </a:extLst>
          </p:cNvPr>
          <p:cNvCxnSpPr>
            <a:cxnSpLocks/>
          </p:cNvCxnSpPr>
          <p:nvPr/>
        </p:nvCxnSpPr>
        <p:spPr>
          <a:xfrm flipH="1">
            <a:off x="3570109" y="3499555"/>
            <a:ext cx="127002" cy="1523999"/>
          </a:xfrm>
          <a:prstGeom prst="curvedConnector3">
            <a:avLst/>
          </a:prstGeom>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DB724781-5B0C-429A-9627-37079090F5A5}"/>
              </a:ext>
            </a:extLst>
          </p:cNvPr>
          <p:cNvSpPr txBox="1"/>
          <p:nvPr/>
        </p:nvSpPr>
        <p:spPr>
          <a:xfrm>
            <a:off x="7575111" y="2393670"/>
            <a:ext cx="251289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err="1"/>
              <a:t>obj.wait</a:t>
            </a:r>
            <a:r>
              <a:rPr lang="en-US" sz="2000" dirty="0"/>
              <a:t>();</a:t>
            </a:r>
          </a:p>
          <a:p>
            <a:r>
              <a:rPr lang="en-US" sz="2000" dirty="0" err="1"/>
              <a:t>obj.wait</a:t>
            </a:r>
            <a:r>
              <a:rPr lang="en-US" sz="2000" dirty="0"/>
              <a:t>(1000);</a:t>
            </a:r>
            <a:endParaRPr lang="en-US" dirty="0"/>
          </a:p>
        </p:txBody>
      </p:sp>
      <p:sp>
        <p:nvSpPr>
          <p:cNvPr id="47" name="TextBox 46">
            <a:extLst>
              <a:ext uri="{FF2B5EF4-FFF2-40B4-BE49-F238E27FC236}">
                <a16:creationId xmlns:a16="http://schemas.microsoft.com/office/drawing/2014/main" id="{0B38F10A-56C7-DA07-8957-3DACC067CC5B}"/>
              </a:ext>
            </a:extLst>
          </p:cNvPr>
          <p:cNvSpPr txBox="1"/>
          <p:nvPr/>
        </p:nvSpPr>
        <p:spPr>
          <a:xfrm>
            <a:off x="2012511" y="993850"/>
            <a:ext cx="413567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AutoNum type="arabicPeriod"/>
            </a:pPr>
            <a:r>
              <a:rPr lang="en-US" sz="2000" dirty="0"/>
              <a:t>If time expires</a:t>
            </a:r>
          </a:p>
          <a:p>
            <a:pPr marL="457200" indent="-457200">
              <a:buAutoNum type="arabicPeriod"/>
            </a:pPr>
            <a:r>
              <a:rPr lang="en-US" sz="2000" dirty="0"/>
              <a:t>If sleeping thread got interrupted</a:t>
            </a:r>
          </a:p>
          <a:p>
            <a:pPr marL="457200" indent="-457200">
              <a:buAutoNum type="arabicPeriod"/>
            </a:pPr>
            <a:r>
              <a:rPr lang="en-US" sz="2000" dirty="0"/>
              <a:t>If waiting state got notify </a:t>
            </a:r>
          </a:p>
        </p:txBody>
      </p:sp>
      <p:sp>
        <p:nvSpPr>
          <p:cNvPr id="49" name="Oval 48">
            <a:extLst>
              <a:ext uri="{FF2B5EF4-FFF2-40B4-BE49-F238E27FC236}">
                <a16:creationId xmlns:a16="http://schemas.microsoft.com/office/drawing/2014/main" id="{4A77CBEC-F8B3-DFC3-6AB2-8C1DC025B4F6}"/>
              </a:ext>
            </a:extLst>
          </p:cNvPr>
          <p:cNvSpPr/>
          <p:nvPr/>
        </p:nvSpPr>
        <p:spPr>
          <a:xfrm>
            <a:off x="3172178" y="2537178"/>
            <a:ext cx="1608665" cy="987777"/>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E877E862-DD01-D240-D0D3-017E44E3953E}"/>
              </a:ext>
            </a:extLst>
          </p:cNvPr>
          <p:cNvSpPr txBox="1"/>
          <p:nvPr/>
        </p:nvSpPr>
        <p:spPr>
          <a:xfrm>
            <a:off x="3482622" y="2579510"/>
            <a:ext cx="13885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Another waiting state</a:t>
            </a:r>
          </a:p>
        </p:txBody>
      </p:sp>
      <p:cxnSp>
        <p:nvCxnSpPr>
          <p:cNvPr id="52" name="Connector: Curved 51">
            <a:extLst>
              <a:ext uri="{FF2B5EF4-FFF2-40B4-BE49-F238E27FC236}">
                <a16:creationId xmlns:a16="http://schemas.microsoft.com/office/drawing/2014/main" id="{1CBDF505-2CCC-9493-DA32-24AB7B562625}"/>
              </a:ext>
            </a:extLst>
          </p:cNvPr>
          <p:cNvCxnSpPr/>
          <p:nvPr/>
        </p:nvCxnSpPr>
        <p:spPr>
          <a:xfrm flipH="1">
            <a:off x="4610680" y="1660960"/>
            <a:ext cx="1555045" cy="1083734"/>
          </a:xfrm>
          <a:prstGeom prst="curvedConnector3">
            <a:avLst/>
          </a:prstGeom>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60065411-A00D-A12F-ACBD-CF9BA4F97075}"/>
              </a:ext>
            </a:extLst>
          </p:cNvPr>
          <p:cNvSpPr txBox="1"/>
          <p:nvPr/>
        </p:nvSpPr>
        <p:spPr>
          <a:xfrm>
            <a:off x="3677622" y="3759626"/>
            <a:ext cx="194845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If waiting thread got lock</a:t>
            </a:r>
            <a:endParaRPr lang="en-US" dirty="0"/>
          </a:p>
        </p:txBody>
      </p:sp>
    </p:spTree>
    <p:extLst>
      <p:ext uri="{BB962C8B-B14F-4D97-AF65-F5344CB8AC3E}">
        <p14:creationId xmlns:p14="http://schemas.microsoft.com/office/powerpoint/2010/main" val="67964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1" grpId="0" animBg="1"/>
      <p:bldP spid="13" grpId="0"/>
      <p:bldP spid="15" grpId="0" animBg="1"/>
      <p:bldP spid="17" grpId="0"/>
      <p:bldP spid="19" grpId="0" animBg="1"/>
      <p:bldP spid="21" grpId="0"/>
      <p:bldP spid="23" grpId="0" animBg="1"/>
      <p:bldP spid="25" grpId="0" animBg="1"/>
      <p:bldP spid="27" grpId="0" animBg="1"/>
      <p:bldP spid="29" grpId="0"/>
      <p:bldP spid="31" grpId="0"/>
      <p:bldP spid="33" grpId="0"/>
      <p:bldP spid="35" grpId="0"/>
      <p:bldP spid="37" grpId="0" animBg="1"/>
      <p:bldP spid="39" grpId="0"/>
      <p:bldP spid="45" grpId="0"/>
      <p:bldP spid="47" grpId="0"/>
      <p:bldP spid="49" grpId="0" animBg="1"/>
      <p:bldP spid="51" grpId="0"/>
      <p:bldP spid="5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920940A-31EA-7BF0-03C3-EDAF9A9C3749}"/>
              </a:ext>
            </a:extLst>
          </p:cNvPr>
          <p:cNvSpPr/>
          <p:nvPr/>
        </p:nvSpPr>
        <p:spPr>
          <a:xfrm>
            <a:off x="3198697" y="374076"/>
            <a:ext cx="6043281" cy="609733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87206894-E7C0-56D4-B806-5A75239607B4}"/>
              </a:ext>
            </a:extLst>
          </p:cNvPr>
          <p:cNvCxnSpPr/>
          <p:nvPr/>
        </p:nvCxnSpPr>
        <p:spPr>
          <a:xfrm>
            <a:off x="5880606" y="2094834"/>
            <a:ext cx="2243772" cy="8627"/>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D4D5E865-3ECD-2C19-1106-B0E744B9CF7C}"/>
              </a:ext>
            </a:extLst>
          </p:cNvPr>
          <p:cNvCxnSpPr>
            <a:cxnSpLocks/>
          </p:cNvCxnSpPr>
          <p:nvPr/>
        </p:nvCxnSpPr>
        <p:spPr>
          <a:xfrm>
            <a:off x="5880605" y="3144647"/>
            <a:ext cx="2243772" cy="8361"/>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48F084A0-0CC5-14F1-D36D-714A8CB809CD}"/>
              </a:ext>
            </a:extLst>
          </p:cNvPr>
          <p:cNvCxnSpPr>
            <a:cxnSpLocks/>
          </p:cNvCxnSpPr>
          <p:nvPr/>
        </p:nvCxnSpPr>
        <p:spPr>
          <a:xfrm>
            <a:off x="5880604" y="4150795"/>
            <a:ext cx="2243772" cy="22472"/>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98F96ACC-7C98-4AC1-1883-EA04FC63A1CC}"/>
              </a:ext>
            </a:extLst>
          </p:cNvPr>
          <p:cNvCxnSpPr>
            <a:cxnSpLocks/>
          </p:cNvCxnSpPr>
          <p:nvPr/>
        </p:nvCxnSpPr>
        <p:spPr>
          <a:xfrm flipV="1">
            <a:off x="5880604" y="5050818"/>
            <a:ext cx="2243772" cy="19861"/>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9D4BA1D0-A147-4E94-BC39-909778654A1C}"/>
              </a:ext>
            </a:extLst>
          </p:cNvPr>
          <p:cNvCxnSpPr>
            <a:cxnSpLocks/>
          </p:cNvCxnSpPr>
          <p:nvPr/>
        </p:nvCxnSpPr>
        <p:spPr>
          <a:xfrm flipV="1">
            <a:off x="5880602" y="5970968"/>
            <a:ext cx="3358549" cy="5750"/>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AD31A555-6F14-4E10-C53F-89E0846D5EB4}"/>
              </a:ext>
            </a:extLst>
          </p:cNvPr>
          <p:cNvCxnSpPr>
            <a:cxnSpLocks/>
          </p:cNvCxnSpPr>
          <p:nvPr/>
        </p:nvCxnSpPr>
        <p:spPr>
          <a:xfrm flipV="1">
            <a:off x="3206417" y="2089083"/>
            <a:ext cx="1590134" cy="20125"/>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631F667F-28FD-9D3E-15DC-8E76A8DDB1C1}"/>
              </a:ext>
            </a:extLst>
          </p:cNvPr>
          <p:cNvCxnSpPr>
            <a:cxnSpLocks/>
          </p:cNvCxnSpPr>
          <p:nvPr/>
        </p:nvCxnSpPr>
        <p:spPr>
          <a:xfrm flipV="1">
            <a:off x="3206416" y="3138630"/>
            <a:ext cx="1590134" cy="20125"/>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FAF6250-86EC-C7BE-E690-C4CB9F93C70E}"/>
              </a:ext>
            </a:extLst>
          </p:cNvPr>
          <p:cNvCxnSpPr>
            <a:cxnSpLocks/>
          </p:cNvCxnSpPr>
          <p:nvPr/>
        </p:nvCxnSpPr>
        <p:spPr>
          <a:xfrm flipV="1">
            <a:off x="3220794" y="4058781"/>
            <a:ext cx="1590134" cy="20125"/>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259EE16F-CF8B-98BD-A35D-E3E447808330}"/>
              </a:ext>
            </a:extLst>
          </p:cNvPr>
          <p:cNvCxnSpPr>
            <a:cxnSpLocks/>
          </p:cNvCxnSpPr>
          <p:nvPr/>
        </p:nvCxnSpPr>
        <p:spPr>
          <a:xfrm flipV="1">
            <a:off x="3206417" y="5052416"/>
            <a:ext cx="1590134" cy="20125"/>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6C74369D-9AA1-4E04-53DF-A7A3B33835CD}"/>
              </a:ext>
            </a:extLst>
          </p:cNvPr>
          <p:cNvCxnSpPr>
            <a:cxnSpLocks/>
          </p:cNvCxnSpPr>
          <p:nvPr/>
        </p:nvCxnSpPr>
        <p:spPr>
          <a:xfrm flipV="1">
            <a:off x="3206417" y="5969638"/>
            <a:ext cx="1590134" cy="20125"/>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9E64865B-1577-5FC3-9457-2BADBAE767F4}"/>
              </a:ext>
            </a:extLst>
          </p:cNvPr>
          <p:cNvCxnSpPr>
            <a:cxnSpLocks/>
          </p:cNvCxnSpPr>
          <p:nvPr/>
        </p:nvCxnSpPr>
        <p:spPr>
          <a:xfrm>
            <a:off x="5880606" y="937723"/>
            <a:ext cx="3358549" cy="8627"/>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8C1F7295-B449-A133-4A1B-F80284D71EB8}"/>
              </a:ext>
            </a:extLst>
          </p:cNvPr>
          <p:cNvCxnSpPr>
            <a:cxnSpLocks/>
          </p:cNvCxnSpPr>
          <p:nvPr/>
        </p:nvCxnSpPr>
        <p:spPr>
          <a:xfrm flipH="1" flipV="1">
            <a:off x="5866601" y="946353"/>
            <a:ext cx="14006" cy="993262"/>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EDA9C543-6853-33A4-527D-BA2546B08A5F}"/>
              </a:ext>
            </a:extLst>
          </p:cNvPr>
          <p:cNvCxnSpPr>
            <a:cxnSpLocks/>
          </p:cNvCxnSpPr>
          <p:nvPr/>
        </p:nvCxnSpPr>
        <p:spPr>
          <a:xfrm flipH="1" flipV="1">
            <a:off x="5866601" y="2103463"/>
            <a:ext cx="14006" cy="598152"/>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9CA84912-DED8-FDAA-662B-47053878C236}"/>
              </a:ext>
            </a:extLst>
          </p:cNvPr>
          <p:cNvCxnSpPr>
            <a:cxnSpLocks/>
          </p:cNvCxnSpPr>
          <p:nvPr/>
        </p:nvCxnSpPr>
        <p:spPr>
          <a:xfrm flipH="1" flipV="1">
            <a:off x="5866601" y="3133574"/>
            <a:ext cx="14006" cy="598152"/>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0187887-4F73-CF7B-6D1B-024AD8FFDF20}"/>
              </a:ext>
            </a:extLst>
          </p:cNvPr>
          <p:cNvCxnSpPr>
            <a:cxnSpLocks/>
          </p:cNvCxnSpPr>
          <p:nvPr/>
        </p:nvCxnSpPr>
        <p:spPr>
          <a:xfrm flipH="1" flipV="1">
            <a:off x="5866601" y="4149573"/>
            <a:ext cx="14006" cy="598152"/>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04E55F77-1EA4-65DA-D74D-840E32524F73}"/>
              </a:ext>
            </a:extLst>
          </p:cNvPr>
          <p:cNvCxnSpPr>
            <a:cxnSpLocks/>
          </p:cNvCxnSpPr>
          <p:nvPr/>
        </p:nvCxnSpPr>
        <p:spPr>
          <a:xfrm flipH="1" flipV="1">
            <a:off x="5866601" y="5052684"/>
            <a:ext cx="14006" cy="598152"/>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40E95DD6-B17C-3492-7E47-63DDC4DC8BFB}"/>
              </a:ext>
            </a:extLst>
          </p:cNvPr>
          <p:cNvCxnSpPr>
            <a:cxnSpLocks/>
          </p:cNvCxnSpPr>
          <p:nvPr/>
        </p:nvCxnSpPr>
        <p:spPr>
          <a:xfrm flipH="1" flipV="1">
            <a:off x="4794156" y="2103462"/>
            <a:ext cx="14006" cy="598152"/>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DB572927-6A0E-ADC3-7CBE-623F0599CE56}"/>
              </a:ext>
            </a:extLst>
          </p:cNvPr>
          <p:cNvCxnSpPr>
            <a:cxnSpLocks/>
          </p:cNvCxnSpPr>
          <p:nvPr/>
        </p:nvCxnSpPr>
        <p:spPr>
          <a:xfrm flipH="1" flipV="1">
            <a:off x="4808267" y="3133573"/>
            <a:ext cx="14006" cy="598152"/>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35E44BD5-A0D4-F268-1D74-1AC6E8991703}"/>
              </a:ext>
            </a:extLst>
          </p:cNvPr>
          <p:cNvCxnSpPr>
            <a:cxnSpLocks/>
          </p:cNvCxnSpPr>
          <p:nvPr/>
        </p:nvCxnSpPr>
        <p:spPr>
          <a:xfrm flipH="1" flipV="1">
            <a:off x="4808267" y="4079017"/>
            <a:ext cx="14006" cy="598152"/>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F7E43FEC-FEF9-B304-10BA-90527D48A25E}"/>
              </a:ext>
            </a:extLst>
          </p:cNvPr>
          <p:cNvCxnSpPr>
            <a:cxnSpLocks/>
          </p:cNvCxnSpPr>
          <p:nvPr/>
        </p:nvCxnSpPr>
        <p:spPr>
          <a:xfrm flipH="1" flipV="1">
            <a:off x="4808267" y="5052684"/>
            <a:ext cx="14006" cy="598152"/>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EAD4F8A0-FCA7-3DAE-07EC-87757D1DAE2A}"/>
              </a:ext>
            </a:extLst>
          </p:cNvPr>
          <p:cNvCxnSpPr>
            <a:cxnSpLocks/>
          </p:cNvCxnSpPr>
          <p:nvPr/>
        </p:nvCxnSpPr>
        <p:spPr>
          <a:xfrm flipH="1" flipV="1">
            <a:off x="7023712" y="2103462"/>
            <a:ext cx="14006" cy="598152"/>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76FDE5D-A065-AFBB-2138-3104D34402FA}"/>
              </a:ext>
            </a:extLst>
          </p:cNvPr>
          <p:cNvCxnSpPr>
            <a:cxnSpLocks/>
          </p:cNvCxnSpPr>
          <p:nvPr/>
        </p:nvCxnSpPr>
        <p:spPr>
          <a:xfrm flipH="1" flipV="1">
            <a:off x="7023712" y="3161796"/>
            <a:ext cx="14006" cy="598152"/>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D872D9B0-1D2B-CD3E-0739-AD40EB538BB7}"/>
              </a:ext>
            </a:extLst>
          </p:cNvPr>
          <p:cNvCxnSpPr>
            <a:cxnSpLocks/>
          </p:cNvCxnSpPr>
          <p:nvPr/>
        </p:nvCxnSpPr>
        <p:spPr>
          <a:xfrm flipV="1">
            <a:off x="7023607" y="4121352"/>
            <a:ext cx="105" cy="711041"/>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6D745F6C-CE7F-90E1-13AC-EF28738A81FD}"/>
              </a:ext>
            </a:extLst>
          </p:cNvPr>
          <p:cNvCxnSpPr>
            <a:cxnSpLocks/>
          </p:cNvCxnSpPr>
          <p:nvPr/>
        </p:nvCxnSpPr>
        <p:spPr>
          <a:xfrm flipH="1" flipV="1">
            <a:off x="7023712" y="5066796"/>
            <a:ext cx="14006" cy="598152"/>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95767331-0FB9-2EA1-B548-690EB5145963}"/>
              </a:ext>
            </a:extLst>
          </p:cNvPr>
          <p:cNvCxnSpPr>
            <a:cxnSpLocks/>
          </p:cNvCxnSpPr>
          <p:nvPr/>
        </p:nvCxnSpPr>
        <p:spPr>
          <a:xfrm flipH="1" flipV="1">
            <a:off x="3693489" y="2103462"/>
            <a:ext cx="14006" cy="598152"/>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A2A53AB1-1682-201F-D3BD-B0DBA5B6AA9C}"/>
              </a:ext>
            </a:extLst>
          </p:cNvPr>
          <p:cNvCxnSpPr>
            <a:cxnSpLocks/>
          </p:cNvCxnSpPr>
          <p:nvPr/>
        </p:nvCxnSpPr>
        <p:spPr>
          <a:xfrm flipH="1" flipV="1">
            <a:off x="3693489" y="3133573"/>
            <a:ext cx="14006" cy="598152"/>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EDE218AC-7AD9-B46D-F3AE-18181B233988}"/>
              </a:ext>
            </a:extLst>
          </p:cNvPr>
          <p:cNvCxnSpPr>
            <a:cxnSpLocks/>
          </p:cNvCxnSpPr>
          <p:nvPr/>
        </p:nvCxnSpPr>
        <p:spPr>
          <a:xfrm flipH="1" flipV="1">
            <a:off x="3693489" y="4064906"/>
            <a:ext cx="14006" cy="598152"/>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FC89FC1B-3200-4FE4-371B-E8CF7FDCC4BA}"/>
              </a:ext>
            </a:extLst>
          </p:cNvPr>
          <p:cNvCxnSpPr>
            <a:cxnSpLocks/>
          </p:cNvCxnSpPr>
          <p:nvPr/>
        </p:nvCxnSpPr>
        <p:spPr>
          <a:xfrm flipH="1" flipV="1">
            <a:off x="3693489" y="5052684"/>
            <a:ext cx="14006" cy="598152"/>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A21D9B73-7F09-A738-9420-EC0D84A78FEE}"/>
              </a:ext>
            </a:extLst>
          </p:cNvPr>
          <p:cNvCxnSpPr>
            <a:cxnSpLocks/>
          </p:cNvCxnSpPr>
          <p:nvPr/>
        </p:nvCxnSpPr>
        <p:spPr>
          <a:xfrm flipH="1" flipV="1">
            <a:off x="8124378" y="2103462"/>
            <a:ext cx="14006" cy="598152"/>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F0A7924B-895A-1022-64F8-3810A937D637}"/>
              </a:ext>
            </a:extLst>
          </p:cNvPr>
          <p:cNvCxnSpPr>
            <a:cxnSpLocks/>
          </p:cNvCxnSpPr>
          <p:nvPr/>
        </p:nvCxnSpPr>
        <p:spPr>
          <a:xfrm flipH="1" flipV="1">
            <a:off x="8124379" y="3161795"/>
            <a:ext cx="14006" cy="598152"/>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4A837732-6F40-3E7E-9CFE-EE0C8A4E3D49}"/>
              </a:ext>
            </a:extLst>
          </p:cNvPr>
          <p:cNvCxnSpPr>
            <a:cxnSpLocks/>
          </p:cNvCxnSpPr>
          <p:nvPr/>
        </p:nvCxnSpPr>
        <p:spPr>
          <a:xfrm flipH="1" flipV="1">
            <a:off x="8124379" y="4149574"/>
            <a:ext cx="14006" cy="598152"/>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D33DBC63-2FCF-1EEF-139B-040B97E30FD0}"/>
              </a:ext>
            </a:extLst>
          </p:cNvPr>
          <p:cNvCxnSpPr>
            <a:cxnSpLocks/>
          </p:cNvCxnSpPr>
          <p:nvPr/>
        </p:nvCxnSpPr>
        <p:spPr>
          <a:xfrm flipH="1" flipV="1">
            <a:off x="8124379" y="5052685"/>
            <a:ext cx="14006" cy="598152"/>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B285E56B-2D45-FEB8-1B6F-4CB48C232AE9}"/>
              </a:ext>
            </a:extLst>
          </p:cNvPr>
          <p:cNvCxnSpPr>
            <a:cxnSpLocks/>
          </p:cNvCxnSpPr>
          <p:nvPr/>
        </p:nvCxnSpPr>
        <p:spPr>
          <a:xfrm>
            <a:off x="8420606" y="2094834"/>
            <a:ext cx="818550" cy="8627"/>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C5C0BFDE-7924-91DB-19C9-A6FB0D2BD535}"/>
              </a:ext>
            </a:extLst>
          </p:cNvPr>
          <p:cNvCxnSpPr>
            <a:cxnSpLocks/>
          </p:cNvCxnSpPr>
          <p:nvPr/>
        </p:nvCxnSpPr>
        <p:spPr>
          <a:xfrm>
            <a:off x="8420606" y="3153167"/>
            <a:ext cx="818550" cy="8627"/>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461A31AA-334D-842B-7723-6D287EE90B5E}"/>
              </a:ext>
            </a:extLst>
          </p:cNvPr>
          <p:cNvCxnSpPr>
            <a:cxnSpLocks/>
          </p:cNvCxnSpPr>
          <p:nvPr/>
        </p:nvCxnSpPr>
        <p:spPr>
          <a:xfrm>
            <a:off x="8420606" y="4126834"/>
            <a:ext cx="818550" cy="8627"/>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6849628E-CA9C-FD57-8D4E-1CC740C39BD2}"/>
              </a:ext>
            </a:extLst>
          </p:cNvPr>
          <p:cNvCxnSpPr>
            <a:cxnSpLocks/>
          </p:cNvCxnSpPr>
          <p:nvPr/>
        </p:nvCxnSpPr>
        <p:spPr>
          <a:xfrm>
            <a:off x="8420606" y="5044056"/>
            <a:ext cx="818550" cy="8627"/>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15315643-7041-E98C-7F3A-8F613425B7E1}"/>
              </a:ext>
            </a:extLst>
          </p:cNvPr>
          <p:cNvCxnSpPr>
            <a:cxnSpLocks/>
          </p:cNvCxnSpPr>
          <p:nvPr/>
        </p:nvCxnSpPr>
        <p:spPr>
          <a:xfrm flipH="1" flipV="1">
            <a:off x="8406600" y="2103462"/>
            <a:ext cx="14006" cy="598152"/>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F3194FD2-52BC-9B29-85EF-380312A906F0}"/>
              </a:ext>
            </a:extLst>
          </p:cNvPr>
          <p:cNvCxnSpPr>
            <a:cxnSpLocks/>
          </p:cNvCxnSpPr>
          <p:nvPr/>
        </p:nvCxnSpPr>
        <p:spPr>
          <a:xfrm flipH="1" flipV="1">
            <a:off x="8406600" y="3133573"/>
            <a:ext cx="14006" cy="598152"/>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A29CD325-3C27-B3BB-7C58-48D7CEA46BF5}"/>
              </a:ext>
            </a:extLst>
          </p:cNvPr>
          <p:cNvCxnSpPr>
            <a:cxnSpLocks/>
          </p:cNvCxnSpPr>
          <p:nvPr/>
        </p:nvCxnSpPr>
        <p:spPr>
          <a:xfrm flipH="1" flipV="1">
            <a:off x="8406600" y="4135462"/>
            <a:ext cx="14006" cy="598152"/>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3EEBAE1D-6B86-E6BD-0DB3-4A95BE8BB6FD}"/>
              </a:ext>
            </a:extLst>
          </p:cNvPr>
          <p:cNvCxnSpPr>
            <a:cxnSpLocks/>
          </p:cNvCxnSpPr>
          <p:nvPr/>
        </p:nvCxnSpPr>
        <p:spPr>
          <a:xfrm flipH="1" flipV="1">
            <a:off x="8406600" y="4982128"/>
            <a:ext cx="14006" cy="598152"/>
          </a:xfrm>
          <a:prstGeom prst="straightConnector1">
            <a:avLst/>
          </a:prstGeom>
        </p:spPr>
        <p:style>
          <a:lnRef idx="2">
            <a:schemeClr val="accent1"/>
          </a:lnRef>
          <a:fillRef idx="0">
            <a:schemeClr val="accent1"/>
          </a:fillRef>
          <a:effectRef idx="1">
            <a:schemeClr val="accent1"/>
          </a:effectRef>
          <a:fontRef idx="minor">
            <a:schemeClr val="tx1"/>
          </a:fontRef>
        </p:style>
      </p:cxnSp>
      <p:sp>
        <p:nvSpPr>
          <p:cNvPr id="45" name="Rectangle 44">
            <a:extLst>
              <a:ext uri="{FF2B5EF4-FFF2-40B4-BE49-F238E27FC236}">
                <a16:creationId xmlns:a16="http://schemas.microsoft.com/office/drawing/2014/main" id="{7A55A0E7-BC06-82F4-0653-9A337486033A}"/>
              </a:ext>
            </a:extLst>
          </p:cNvPr>
          <p:cNvSpPr/>
          <p:nvPr/>
        </p:nvSpPr>
        <p:spPr>
          <a:xfrm>
            <a:off x="7972777" y="1396999"/>
            <a:ext cx="519289" cy="349956"/>
          </a:xfrm>
          <a:prstGeom prst="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AA4E4D2F-CC6B-D65A-5489-61296BDACEAE}"/>
              </a:ext>
            </a:extLst>
          </p:cNvPr>
          <p:cNvCxnSpPr>
            <a:cxnSpLocks/>
          </p:cNvCxnSpPr>
          <p:nvPr/>
        </p:nvCxnSpPr>
        <p:spPr>
          <a:xfrm>
            <a:off x="6219272" y="1925500"/>
            <a:ext cx="3019883" cy="22738"/>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05182023-8028-E81C-FD02-15E14C304379}"/>
              </a:ext>
            </a:extLst>
          </p:cNvPr>
          <p:cNvCxnSpPr>
            <a:cxnSpLocks/>
          </p:cNvCxnSpPr>
          <p:nvPr/>
        </p:nvCxnSpPr>
        <p:spPr>
          <a:xfrm flipH="1" flipV="1">
            <a:off x="6868490" y="1228575"/>
            <a:ext cx="14006" cy="668707"/>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EE8705EE-4228-0126-03C6-C6A31164B727}"/>
              </a:ext>
            </a:extLst>
          </p:cNvPr>
          <p:cNvCxnSpPr>
            <a:cxnSpLocks/>
          </p:cNvCxnSpPr>
          <p:nvPr/>
        </p:nvCxnSpPr>
        <p:spPr>
          <a:xfrm flipV="1">
            <a:off x="7446939" y="1256794"/>
            <a:ext cx="1792216" cy="5484"/>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8E07F7BB-F92A-B466-8EAD-F11104666375}"/>
              </a:ext>
            </a:extLst>
          </p:cNvPr>
          <p:cNvCxnSpPr>
            <a:cxnSpLocks/>
          </p:cNvCxnSpPr>
          <p:nvPr/>
        </p:nvCxnSpPr>
        <p:spPr>
          <a:xfrm flipV="1">
            <a:off x="8589940" y="1228575"/>
            <a:ext cx="14216" cy="696929"/>
          </a:xfrm>
          <a:prstGeom prst="straightConnector1">
            <a:avLst/>
          </a:prstGeom>
        </p:spPr>
        <p:style>
          <a:lnRef idx="2">
            <a:schemeClr val="accent1"/>
          </a:lnRef>
          <a:fillRef idx="0">
            <a:schemeClr val="accent1"/>
          </a:fillRef>
          <a:effectRef idx="1">
            <a:schemeClr val="accent1"/>
          </a:effectRef>
          <a:fontRef idx="minor">
            <a:schemeClr val="tx1"/>
          </a:fontRef>
        </p:style>
      </p:cxnSp>
      <p:sp>
        <p:nvSpPr>
          <p:cNvPr id="50" name="Rectangle 49">
            <a:extLst>
              <a:ext uri="{FF2B5EF4-FFF2-40B4-BE49-F238E27FC236}">
                <a16:creationId xmlns:a16="http://schemas.microsoft.com/office/drawing/2014/main" id="{2685D30E-42C5-2EE8-4840-3804E6AAFD7C}"/>
              </a:ext>
            </a:extLst>
          </p:cNvPr>
          <p:cNvSpPr/>
          <p:nvPr/>
        </p:nvSpPr>
        <p:spPr>
          <a:xfrm>
            <a:off x="6589888" y="4162777"/>
            <a:ext cx="406401" cy="39229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48CD5D0-C433-DF31-9AD4-63CC7F77751F}"/>
              </a:ext>
            </a:extLst>
          </p:cNvPr>
          <p:cNvSpPr/>
          <p:nvPr/>
        </p:nvSpPr>
        <p:spPr>
          <a:xfrm>
            <a:off x="7041444" y="4176888"/>
            <a:ext cx="406401" cy="39229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F20A3AAC-8AC7-C6BD-38EA-EAE0EE2548C3}"/>
              </a:ext>
            </a:extLst>
          </p:cNvPr>
          <p:cNvSpPr txBox="1"/>
          <p:nvPr/>
        </p:nvSpPr>
        <p:spPr>
          <a:xfrm>
            <a:off x="6646333" y="4205111"/>
            <a:ext cx="2878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S</a:t>
            </a:r>
          </a:p>
        </p:txBody>
      </p:sp>
      <p:sp>
        <p:nvSpPr>
          <p:cNvPr id="56" name="TextBox 55">
            <a:extLst>
              <a:ext uri="{FF2B5EF4-FFF2-40B4-BE49-F238E27FC236}">
                <a16:creationId xmlns:a16="http://schemas.microsoft.com/office/drawing/2014/main" id="{46D3612D-338A-CDE4-9AE7-0EF2720B87B6}"/>
              </a:ext>
            </a:extLst>
          </p:cNvPr>
          <p:cNvSpPr txBox="1"/>
          <p:nvPr/>
        </p:nvSpPr>
        <p:spPr>
          <a:xfrm>
            <a:off x="7140222" y="4205110"/>
            <a:ext cx="316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V</a:t>
            </a:r>
          </a:p>
        </p:txBody>
      </p:sp>
      <p:sp>
        <p:nvSpPr>
          <p:cNvPr id="58" name="Rectangle 57">
            <a:extLst>
              <a:ext uri="{FF2B5EF4-FFF2-40B4-BE49-F238E27FC236}">
                <a16:creationId xmlns:a16="http://schemas.microsoft.com/office/drawing/2014/main" id="{9C51E006-5B06-A113-A4B8-0184FB5924F6}"/>
              </a:ext>
            </a:extLst>
          </p:cNvPr>
          <p:cNvSpPr/>
          <p:nvPr/>
        </p:nvSpPr>
        <p:spPr>
          <a:xfrm>
            <a:off x="3722510" y="4089399"/>
            <a:ext cx="406401" cy="39229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E4D5EF2E-FA86-5353-1753-711981623F02}"/>
              </a:ext>
            </a:extLst>
          </p:cNvPr>
          <p:cNvSpPr txBox="1"/>
          <p:nvPr/>
        </p:nvSpPr>
        <p:spPr>
          <a:xfrm>
            <a:off x="3778955" y="4117622"/>
            <a:ext cx="2455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R</a:t>
            </a:r>
          </a:p>
        </p:txBody>
      </p:sp>
      <p:sp>
        <p:nvSpPr>
          <p:cNvPr id="62" name="Rectangle 61">
            <a:extLst>
              <a:ext uri="{FF2B5EF4-FFF2-40B4-BE49-F238E27FC236}">
                <a16:creationId xmlns:a16="http://schemas.microsoft.com/office/drawing/2014/main" id="{84BCDD14-3175-CA7D-D25F-DDC2B5BBAC55}"/>
              </a:ext>
            </a:extLst>
          </p:cNvPr>
          <p:cNvSpPr/>
          <p:nvPr/>
        </p:nvSpPr>
        <p:spPr>
          <a:xfrm>
            <a:off x="3708399" y="3158066"/>
            <a:ext cx="406401" cy="39229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80AE2A64-AD2B-90ED-101B-46A6E6261F94}"/>
              </a:ext>
            </a:extLst>
          </p:cNvPr>
          <p:cNvSpPr txBox="1"/>
          <p:nvPr/>
        </p:nvSpPr>
        <p:spPr>
          <a:xfrm>
            <a:off x="3722511" y="3242733"/>
            <a:ext cx="4007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Vi</a:t>
            </a:r>
          </a:p>
        </p:txBody>
      </p:sp>
      <p:cxnSp>
        <p:nvCxnSpPr>
          <p:cNvPr id="65" name="Connector: Curved 64">
            <a:extLst>
              <a:ext uri="{FF2B5EF4-FFF2-40B4-BE49-F238E27FC236}">
                <a16:creationId xmlns:a16="http://schemas.microsoft.com/office/drawing/2014/main" id="{C414CE85-7833-79FB-9783-A73225DE45A6}"/>
              </a:ext>
            </a:extLst>
          </p:cNvPr>
          <p:cNvCxnSpPr/>
          <p:nvPr/>
        </p:nvCxnSpPr>
        <p:spPr>
          <a:xfrm>
            <a:off x="8424333" y="1580444"/>
            <a:ext cx="1323622" cy="999067"/>
          </a:xfrm>
          <a:prstGeom prst="curvedConnector3">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6" name="TextBox 65">
            <a:extLst>
              <a:ext uri="{FF2B5EF4-FFF2-40B4-BE49-F238E27FC236}">
                <a16:creationId xmlns:a16="http://schemas.microsoft.com/office/drawing/2014/main" id="{2BA3A1E9-C184-E041-1989-E79AC2F42B05}"/>
              </a:ext>
            </a:extLst>
          </p:cNvPr>
          <p:cNvSpPr txBox="1"/>
          <p:nvPr/>
        </p:nvSpPr>
        <p:spPr>
          <a:xfrm>
            <a:off x="9651999" y="239888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Shared Resource</a:t>
            </a:r>
          </a:p>
        </p:txBody>
      </p:sp>
    </p:spTree>
    <p:extLst>
      <p:ext uri="{BB962C8B-B14F-4D97-AF65-F5344CB8AC3E}">
        <p14:creationId xmlns:p14="http://schemas.microsoft.com/office/powerpoint/2010/main" val="3409199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5"/>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5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1"/>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58"/>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0"/>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4"/>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6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5" grpId="0" animBg="1"/>
      <p:bldP spid="50" grpId="0" animBg="1"/>
      <p:bldP spid="51" grpId="0" animBg="1"/>
      <p:bldP spid="52" grpId="0"/>
      <p:bldP spid="56" grpId="0"/>
      <p:bldP spid="58" grpId="0" animBg="1"/>
      <p:bldP spid="60" grpId="0"/>
      <p:bldP spid="62" grpId="0" animBg="1"/>
      <p:bldP spid="64" grpId="0"/>
      <p:bldP spid="6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CD7F05-6180-956B-D15D-D7173F74F11E}"/>
              </a:ext>
            </a:extLst>
          </p:cNvPr>
          <p:cNvSpPr txBox="1">
            <a:spLocks/>
          </p:cNvSpPr>
          <p:nvPr/>
        </p:nvSpPr>
        <p:spPr>
          <a:xfrm>
            <a:off x="358421" y="336903"/>
            <a:ext cx="9683045" cy="986897"/>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Lock </a:t>
            </a:r>
          </a:p>
        </p:txBody>
      </p:sp>
      <p:sp>
        <p:nvSpPr>
          <p:cNvPr id="5" name="Content Placeholder 3">
            <a:extLst>
              <a:ext uri="{FF2B5EF4-FFF2-40B4-BE49-F238E27FC236}">
                <a16:creationId xmlns:a16="http://schemas.microsoft.com/office/drawing/2014/main" id="{364EF519-5CEF-482E-EAC3-9107F85A827F}"/>
              </a:ext>
            </a:extLst>
          </p:cNvPr>
          <p:cNvSpPr txBox="1">
            <a:spLocks/>
          </p:cNvSpPr>
          <p:nvPr/>
        </p:nvSpPr>
        <p:spPr>
          <a:xfrm>
            <a:off x="414868" y="1374069"/>
            <a:ext cx="11489266" cy="5183893"/>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java 1.5 </a:t>
            </a:r>
            <a:r>
              <a:rPr lang="en-US" err="1"/>
              <a:t>java.util.concurrent.locks</a:t>
            </a:r>
            <a:r>
              <a:rPr lang="en-US" dirty="0"/>
              <a:t> package was introduced.</a:t>
            </a:r>
          </a:p>
          <a:p>
            <a:pPr marL="0" indent="0">
              <a:buNone/>
            </a:pPr>
            <a:endParaRPr lang="en-US" dirty="0"/>
          </a:p>
          <a:p>
            <a:r>
              <a:rPr lang="en-US" dirty="0"/>
              <a:t>Lock is an interface.</a:t>
            </a:r>
          </a:p>
          <a:p>
            <a:pPr marL="0" indent="0">
              <a:buNone/>
            </a:pPr>
            <a:endParaRPr lang="en-US" dirty="0"/>
          </a:p>
          <a:p>
            <a:r>
              <a:rPr lang="en-US" dirty="0"/>
              <a:t>Lock implementations provide more extensive operations than traditional implicit locks.</a:t>
            </a:r>
          </a:p>
          <a:p>
            <a:endParaRPr lang="en-US" dirty="0"/>
          </a:p>
          <a:p>
            <a:r>
              <a:rPr lang="en-US" dirty="0"/>
              <a:t>Methods : void lock();</a:t>
            </a:r>
          </a:p>
          <a:p>
            <a:pPr marL="0" indent="0">
              <a:buNone/>
            </a:pPr>
            <a:r>
              <a:rPr lang="en-US" dirty="0"/>
              <a:t>                          </a:t>
            </a:r>
            <a:r>
              <a:rPr lang="en-US" dirty="0" err="1"/>
              <a:t>boolean</a:t>
            </a:r>
            <a:r>
              <a:rPr lang="en-US" dirty="0"/>
              <a:t> </a:t>
            </a:r>
            <a:r>
              <a:rPr lang="en-US" dirty="0" err="1"/>
              <a:t>tryLock</a:t>
            </a:r>
            <a:r>
              <a:rPr lang="en-US" dirty="0"/>
              <a:t>();</a:t>
            </a:r>
          </a:p>
          <a:p>
            <a:pPr marL="0" indent="0">
              <a:buNone/>
            </a:pPr>
            <a:r>
              <a:rPr lang="en-US" dirty="0"/>
              <a:t>                          </a:t>
            </a:r>
            <a:r>
              <a:rPr lang="en-US" dirty="0" err="1"/>
              <a:t>boolean</a:t>
            </a:r>
            <a:r>
              <a:rPr lang="en-US" dirty="0"/>
              <a:t> </a:t>
            </a:r>
            <a:r>
              <a:rPr lang="en-US" dirty="0" err="1"/>
              <a:t>tryLock</a:t>
            </a:r>
            <a:r>
              <a:rPr lang="en-US" dirty="0"/>
              <a:t>(long time, </a:t>
            </a:r>
            <a:r>
              <a:rPr lang="en-US" dirty="0" err="1"/>
              <a:t>TimeUnit</a:t>
            </a:r>
            <a:r>
              <a:rPr lang="en-US" dirty="0"/>
              <a:t> unit);</a:t>
            </a:r>
          </a:p>
          <a:p>
            <a:pPr marL="0" indent="0">
              <a:buNone/>
            </a:pPr>
            <a:r>
              <a:rPr lang="en-US" dirty="0"/>
              <a:t>                          void unlock();</a:t>
            </a:r>
          </a:p>
          <a:p>
            <a:pPr marL="0" indent="0">
              <a:buFont typeface="Arial" panose="020B0604020202020204" pitchFamily="34" charset="0"/>
              <a:buNone/>
            </a:pP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8343093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AB31F3-BA1E-FD74-1CFD-1CE3ED6042C4}"/>
              </a:ext>
            </a:extLst>
          </p:cNvPr>
          <p:cNvSpPr txBox="1"/>
          <p:nvPr/>
        </p:nvSpPr>
        <p:spPr>
          <a:xfrm>
            <a:off x="1229006" y="198715"/>
            <a:ext cx="9744972"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0033B3"/>
                </a:solidFill>
                <a:latin typeface="Consolas"/>
              </a:rPr>
              <a:t>import </a:t>
            </a:r>
            <a:r>
              <a:rPr lang="en-US" sz="1200" err="1">
                <a:latin typeface="Consolas"/>
              </a:rPr>
              <a:t>java.util.concurrent.locks.Lock</a:t>
            </a:r>
            <a:r>
              <a:rPr lang="en-US" sz="1200" dirty="0">
                <a:solidFill>
                  <a:srgbClr val="080808"/>
                </a:solidFill>
                <a:latin typeface="Consolas"/>
              </a:rPr>
              <a:t>;</a:t>
            </a:r>
            <a:br>
              <a:rPr lang="en-US" sz="1200" dirty="0">
                <a:latin typeface="Consolas"/>
              </a:rPr>
            </a:br>
            <a:r>
              <a:rPr lang="en-US" sz="1200" dirty="0">
                <a:solidFill>
                  <a:srgbClr val="080808"/>
                </a:solidFill>
                <a:latin typeface="Consolas"/>
              </a:rPr>
              <a:t>import </a:t>
            </a:r>
            <a:r>
              <a:rPr lang="en-US" sz="1200" err="1">
                <a:latin typeface="Consolas"/>
              </a:rPr>
              <a:t>java.util.concurrent.locks.ReentrantLock</a:t>
            </a:r>
            <a:r>
              <a:rPr lang="en-US" sz="1200" dirty="0">
                <a:solidFill>
                  <a:srgbClr val="080808"/>
                </a:solidFill>
                <a:latin typeface="Consolas"/>
              </a:rPr>
              <a:t>;</a:t>
            </a:r>
            <a:br>
              <a:rPr lang="en-US" sz="1200" dirty="0">
                <a:latin typeface="Consolas"/>
              </a:rPr>
            </a:br>
            <a:br>
              <a:rPr lang="en-US" sz="1200" dirty="0">
                <a:latin typeface="Consolas"/>
              </a:rPr>
            </a:br>
            <a:r>
              <a:rPr lang="en-US" sz="1200" dirty="0">
                <a:solidFill>
                  <a:srgbClr val="080808"/>
                </a:solidFill>
                <a:latin typeface="Consolas"/>
              </a:rPr>
              <a:t>public class </a:t>
            </a:r>
            <a:r>
              <a:rPr lang="en-US" sz="1200" err="1">
                <a:latin typeface="Consolas"/>
              </a:rPr>
              <a:t>MyThread</a:t>
            </a:r>
            <a:r>
              <a:rPr lang="en-US" sz="1200" dirty="0">
                <a:latin typeface="Consolas"/>
              </a:rPr>
              <a:t> </a:t>
            </a:r>
            <a:r>
              <a:rPr lang="en-US" sz="1200" dirty="0">
                <a:solidFill>
                  <a:srgbClr val="0033B3"/>
                </a:solidFill>
                <a:latin typeface="Consolas"/>
              </a:rPr>
              <a:t>extends </a:t>
            </a:r>
            <a:r>
              <a:rPr lang="en-US" sz="1200" dirty="0">
                <a:latin typeface="Consolas"/>
              </a:rPr>
              <a:t>Thread </a:t>
            </a:r>
            <a:r>
              <a:rPr lang="en-US" sz="1200" dirty="0">
                <a:solidFill>
                  <a:srgbClr val="080808"/>
                </a:solidFill>
                <a:latin typeface="Consolas"/>
              </a:rPr>
              <a:t>{</a:t>
            </a:r>
            <a:br>
              <a:rPr lang="en-US" sz="1200" dirty="0">
                <a:latin typeface="Consolas"/>
              </a:rPr>
            </a:br>
            <a:br>
              <a:rPr lang="en-US" sz="1200" dirty="0">
                <a:latin typeface="Consolas"/>
              </a:rPr>
            </a:br>
            <a:r>
              <a:rPr lang="en-US" sz="1200" dirty="0">
                <a:solidFill>
                  <a:srgbClr val="080808"/>
                </a:solidFill>
                <a:latin typeface="Consolas"/>
              </a:rPr>
              <a:t>    </a:t>
            </a:r>
            <a:r>
              <a:rPr lang="en-US" sz="1200" dirty="0">
                <a:solidFill>
                  <a:srgbClr val="0033B3"/>
                </a:solidFill>
                <a:latin typeface="Consolas"/>
              </a:rPr>
              <a:t>private static final </a:t>
            </a:r>
            <a:r>
              <a:rPr lang="en-US" sz="1200" dirty="0">
                <a:latin typeface="Consolas"/>
              </a:rPr>
              <a:t>Lock </a:t>
            </a:r>
            <a:r>
              <a:rPr lang="en-US" sz="1200" i="1" err="1">
                <a:solidFill>
                  <a:srgbClr val="871094"/>
                </a:solidFill>
                <a:latin typeface="Consolas"/>
              </a:rPr>
              <a:t>lock</a:t>
            </a:r>
            <a:r>
              <a:rPr lang="en-US" sz="1200" i="1" dirty="0">
                <a:solidFill>
                  <a:srgbClr val="871094"/>
                </a:solidFill>
                <a:latin typeface="Consolas"/>
              </a:rPr>
              <a:t> </a:t>
            </a:r>
            <a:r>
              <a:rPr lang="en-US" sz="1200" dirty="0">
                <a:solidFill>
                  <a:srgbClr val="080808"/>
                </a:solidFill>
                <a:latin typeface="Consolas"/>
              </a:rPr>
              <a:t>= </a:t>
            </a:r>
            <a:r>
              <a:rPr lang="en-US" sz="1200" dirty="0">
                <a:solidFill>
                  <a:srgbClr val="0033B3"/>
                </a:solidFill>
                <a:latin typeface="Consolas"/>
              </a:rPr>
              <a:t>new </a:t>
            </a:r>
            <a:r>
              <a:rPr lang="en-US" sz="1200" dirty="0">
                <a:solidFill>
                  <a:srgbClr val="080808"/>
                </a:solidFill>
                <a:latin typeface="Consolas"/>
              </a:rPr>
              <a:t>ReentrantLock();</a:t>
            </a:r>
            <a:br>
              <a:rPr lang="en-US" sz="1200" dirty="0">
                <a:latin typeface="Consolas"/>
              </a:rPr>
            </a:br>
            <a:br>
              <a:rPr lang="en-US" sz="1200" dirty="0">
                <a:latin typeface="Consolas"/>
              </a:rPr>
            </a:br>
            <a:r>
              <a:rPr lang="en-US" sz="1200" dirty="0">
                <a:solidFill>
                  <a:srgbClr val="080808"/>
                </a:solidFill>
                <a:latin typeface="Consolas"/>
              </a:rPr>
              <a:t>    </a:t>
            </a:r>
            <a:br>
              <a:rPr lang="en-US" sz="1200" dirty="0">
                <a:latin typeface="Consolas"/>
              </a:rPr>
            </a:br>
            <a:r>
              <a:rPr lang="en-US" sz="1200" dirty="0">
                <a:solidFill>
                  <a:srgbClr val="9E880D"/>
                </a:solidFill>
                <a:latin typeface="Consolas"/>
              </a:rPr>
              <a:t>    </a:t>
            </a:r>
            <a:br>
              <a:rPr lang="en-US" sz="1200" dirty="0">
                <a:latin typeface="Consolas"/>
              </a:rPr>
            </a:br>
            <a:r>
              <a:rPr lang="en-US" sz="1200" dirty="0">
                <a:solidFill>
                  <a:srgbClr val="080808"/>
                </a:solidFill>
                <a:latin typeface="Consolas"/>
              </a:rPr>
              <a:t>       </a:t>
            </a:r>
            <a:br>
              <a:rPr lang="en-US" sz="1200" i="1" dirty="0">
                <a:latin typeface="Consolas"/>
              </a:rPr>
            </a:br>
            <a:r>
              <a:rPr lang="en-US" sz="1200" i="1" dirty="0">
                <a:solidFill>
                  <a:srgbClr val="8C8C8C"/>
                </a:solidFill>
                <a:latin typeface="Consolas"/>
              </a:rPr>
              <a:t>       </a:t>
            </a:r>
            <a:br>
              <a:rPr lang="en-US" sz="1200" dirty="0">
                <a:latin typeface="Consolas"/>
              </a:rPr>
            </a:br>
            <a:r>
              <a:rPr lang="en-US" sz="1200" dirty="0">
                <a:solidFill>
                  <a:srgbClr val="080808"/>
                </a:solidFill>
                <a:latin typeface="Consolas"/>
              </a:rPr>
              <a:t>        </a:t>
            </a:r>
            <a:br>
              <a:rPr lang="en-US" sz="1200" dirty="0">
                <a:latin typeface="Consolas"/>
              </a:rPr>
            </a:br>
            <a:r>
              <a:rPr lang="en-US" sz="1200" dirty="0">
                <a:solidFill>
                  <a:srgbClr val="080808"/>
                </a:solidFill>
                <a:latin typeface="Consolas"/>
              </a:rPr>
              <a:t>           </a:t>
            </a:r>
            <a:br>
              <a:rPr lang="en-US" sz="1200" dirty="0">
                <a:latin typeface="Consolas"/>
              </a:rPr>
            </a:br>
            <a:r>
              <a:rPr lang="en-US" sz="1200" dirty="0">
                <a:solidFill>
                  <a:srgbClr val="080808"/>
                </a:solidFill>
                <a:latin typeface="Consolas"/>
              </a:rPr>
              <a:t>           </a:t>
            </a:r>
            <a:br>
              <a:rPr lang="en-US" sz="1200" i="1" dirty="0">
                <a:latin typeface="Consolas"/>
              </a:rPr>
            </a:br>
            <a:r>
              <a:rPr lang="en-US" sz="1200" i="1" dirty="0">
                <a:solidFill>
                  <a:srgbClr val="8C8C8C"/>
                </a:solidFill>
                <a:latin typeface="Consolas"/>
              </a:rPr>
              <a:t>           </a:t>
            </a:r>
            <a:br>
              <a:rPr lang="en-US" sz="1200" dirty="0">
                <a:latin typeface="Consolas"/>
              </a:rPr>
            </a:br>
            <a:r>
              <a:rPr lang="en-US" sz="1200" dirty="0">
                <a:solidFill>
                  <a:srgbClr val="080808"/>
                </a:solidFill>
                <a:latin typeface="Consolas"/>
              </a:rPr>
              <a:t>           </a:t>
            </a:r>
            <a:br>
              <a:rPr lang="en-US" sz="1200" dirty="0">
                <a:latin typeface="Consolas"/>
              </a:rPr>
            </a:br>
            <a:r>
              <a:rPr lang="en-US" sz="1200" dirty="0">
                <a:solidFill>
                  <a:srgbClr val="080808"/>
                </a:solidFill>
                <a:latin typeface="Consolas"/>
              </a:rPr>
              <a:t>          </a:t>
            </a:r>
            <a:br>
              <a:rPr lang="en-US" sz="1200" dirty="0">
                <a:latin typeface="Consolas"/>
              </a:rPr>
            </a:br>
            <a:r>
              <a:rPr lang="en-US" sz="1200" dirty="0">
                <a:solidFill>
                  <a:srgbClr val="080808"/>
                </a:solidFill>
                <a:latin typeface="Consolas"/>
              </a:rPr>
              <a:t>      </a:t>
            </a:r>
            <a:br>
              <a:rPr lang="en-US" sz="1200" dirty="0">
                <a:latin typeface="Consolas"/>
              </a:rPr>
            </a:br>
            <a:r>
              <a:rPr lang="en-US" sz="1200" dirty="0">
                <a:solidFill>
                  <a:srgbClr val="080808"/>
                </a:solidFill>
                <a:latin typeface="Consolas"/>
              </a:rPr>
              <a:t>          </a:t>
            </a:r>
            <a:br>
              <a:rPr lang="en-US" sz="1200" i="1" dirty="0">
                <a:latin typeface="Consolas"/>
              </a:rPr>
            </a:br>
            <a:r>
              <a:rPr lang="en-US" sz="1200" i="1" dirty="0">
                <a:solidFill>
                  <a:srgbClr val="8C8C8C"/>
                </a:solidFill>
                <a:latin typeface="Consolas"/>
              </a:rPr>
              <a:t>            </a:t>
            </a:r>
            <a:br>
              <a:rPr lang="en-US" sz="1200" dirty="0">
                <a:latin typeface="Consolas"/>
              </a:rPr>
            </a:br>
            <a:r>
              <a:rPr lang="en-US" sz="1200" dirty="0">
                <a:solidFill>
                  <a:srgbClr val="080808"/>
                </a:solidFill>
                <a:latin typeface="Consolas"/>
              </a:rPr>
              <a:t>            </a:t>
            </a:r>
            <a:br>
              <a:rPr lang="en-US" sz="1200" dirty="0">
                <a:latin typeface="Consolas"/>
              </a:rPr>
            </a:br>
            <a:r>
              <a:rPr lang="en-US" sz="1200" dirty="0">
                <a:solidFill>
                  <a:srgbClr val="080808"/>
                </a:solidFill>
                <a:latin typeface="Consolas"/>
              </a:rPr>
              <a:t>        </a:t>
            </a:r>
            <a:br>
              <a:rPr lang="en-US" sz="1200" dirty="0">
                <a:latin typeface="Consolas"/>
              </a:rPr>
            </a:br>
            <a:r>
              <a:rPr lang="en-US" sz="1200" dirty="0">
                <a:solidFill>
                  <a:srgbClr val="080808"/>
                </a:solidFill>
                <a:latin typeface="Consolas"/>
              </a:rPr>
              <a:t>   </a:t>
            </a:r>
            <a:br>
              <a:rPr lang="en-US" sz="1200" dirty="0">
                <a:latin typeface="Consolas"/>
              </a:rPr>
            </a:br>
            <a:br>
              <a:rPr lang="en-US" sz="1200" dirty="0">
                <a:latin typeface="Consolas"/>
              </a:rPr>
            </a:br>
            <a:r>
              <a:rPr lang="en-US" sz="1200" dirty="0">
                <a:solidFill>
                  <a:srgbClr val="080808"/>
                </a:solidFill>
                <a:latin typeface="Consolas"/>
              </a:rPr>
              <a:t>    </a:t>
            </a:r>
            <a:endParaRPr lang="en-US" sz="1200">
              <a:solidFill>
                <a:srgbClr val="000000"/>
              </a:solidFill>
              <a:latin typeface="Aptos" panose="020B0004020202020204"/>
            </a:endParaRPr>
          </a:p>
          <a:p>
            <a:endParaRPr lang="en-US" sz="1200" dirty="0">
              <a:latin typeface="Consolas"/>
            </a:endParaRPr>
          </a:p>
          <a:p>
            <a:endParaRPr lang="en-US" sz="1200" dirty="0">
              <a:latin typeface="Consolas"/>
            </a:endParaRPr>
          </a:p>
          <a:p>
            <a:endParaRPr lang="en-US" sz="1200" dirty="0">
              <a:latin typeface="Consolas"/>
            </a:endParaRPr>
          </a:p>
          <a:p>
            <a:endParaRPr lang="en-US" sz="1200" dirty="0">
              <a:latin typeface="Consolas"/>
            </a:endParaRPr>
          </a:p>
          <a:p>
            <a:endParaRPr lang="en-US" sz="1200" dirty="0">
              <a:latin typeface="Consolas"/>
            </a:endParaRPr>
          </a:p>
          <a:p>
            <a:endParaRPr lang="en-US" sz="1200" dirty="0">
              <a:latin typeface="Consolas"/>
            </a:endParaRPr>
          </a:p>
          <a:p>
            <a:br>
              <a:rPr lang="en-US" sz="1200" dirty="0">
                <a:latin typeface="Consolas"/>
              </a:rPr>
            </a:br>
            <a:r>
              <a:rPr lang="en-US" sz="1200" dirty="0">
                <a:solidFill>
                  <a:srgbClr val="080808"/>
                </a:solidFill>
                <a:latin typeface="Consolas"/>
              </a:rPr>
              <a:t>}</a:t>
            </a:r>
            <a:endParaRPr lang="en-US" sz="1200" dirty="0"/>
          </a:p>
          <a:p>
            <a:pPr algn="l"/>
            <a:endParaRPr lang="en-US" dirty="0"/>
          </a:p>
        </p:txBody>
      </p:sp>
      <p:sp>
        <p:nvSpPr>
          <p:cNvPr id="3" name="Left Bracket 2">
            <a:extLst>
              <a:ext uri="{FF2B5EF4-FFF2-40B4-BE49-F238E27FC236}">
                <a16:creationId xmlns:a16="http://schemas.microsoft.com/office/drawing/2014/main" id="{4FC14FBA-F32D-AFFD-A2F3-B4D233019091}"/>
              </a:ext>
            </a:extLst>
          </p:cNvPr>
          <p:cNvSpPr/>
          <p:nvPr/>
        </p:nvSpPr>
        <p:spPr>
          <a:xfrm>
            <a:off x="221318" y="929317"/>
            <a:ext cx="87529" cy="548640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 name="Left Bracket 3">
            <a:extLst>
              <a:ext uri="{FF2B5EF4-FFF2-40B4-BE49-F238E27FC236}">
                <a16:creationId xmlns:a16="http://schemas.microsoft.com/office/drawing/2014/main" id="{3B3CFA32-8E2F-A14D-5688-E52E53AEC479}"/>
              </a:ext>
            </a:extLst>
          </p:cNvPr>
          <p:cNvSpPr/>
          <p:nvPr/>
        </p:nvSpPr>
        <p:spPr>
          <a:xfrm>
            <a:off x="508865" y="1849467"/>
            <a:ext cx="87529" cy="2898476"/>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Left Bracket 4">
            <a:extLst>
              <a:ext uri="{FF2B5EF4-FFF2-40B4-BE49-F238E27FC236}">
                <a16:creationId xmlns:a16="http://schemas.microsoft.com/office/drawing/2014/main" id="{957E8B25-B854-DE09-E53E-5213FD0D814A}"/>
              </a:ext>
            </a:extLst>
          </p:cNvPr>
          <p:cNvSpPr/>
          <p:nvPr/>
        </p:nvSpPr>
        <p:spPr>
          <a:xfrm>
            <a:off x="523242" y="5012486"/>
            <a:ext cx="73151" cy="114444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Left Bracket 5">
            <a:extLst>
              <a:ext uri="{FF2B5EF4-FFF2-40B4-BE49-F238E27FC236}">
                <a16:creationId xmlns:a16="http://schemas.microsoft.com/office/drawing/2014/main" id="{85B9EA1D-A236-07C4-4C58-B910B28FC384}"/>
              </a:ext>
            </a:extLst>
          </p:cNvPr>
          <p:cNvSpPr/>
          <p:nvPr/>
        </p:nvSpPr>
        <p:spPr>
          <a:xfrm>
            <a:off x="810789" y="2410184"/>
            <a:ext cx="87529" cy="2064590"/>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96CD6BDC-FE2B-3ECA-67D3-3065DEB54BC7}"/>
              </a:ext>
            </a:extLst>
          </p:cNvPr>
          <p:cNvSpPr txBox="1"/>
          <p:nvPr/>
        </p:nvSpPr>
        <p:spPr>
          <a:xfrm>
            <a:off x="1539404" y="4883680"/>
            <a:ext cx="475603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0033B3"/>
                </a:solidFill>
                <a:latin typeface="Consolas"/>
              </a:rPr>
              <a:t>public static void </a:t>
            </a:r>
            <a:r>
              <a:rPr lang="en-US" sz="1200" dirty="0">
                <a:solidFill>
                  <a:srgbClr val="00627A"/>
                </a:solidFill>
                <a:latin typeface="Consolas"/>
              </a:rPr>
              <a:t>main</a:t>
            </a:r>
            <a:r>
              <a:rPr lang="en-US" sz="1200" dirty="0">
                <a:solidFill>
                  <a:srgbClr val="080808"/>
                </a:solidFill>
                <a:latin typeface="Consolas"/>
              </a:rPr>
              <a:t>(</a:t>
            </a:r>
            <a:r>
              <a:rPr lang="en-US" sz="1200" dirty="0">
                <a:latin typeface="Consolas"/>
              </a:rPr>
              <a:t>String</a:t>
            </a:r>
            <a:r>
              <a:rPr lang="en-US" sz="1200" dirty="0">
                <a:solidFill>
                  <a:srgbClr val="080808"/>
                </a:solidFill>
                <a:latin typeface="Consolas"/>
              </a:rPr>
              <a:t>[] </a:t>
            </a:r>
            <a:r>
              <a:rPr lang="en-US" sz="1200" dirty="0" err="1">
                <a:latin typeface="Consolas"/>
              </a:rPr>
              <a:t>args</a:t>
            </a:r>
            <a:r>
              <a:rPr lang="en-US" sz="1200" dirty="0">
                <a:solidFill>
                  <a:srgbClr val="080808"/>
                </a:solidFill>
                <a:latin typeface="Consolas"/>
              </a:rPr>
              <a:t>) {</a:t>
            </a:r>
            <a:br>
              <a:rPr lang="en-US" sz="1200" dirty="0">
                <a:solidFill>
                  <a:srgbClr val="080808"/>
                </a:solidFill>
                <a:latin typeface="Consolas"/>
              </a:rPr>
            </a:br>
            <a:r>
              <a:rPr lang="en-US" sz="1200" dirty="0">
                <a:solidFill>
                  <a:srgbClr val="080808"/>
                </a:solidFill>
                <a:latin typeface="Consolas"/>
              </a:rPr>
              <a:t> </a:t>
            </a:r>
            <a:r>
              <a:rPr lang="en-US" sz="1200" dirty="0" err="1">
                <a:latin typeface="Consolas"/>
              </a:rPr>
              <a:t>MyThread</a:t>
            </a:r>
            <a:r>
              <a:rPr lang="en-US" sz="1200" dirty="0">
                <a:latin typeface="Consolas"/>
              </a:rPr>
              <a:t> t1 </a:t>
            </a:r>
            <a:r>
              <a:rPr lang="en-US" sz="1200" dirty="0">
                <a:solidFill>
                  <a:srgbClr val="080808"/>
                </a:solidFill>
                <a:latin typeface="Consolas"/>
              </a:rPr>
              <a:t>= </a:t>
            </a:r>
            <a:r>
              <a:rPr lang="en-US" sz="1200" dirty="0">
                <a:solidFill>
                  <a:srgbClr val="0033B3"/>
                </a:solidFill>
                <a:latin typeface="Consolas"/>
              </a:rPr>
              <a:t>new </a:t>
            </a:r>
            <a:r>
              <a:rPr lang="en-US" sz="1200" dirty="0" err="1">
                <a:solidFill>
                  <a:srgbClr val="080808"/>
                </a:solidFill>
                <a:latin typeface="Consolas"/>
              </a:rPr>
              <a:t>MyThread</a:t>
            </a:r>
            <a:r>
              <a:rPr lang="en-US" sz="1200" dirty="0">
                <a:solidFill>
                  <a:srgbClr val="080808"/>
                </a:solidFill>
                <a:latin typeface="Consolas"/>
              </a:rPr>
              <a:t>();</a:t>
            </a:r>
            <a:br>
              <a:rPr lang="en-US" sz="1200" dirty="0">
                <a:solidFill>
                  <a:srgbClr val="080808"/>
                </a:solidFill>
                <a:latin typeface="Consolas"/>
              </a:rPr>
            </a:br>
            <a:r>
              <a:rPr lang="en-US" sz="1200" dirty="0">
                <a:solidFill>
                  <a:srgbClr val="080808"/>
                </a:solidFill>
                <a:latin typeface="Consolas"/>
              </a:rPr>
              <a:t> </a:t>
            </a:r>
            <a:r>
              <a:rPr lang="en-US" sz="1200" dirty="0" err="1">
                <a:latin typeface="Consolas"/>
              </a:rPr>
              <a:t>MyThread</a:t>
            </a:r>
            <a:r>
              <a:rPr lang="en-US" sz="1200" dirty="0">
                <a:latin typeface="Consolas"/>
              </a:rPr>
              <a:t> t2 </a:t>
            </a:r>
            <a:r>
              <a:rPr lang="en-US" sz="1200" dirty="0">
                <a:solidFill>
                  <a:srgbClr val="080808"/>
                </a:solidFill>
                <a:latin typeface="Consolas"/>
              </a:rPr>
              <a:t>= </a:t>
            </a:r>
            <a:r>
              <a:rPr lang="en-US" sz="1200" dirty="0">
                <a:solidFill>
                  <a:srgbClr val="0033B3"/>
                </a:solidFill>
                <a:latin typeface="Consolas"/>
              </a:rPr>
              <a:t>new </a:t>
            </a:r>
            <a:r>
              <a:rPr lang="en-US" sz="1200" dirty="0" err="1">
                <a:solidFill>
                  <a:srgbClr val="080808"/>
                </a:solidFill>
                <a:latin typeface="Consolas"/>
              </a:rPr>
              <a:t>MyThread</a:t>
            </a:r>
            <a:r>
              <a:rPr lang="en-US" sz="1200" dirty="0">
                <a:solidFill>
                  <a:srgbClr val="080808"/>
                </a:solidFill>
                <a:latin typeface="Consolas"/>
              </a:rPr>
              <a:t>();</a:t>
            </a:r>
            <a:br>
              <a:rPr lang="en-US" sz="1200" dirty="0">
                <a:solidFill>
                  <a:srgbClr val="080808"/>
                </a:solidFill>
                <a:latin typeface="Consolas"/>
              </a:rPr>
            </a:br>
            <a:br>
              <a:rPr lang="en-US" sz="1200" dirty="0">
                <a:solidFill>
                  <a:srgbClr val="080808"/>
                </a:solidFill>
                <a:latin typeface="Consolas"/>
              </a:rPr>
            </a:br>
            <a:r>
              <a:rPr lang="en-US" sz="1200" dirty="0">
                <a:solidFill>
                  <a:srgbClr val="080808"/>
                </a:solidFill>
                <a:latin typeface="Consolas"/>
              </a:rPr>
              <a:t> </a:t>
            </a:r>
            <a:r>
              <a:rPr lang="en-US" sz="1200" dirty="0">
                <a:latin typeface="Consolas"/>
              </a:rPr>
              <a:t>t1</a:t>
            </a:r>
            <a:r>
              <a:rPr lang="en-US" sz="1200" dirty="0">
                <a:solidFill>
                  <a:srgbClr val="080808"/>
                </a:solidFill>
                <a:latin typeface="Consolas"/>
              </a:rPr>
              <a:t>.start();</a:t>
            </a:r>
            <a:br>
              <a:rPr lang="en-US" sz="1200" dirty="0">
                <a:solidFill>
                  <a:srgbClr val="080808"/>
                </a:solidFill>
                <a:latin typeface="Consolas"/>
              </a:rPr>
            </a:br>
            <a:r>
              <a:rPr lang="en-US" sz="1200" dirty="0">
                <a:solidFill>
                  <a:srgbClr val="080808"/>
                </a:solidFill>
                <a:latin typeface="Consolas"/>
              </a:rPr>
              <a:t> </a:t>
            </a:r>
            <a:r>
              <a:rPr lang="en-US" sz="1200" dirty="0">
                <a:latin typeface="Consolas"/>
              </a:rPr>
              <a:t>t2</a:t>
            </a:r>
            <a:r>
              <a:rPr lang="en-US" sz="1200" dirty="0">
                <a:solidFill>
                  <a:srgbClr val="080808"/>
                </a:solidFill>
                <a:latin typeface="Consolas"/>
              </a:rPr>
              <a:t>.start();</a:t>
            </a:r>
            <a:br>
              <a:rPr lang="en-US" sz="1200" dirty="0">
                <a:solidFill>
                  <a:srgbClr val="080808"/>
                </a:solidFill>
                <a:latin typeface="Consolas"/>
              </a:rPr>
            </a:br>
            <a:r>
              <a:rPr lang="en-US" sz="1200" dirty="0">
                <a:solidFill>
                  <a:srgbClr val="080808"/>
                </a:solidFill>
                <a:latin typeface="Consolas"/>
              </a:rPr>
              <a:t> }</a:t>
            </a:r>
            <a:endParaRPr lang="en-US" dirty="0"/>
          </a:p>
        </p:txBody>
      </p:sp>
      <p:sp>
        <p:nvSpPr>
          <p:cNvPr id="8" name="TextBox 7">
            <a:extLst>
              <a:ext uri="{FF2B5EF4-FFF2-40B4-BE49-F238E27FC236}">
                <a16:creationId xmlns:a16="http://schemas.microsoft.com/office/drawing/2014/main" id="{AAB0440B-45FF-4CA1-C1C7-AFF750FB4457}"/>
              </a:ext>
            </a:extLst>
          </p:cNvPr>
          <p:cNvSpPr txBox="1"/>
          <p:nvPr/>
        </p:nvSpPr>
        <p:spPr>
          <a:xfrm>
            <a:off x="1544538" y="1365078"/>
            <a:ext cx="9112369"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9E880D"/>
                </a:solidFill>
                <a:latin typeface="Consolas"/>
              </a:rPr>
              <a:t>@Override</a:t>
            </a:r>
            <a:br>
              <a:rPr lang="en-US" sz="1200" dirty="0">
                <a:solidFill>
                  <a:srgbClr val="9E880D"/>
                </a:solidFill>
                <a:latin typeface="Consolas"/>
              </a:rPr>
            </a:br>
            <a:r>
              <a:rPr lang="en-US" sz="1200" dirty="0">
                <a:solidFill>
                  <a:srgbClr val="9E880D"/>
                </a:solidFill>
                <a:latin typeface="Consolas"/>
              </a:rPr>
              <a:t> </a:t>
            </a:r>
            <a:r>
              <a:rPr lang="en-US" sz="1200" dirty="0">
                <a:solidFill>
                  <a:srgbClr val="0033B3"/>
                </a:solidFill>
                <a:latin typeface="Consolas"/>
              </a:rPr>
              <a:t>public void </a:t>
            </a:r>
            <a:r>
              <a:rPr lang="en-US" sz="1200" dirty="0">
                <a:solidFill>
                  <a:srgbClr val="00627A"/>
                </a:solidFill>
                <a:latin typeface="Consolas"/>
              </a:rPr>
              <a:t>run</a:t>
            </a:r>
            <a:r>
              <a:rPr lang="en-US" sz="1200" dirty="0">
                <a:solidFill>
                  <a:srgbClr val="080808"/>
                </a:solidFill>
                <a:latin typeface="Consolas"/>
              </a:rPr>
              <a:t>() {</a:t>
            </a:r>
            <a:br>
              <a:rPr lang="en-US" sz="1200" dirty="0">
                <a:solidFill>
                  <a:srgbClr val="080808"/>
                </a:solidFill>
                <a:latin typeface="Consolas"/>
              </a:rPr>
            </a:br>
            <a:r>
              <a:rPr lang="en-US" sz="1200" dirty="0">
                <a:solidFill>
                  <a:srgbClr val="080808"/>
                </a:solidFill>
                <a:latin typeface="Consolas"/>
              </a:rPr>
              <a:t> </a:t>
            </a:r>
            <a:br>
              <a:rPr lang="en-US" sz="1200" i="1" dirty="0">
                <a:solidFill>
                  <a:srgbClr val="8C8C8C"/>
                </a:solidFill>
                <a:latin typeface="Consolas"/>
              </a:rPr>
            </a:br>
            <a:r>
              <a:rPr lang="en-US" sz="1200" i="1" dirty="0">
                <a:solidFill>
                  <a:srgbClr val="8C8C8C"/>
                </a:solidFill>
                <a:latin typeface="Consolas"/>
              </a:rPr>
              <a:t> </a:t>
            </a:r>
            <a:br>
              <a:rPr lang="en-US" sz="1200" dirty="0">
                <a:solidFill>
                  <a:srgbClr val="080808"/>
                </a:solidFill>
                <a:latin typeface="Consolas"/>
              </a:rPr>
            </a:br>
            <a:br>
              <a:rPr lang="en-US" sz="1200" dirty="0">
                <a:solidFill>
                  <a:srgbClr val="080808"/>
                </a:solidFill>
                <a:latin typeface="Consolas"/>
              </a:rPr>
            </a:br>
            <a:r>
              <a:rPr lang="en-US" sz="1200" dirty="0">
                <a:solidFill>
                  <a:srgbClr val="080808"/>
                </a:solidFill>
                <a:latin typeface="Consolas"/>
              </a:rPr>
              <a:t> </a:t>
            </a:r>
            <a:br>
              <a:rPr lang="en-US" sz="1200" dirty="0">
                <a:solidFill>
                  <a:srgbClr val="080808"/>
                </a:solidFill>
                <a:latin typeface="Consolas"/>
              </a:rPr>
            </a:br>
            <a:r>
              <a:rPr lang="en-US" sz="1200" dirty="0">
                <a:solidFill>
                  <a:srgbClr val="080808"/>
                </a:solidFill>
                <a:latin typeface="Consolas"/>
              </a:rPr>
              <a:t> </a:t>
            </a:r>
            <a:br>
              <a:rPr lang="en-US" sz="1200" i="1" dirty="0">
                <a:solidFill>
                  <a:srgbClr val="8C8C8C"/>
                </a:solidFill>
                <a:latin typeface="Consolas"/>
              </a:rPr>
            </a:br>
            <a:r>
              <a:rPr lang="en-US" sz="1200" i="1" dirty="0">
                <a:solidFill>
                  <a:srgbClr val="8C8C8C"/>
                </a:solidFill>
                <a:latin typeface="Consolas"/>
              </a:rPr>
              <a:t> </a:t>
            </a:r>
            <a:br>
              <a:rPr lang="en-US" sz="1200" dirty="0">
                <a:solidFill>
                  <a:srgbClr val="080808"/>
                </a:solidFill>
                <a:latin typeface="Consolas"/>
              </a:rPr>
            </a:br>
            <a:r>
              <a:rPr lang="en-US" sz="1200" dirty="0">
                <a:solidFill>
                  <a:srgbClr val="080808"/>
                </a:solidFill>
                <a:latin typeface="Consolas"/>
              </a:rPr>
              <a:t> </a:t>
            </a:r>
            <a:br>
              <a:rPr lang="en-US" sz="1200" dirty="0">
                <a:solidFill>
                  <a:srgbClr val="080808"/>
                </a:solidFill>
                <a:latin typeface="Consolas"/>
              </a:rPr>
            </a:br>
            <a:r>
              <a:rPr lang="en-US" sz="1200" dirty="0">
                <a:solidFill>
                  <a:srgbClr val="080808"/>
                </a:solidFill>
                <a:latin typeface="Consolas"/>
              </a:rPr>
              <a:t> </a:t>
            </a:r>
            <a:br>
              <a:rPr lang="en-US" sz="1200" dirty="0">
                <a:solidFill>
                  <a:srgbClr val="080808"/>
                </a:solidFill>
                <a:latin typeface="Consolas"/>
              </a:rPr>
            </a:br>
            <a:r>
              <a:rPr lang="en-US" sz="1200" dirty="0">
                <a:solidFill>
                  <a:srgbClr val="080808"/>
                </a:solidFill>
                <a:latin typeface="Consolas"/>
              </a:rPr>
              <a:t> </a:t>
            </a:r>
            <a:br>
              <a:rPr lang="en-US" sz="1200" dirty="0">
                <a:solidFill>
                  <a:srgbClr val="080808"/>
                </a:solidFill>
                <a:latin typeface="Consolas"/>
              </a:rPr>
            </a:br>
            <a:r>
              <a:rPr lang="en-US" sz="1200" dirty="0">
                <a:solidFill>
                  <a:srgbClr val="080808"/>
                </a:solidFill>
                <a:latin typeface="Consolas"/>
              </a:rPr>
              <a:t> </a:t>
            </a:r>
            <a:endParaRPr lang="en-US" dirty="0">
              <a:solidFill>
                <a:srgbClr val="000000"/>
              </a:solidFill>
              <a:latin typeface="Aptos" panose="020B0004020202020204"/>
            </a:endParaRPr>
          </a:p>
          <a:p>
            <a:br>
              <a:rPr lang="en-US" sz="1200" i="1" dirty="0">
                <a:solidFill>
                  <a:srgbClr val="8C8C8C"/>
                </a:solidFill>
                <a:latin typeface="Consolas"/>
              </a:rPr>
            </a:br>
            <a:br>
              <a:rPr lang="en-US" sz="1200" dirty="0">
                <a:solidFill>
                  <a:srgbClr val="080808"/>
                </a:solidFill>
                <a:latin typeface="Consolas"/>
              </a:rPr>
            </a:br>
            <a:endParaRPr lang="en-US" sz="1200" dirty="0">
              <a:latin typeface="Consolas"/>
            </a:endParaRPr>
          </a:p>
          <a:p>
            <a:endParaRPr lang="en-US" sz="1200" dirty="0">
              <a:solidFill>
                <a:srgbClr val="080808"/>
              </a:solidFill>
              <a:latin typeface="Consolas"/>
            </a:endParaRPr>
          </a:p>
          <a:p>
            <a:r>
              <a:rPr lang="en-US" sz="1200" dirty="0">
                <a:solidFill>
                  <a:srgbClr val="080808"/>
                </a:solidFill>
                <a:latin typeface="Consolas"/>
              </a:rPr>
              <a:t> </a:t>
            </a:r>
            <a:br>
              <a:rPr lang="en-US" sz="1200" dirty="0">
                <a:solidFill>
                  <a:srgbClr val="080808"/>
                </a:solidFill>
                <a:latin typeface="Consolas"/>
              </a:rPr>
            </a:br>
            <a:r>
              <a:rPr lang="en-US" sz="1200" dirty="0">
                <a:solidFill>
                  <a:srgbClr val="080808"/>
                </a:solidFill>
                <a:latin typeface="Consolas"/>
              </a:rPr>
              <a:t> }</a:t>
            </a:r>
            <a:br>
              <a:rPr lang="en-US" sz="1200" dirty="0">
                <a:solidFill>
                  <a:srgbClr val="080808"/>
                </a:solidFill>
                <a:latin typeface="Consolas"/>
              </a:rPr>
            </a:br>
            <a:r>
              <a:rPr lang="en-US" sz="1200" dirty="0">
                <a:solidFill>
                  <a:srgbClr val="080808"/>
                </a:solidFill>
                <a:latin typeface="Consolas"/>
              </a:rPr>
              <a:t> </a:t>
            </a:r>
            <a:endParaRPr lang="en-US"/>
          </a:p>
        </p:txBody>
      </p:sp>
      <p:sp>
        <p:nvSpPr>
          <p:cNvPr id="9" name="TextBox 8">
            <a:extLst>
              <a:ext uri="{FF2B5EF4-FFF2-40B4-BE49-F238E27FC236}">
                <a16:creationId xmlns:a16="http://schemas.microsoft.com/office/drawing/2014/main" id="{79B1826D-AA61-744A-632A-372B15B0A7F1}"/>
              </a:ext>
            </a:extLst>
          </p:cNvPr>
          <p:cNvSpPr txBox="1"/>
          <p:nvPr/>
        </p:nvSpPr>
        <p:spPr>
          <a:xfrm>
            <a:off x="1674447" y="1848259"/>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dirty="0">
                <a:solidFill>
                  <a:srgbClr val="8C8C8C"/>
                </a:solidFill>
                <a:latin typeface="Consolas"/>
              </a:rPr>
              <a:t>// Acquire the lock</a:t>
            </a:r>
            <a:br>
              <a:rPr lang="en-US" sz="1200" i="1" dirty="0">
                <a:solidFill>
                  <a:srgbClr val="8C8C8C"/>
                </a:solidFill>
                <a:latin typeface="Consolas"/>
              </a:rPr>
            </a:br>
            <a:r>
              <a:rPr lang="en-US" sz="1200" i="1" dirty="0">
                <a:solidFill>
                  <a:srgbClr val="8C8C8C"/>
                </a:solidFill>
                <a:latin typeface="Consolas"/>
              </a:rPr>
              <a:t>   </a:t>
            </a:r>
            <a:r>
              <a:rPr lang="en-US" sz="1200" i="1" dirty="0" err="1">
                <a:solidFill>
                  <a:srgbClr val="871094"/>
                </a:solidFill>
                <a:latin typeface="Consolas"/>
              </a:rPr>
              <a:t>lock</a:t>
            </a:r>
            <a:r>
              <a:rPr lang="en-US" sz="1200" dirty="0" err="1">
                <a:solidFill>
                  <a:srgbClr val="080808"/>
                </a:solidFill>
                <a:latin typeface="Consolas"/>
              </a:rPr>
              <a:t>.lock</a:t>
            </a:r>
            <a:r>
              <a:rPr lang="en-US" sz="1200" dirty="0">
                <a:solidFill>
                  <a:srgbClr val="080808"/>
                </a:solidFill>
                <a:latin typeface="Consolas"/>
              </a:rPr>
              <a:t>();</a:t>
            </a:r>
            <a:endParaRPr lang="en-US" dirty="0"/>
          </a:p>
        </p:txBody>
      </p:sp>
      <p:sp>
        <p:nvSpPr>
          <p:cNvPr id="11" name="TextBox 10">
            <a:extLst>
              <a:ext uri="{FF2B5EF4-FFF2-40B4-BE49-F238E27FC236}">
                <a16:creationId xmlns:a16="http://schemas.microsoft.com/office/drawing/2014/main" id="{4A85EBBB-B697-011C-FB9C-497077535B49}"/>
              </a:ext>
            </a:extLst>
          </p:cNvPr>
          <p:cNvSpPr txBox="1"/>
          <p:nvPr/>
        </p:nvSpPr>
        <p:spPr>
          <a:xfrm>
            <a:off x="1899609" y="2281892"/>
            <a:ext cx="942867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0033B3"/>
                </a:solidFill>
                <a:latin typeface="Consolas"/>
              </a:rPr>
              <a:t>try </a:t>
            </a:r>
            <a:r>
              <a:rPr lang="en-US" sz="1200" dirty="0">
                <a:solidFill>
                  <a:srgbClr val="080808"/>
                </a:solidFill>
                <a:latin typeface="Consolas"/>
              </a:rPr>
              <a:t>{</a:t>
            </a:r>
            <a:br>
              <a:rPr lang="en-US" sz="1200" dirty="0">
                <a:solidFill>
                  <a:srgbClr val="080808"/>
                </a:solidFill>
                <a:latin typeface="Consolas"/>
              </a:rPr>
            </a:br>
            <a:r>
              <a:rPr lang="en-US" sz="1200" dirty="0">
                <a:solidFill>
                  <a:srgbClr val="080808"/>
                </a:solidFill>
                <a:latin typeface="Consolas"/>
              </a:rPr>
              <a:t> </a:t>
            </a:r>
            <a:r>
              <a:rPr lang="en-US" sz="1200" dirty="0" err="1">
                <a:latin typeface="Consolas"/>
              </a:rPr>
              <a:t>System</a:t>
            </a:r>
            <a:r>
              <a:rPr lang="en-US" sz="1200" dirty="0" err="1">
                <a:solidFill>
                  <a:srgbClr val="080808"/>
                </a:solidFill>
                <a:latin typeface="Consolas"/>
              </a:rPr>
              <a:t>.</a:t>
            </a:r>
            <a:r>
              <a:rPr lang="en-US" sz="1200" i="1" dirty="0" err="1">
                <a:solidFill>
                  <a:srgbClr val="871094"/>
                </a:solidFill>
                <a:latin typeface="Consolas"/>
              </a:rPr>
              <a:t>out</a:t>
            </a:r>
            <a:r>
              <a:rPr lang="en-US" sz="1200" dirty="0" err="1">
                <a:solidFill>
                  <a:srgbClr val="080808"/>
                </a:solidFill>
                <a:latin typeface="Consolas"/>
              </a:rPr>
              <a:t>.println</a:t>
            </a:r>
            <a:r>
              <a:rPr lang="en-US" sz="1200" dirty="0">
                <a:solidFill>
                  <a:srgbClr val="080808"/>
                </a:solidFill>
                <a:latin typeface="Consolas"/>
              </a:rPr>
              <a:t>(</a:t>
            </a:r>
            <a:r>
              <a:rPr lang="en-US" sz="1200" dirty="0" err="1">
                <a:latin typeface="Consolas"/>
              </a:rPr>
              <a:t>Thread</a:t>
            </a:r>
            <a:r>
              <a:rPr lang="en-US" sz="1200" dirty="0" err="1">
                <a:solidFill>
                  <a:srgbClr val="080808"/>
                </a:solidFill>
                <a:latin typeface="Consolas"/>
              </a:rPr>
              <a:t>.</a:t>
            </a:r>
            <a:r>
              <a:rPr lang="en-US" sz="1200" i="1" dirty="0" err="1">
                <a:solidFill>
                  <a:srgbClr val="080808"/>
                </a:solidFill>
                <a:latin typeface="Consolas"/>
              </a:rPr>
              <a:t>currentThread</a:t>
            </a:r>
            <a:r>
              <a:rPr lang="en-US" sz="1200" dirty="0">
                <a:solidFill>
                  <a:srgbClr val="080808"/>
                </a:solidFill>
                <a:latin typeface="Consolas"/>
              </a:rPr>
              <a:t>().</a:t>
            </a:r>
            <a:r>
              <a:rPr lang="en-US" sz="1200" dirty="0" err="1">
                <a:solidFill>
                  <a:srgbClr val="080808"/>
                </a:solidFill>
                <a:latin typeface="Consolas"/>
              </a:rPr>
              <a:t>getName</a:t>
            </a:r>
            <a:r>
              <a:rPr lang="en-US" sz="1200" dirty="0">
                <a:solidFill>
                  <a:srgbClr val="080808"/>
                </a:solidFill>
                <a:latin typeface="Consolas"/>
              </a:rPr>
              <a:t>() + </a:t>
            </a:r>
            <a:r>
              <a:rPr lang="en-US" sz="1200" dirty="0">
                <a:solidFill>
                  <a:srgbClr val="067D17"/>
                </a:solidFill>
                <a:latin typeface="Consolas"/>
              </a:rPr>
              <a:t>" has acquired the lock."</a:t>
            </a:r>
            <a:r>
              <a:rPr lang="en-US" sz="1200" dirty="0">
                <a:solidFill>
                  <a:srgbClr val="080808"/>
                </a:solidFill>
                <a:latin typeface="Consolas"/>
              </a:rPr>
              <a:t>);</a:t>
            </a:r>
            <a:br>
              <a:rPr lang="en-US" sz="1200" dirty="0">
                <a:solidFill>
                  <a:srgbClr val="080808"/>
                </a:solidFill>
                <a:latin typeface="Consolas"/>
              </a:rPr>
            </a:br>
            <a:r>
              <a:rPr lang="en-US" sz="1200" dirty="0">
                <a:solidFill>
                  <a:srgbClr val="080808"/>
                </a:solidFill>
                <a:latin typeface="Consolas"/>
              </a:rPr>
              <a:t> </a:t>
            </a:r>
            <a:r>
              <a:rPr lang="en-US" sz="1200" i="1" dirty="0">
                <a:solidFill>
                  <a:srgbClr val="8C8C8C"/>
                </a:solidFill>
                <a:latin typeface="Consolas"/>
              </a:rPr>
              <a:t>// Simulate some work</a:t>
            </a:r>
            <a:br>
              <a:rPr lang="en-US" sz="1200" i="1" dirty="0">
                <a:solidFill>
                  <a:srgbClr val="8C8C8C"/>
                </a:solidFill>
                <a:latin typeface="Consolas"/>
              </a:rPr>
            </a:br>
            <a:r>
              <a:rPr lang="en-US" sz="1200" i="1" dirty="0">
                <a:solidFill>
                  <a:srgbClr val="8C8C8C"/>
                </a:solidFill>
                <a:latin typeface="Consolas"/>
              </a:rPr>
              <a:t> </a:t>
            </a:r>
            <a:r>
              <a:rPr lang="en-US" sz="1200" dirty="0" err="1">
                <a:latin typeface="Consolas"/>
              </a:rPr>
              <a:t>Thread</a:t>
            </a:r>
            <a:r>
              <a:rPr lang="en-US" sz="1200" dirty="0" err="1">
                <a:solidFill>
                  <a:srgbClr val="080808"/>
                </a:solidFill>
                <a:latin typeface="Consolas"/>
              </a:rPr>
              <a:t>.</a:t>
            </a:r>
            <a:r>
              <a:rPr lang="en-US" sz="1200" i="1" dirty="0" err="1">
                <a:solidFill>
                  <a:srgbClr val="080808"/>
                </a:solidFill>
                <a:latin typeface="Consolas"/>
              </a:rPr>
              <a:t>sleep</a:t>
            </a:r>
            <a:r>
              <a:rPr lang="en-US" sz="1200" dirty="0">
                <a:solidFill>
                  <a:srgbClr val="080808"/>
                </a:solidFill>
                <a:latin typeface="Consolas"/>
              </a:rPr>
              <a:t>(6</a:t>
            </a:r>
            <a:r>
              <a:rPr lang="en-US" sz="1200" dirty="0">
                <a:solidFill>
                  <a:srgbClr val="1750EB"/>
                </a:solidFill>
                <a:latin typeface="Consolas"/>
              </a:rPr>
              <a:t>000</a:t>
            </a:r>
            <a:r>
              <a:rPr lang="en-US" sz="1200" dirty="0">
                <a:solidFill>
                  <a:srgbClr val="080808"/>
                </a:solidFill>
                <a:latin typeface="Consolas"/>
              </a:rPr>
              <a:t>);</a:t>
            </a:r>
            <a:br>
              <a:rPr lang="en-US" sz="1200" dirty="0">
                <a:solidFill>
                  <a:srgbClr val="080808"/>
                </a:solidFill>
                <a:latin typeface="Consolas"/>
              </a:rPr>
            </a:br>
            <a:r>
              <a:rPr lang="en-US" sz="1200" dirty="0">
                <a:solidFill>
                  <a:srgbClr val="080808"/>
                </a:solidFill>
                <a:latin typeface="Consolas"/>
              </a:rPr>
              <a:t> </a:t>
            </a:r>
            <a:r>
              <a:rPr lang="en-US" sz="1200" dirty="0" err="1">
                <a:solidFill>
                  <a:srgbClr val="000000"/>
                </a:solidFill>
                <a:latin typeface="Consolas"/>
              </a:rPr>
              <a:t>System</a:t>
            </a:r>
            <a:r>
              <a:rPr lang="en-US" sz="1200" dirty="0" err="1">
                <a:solidFill>
                  <a:srgbClr val="080808"/>
                </a:solidFill>
                <a:latin typeface="Consolas"/>
              </a:rPr>
              <a:t>.</a:t>
            </a:r>
            <a:r>
              <a:rPr lang="en-US" sz="1200" i="1" dirty="0" err="1">
                <a:solidFill>
                  <a:srgbClr val="871094"/>
                </a:solidFill>
                <a:latin typeface="Consolas"/>
              </a:rPr>
              <a:t>out</a:t>
            </a:r>
            <a:r>
              <a:rPr lang="en-US" sz="1200" dirty="0" err="1">
                <a:solidFill>
                  <a:srgbClr val="080808"/>
                </a:solidFill>
                <a:latin typeface="Consolas"/>
              </a:rPr>
              <a:t>.println</a:t>
            </a:r>
            <a:r>
              <a:rPr lang="en-US" sz="1200" dirty="0">
                <a:solidFill>
                  <a:srgbClr val="080808"/>
                </a:solidFill>
                <a:latin typeface="Consolas"/>
              </a:rPr>
              <a:t>(</a:t>
            </a:r>
            <a:r>
              <a:rPr lang="en-US" sz="1200" dirty="0" err="1">
                <a:solidFill>
                  <a:srgbClr val="000000"/>
                </a:solidFill>
                <a:latin typeface="Consolas"/>
              </a:rPr>
              <a:t>Thread</a:t>
            </a:r>
            <a:r>
              <a:rPr lang="en-US" sz="1200" dirty="0" err="1">
                <a:solidFill>
                  <a:srgbClr val="080808"/>
                </a:solidFill>
                <a:latin typeface="Consolas"/>
              </a:rPr>
              <a:t>.</a:t>
            </a:r>
            <a:r>
              <a:rPr lang="en-US" sz="1200" i="1" dirty="0" err="1">
                <a:solidFill>
                  <a:srgbClr val="080808"/>
                </a:solidFill>
                <a:latin typeface="Consolas"/>
              </a:rPr>
              <a:t>currentThread</a:t>
            </a:r>
            <a:r>
              <a:rPr lang="en-US" sz="1200" dirty="0">
                <a:solidFill>
                  <a:srgbClr val="080808"/>
                </a:solidFill>
                <a:latin typeface="Consolas"/>
              </a:rPr>
              <a:t>().</a:t>
            </a:r>
            <a:r>
              <a:rPr lang="en-US" sz="1200" dirty="0" err="1">
                <a:solidFill>
                  <a:srgbClr val="080808"/>
                </a:solidFill>
                <a:latin typeface="Consolas"/>
              </a:rPr>
              <a:t>getName</a:t>
            </a:r>
            <a:r>
              <a:rPr lang="en-US" sz="1200" dirty="0">
                <a:solidFill>
                  <a:srgbClr val="080808"/>
                </a:solidFill>
                <a:latin typeface="Consolas"/>
              </a:rPr>
              <a:t>() + </a:t>
            </a:r>
            <a:r>
              <a:rPr lang="en-US" sz="1200" dirty="0">
                <a:solidFill>
                  <a:srgbClr val="067D17"/>
                </a:solidFill>
                <a:latin typeface="Consolas"/>
              </a:rPr>
              <a:t>" is executing."</a:t>
            </a:r>
            <a:r>
              <a:rPr lang="en-US" sz="1200" dirty="0">
                <a:solidFill>
                  <a:srgbClr val="080808"/>
                </a:solidFill>
                <a:latin typeface="Consolas"/>
              </a:rPr>
              <a:t>);</a:t>
            </a:r>
            <a:br>
              <a:rPr lang="en-US" sz="1200" dirty="0">
                <a:solidFill>
                  <a:srgbClr val="080808"/>
                </a:solidFill>
                <a:latin typeface="Consolas"/>
              </a:rPr>
            </a:br>
            <a:r>
              <a:rPr lang="en-US" sz="1200" dirty="0">
                <a:solidFill>
                  <a:srgbClr val="080808"/>
                </a:solidFill>
                <a:latin typeface="Consolas"/>
              </a:rPr>
              <a:t> } </a:t>
            </a:r>
            <a:r>
              <a:rPr lang="en-US" sz="1200" dirty="0">
                <a:solidFill>
                  <a:srgbClr val="0033B3"/>
                </a:solidFill>
                <a:latin typeface="Consolas"/>
              </a:rPr>
              <a:t>catch </a:t>
            </a:r>
            <a:r>
              <a:rPr lang="en-US" sz="1200" dirty="0">
                <a:solidFill>
                  <a:srgbClr val="080808"/>
                </a:solidFill>
                <a:latin typeface="Consolas"/>
              </a:rPr>
              <a:t>(</a:t>
            </a:r>
            <a:r>
              <a:rPr lang="en-US" sz="1200" dirty="0" err="1">
                <a:latin typeface="Consolas"/>
              </a:rPr>
              <a:t>InterruptedException</a:t>
            </a:r>
            <a:r>
              <a:rPr lang="en-US" sz="1200" dirty="0">
                <a:latin typeface="Consolas"/>
              </a:rPr>
              <a:t> e</a:t>
            </a:r>
            <a:r>
              <a:rPr lang="en-US" sz="1200" dirty="0">
                <a:solidFill>
                  <a:srgbClr val="080808"/>
                </a:solidFill>
                <a:latin typeface="Consolas"/>
              </a:rPr>
              <a:t>) {</a:t>
            </a:r>
            <a:br>
              <a:rPr lang="en-US" sz="1200" dirty="0">
                <a:solidFill>
                  <a:srgbClr val="080808"/>
                </a:solidFill>
                <a:latin typeface="Consolas"/>
              </a:rPr>
            </a:br>
            <a:r>
              <a:rPr lang="en-US" sz="1200" dirty="0">
                <a:solidFill>
                  <a:srgbClr val="080808"/>
                </a:solidFill>
                <a:latin typeface="Consolas"/>
              </a:rPr>
              <a:t> </a:t>
            </a:r>
            <a:r>
              <a:rPr lang="en-US" sz="1200" dirty="0" err="1">
                <a:latin typeface="Consolas"/>
              </a:rPr>
              <a:t>e</a:t>
            </a:r>
            <a:r>
              <a:rPr lang="en-US" sz="1200" dirty="0" err="1">
                <a:solidFill>
                  <a:srgbClr val="080808"/>
                </a:solidFill>
                <a:latin typeface="Consolas"/>
              </a:rPr>
              <a:t>.printStackTrace</a:t>
            </a:r>
            <a:r>
              <a:rPr lang="en-US" sz="1200" dirty="0">
                <a:solidFill>
                  <a:srgbClr val="080808"/>
                </a:solidFill>
                <a:latin typeface="Consolas"/>
              </a:rPr>
              <a:t>();</a:t>
            </a:r>
            <a:br>
              <a:rPr lang="en-US" sz="1200" dirty="0">
                <a:solidFill>
                  <a:srgbClr val="080808"/>
                </a:solidFill>
                <a:latin typeface="Consolas"/>
              </a:rPr>
            </a:br>
            <a:r>
              <a:rPr lang="en-US" sz="1200" dirty="0">
                <a:solidFill>
                  <a:srgbClr val="080808"/>
                </a:solidFill>
                <a:latin typeface="Consolas"/>
              </a:rPr>
              <a:t> } </a:t>
            </a:r>
            <a:r>
              <a:rPr lang="en-US" sz="1200" dirty="0">
                <a:solidFill>
                  <a:srgbClr val="0033B3"/>
                </a:solidFill>
                <a:latin typeface="Consolas"/>
              </a:rPr>
              <a:t>finally </a:t>
            </a:r>
            <a:r>
              <a:rPr lang="en-US" sz="1200" dirty="0">
                <a:solidFill>
                  <a:srgbClr val="080808"/>
                </a:solidFill>
                <a:latin typeface="Consolas"/>
              </a:rPr>
              <a:t>{</a:t>
            </a:r>
            <a:br>
              <a:rPr lang="en-US" sz="1200" dirty="0">
                <a:solidFill>
                  <a:srgbClr val="080808"/>
                </a:solidFill>
                <a:latin typeface="Consolas"/>
              </a:rPr>
            </a:br>
            <a:r>
              <a:rPr lang="en-US" sz="1200" dirty="0">
                <a:solidFill>
                  <a:srgbClr val="080808"/>
                </a:solidFill>
                <a:latin typeface="Consolas"/>
              </a:rPr>
              <a:t> </a:t>
            </a:r>
            <a:r>
              <a:rPr lang="en-US" sz="1200" i="1" dirty="0">
                <a:solidFill>
                  <a:srgbClr val="8C8C8C"/>
                </a:solidFill>
                <a:latin typeface="Consolas"/>
              </a:rPr>
              <a:t>// Release the lock</a:t>
            </a:r>
            <a:br>
              <a:rPr lang="en-US" sz="1200" i="1" dirty="0">
                <a:solidFill>
                  <a:srgbClr val="8C8C8C"/>
                </a:solidFill>
                <a:latin typeface="Consolas"/>
              </a:rPr>
            </a:br>
            <a:r>
              <a:rPr lang="en-US" sz="1200" i="1" dirty="0">
                <a:solidFill>
                  <a:srgbClr val="8C8C8C"/>
                </a:solidFill>
                <a:latin typeface="Consolas"/>
              </a:rPr>
              <a:t> </a:t>
            </a:r>
            <a:r>
              <a:rPr lang="en-US" sz="1200" dirty="0" err="1">
                <a:latin typeface="Consolas"/>
              </a:rPr>
              <a:t>System</a:t>
            </a:r>
            <a:r>
              <a:rPr lang="en-US" sz="1200" dirty="0" err="1">
                <a:solidFill>
                  <a:srgbClr val="080808"/>
                </a:solidFill>
                <a:latin typeface="Consolas"/>
              </a:rPr>
              <a:t>.</a:t>
            </a:r>
            <a:r>
              <a:rPr lang="en-US" sz="1200" i="1" dirty="0" err="1">
                <a:solidFill>
                  <a:srgbClr val="871094"/>
                </a:solidFill>
                <a:latin typeface="Consolas"/>
              </a:rPr>
              <a:t>out</a:t>
            </a:r>
            <a:r>
              <a:rPr lang="en-US" sz="1200" dirty="0" err="1">
                <a:solidFill>
                  <a:srgbClr val="080808"/>
                </a:solidFill>
                <a:latin typeface="Consolas"/>
              </a:rPr>
              <a:t>.println</a:t>
            </a:r>
            <a:r>
              <a:rPr lang="en-US" sz="1200" dirty="0">
                <a:solidFill>
                  <a:srgbClr val="080808"/>
                </a:solidFill>
                <a:latin typeface="Consolas"/>
              </a:rPr>
              <a:t>(</a:t>
            </a:r>
            <a:r>
              <a:rPr lang="en-US" sz="1200" dirty="0" err="1">
                <a:latin typeface="Consolas"/>
              </a:rPr>
              <a:t>Thread</a:t>
            </a:r>
            <a:r>
              <a:rPr lang="en-US" sz="1200" dirty="0" err="1">
                <a:solidFill>
                  <a:srgbClr val="080808"/>
                </a:solidFill>
                <a:latin typeface="Consolas"/>
              </a:rPr>
              <a:t>.</a:t>
            </a:r>
            <a:r>
              <a:rPr lang="en-US" sz="1200" i="1" dirty="0" err="1">
                <a:solidFill>
                  <a:srgbClr val="080808"/>
                </a:solidFill>
                <a:latin typeface="Consolas"/>
              </a:rPr>
              <a:t>currentThread</a:t>
            </a:r>
            <a:r>
              <a:rPr lang="en-US" sz="1200" dirty="0">
                <a:solidFill>
                  <a:srgbClr val="080808"/>
                </a:solidFill>
                <a:latin typeface="Consolas"/>
              </a:rPr>
              <a:t>().</a:t>
            </a:r>
            <a:r>
              <a:rPr lang="en-US" sz="1200" dirty="0" err="1">
                <a:solidFill>
                  <a:srgbClr val="080808"/>
                </a:solidFill>
                <a:latin typeface="Consolas"/>
              </a:rPr>
              <a:t>getName</a:t>
            </a:r>
            <a:r>
              <a:rPr lang="en-US" sz="1200" dirty="0">
                <a:solidFill>
                  <a:srgbClr val="080808"/>
                </a:solidFill>
                <a:latin typeface="Consolas"/>
              </a:rPr>
              <a:t>() + </a:t>
            </a:r>
            <a:r>
              <a:rPr lang="en-US" sz="1200" dirty="0">
                <a:solidFill>
                  <a:srgbClr val="067D17"/>
                </a:solidFill>
                <a:latin typeface="Consolas"/>
              </a:rPr>
              <a:t>" has released the lock."</a:t>
            </a:r>
            <a:r>
              <a:rPr lang="en-US" sz="1200" dirty="0">
                <a:solidFill>
                  <a:srgbClr val="080808"/>
                </a:solidFill>
                <a:latin typeface="Consolas"/>
              </a:rPr>
              <a:t>);</a:t>
            </a:r>
            <a:br>
              <a:rPr lang="en-US" sz="1200" dirty="0">
                <a:solidFill>
                  <a:srgbClr val="080808"/>
                </a:solidFill>
                <a:latin typeface="Consolas"/>
              </a:rPr>
            </a:br>
            <a:r>
              <a:rPr lang="en-US" sz="1200" dirty="0">
                <a:solidFill>
                  <a:srgbClr val="080808"/>
                </a:solidFill>
                <a:latin typeface="Consolas"/>
              </a:rPr>
              <a:t> </a:t>
            </a:r>
            <a:r>
              <a:rPr lang="en-US" sz="1200" i="1" dirty="0" err="1">
                <a:solidFill>
                  <a:srgbClr val="871094"/>
                </a:solidFill>
                <a:latin typeface="Consolas"/>
              </a:rPr>
              <a:t>lock</a:t>
            </a:r>
            <a:r>
              <a:rPr lang="en-US" sz="1200" dirty="0" err="1">
                <a:solidFill>
                  <a:srgbClr val="080808"/>
                </a:solidFill>
                <a:latin typeface="Consolas"/>
              </a:rPr>
              <a:t>.unlock</a:t>
            </a:r>
            <a:r>
              <a:rPr lang="en-US" sz="1200" dirty="0">
                <a:solidFill>
                  <a:srgbClr val="080808"/>
                </a:solidFill>
                <a:latin typeface="Consolas"/>
              </a:rPr>
              <a:t>();</a:t>
            </a:r>
            <a:br>
              <a:rPr lang="en-US" sz="1200" dirty="0">
                <a:solidFill>
                  <a:srgbClr val="080808"/>
                </a:solidFill>
                <a:latin typeface="Consolas"/>
              </a:rPr>
            </a:br>
            <a:r>
              <a:rPr lang="en-US" sz="1200" dirty="0">
                <a:solidFill>
                  <a:srgbClr val="080808"/>
                </a:solidFill>
                <a:latin typeface="Consolas"/>
              </a:rPr>
              <a:t> }</a:t>
            </a:r>
            <a:endParaRPr lang="en-US" dirty="0"/>
          </a:p>
        </p:txBody>
      </p:sp>
    </p:spTree>
    <p:extLst>
      <p:ext uri="{BB962C8B-B14F-4D97-AF65-F5344CB8AC3E}">
        <p14:creationId xmlns:p14="http://schemas.microsoft.com/office/powerpoint/2010/main" val="1558802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p:bldP spid="8" grpId="0"/>
      <p:bldP spid="9" grpId="0"/>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085156-6EC9-5448-E587-F5959DA20434}"/>
              </a:ext>
            </a:extLst>
          </p:cNvPr>
          <p:cNvSpPr txBox="1">
            <a:spLocks/>
          </p:cNvSpPr>
          <p:nvPr/>
        </p:nvSpPr>
        <p:spPr>
          <a:xfrm>
            <a:off x="358421" y="336903"/>
            <a:ext cx="9683045" cy="986897"/>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Reentrant Lock</a:t>
            </a:r>
          </a:p>
        </p:txBody>
      </p:sp>
      <p:sp>
        <p:nvSpPr>
          <p:cNvPr id="5" name="Content Placeholder 3">
            <a:extLst>
              <a:ext uri="{FF2B5EF4-FFF2-40B4-BE49-F238E27FC236}">
                <a16:creationId xmlns:a16="http://schemas.microsoft.com/office/drawing/2014/main" id="{15FEC8B1-AC44-5722-0653-8654E35F2738}"/>
              </a:ext>
            </a:extLst>
          </p:cNvPr>
          <p:cNvSpPr txBox="1">
            <a:spLocks/>
          </p:cNvSpPr>
          <p:nvPr/>
        </p:nvSpPr>
        <p:spPr>
          <a:xfrm>
            <a:off x="414868" y="1374069"/>
            <a:ext cx="11489266" cy="518389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It is the implementation class of Lock interface, and it is direct child class of Object.</a:t>
            </a:r>
          </a:p>
          <a:p>
            <a:endParaRPr lang="en-US" dirty="0"/>
          </a:p>
          <a:p>
            <a:r>
              <a:rPr lang="en-US" dirty="0"/>
              <a:t>Reentrant means a thread can acquire same lock multiple times without any issue.</a:t>
            </a:r>
          </a:p>
          <a:p>
            <a:endParaRPr lang="en-US" dirty="0"/>
          </a:p>
          <a:p>
            <a:r>
              <a:rPr lang="en-US" dirty="0"/>
              <a:t>Internally ReentrantLock increments threads personal count whenever we call lock method and decrement the count value whenever threads call unlock method, and lock will be released when count reaches 0.</a:t>
            </a:r>
          </a:p>
          <a:p>
            <a:pPr marL="0" indent="0">
              <a:buFont typeface="Arial" panose="020B0604020202020204" pitchFamily="34" charset="0"/>
              <a:buNone/>
            </a:pP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5921435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DFDF9C-7C0F-9C35-C48C-C8AE1E533763}"/>
              </a:ext>
            </a:extLst>
          </p:cNvPr>
          <p:cNvSpPr txBox="1"/>
          <p:nvPr/>
        </p:nvSpPr>
        <p:spPr>
          <a:xfrm>
            <a:off x="1230702" y="-5750"/>
            <a:ext cx="10463840" cy="71404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033B3"/>
                </a:solidFill>
                <a:latin typeface="Consolas"/>
              </a:rPr>
              <a:t>import </a:t>
            </a:r>
            <a:r>
              <a:rPr lang="en-US" sz="2000" dirty="0" err="1">
                <a:latin typeface="Consolas"/>
              </a:rPr>
              <a:t>java.util.concurrent.locks.ReentrantLock</a:t>
            </a:r>
            <a:r>
              <a:rPr lang="en-US" sz="2000" dirty="0">
                <a:solidFill>
                  <a:srgbClr val="080808"/>
                </a:solidFill>
                <a:latin typeface="Consolas"/>
              </a:rPr>
              <a:t>;</a:t>
            </a:r>
            <a:br>
              <a:rPr lang="en-US" sz="2000" dirty="0">
                <a:latin typeface="Consolas"/>
              </a:rPr>
            </a:br>
            <a:br>
              <a:rPr lang="en-US" sz="2000" dirty="0">
                <a:latin typeface="Consolas"/>
              </a:rPr>
            </a:br>
            <a:r>
              <a:rPr lang="en-US" sz="2000" dirty="0">
                <a:solidFill>
                  <a:srgbClr val="080808"/>
                </a:solidFill>
                <a:latin typeface="Consolas"/>
              </a:rPr>
              <a:t>public class </a:t>
            </a:r>
            <a:r>
              <a:rPr lang="en-US" sz="2000" dirty="0" err="1">
                <a:latin typeface="Consolas"/>
              </a:rPr>
              <a:t>ReentrantLockDemo</a:t>
            </a:r>
            <a:r>
              <a:rPr lang="en-US" sz="2000" dirty="0">
                <a:latin typeface="Consolas"/>
              </a:rPr>
              <a:t> </a:t>
            </a:r>
            <a:r>
              <a:rPr lang="en-US" sz="2000" dirty="0">
                <a:solidFill>
                  <a:srgbClr val="080808"/>
                </a:solidFill>
                <a:latin typeface="Consolas"/>
              </a:rPr>
              <a:t>{</a:t>
            </a:r>
            <a:br>
              <a:rPr lang="en-US" sz="2000" dirty="0">
                <a:latin typeface="Consolas"/>
              </a:rPr>
            </a:br>
            <a:r>
              <a:rPr lang="en-US" sz="2000" dirty="0">
                <a:solidFill>
                  <a:srgbClr val="0033B3"/>
                </a:solidFill>
                <a:latin typeface="Consolas"/>
              </a:rPr>
              <a:t>     public static void </a:t>
            </a:r>
            <a:r>
              <a:rPr lang="en-US" sz="2000" dirty="0">
                <a:solidFill>
                  <a:srgbClr val="00627A"/>
                </a:solidFill>
                <a:latin typeface="Consolas"/>
              </a:rPr>
              <a:t>main</a:t>
            </a:r>
            <a:r>
              <a:rPr lang="en-US" sz="2000" dirty="0">
                <a:solidFill>
                  <a:srgbClr val="080808"/>
                </a:solidFill>
                <a:latin typeface="Consolas"/>
              </a:rPr>
              <a:t>(</a:t>
            </a:r>
            <a:r>
              <a:rPr lang="en-US" sz="2000" dirty="0">
                <a:latin typeface="Consolas"/>
              </a:rPr>
              <a:t>String</a:t>
            </a:r>
            <a:r>
              <a:rPr lang="en-US" sz="2000" dirty="0">
                <a:solidFill>
                  <a:srgbClr val="080808"/>
                </a:solidFill>
                <a:latin typeface="Consolas"/>
              </a:rPr>
              <a:t>[] </a:t>
            </a:r>
            <a:r>
              <a:rPr lang="en-US" sz="2000" dirty="0" err="1">
                <a:latin typeface="Consolas"/>
              </a:rPr>
              <a:t>args</a:t>
            </a: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dirty="0">
                <a:latin typeface="Consolas"/>
              </a:rPr>
            </a:br>
            <a:r>
              <a:rPr lang="en-US" sz="2000" dirty="0">
                <a:solidFill>
                  <a:srgbClr val="080808"/>
                </a:solidFill>
                <a:latin typeface="Consolas"/>
              </a:rPr>
              <a:t>        </a:t>
            </a:r>
            <a:br>
              <a:rPr lang="en-US" sz="2000" i="1" dirty="0">
                <a:latin typeface="Consolas"/>
              </a:rPr>
            </a:br>
            <a:r>
              <a:rPr lang="en-US" sz="2000" i="1" dirty="0">
                <a:solidFill>
                  <a:srgbClr val="8C8C8C"/>
                </a:solidFill>
                <a:latin typeface="Consolas"/>
              </a:rPr>
              <a:t>       </a:t>
            </a:r>
            <a:br>
              <a:rPr lang="en-US" sz="2000" i="1" dirty="0">
                <a:latin typeface="Consolas"/>
              </a:rPr>
            </a:br>
            <a:r>
              <a:rPr lang="en-US" sz="2000" i="1" dirty="0">
                <a:solidFill>
                  <a:srgbClr val="8C8C8C"/>
                </a:solidFill>
                <a:latin typeface="Consolas"/>
              </a:rPr>
              <a:t>       </a:t>
            </a:r>
            <a:br>
              <a:rPr lang="en-US" sz="2000" i="1" dirty="0">
                <a:latin typeface="Consolas"/>
              </a:rPr>
            </a:br>
            <a:r>
              <a:rPr lang="en-US" sz="2000" i="1" dirty="0">
                <a:solidFill>
                  <a:srgbClr val="8C8C8C"/>
                </a:solidFill>
                <a:latin typeface="Consolas"/>
              </a:rPr>
              <a:t>        </a:t>
            </a:r>
            <a:br>
              <a:rPr lang="en-US" sz="2000" i="1" dirty="0">
                <a:latin typeface="Consolas"/>
              </a:rPr>
            </a:br>
            <a:r>
              <a:rPr lang="en-US" sz="2000" i="1" dirty="0">
                <a:solidFill>
                  <a:srgbClr val="8C8C8C"/>
                </a:solidFill>
                <a:latin typeface="Consolas"/>
              </a:rPr>
              <a:t>        </a:t>
            </a:r>
            <a:br>
              <a:rPr lang="en-US" sz="2000" dirty="0">
                <a:latin typeface="Consolas"/>
              </a:rPr>
            </a:br>
            <a:r>
              <a:rPr lang="en-US" sz="2000" dirty="0">
                <a:solidFill>
                  <a:srgbClr val="080808"/>
                </a:solidFill>
                <a:latin typeface="Consolas"/>
              </a:rPr>
              <a:t>        </a:t>
            </a:r>
            <a:br>
              <a:rPr lang="en-US" sz="2000" i="1" dirty="0">
                <a:latin typeface="Consolas"/>
              </a:rPr>
            </a:br>
            <a:r>
              <a:rPr lang="en-US" sz="2000" i="1" dirty="0">
                <a:solidFill>
                  <a:srgbClr val="8C8C8C"/>
                </a:solidFill>
                <a:latin typeface="Consolas"/>
              </a:rPr>
              <a:t>        </a:t>
            </a:r>
            <a:br>
              <a:rPr lang="en-US" sz="2000" i="1" dirty="0">
                <a:latin typeface="Consolas"/>
              </a:rPr>
            </a:br>
            <a:r>
              <a:rPr lang="en-US" sz="2000" i="1" dirty="0">
                <a:solidFill>
                  <a:srgbClr val="8C8C8C"/>
                </a:solidFill>
                <a:latin typeface="Consolas"/>
              </a:rPr>
              <a:t>        </a:t>
            </a:r>
            <a:br>
              <a:rPr lang="en-US" sz="2000" dirty="0">
                <a:latin typeface="Consolas"/>
              </a:rPr>
            </a:br>
            <a:r>
              <a:rPr lang="en-US" sz="2000" dirty="0">
                <a:solidFill>
                  <a:srgbClr val="080808"/>
                </a:solidFill>
                <a:latin typeface="Consolas"/>
              </a:rPr>
              <a:t>       </a:t>
            </a:r>
            <a:br>
              <a:rPr lang="en-US" sz="2000" i="1" dirty="0">
                <a:latin typeface="Consolas"/>
              </a:rPr>
            </a:br>
            <a:r>
              <a:rPr lang="en-US" sz="2000" i="1" dirty="0">
                <a:solidFill>
                  <a:srgbClr val="8C8C8C"/>
                </a:solidFill>
                <a:latin typeface="Consolas"/>
              </a:rPr>
              <a:t>     </a:t>
            </a:r>
            <a:endParaRPr lang="en-US" sz="2000" dirty="0">
              <a:solidFill>
                <a:srgbClr val="000000"/>
              </a:solidFill>
              <a:latin typeface="Consolas"/>
            </a:endParaRPr>
          </a:p>
          <a:p>
            <a:r>
              <a:rPr lang="en-US" sz="2000" i="1" dirty="0">
                <a:solidFill>
                  <a:srgbClr val="8C8C8C"/>
                </a:solidFill>
                <a:latin typeface="Consolas"/>
              </a:rPr>
              <a:t>   </a:t>
            </a:r>
            <a:r>
              <a:rPr lang="en-US" sz="2000" dirty="0">
                <a:solidFill>
                  <a:srgbClr val="080808"/>
                </a:solidFill>
                <a:latin typeface="Consolas"/>
              </a:rPr>
              <a:t>   </a:t>
            </a:r>
            <a:endParaRPr lang="en-US" sz="2000">
              <a:solidFill>
                <a:srgbClr val="000000"/>
              </a:solidFill>
              <a:latin typeface="Consolas"/>
            </a:endParaRPr>
          </a:p>
          <a:p>
            <a:endParaRPr lang="en-US" sz="2000" dirty="0">
              <a:solidFill>
                <a:srgbClr val="080808"/>
              </a:solidFill>
              <a:latin typeface="Consolas"/>
            </a:endParaRPr>
          </a:p>
          <a:p>
            <a:r>
              <a:rPr lang="en-US" sz="2000" dirty="0">
                <a:solidFill>
                  <a:srgbClr val="080808"/>
                </a:solidFill>
                <a:latin typeface="Consolas"/>
              </a:rPr>
              <a:t>                </a:t>
            </a:r>
            <a:br>
              <a:rPr lang="en-US" sz="2000" i="1" dirty="0">
                <a:latin typeface="Consolas"/>
              </a:rPr>
            </a:br>
            <a:r>
              <a:rPr lang="en-US" sz="2000" i="1" dirty="0">
                <a:solidFill>
                  <a:srgbClr val="8C8C8C"/>
                </a:solidFill>
                <a:latin typeface="Consolas"/>
              </a:rPr>
              <a:t>    </a:t>
            </a:r>
            <a:r>
              <a:rPr lang="en-US" sz="2000" dirty="0">
                <a:solidFill>
                  <a:srgbClr val="080808"/>
                </a:solidFill>
                <a:latin typeface="Consolas"/>
              </a:rPr>
              <a:t>}</a:t>
            </a:r>
            <a:br>
              <a:rPr lang="en-US" sz="2000" dirty="0">
                <a:latin typeface="Consolas"/>
              </a:rPr>
            </a:br>
            <a:r>
              <a:rPr lang="en-US" sz="2000" dirty="0">
                <a:solidFill>
                  <a:srgbClr val="080808"/>
                </a:solidFill>
                <a:latin typeface="Consolas"/>
              </a:rPr>
              <a:t>}</a:t>
            </a:r>
            <a:endParaRPr lang="en-US" sz="2000">
              <a:solidFill>
                <a:srgbClr val="000000"/>
              </a:solidFill>
              <a:latin typeface="Consolas"/>
            </a:endParaRPr>
          </a:p>
          <a:p>
            <a:endParaRPr lang="en-US" dirty="0">
              <a:solidFill>
                <a:srgbClr val="080808"/>
              </a:solidFill>
            </a:endParaRPr>
          </a:p>
        </p:txBody>
      </p:sp>
      <p:sp>
        <p:nvSpPr>
          <p:cNvPr id="3" name="TextBox 2">
            <a:extLst>
              <a:ext uri="{FF2B5EF4-FFF2-40B4-BE49-F238E27FC236}">
                <a16:creationId xmlns:a16="http://schemas.microsoft.com/office/drawing/2014/main" id="{09267782-263F-7D9D-C9E2-7BF31FEA962F}"/>
              </a:ext>
            </a:extLst>
          </p:cNvPr>
          <p:cNvSpPr txBox="1"/>
          <p:nvPr/>
        </p:nvSpPr>
        <p:spPr>
          <a:xfrm>
            <a:off x="2413531" y="1308871"/>
            <a:ext cx="663946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onsolas"/>
              </a:rPr>
              <a:t>ReentrantLock l </a:t>
            </a:r>
            <a:r>
              <a:rPr lang="en-US" sz="2000" dirty="0">
                <a:solidFill>
                  <a:srgbClr val="080808"/>
                </a:solidFill>
                <a:latin typeface="Consolas"/>
              </a:rPr>
              <a:t>= </a:t>
            </a:r>
            <a:r>
              <a:rPr lang="en-US" sz="2000" dirty="0">
                <a:solidFill>
                  <a:srgbClr val="0033B3"/>
                </a:solidFill>
                <a:latin typeface="Consolas"/>
              </a:rPr>
              <a:t>new </a:t>
            </a:r>
            <a:r>
              <a:rPr lang="en-US" sz="2000" dirty="0">
                <a:solidFill>
                  <a:srgbClr val="080808"/>
                </a:solidFill>
                <a:latin typeface="Consolas"/>
              </a:rPr>
              <a:t>ReentrantLock();</a:t>
            </a:r>
            <a:endParaRPr lang="en-US" dirty="0"/>
          </a:p>
        </p:txBody>
      </p:sp>
      <p:sp>
        <p:nvSpPr>
          <p:cNvPr id="4" name="TextBox 3">
            <a:extLst>
              <a:ext uri="{FF2B5EF4-FFF2-40B4-BE49-F238E27FC236}">
                <a16:creationId xmlns:a16="http://schemas.microsoft.com/office/drawing/2014/main" id="{722A9A60-96D1-A5C7-B5E7-E24A0530FA07}"/>
              </a:ext>
            </a:extLst>
          </p:cNvPr>
          <p:cNvSpPr txBox="1"/>
          <p:nvPr/>
        </p:nvSpPr>
        <p:spPr>
          <a:xfrm>
            <a:off x="2435363" y="1517877"/>
            <a:ext cx="2383767" cy="4144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err="1">
                <a:latin typeface="Consolas"/>
              </a:rPr>
              <a:t>l</a:t>
            </a:r>
            <a:r>
              <a:rPr lang="en-US" sz="2000" dirty="0" err="1">
                <a:solidFill>
                  <a:srgbClr val="080808"/>
                </a:solidFill>
                <a:latin typeface="Consolas"/>
              </a:rPr>
              <a:t>.lock</a:t>
            </a:r>
            <a:r>
              <a:rPr lang="en-US" sz="2000" dirty="0">
                <a:solidFill>
                  <a:srgbClr val="080808"/>
                </a:solidFill>
                <a:latin typeface="Consolas"/>
              </a:rPr>
              <a:t>();</a:t>
            </a:r>
            <a:endParaRPr lang="en-US" dirty="0"/>
          </a:p>
        </p:txBody>
      </p:sp>
      <p:sp>
        <p:nvSpPr>
          <p:cNvPr id="5" name="TextBox 4">
            <a:extLst>
              <a:ext uri="{FF2B5EF4-FFF2-40B4-BE49-F238E27FC236}">
                <a16:creationId xmlns:a16="http://schemas.microsoft.com/office/drawing/2014/main" id="{C563D74D-7389-B442-A86E-08BF8C435E7E}"/>
              </a:ext>
            </a:extLst>
          </p:cNvPr>
          <p:cNvSpPr txBox="1"/>
          <p:nvPr/>
        </p:nvSpPr>
        <p:spPr>
          <a:xfrm>
            <a:off x="2437493" y="1926299"/>
            <a:ext cx="275757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err="1">
                <a:latin typeface="Consolas"/>
              </a:rPr>
              <a:t>l</a:t>
            </a:r>
            <a:r>
              <a:rPr lang="en-US" sz="2000" dirty="0" err="1">
                <a:solidFill>
                  <a:srgbClr val="080808"/>
                </a:solidFill>
                <a:latin typeface="Consolas"/>
              </a:rPr>
              <a:t>.lock</a:t>
            </a:r>
            <a:r>
              <a:rPr lang="en-US" sz="2000" dirty="0">
                <a:solidFill>
                  <a:srgbClr val="080808"/>
                </a:solidFill>
                <a:latin typeface="Consolas"/>
              </a:rPr>
              <a:t>();</a:t>
            </a:r>
            <a:endParaRPr lang="en-US" dirty="0"/>
          </a:p>
        </p:txBody>
      </p:sp>
      <p:sp>
        <p:nvSpPr>
          <p:cNvPr id="6" name="TextBox 5">
            <a:extLst>
              <a:ext uri="{FF2B5EF4-FFF2-40B4-BE49-F238E27FC236}">
                <a16:creationId xmlns:a16="http://schemas.microsoft.com/office/drawing/2014/main" id="{6FB801A7-BE6A-125B-C77D-6410305054C9}"/>
              </a:ext>
            </a:extLst>
          </p:cNvPr>
          <p:cNvSpPr txBox="1"/>
          <p:nvPr/>
        </p:nvSpPr>
        <p:spPr>
          <a:xfrm>
            <a:off x="2437227" y="2325671"/>
            <a:ext cx="520172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err="1">
                <a:latin typeface="Consolas"/>
              </a:rPr>
              <a:t>System</a:t>
            </a:r>
            <a:r>
              <a:rPr lang="en-US" sz="2000" dirty="0" err="1">
                <a:solidFill>
                  <a:srgbClr val="080808"/>
                </a:solidFill>
                <a:latin typeface="Consolas"/>
              </a:rPr>
              <a:t>.</a:t>
            </a:r>
            <a:r>
              <a:rPr lang="en-US" sz="2000" i="1" dirty="0" err="1">
                <a:solidFill>
                  <a:srgbClr val="871094"/>
                </a:solidFill>
                <a:latin typeface="Consolas"/>
              </a:rPr>
              <a:t>out</a:t>
            </a:r>
            <a:r>
              <a:rPr lang="en-US" sz="2000" dirty="0" err="1">
                <a:solidFill>
                  <a:srgbClr val="080808"/>
                </a:solidFill>
                <a:latin typeface="Consolas"/>
              </a:rPr>
              <a:t>.println</a:t>
            </a:r>
            <a:r>
              <a:rPr lang="en-US" sz="2000" dirty="0">
                <a:solidFill>
                  <a:srgbClr val="080808"/>
                </a:solidFill>
                <a:latin typeface="Consolas"/>
              </a:rPr>
              <a:t>(</a:t>
            </a:r>
            <a:r>
              <a:rPr lang="en-US" sz="2000" dirty="0" err="1">
                <a:latin typeface="Consolas"/>
              </a:rPr>
              <a:t>l</a:t>
            </a:r>
            <a:r>
              <a:rPr lang="en-US" sz="2000" dirty="0" err="1">
                <a:solidFill>
                  <a:srgbClr val="080808"/>
                </a:solidFill>
                <a:latin typeface="Consolas"/>
              </a:rPr>
              <a:t>.isLocked</a:t>
            </a:r>
            <a:r>
              <a:rPr lang="en-US" sz="2000" dirty="0">
                <a:solidFill>
                  <a:srgbClr val="080808"/>
                </a:solidFill>
                <a:latin typeface="Consolas"/>
              </a:rPr>
              <a:t>()); </a:t>
            </a:r>
            <a:endParaRPr lang="en-US" dirty="0"/>
          </a:p>
        </p:txBody>
      </p:sp>
      <p:sp>
        <p:nvSpPr>
          <p:cNvPr id="7" name="TextBox 6">
            <a:extLst>
              <a:ext uri="{FF2B5EF4-FFF2-40B4-BE49-F238E27FC236}">
                <a16:creationId xmlns:a16="http://schemas.microsoft.com/office/drawing/2014/main" id="{AECF704E-E688-1F4F-3584-48DB4B13AF7E}"/>
              </a:ext>
            </a:extLst>
          </p:cNvPr>
          <p:cNvSpPr txBox="1"/>
          <p:nvPr/>
        </p:nvSpPr>
        <p:spPr>
          <a:xfrm>
            <a:off x="2438826" y="2724509"/>
            <a:ext cx="600686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err="1">
                <a:latin typeface="Consolas"/>
              </a:rPr>
              <a:t>System</a:t>
            </a:r>
            <a:r>
              <a:rPr lang="en-US" sz="2000" dirty="0" err="1">
                <a:solidFill>
                  <a:srgbClr val="080808"/>
                </a:solidFill>
                <a:latin typeface="Consolas"/>
              </a:rPr>
              <a:t>.</a:t>
            </a:r>
            <a:r>
              <a:rPr lang="en-US" sz="2000" i="1" dirty="0" err="1">
                <a:solidFill>
                  <a:srgbClr val="871094"/>
                </a:solidFill>
                <a:latin typeface="Consolas"/>
              </a:rPr>
              <a:t>out</a:t>
            </a:r>
            <a:r>
              <a:rPr lang="en-US" sz="2000" dirty="0" err="1">
                <a:solidFill>
                  <a:srgbClr val="080808"/>
                </a:solidFill>
                <a:latin typeface="Consolas"/>
              </a:rPr>
              <a:t>.println</a:t>
            </a:r>
            <a:r>
              <a:rPr lang="en-US" sz="2000" dirty="0">
                <a:solidFill>
                  <a:srgbClr val="080808"/>
                </a:solidFill>
                <a:latin typeface="Consolas"/>
              </a:rPr>
              <a:t>(</a:t>
            </a:r>
            <a:r>
              <a:rPr lang="en-US" sz="2000" dirty="0" err="1">
                <a:latin typeface="Consolas"/>
              </a:rPr>
              <a:t>l</a:t>
            </a:r>
            <a:r>
              <a:rPr lang="en-US" sz="2000" dirty="0" err="1">
                <a:solidFill>
                  <a:srgbClr val="080808"/>
                </a:solidFill>
                <a:latin typeface="Consolas"/>
              </a:rPr>
              <a:t>.getHoldCount</a:t>
            </a:r>
            <a:r>
              <a:rPr lang="en-US" sz="2000" dirty="0">
                <a:solidFill>
                  <a:srgbClr val="080808"/>
                </a:solidFill>
                <a:latin typeface="Consolas"/>
              </a:rPr>
              <a:t>());</a:t>
            </a:r>
            <a:endParaRPr lang="en-US" dirty="0"/>
          </a:p>
        </p:txBody>
      </p:sp>
      <p:sp>
        <p:nvSpPr>
          <p:cNvPr id="8" name="TextBox 7">
            <a:extLst>
              <a:ext uri="{FF2B5EF4-FFF2-40B4-BE49-F238E27FC236}">
                <a16:creationId xmlns:a16="http://schemas.microsoft.com/office/drawing/2014/main" id="{C18CE0A5-CF48-8067-080F-F6763B2570FE}"/>
              </a:ext>
            </a:extLst>
          </p:cNvPr>
          <p:cNvSpPr txBox="1"/>
          <p:nvPr/>
        </p:nvSpPr>
        <p:spPr>
          <a:xfrm>
            <a:off x="2431638" y="3125743"/>
            <a:ext cx="748772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err="1">
                <a:latin typeface="Consolas"/>
              </a:rPr>
              <a:t>System</a:t>
            </a:r>
            <a:r>
              <a:rPr lang="en-US" sz="2000" dirty="0" err="1">
                <a:solidFill>
                  <a:srgbClr val="080808"/>
                </a:solidFill>
                <a:latin typeface="Consolas"/>
              </a:rPr>
              <a:t>.</a:t>
            </a:r>
            <a:r>
              <a:rPr lang="en-US" sz="2000" i="1" dirty="0" err="1">
                <a:solidFill>
                  <a:srgbClr val="871094"/>
                </a:solidFill>
                <a:latin typeface="Consolas"/>
              </a:rPr>
              <a:t>out</a:t>
            </a:r>
            <a:r>
              <a:rPr lang="en-US" sz="2000" dirty="0" err="1">
                <a:solidFill>
                  <a:srgbClr val="080808"/>
                </a:solidFill>
                <a:latin typeface="Consolas"/>
              </a:rPr>
              <a:t>.println</a:t>
            </a:r>
            <a:r>
              <a:rPr lang="en-US" sz="2000" dirty="0">
                <a:solidFill>
                  <a:srgbClr val="080808"/>
                </a:solidFill>
                <a:latin typeface="Consolas"/>
              </a:rPr>
              <a:t>(</a:t>
            </a:r>
            <a:r>
              <a:rPr lang="en-US" sz="2000" dirty="0" err="1">
                <a:latin typeface="Consolas"/>
              </a:rPr>
              <a:t>l</a:t>
            </a:r>
            <a:r>
              <a:rPr lang="en-US" sz="2000" dirty="0" err="1">
                <a:solidFill>
                  <a:srgbClr val="080808"/>
                </a:solidFill>
                <a:latin typeface="Consolas"/>
              </a:rPr>
              <a:t>.isHeldByCurrentThread</a:t>
            </a:r>
            <a:r>
              <a:rPr lang="en-US" sz="2000" dirty="0">
                <a:solidFill>
                  <a:srgbClr val="080808"/>
                </a:solidFill>
                <a:latin typeface="Consolas"/>
              </a:rPr>
              <a:t>());</a:t>
            </a:r>
            <a:endParaRPr lang="en-US" dirty="0"/>
          </a:p>
        </p:txBody>
      </p:sp>
      <p:sp>
        <p:nvSpPr>
          <p:cNvPr id="10" name="TextBox 9">
            <a:extLst>
              <a:ext uri="{FF2B5EF4-FFF2-40B4-BE49-F238E27FC236}">
                <a16:creationId xmlns:a16="http://schemas.microsoft.com/office/drawing/2014/main" id="{F8B0D4D1-BC6A-DDFA-BC4D-4FE4190E6E9D}"/>
              </a:ext>
            </a:extLst>
          </p:cNvPr>
          <p:cNvSpPr txBox="1"/>
          <p:nvPr/>
        </p:nvSpPr>
        <p:spPr>
          <a:xfrm>
            <a:off x="2463586" y="3553070"/>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err="1">
                <a:latin typeface="Consolas"/>
              </a:rPr>
              <a:t>l</a:t>
            </a:r>
            <a:r>
              <a:rPr lang="en-US" sz="2000" dirty="0" err="1">
                <a:solidFill>
                  <a:srgbClr val="080808"/>
                </a:solidFill>
                <a:latin typeface="Consolas"/>
              </a:rPr>
              <a:t>.unlock</a:t>
            </a:r>
            <a:r>
              <a:rPr lang="en-US" sz="2000" dirty="0">
                <a:solidFill>
                  <a:srgbClr val="080808"/>
                </a:solidFill>
                <a:latin typeface="Consolas"/>
              </a:rPr>
              <a:t>();</a:t>
            </a:r>
            <a:endParaRPr lang="en-US" dirty="0"/>
          </a:p>
        </p:txBody>
      </p:sp>
      <p:sp>
        <p:nvSpPr>
          <p:cNvPr id="11" name="TextBox 10">
            <a:extLst>
              <a:ext uri="{FF2B5EF4-FFF2-40B4-BE49-F238E27FC236}">
                <a16:creationId xmlns:a16="http://schemas.microsoft.com/office/drawing/2014/main" id="{5BFAE8BB-FB53-119D-6859-98110CE238FF}"/>
              </a:ext>
            </a:extLst>
          </p:cNvPr>
          <p:cNvSpPr txBox="1"/>
          <p:nvPr/>
        </p:nvSpPr>
        <p:spPr>
          <a:xfrm>
            <a:off x="2419922" y="3949245"/>
            <a:ext cx="633753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err="1">
                <a:latin typeface="Consolas"/>
              </a:rPr>
              <a:t>System</a:t>
            </a:r>
            <a:r>
              <a:rPr lang="en-US" sz="2000" dirty="0" err="1">
                <a:solidFill>
                  <a:srgbClr val="080808"/>
                </a:solidFill>
                <a:latin typeface="Consolas"/>
              </a:rPr>
              <a:t>.</a:t>
            </a:r>
            <a:r>
              <a:rPr lang="en-US" sz="2000" i="1" dirty="0" err="1">
                <a:solidFill>
                  <a:srgbClr val="871094"/>
                </a:solidFill>
                <a:latin typeface="Consolas"/>
              </a:rPr>
              <a:t>out</a:t>
            </a:r>
            <a:r>
              <a:rPr lang="en-US" sz="2000" dirty="0" err="1">
                <a:solidFill>
                  <a:srgbClr val="080808"/>
                </a:solidFill>
                <a:latin typeface="Consolas"/>
              </a:rPr>
              <a:t>.println</a:t>
            </a:r>
            <a:r>
              <a:rPr lang="en-US" sz="2000" dirty="0">
                <a:solidFill>
                  <a:srgbClr val="080808"/>
                </a:solidFill>
                <a:latin typeface="Consolas"/>
              </a:rPr>
              <a:t>(</a:t>
            </a:r>
            <a:r>
              <a:rPr lang="en-US" sz="2000" dirty="0" err="1">
                <a:latin typeface="Consolas"/>
              </a:rPr>
              <a:t>l</a:t>
            </a:r>
            <a:r>
              <a:rPr lang="en-US" sz="2000" dirty="0" err="1">
                <a:solidFill>
                  <a:srgbClr val="080808"/>
                </a:solidFill>
                <a:latin typeface="Consolas"/>
              </a:rPr>
              <a:t>.getHoldCount</a:t>
            </a:r>
            <a:r>
              <a:rPr lang="en-US" sz="2000" dirty="0">
                <a:solidFill>
                  <a:srgbClr val="080808"/>
                </a:solidFill>
                <a:latin typeface="Consolas"/>
              </a:rPr>
              <a:t>());</a:t>
            </a:r>
            <a:endParaRPr lang="en-US" dirty="0"/>
          </a:p>
        </p:txBody>
      </p:sp>
      <p:sp>
        <p:nvSpPr>
          <p:cNvPr id="12" name="TextBox 11">
            <a:extLst>
              <a:ext uri="{FF2B5EF4-FFF2-40B4-BE49-F238E27FC236}">
                <a16:creationId xmlns:a16="http://schemas.microsoft.com/office/drawing/2014/main" id="{1C0DDDB9-2B9A-A66D-9116-667D8F28D9A0}"/>
              </a:ext>
            </a:extLst>
          </p:cNvPr>
          <p:cNvSpPr txBox="1"/>
          <p:nvPr/>
        </p:nvSpPr>
        <p:spPr>
          <a:xfrm>
            <a:off x="2418591" y="4346754"/>
            <a:ext cx="613625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err="1">
                <a:latin typeface="Consolas"/>
              </a:rPr>
              <a:t>System</a:t>
            </a:r>
            <a:r>
              <a:rPr lang="en-US" sz="2000" dirty="0" err="1">
                <a:solidFill>
                  <a:srgbClr val="080808"/>
                </a:solidFill>
                <a:latin typeface="Consolas"/>
              </a:rPr>
              <a:t>.</a:t>
            </a:r>
            <a:r>
              <a:rPr lang="en-US" sz="2000" i="1" dirty="0" err="1">
                <a:solidFill>
                  <a:srgbClr val="871094"/>
                </a:solidFill>
                <a:latin typeface="Consolas"/>
              </a:rPr>
              <a:t>out</a:t>
            </a:r>
            <a:r>
              <a:rPr lang="en-US" sz="2000" dirty="0" err="1">
                <a:solidFill>
                  <a:srgbClr val="080808"/>
                </a:solidFill>
                <a:latin typeface="Consolas"/>
              </a:rPr>
              <a:t>.println</a:t>
            </a:r>
            <a:r>
              <a:rPr lang="en-US" sz="2000" dirty="0">
                <a:solidFill>
                  <a:srgbClr val="080808"/>
                </a:solidFill>
                <a:latin typeface="Consolas"/>
              </a:rPr>
              <a:t>(</a:t>
            </a:r>
            <a:r>
              <a:rPr lang="en-US" sz="2000" dirty="0" err="1">
                <a:latin typeface="Consolas"/>
              </a:rPr>
              <a:t>l</a:t>
            </a:r>
            <a:r>
              <a:rPr lang="en-US" sz="2000" dirty="0" err="1">
                <a:solidFill>
                  <a:srgbClr val="080808"/>
                </a:solidFill>
                <a:latin typeface="Consolas"/>
              </a:rPr>
              <a:t>.isLocked</a:t>
            </a:r>
            <a:r>
              <a:rPr lang="en-US" sz="2000" dirty="0">
                <a:solidFill>
                  <a:srgbClr val="080808"/>
                </a:solidFill>
                <a:latin typeface="Consolas"/>
              </a:rPr>
              <a:t>());</a:t>
            </a:r>
            <a:endParaRPr lang="en-US" dirty="0"/>
          </a:p>
        </p:txBody>
      </p:sp>
      <p:sp>
        <p:nvSpPr>
          <p:cNvPr id="13" name="TextBox 12">
            <a:extLst>
              <a:ext uri="{FF2B5EF4-FFF2-40B4-BE49-F238E27FC236}">
                <a16:creationId xmlns:a16="http://schemas.microsoft.com/office/drawing/2014/main" id="{66759CC8-B10A-43F7-6B16-C49F26A6C495}"/>
              </a:ext>
            </a:extLst>
          </p:cNvPr>
          <p:cNvSpPr txBox="1"/>
          <p:nvPr/>
        </p:nvSpPr>
        <p:spPr>
          <a:xfrm>
            <a:off x="2480893" y="4742132"/>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err="1">
                <a:latin typeface="Consolas"/>
              </a:rPr>
              <a:t>l</a:t>
            </a:r>
            <a:r>
              <a:rPr lang="en-US" sz="2000" dirty="0" err="1">
                <a:solidFill>
                  <a:srgbClr val="080808"/>
                </a:solidFill>
                <a:latin typeface="Consolas"/>
              </a:rPr>
              <a:t>.unlock</a:t>
            </a:r>
            <a:r>
              <a:rPr lang="en-US" sz="2000" dirty="0">
                <a:solidFill>
                  <a:srgbClr val="080808"/>
                </a:solidFill>
                <a:latin typeface="Consolas"/>
              </a:rPr>
              <a:t>();</a:t>
            </a:r>
            <a:endParaRPr lang="en-US" dirty="0"/>
          </a:p>
        </p:txBody>
      </p:sp>
      <p:sp>
        <p:nvSpPr>
          <p:cNvPr id="14" name="TextBox 13">
            <a:extLst>
              <a:ext uri="{FF2B5EF4-FFF2-40B4-BE49-F238E27FC236}">
                <a16:creationId xmlns:a16="http://schemas.microsoft.com/office/drawing/2014/main" id="{C3E5896B-F46A-8B19-3063-F6F275131B5E}"/>
              </a:ext>
            </a:extLst>
          </p:cNvPr>
          <p:cNvSpPr txBox="1"/>
          <p:nvPr/>
        </p:nvSpPr>
        <p:spPr>
          <a:xfrm>
            <a:off x="2487815" y="5145762"/>
            <a:ext cx="492855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dirty="0" err="1">
                <a:latin typeface="Consolas"/>
              </a:rPr>
              <a:t>System</a:t>
            </a:r>
            <a:r>
              <a:rPr lang="en-US" sz="2000" dirty="0" err="1">
                <a:solidFill>
                  <a:srgbClr val="080808"/>
                </a:solidFill>
                <a:latin typeface="Consolas"/>
              </a:rPr>
              <a:t>.</a:t>
            </a:r>
            <a:r>
              <a:rPr lang="en-US" sz="2000" i="1" dirty="0" err="1">
                <a:solidFill>
                  <a:srgbClr val="871094"/>
                </a:solidFill>
                <a:latin typeface="Consolas"/>
              </a:rPr>
              <a:t>out</a:t>
            </a:r>
            <a:r>
              <a:rPr lang="en-US" sz="2000" dirty="0" err="1">
                <a:solidFill>
                  <a:srgbClr val="080808"/>
                </a:solidFill>
                <a:latin typeface="Consolas"/>
              </a:rPr>
              <a:t>.println</a:t>
            </a:r>
            <a:r>
              <a:rPr lang="en-US" sz="2000" dirty="0">
                <a:solidFill>
                  <a:srgbClr val="080808"/>
                </a:solidFill>
                <a:latin typeface="Consolas"/>
              </a:rPr>
              <a:t>(</a:t>
            </a:r>
            <a:r>
              <a:rPr lang="en-US" sz="2000" dirty="0" err="1">
                <a:latin typeface="Consolas"/>
              </a:rPr>
              <a:t>l</a:t>
            </a:r>
            <a:r>
              <a:rPr lang="en-US" sz="2000" dirty="0" err="1">
                <a:solidFill>
                  <a:srgbClr val="080808"/>
                </a:solidFill>
                <a:latin typeface="Consolas"/>
              </a:rPr>
              <a:t>.isLocked</a:t>
            </a:r>
            <a:r>
              <a:rPr lang="en-US" sz="2000" dirty="0">
                <a:solidFill>
                  <a:srgbClr val="080808"/>
                </a:solidFill>
                <a:latin typeface="Consolas"/>
              </a:rPr>
              <a:t>());</a:t>
            </a:r>
            <a:endParaRPr lang="en-US" dirty="0"/>
          </a:p>
        </p:txBody>
      </p:sp>
      <p:sp>
        <p:nvSpPr>
          <p:cNvPr id="15" name="TextBox 14">
            <a:extLst>
              <a:ext uri="{FF2B5EF4-FFF2-40B4-BE49-F238E27FC236}">
                <a16:creationId xmlns:a16="http://schemas.microsoft.com/office/drawing/2014/main" id="{EB121A0D-C9E1-BA10-C702-148AD2097BF9}"/>
              </a:ext>
            </a:extLst>
          </p:cNvPr>
          <p:cNvSpPr txBox="1"/>
          <p:nvPr/>
        </p:nvSpPr>
        <p:spPr>
          <a:xfrm>
            <a:off x="2478496" y="5544334"/>
            <a:ext cx="494293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err="1">
                <a:latin typeface="Consolas"/>
              </a:rPr>
              <a:t>System</a:t>
            </a:r>
            <a:r>
              <a:rPr lang="en-US" sz="2000" dirty="0" err="1">
                <a:solidFill>
                  <a:srgbClr val="080808"/>
                </a:solidFill>
                <a:latin typeface="Consolas"/>
              </a:rPr>
              <a:t>.</a:t>
            </a:r>
            <a:r>
              <a:rPr lang="en-US" sz="2000" i="1" dirty="0" err="1">
                <a:solidFill>
                  <a:srgbClr val="871094"/>
                </a:solidFill>
                <a:latin typeface="Consolas"/>
              </a:rPr>
              <a:t>out</a:t>
            </a:r>
            <a:r>
              <a:rPr lang="en-US" sz="2000" dirty="0" err="1">
                <a:solidFill>
                  <a:srgbClr val="080808"/>
                </a:solidFill>
                <a:latin typeface="Consolas"/>
              </a:rPr>
              <a:t>.println</a:t>
            </a:r>
            <a:r>
              <a:rPr lang="en-US" sz="2000" dirty="0">
                <a:solidFill>
                  <a:srgbClr val="080808"/>
                </a:solidFill>
                <a:latin typeface="Consolas"/>
              </a:rPr>
              <a:t>(</a:t>
            </a:r>
            <a:r>
              <a:rPr lang="en-US" sz="2000" dirty="0" err="1">
                <a:latin typeface="Consolas"/>
              </a:rPr>
              <a:t>l</a:t>
            </a:r>
            <a:r>
              <a:rPr lang="en-US" sz="2000" dirty="0" err="1">
                <a:solidFill>
                  <a:srgbClr val="080808"/>
                </a:solidFill>
                <a:latin typeface="Consolas"/>
              </a:rPr>
              <a:t>.isFair</a:t>
            </a:r>
            <a:r>
              <a:rPr lang="en-US" sz="2000" dirty="0">
                <a:solidFill>
                  <a:srgbClr val="080808"/>
                </a:solidFill>
                <a:latin typeface="Consolas"/>
              </a:rPr>
              <a:t>()); </a:t>
            </a:r>
            <a:endParaRPr lang="en-US" dirty="0"/>
          </a:p>
        </p:txBody>
      </p:sp>
      <p:sp>
        <p:nvSpPr>
          <p:cNvPr id="16" name="TextBox 15">
            <a:extLst>
              <a:ext uri="{FF2B5EF4-FFF2-40B4-BE49-F238E27FC236}">
                <a16:creationId xmlns:a16="http://schemas.microsoft.com/office/drawing/2014/main" id="{D66C5132-6620-EC51-0F0A-F02AE5AD8E45}"/>
              </a:ext>
            </a:extLst>
          </p:cNvPr>
          <p:cNvSpPr txBox="1"/>
          <p:nvPr/>
        </p:nvSpPr>
        <p:spPr>
          <a:xfrm>
            <a:off x="9672368" y="2328104"/>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i="1" dirty="0">
                <a:solidFill>
                  <a:srgbClr val="8C8C8C"/>
                </a:solidFill>
                <a:latin typeface="Consolas"/>
              </a:rPr>
              <a:t>//true</a:t>
            </a:r>
            <a:endParaRPr lang="en-US" dirty="0"/>
          </a:p>
        </p:txBody>
      </p:sp>
      <p:sp>
        <p:nvSpPr>
          <p:cNvPr id="17" name="TextBox 16">
            <a:extLst>
              <a:ext uri="{FF2B5EF4-FFF2-40B4-BE49-F238E27FC236}">
                <a16:creationId xmlns:a16="http://schemas.microsoft.com/office/drawing/2014/main" id="{C7E8A302-BE38-FF58-DC49-8AB554981CB1}"/>
              </a:ext>
            </a:extLst>
          </p:cNvPr>
          <p:cNvSpPr txBox="1"/>
          <p:nvPr/>
        </p:nvSpPr>
        <p:spPr>
          <a:xfrm>
            <a:off x="9672367" y="2730669"/>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i="1" dirty="0">
                <a:solidFill>
                  <a:srgbClr val="8C8C8C"/>
                </a:solidFill>
                <a:latin typeface="Consolas"/>
              </a:rPr>
              <a:t>//2</a:t>
            </a:r>
            <a:endParaRPr lang="en-US" dirty="0"/>
          </a:p>
        </p:txBody>
      </p:sp>
      <p:sp>
        <p:nvSpPr>
          <p:cNvPr id="18" name="TextBox 17">
            <a:extLst>
              <a:ext uri="{FF2B5EF4-FFF2-40B4-BE49-F238E27FC236}">
                <a16:creationId xmlns:a16="http://schemas.microsoft.com/office/drawing/2014/main" id="{62F2CA80-F161-3F31-F1A9-08C04383017C}"/>
              </a:ext>
            </a:extLst>
          </p:cNvPr>
          <p:cNvSpPr txBox="1"/>
          <p:nvPr/>
        </p:nvSpPr>
        <p:spPr>
          <a:xfrm>
            <a:off x="9672368" y="3118859"/>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i="1" dirty="0">
                <a:solidFill>
                  <a:srgbClr val="8C8C8C"/>
                </a:solidFill>
                <a:latin typeface="Consolas"/>
              </a:rPr>
              <a:t>//true</a:t>
            </a:r>
            <a:endParaRPr lang="en-US" dirty="0"/>
          </a:p>
        </p:txBody>
      </p:sp>
      <p:sp>
        <p:nvSpPr>
          <p:cNvPr id="20" name="TextBox 19">
            <a:extLst>
              <a:ext uri="{FF2B5EF4-FFF2-40B4-BE49-F238E27FC236}">
                <a16:creationId xmlns:a16="http://schemas.microsoft.com/office/drawing/2014/main" id="{4875CAB3-6E94-5A32-1C2F-3BA3756D4629}"/>
              </a:ext>
            </a:extLst>
          </p:cNvPr>
          <p:cNvSpPr txBox="1"/>
          <p:nvPr/>
        </p:nvSpPr>
        <p:spPr>
          <a:xfrm>
            <a:off x="9672368" y="3952745"/>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i="1" dirty="0">
                <a:solidFill>
                  <a:srgbClr val="8C8C8C"/>
                </a:solidFill>
                <a:latin typeface="Consolas"/>
              </a:rPr>
              <a:t>//1</a:t>
            </a:r>
            <a:endParaRPr lang="en-US" dirty="0"/>
          </a:p>
        </p:txBody>
      </p:sp>
      <p:sp>
        <p:nvSpPr>
          <p:cNvPr id="21" name="TextBox 20">
            <a:extLst>
              <a:ext uri="{FF2B5EF4-FFF2-40B4-BE49-F238E27FC236}">
                <a16:creationId xmlns:a16="http://schemas.microsoft.com/office/drawing/2014/main" id="{3AE1D845-A334-A732-CC22-D6A95E3FB0C8}"/>
              </a:ext>
            </a:extLst>
          </p:cNvPr>
          <p:cNvSpPr txBox="1"/>
          <p:nvPr/>
        </p:nvSpPr>
        <p:spPr>
          <a:xfrm>
            <a:off x="9672367" y="4340933"/>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i="1" dirty="0">
                <a:solidFill>
                  <a:srgbClr val="8C8C8C"/>
                </a:solidFill>
                <a:latin typeface="Consolas"/>
              </a:rPr>
              <a:t>//true</a:t>
            </a:r>
            <a:endParaRPr lang="en-US" dirty="0"/>
          </a:p>
        </p:txBody>
      </p:sp>
      <p:sp>
        <p:nvSpPr>
          <p:cNvPr id="22" name="TextBox 21">
            <a:extLst>
              <a:ext uri="{FF2B5EF4-FFF2-40B4-BE49-F238E27FC236}">
                <a16:creationId xmlns:a16="http://schemas.microsoft.com/office/drawing/2014/main" id="{F0E8E6F3-E8F0-59A6-18D3-126AAFBF79E6}"/>
              </a:ext>
            </a:extLst>
          </p:cNvPr>
          <p:cNvSpPr txBox="1"/>
          <p:nvPr/>
        </p:nvSpPr>
        <p:spPr>
          <a:xfrm>
            <a:off x="9672367" y="5146065"/>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i="1" dirty="0">
                <a:solidFill>
                  <a:srgbClr val="8C8C8C"/>
                </a:solidFill>
                <a:latin typeface="Consolas"/>
              </a:rPr>
              <a:t>//false</a:t>
            </a:r>
            <a:endParaRPr lang="en-US" dirty="0"/>
          </a:p>
        </p:txBody>
      </p:sp>
      <p:sp>
        <p:nvSpPr>
          <p:cNvPr id="23" name="TextBox 22">
            <a:extLst>
              <a:ext uri="{FF2B5EF4-FFF2-40B4-BE49-F238E27FC236}">
                <a16:creationId xmlns:a16="http://schemas.microsoft.com/office/drawing/2014/main" id="{9EB90DB1-9B35-2509-10EB-743481944D53}"/>
              </a:ext>
            </a:extLst>
          </p:cNvPr>
          <p:cNvSpPr txBox="1"/>
          <p:nvPr/>
        </p:nvSpPr>
        <p:spPr>
          <a:xfrm>
            <a:off x="9672368" y="5548632"/>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i="1" dirty="0">
                <a:solidFill>
                  <a:srgbClr val="8C8C8C"/>
                </a:solidFill>
                <a:latin typeface="Consolas"/>
              </a:rPr>
              <a:t>//false</a:t>
            </a:r>
            <a:endParaRPr lang="en-US" dirty="0"/>
          </a:p>
        </p:txBody>
      </p:sp>
    </p:spTree>
    <p:extLst>
      <p:ext uri="{BB962C8B-B14F-4D97-AF65-F5344CB8AC3E}">
        <p14:creationId xmlns:p14="http://schemas.microsoft.com/office/powerpoint/2010/main" val="151158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10" grpId="0"/>
      <p:bldP spid="11" grpId="0"/>
      <p:bldP spid="12" grpId="0"/>
      <p:bldP spid="13" grpId="0"/>
      <p:bldP spid="14" grpId="0"/>
      <p:bldP spid="15" grpId="0"/>
      <p:bldP spid="16" grpId="0"/>
      <p:bldP spid="17" grpId="0"/>
      <p:bldP spid="18" grpId="0"/>
      <p:bldP spid="20" grpId="0"/>
      <p:bldP spid="21" grpId="0"/>
      <p:bldP spid="22" grpId="0"/>
      <p:bldP spid="2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FBF0B2-AA49-BE74-97E9-F981986F9113}"/>
              </a:ext>
            </a:extLst>
          </p:cNvPr>
          <p:cNvSpPr txBox="1">
            <a:spLocks/>
          </p:cNvSpPr>
          <p:nvPr/>
        </p:nvSpPr>
        <p:spPr>
          <a:xfrm>
            <a:off x="358421" y="336903"/>
            <a:ext cx="9683045" cy="986897"/>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Thread Pools (Executor Framework)</a:t>
            </a:r>
          </a:p>
        </p:txBody>
      </p:sp>
      <p:sp>
        <p:nvSpPr>
          <p:cNvPr id="5" name="Content Placeholder 3">
            <a:extLst>
              <a:ext uri="{FF2B5EF4-FFF2-40B4-BE49-F238E27FC236}">
                <a16:creationId xmlns:a16="http://schemas.microsoft.com/office/drawing/2014/main" id="{6C6F9EE1-6C1D-E4CB-BA47-509640AFF674}"/>
              </a:ext>
            </a:extLst>
          </p:cNvPr>
          <p:cNvSpPr txBox="1">
            <a:spLocks/>
          </p:cNvSpPr>
          <p:nvPr/>
        </p:nvSpPr>
        <p:spPr>
          <a:xfrm>
            <a:off x="414868" y="1374069"/>
            <a:ext cx="11489266" cy="518389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Creating a new thread for every job may create performance on memory problems. To overcome this we should go for Thread pool.</a:t>
            </a:r>
          </a:p>
          <a:p>
            <a:endParaRPr lang="en-US" dirty="0"/>
          </a:p>
          <a:p>
            <a:r>
              <a:rPr lang="en-US" dirty="0"/>
              <a:t>Thread pool is the pool of already created threads ready to do our job.</a:t>
            </a:r>
          </a:p>
          <a:p>
            <a:endParaRPr lang="en-US" dirty="0"/>
          </a:p>
          <a:p>
            <a:r>
              <a:rPr lang="en-US" dirty="0"/>
              <a:t>Java 1.5 version introduces Thread pool framework to implement Thread pools.</a:t>
            </a:r>
          </a:p>
          <a:p>
            <a:endParaRPr lang="en-US" dirty="0"/>
          </a:p>
          <a:p>
            <a:r>
              <a:rPr lang="en-US" dirty="0"/>
              <a:t>Thread pool framework is also known as Executor framework.</a:t>
            </a:r>
          </a:p>
          <a:p>
            <a:pPr marL="0" indent="0">
              <a:buFont typeface="Arial" panose="020B0604020202020204" pitchFamily="34" charset="0"/>
              <a:buNone/>
            </a:pP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8012945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Java concurrency in practice: Executors | by Kostiantyn Ivanov | Medium">
            <a:extLst>
              <a:ext uri="{FF2B5EF4-FFF2-40B4-BE49-F238E27FC236}">
                <a16:creationId xmlns:a16="http://schemas.microsoft.com/office/drawing/2014/main" id="{07C892BD-71D6-0078-8466-CA2CB810FEE1}"/>
              </a:ext>
            </a:extLst>
          </p:cNvPr>
          <p:cNvPicPr>
            <a:picLocks noChangeAspect="1"/>
          </p:cNvPicPr>
          <p:nvPr/>
        </p:nvPicPr>
        <p:blipFill>
          <a:blip r:embed="rId2"/>
          <a:stretch>
            <a:fillRect/>
          </a:stretch>
        </p:blipFill>
        <p:spPr>
          <a:xfrm>
            <a:off x="1762664" y="231136"/>
            <a:ext cx="7775272" cy="6395722"/>
          </a:xfrm>
          <a:prstGeom prst="rect">
            <a:avLst/>
          </a:prstGeom>
        </p:spPr>
      </p:pic>
    </p:spTree>
    <p:extLst>
      <p:ext uri="{BB962C8B-B14F-4D97-AF65-F5344CB8AC3E}">
        <p14:creationId xmlns:p14="http://schemas.microsoft.com/office/powerpoint/2010/main" val="1539271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2EE977B-1F43-22C0-11A9-CD63E8BE5828}"/>
              </a:ext>
            </a:extLst>
          </p:cNvPr>
          <p:cNvSpPr/>
          <p:nvPr/>
        </p:nvSpPr>
        <p:spPr>
          <a:xfrm>
            <a:off x="3574104" y="1622776"/>
            <a:ext cx="4567206" cy="3435122"/>
          </a:xfrm>
          <a:prstGeom prst="round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8A3AB498-7E71-69CE-ADFA-ED160E691680}"/>
              </a:ext>
            </a:extLst>
          </p:cNvPr>
          <p:cNvSpPr/>
          <p:nvPr/>
        </p:nvSpPr>
        <p:spPr>
          <a:xfrm>
            <a:off x="3981730" y="1844029"/>
            <a:ext cx="1721821" cy="140472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49FF5A4-F92D-88FD-1212-758A7D763A36}"/>
              </a:ext>
            </a:extLst>
          </p:cNvPr>
          <p:cNvSpPr/>
          <p:nvPr/>
        </p:nvSpPr>
        <p:spPr>
          <a:xfrm>
            <a:off x="4511562" y="1897278"/>
            <a:ext cx="654435" cy="498946"/>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7FC9C6A-E1BF-0997-23FE-6734DC0F0EB9}"/>
              </a:ext>
            </a:extLst>
          </p:cNvPr>
          <p:cNvSpPr txBox="1"/>
          <p:nvPr/>
        </p:nvSpPr>
        <p:spPr>
          <a:xfrm>
            <a:off x="4511561" y="1994991"/>
            <a:ext cx="91994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t>Thread</a:t>
            </a:r>
          </a:p>
        </p:txBody>
      </p:sp>
      <p:sp>
        <p:nvSpPr>
          <p:cNvPr id="47" name="TextBox 46">
            <a:extLst>
              <a:ext uri="{FF2B5EF4-FFF2-40B4-BE49-F238E27FC236}">
                <a16:creationId xmlns:a16="http://schemas.microsoft.com/office/drawing/2014/main" id="{A7E88460-0402-C94C-09E1-B53A9287DE4C}"/>
              </a:ext>
            </a:extLst>
          </p:cNvPr>
          <p:cNvSpPr txBox="1"/>
          <p:nvPr/>
        </p:nvSpPr>
        <p:spPr>
          <a:xfrm>
            <a:off x="4377640" y="2925526"/>
            <a:ext cx="9175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Core 1</a:t>
            </a:r>
          </a:p>
        </p:txBody>
      </p:sp>
      <p:sp>
        <p:nvSpPr>
          <p:cNvPr id="57" name="TextBox 56">
            <a:extLst>
              <a:ext uri="{FF2B5EF4-FFF2-40B4-BE49-F238E27FC236}">
                <a16:creationId xmlns:a16="http://schemas.microsoft.com/office/drawing/2014/main" id="{20DF279B-C61B-09BC-15D5-DC3BF32CCF6C}"/>
              </a:ext>
            </a:extLst>
          </p:cNvPr>
          <p:cNvSpPr txBox="1"/>
          <p:nvPr/>
        </p:nvSpPr>
        <p:spPr>
          <a:xfrm>
            <a:off x="5392838" y="1106523"/>
            <a:ext cx="96520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CPU </a:t>
            </a:r>
          </a:p>
        </p:txBody>
      </p:sp>
      <p:sp>
        <p:nvSpPr>
          <p:cNvPr id="3" name="Oval 2">
            <a:extLst>
              <a:ext uri="{FF2B5EF4-FFF2-40B4-BE49-F238E27FC236}">
                <a16:creationId xmlns:a16="http://schemas.microsoft.com/office/drawing/2014/main" id="{CCAC7675-FCE8-B3EE-3A39-735D586F4B77}"/>
              </a:ext>
            </a:extLst>
          </p:cNvPr>
          <p:cNvSpPr/>
          <p:nvPr/>
        </p:nvSpPr>
        <p:spPr>
          <a:xfrm>
            <a:off x="4088229" y="2419389"/>
            <a:ext cx="654435" cy="498946"/>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F476AB7-D838-06E1-FA13-3FF938F5447E}"/>
              </a:ext>
            </a:extLst>
          </p:cNvPr>
          <p:cNvSpPr txBox="1"/>
          <p:nvPr/>
        </p:nvSpPr>
        <p:spPr>
          <a:xfrm>
            <a:off x="4088228" y="2517103"/>
            <a:ext cx="91994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t>Thread</a:t>
            </a:r>
          </a:p>
        </p:txBody>
      </p:sp>
      <p:sp>
        <p:nvSpPr>
          <p:cNvPr id="6" name="Oval 5">
            <a:extLst>
              <a:ext uri="{FF2B5EF4-FFF2-40B4-BE49-F238E27FC236}">
                <a16:creationId xmlns:a16="http://schemas.microsoft.com/office/drawing/2014/main" id="{7291C014-2F46-E945-C705-8099FD186283}"/>
              </a:ext>
            </a:extLst>
          </p:cNvPr>
          <p:cNvSpPr/>
          <p:nvPr/>
        </p:nvSpPr>
        <p:spPr>
          <a:xfrm>
            <a:off x="4920784" y="2447611"/>
            <a:ext cx="654435" cy="498946"/>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AFD35CE-CD6F-7F96-9746-03112E2F6A95}"/>
              </a:ext>
            </a:extLst>
          </p:cNvPr>
          <p:cNvSpPr txBox="1"/>
          <p:nvPr/>
        </p:nvSpPr>
        <p:spPr>
          <a:xfrm>
            <a:off x="4920783" y="2545325"/>
            <a:ext cx="91994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t>Thread</a:t>
            </a:r>
          </a:p>
        </p:txBody>
      </p:sp>
      <p:sp>
        <p:nvSpPr>
          <p:cNvPr id="8" name="Rectangle 7">
            <a:extLst>
              <a:ext uri="{FF2B5EF4-FFF2-40B4-BE49-F238E27FC236}">
                <a16:creationId xmlns:a16="http://schemas.microsoft.com/office/drawing/2014/main" id="{2578D15B-528D-F41E-D30F-481982EBF3BF}"/>
              </a:ext>
            </a:extLst>
          </p:cNvPr>
          <p:cNvSpPr/>
          <p:nvPr/>
        </p:nvSpPr>
        <p:spPr>
          <a:xfrm>
            <a:off x="5929063" y="1858140"/>
            <a:ext cx="1721821" cy="140472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DC9F4CD-059C-C8FC-71EE-9169976A0FC7}"/>
              </a:ext>
            </a:extLst>
          </p:cNvPr>
          <p:cNvSpPr/>
          <p:nvPr/>
        </p:nvSpPr>
        <p:spPr>
          <a:xfrm>
            <a:off x="6458895" y="1911389"/>
            <a:ext cx="654435" cy="498946"/>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EDF2439-B008-FAF9-E909-127ADB602623}"/>
              </a:ext>
            </a:extLst>
          </p:cNvPr>
          <p:cNvSpPr txBox="1"/>
          <p:nvPr/>
        </p:nvSpPr>
        <p:spPr>
          <a:xfrm>
            <a:off x="6458894" y="2009103"/>
            <a:ext cx="91994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t>Thread</a:t>
            </a:r>
          </a:p>
        </p:txBody>
      </p:sp>
      <p:sp>
        <p:nvSpPr>
          <p:cNvPr id="11" name="TextBox 10">
            <a:extLst>
              <a:ext uri="{FF2B5EF4-FFF2-40B4-BE49-F238E27FC236}">
                <a16:creationId xmlns:a16="http://schemas.microsoft.com/office/drawing/2014/main" id="{D884B0DD-3816-3C0B-D553-F3F46C614F07}"/>
              </a:ext>
            </a:extLst>
          </p:cNvPr>
          <p:cNvSpPr txBox="1"/>
          <p:nvPr/>
        </p:nvSpPr>
        <p:spPr>
          <a:xfrm>
            <a:off x="6324973" y="2939637"/>
            <a:ext cx="9175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Core 2</a:t>
            </a:r>
          </a:p>
        </p:txBody>
      </p:sp>
      <p:sp>
        <p:nvSpPr>
          <p:cNvPr id="15" name="Oval 14">
            <a:extLst>
              <a:ext uri="{FF2B5EF4-FFF2-40B4-BE49-F238E27FC236}">
                <a16:creationId xmlns:a16="http://schemas.microsoft.com/office/drawing/2014/main" id="{3F71A1E5-351E-A2F6-8A59-BDFCEB7382A2}"/>
              </a:ext>
            </a:extLst>
          </p:cNvPr>
          <p:cNvSpPr/>
          <p:nvPr/>
        </p:nvSpPr>
        <p:spPr>
          <a:xfrm>
            <a:off x="6035562" y="2433499"/>
            <a:ext cx="654435" cy="498946"/>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94F2603-E3A3-182C-56D6-E7B02FF1ED51}"/>
              </a:ext>
            </a:extLst>
          </p:cNvPr>
          <p:cNvSpPr txBox="1"/>
          <p:nvPr/>
        </p:nvSpPr>
        <p:spPr>
          <a:xfrm>
            <a:off x="6035561" y="2531214"/>
            <a:ext cx="91994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t>Thread</a:t>
            </a:r>
          </a:p>
        </p:txBody>
      </p:sp>
      <p:sp>
        <p:nvSpPr>
          <p:cNvPr id="18" name="Oval 17">
            <a:extLst>
              <a:ext uri="{FF2B5EF4-FFF2-40B4-BE49-F238E27FC236}">
                <a16:creationId xmlns:a16="http://schemas.microsoft.com/office/drawing/2014/main" id="{76DE6C0F-4E09-B3EF-D5C1-F69376E36123}"/>
              </a:ext>
            </a:extLst>
          </p:cNvPr>
          <p:cNvSpPr/>
          <p:nvPr/>
        </p:nvSpPr>
        <p:spPr>
          <a:xfrm>
            <a:off x="6868117" y="2461722"/>
            <a:ext cx="654435" cy="498946"/>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8EC20B4-6286-876D-EB0D-DE450CF97E65}"/>
              </a:ext>
            </a:extLst>
          </p:cNvPr>
          <p:cNvSpPr txBox="1"/>
          <p:nvPr/>
        </p:nvSpPr>
        <p:spPr>
          <a:xfrm>
            <a:off x="6868116" y="2559436"/>
            <a:ext cx="91994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t>Thread</a:t>
            </a:r>
          </a:p>
        </p:txBody>
      </p:sp>
      <p:sp>
        <p:nvSpPr>
          <p:cNvPr id="23" name="Rectangle 22">
            <a:extLst>
              <a:ext uri="{FF2B5EF4-FFF2-40B4-BE49-F238E27FC236}">
                <a16:creationId xmlns:a16="http://schemas.microsoft.com/office/drawing/2014/main" id="{611D3731-FDB2-8FBA-93D7-5C58F889552D}"/>
              </a:ext>
            </a:extLst>
          </p:cNvPr>
          <p:cNvSpPr/>
          <p:nvPr/>
        </p:nvSpPr>
        <p:spPr>
          <a:xfrm>
            <a:off x="3995841" y="3466806"/>
            <a:ext cx="1721821" cy="140472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45641C75-D8B0-245E-4213-185F3CE7D6FB}"/>
              </a:ext>
            </a:extLst>
          </p:cNvPr>
          <p:cNvSpPr/>
          <p:nvPr/>
        </p:nvSpPr>
        <p:spPr>
          <a:xfrm>
            <a:off x="4525673" y="3520055"/>
            <a:ext cx="654435" cy="498946"/>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DC8FAC9F-2596-8409-192A-E66B5D5C0831}"/>
              </a:ext>
            </a:extLst>
          </p:cNvPr>
          <p:cNvSpPr txBox="1"/>
          <p:nvPr/>
        </p:nvSpPr>
        <p:spPr>
          <a:xfrm>
            <a:off x="4525672" y="3617770"/>
            <a:ext cx="91994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t>Thread</a:t>
            </a:r>
          </a:p>
        </p:txBody>
      </p:sp>
      <p:sp>
        <p:nvSpPr>
          <p:cNvPr id="46" name="TextBox 45">
            <a:extLst>
              <a:ext uri="{FF2B5EF4-FFF2-40B4-BE49-F238E27FC236}">
                <a16:creationId xmlns:a16="http://schemas.microsoft.com/office/drawing/2014/main" id="{59207474-0C51-34B2-62E1-D72F41E0C0CD}"/>
              </a:ext>
            </a:extLst>
          </p:cNvPr>
          <p:cNvSpPr txBox="1"/>
          <p:nvPr/>
        </p:nvSpPr>
        <p:spPr>
          <a:xfrm>
            <a:off x="4391751" y="4548303"/>
            <a:ext cx="9175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Core 3</a:t>
            </a:r>
          </a:p>
        </p:txBody>
      </p:sp>
      <p:sp>
        <p:nvSpPr>
          <p:cNvPr id="48" name="Oval 47">
            <a:extLst>
              <a:ext uri="{FF2B5EF4-FFF2-40B4-BE49-F238E27FC236}">
                <a16:creationId xmlns:a16="http://schemas.microsoft.com/office/drawing/2014/main" id="{F27FC9F0-4419-BB78-57F3-E9EDA43649A9}"/>
              </a:ext>
            </a:extLst>
          </p:cNvPr>
          <p:cNvSpPr/>
          <p:nvPr/>
        </p:nvSpPr>
        <p:spPr>
          <a:xfrm>
            <a:off x="4102340" y="4042167"/>
            <a:ext cx="654435" cy="498946"/>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394E81D5-53C3-25E7-4EAC-15AAB35082A9}"/>
              </a:ext>
            </a:extLst>
          </p:cNvPr>
          <p:cNvSpPr txBox="1"/>
          <p:nvPr/>
        </p:nvSpPr>
        <p:spPr>
          <a:xfrm>
            <a:off x="4102339" y="4139881"/>
            <a:ext cx="91994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t>Thread</a:t>
            </a:r>
          </a:p>
        </p:txBody>
      </p:sp>
      <p:sp>
        <p:nvSpPr>
          <p:cNvPr id="50" name="Oval 49">
            <a:extLst>
              <a:ext uri="{FF2B5EF4-FFF2-40B4-BE49-F238E27FC236}">
                <a16:creationId xmlns:a16="http://schemas.microsoft.com/office/drawing/2014/main" id="{911DB90C-3430-EAAC-F085-8AD47776D2FD}"/>
              </a:ext>
            </a:extLst>
          </p:cNvPr>
          <p:cNvSpPr/>
          <p:nvPr/>
        </p:nvSpPr>
        <p:spPr>
          <a:xfrm>
            <a:off x="4934895" y="4070389"/>
            <a:ext cx="654435" cy="498946"/>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A33D1617-9321-AD89-FE43-767546CA063F}"/>
              </a:ext>
            </a:extLst>
          </p:cNvPr>
          <p:cNvSpPr txBox="1"/>
          <p:nvPr/>
        </p:nvSpPr>
        <p:spPr>
          <a:xfrm>
            <a:off x="4934894" y="4168102"/>
            <a:ext cx="91994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t>Thread</a:t>
            </a:r>
          </a:p>
        </p:txBody>
      </p:sp>
      <p:sp>
        <p:nvSpPr>
          <p:cNvPr id="52" name="Rectangle 51">
            <a:extLst>
              <a:ext uri="{FF2B5EF4-FFF2-40B4-BE49-F238E27FC236}">
                <a16:creationId xmlns:a16="http://schemas.microsoft.com/office/drawing/2014/main" id="{0C18370A-A546-EBB2-1D58-018B41942E69}"/>
              </a:ext>
            </a:extLst>
          </p:cNvPr>
          <p:cNvSpPr/>
          <p:nvPr/>
        </p:nvSpPr>
        <p:spPr>
          <a:xfrm>
            <a:off x="5914952" y="3452695"/>
            <a:ext cx="1721821" cy="140472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2236AB2C-FE31-4C0E-3126-A0AD0D150D11}"/>
              </a:ext>
            </a:extLst>
          </p:cNvPr>
          <p:cNvSpPr/>
          <p:nvPr/>
        </p:nvSpPr>
        <p:spPr>
          <a:xfrm>
            <a:off x="6444784" y="3505944"/>
            <a:ext cx="654435" cy="498946"/>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278288A9-83CC-BE59-F581-D09CF02507B0}"/>
              </a:ext>
            </a:extLst>
          </p:cNvPr>
          <p:cNvSpPr txBox="1"/>
          <p:nvPr/>
        </p:nvSpPr>
        <p:spPr>
          <a:xfrm>
            <a:off x="6444783" y="3603658"/>
            <a:ext cx="91994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t>Thread</a:t>
            </a:r>
          </a:p>
        </p:txBody>
      </p:sp>
      <p:sp>
        <p:nvSpPr>
          <p:cNvPr id="59" name="TextBox 58">
            <a:extLst>
              <a:ext uri="{FF2B5EF4-FFF2-40B4-BE49-F238E27FC236}">
                <a16:creationId xmlns:a16="http://schemas.microsoft.com/office/drawing/2014/main" id="{DFDDA27E-B55F-0653-156B-DA40A9E500B7}"/>
              </a:ext>
            </a:extLst>
          </p:cNvPr>
          <p:cNvSpPr txBox="1"/>
          <p:nvPr/>
        </p:nvSpPr>
        <p:spPr>
          <a:xfrm>
            <a:off x="6310862" y="4534192"/>
            <a:ext cx="9175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Core 4</a:t>
            </a:r>
          </a:p>
        </p:txBody>
      </p:sp>
      <p:sp>
        <p:nvSpPr>
          <p:cNvPr id="60" name="Oval 59">
            <a:extLst>
              <a:ext uri="{FF2B5EF4-FFF2-40B4-BE49-F238E27FC236}">
                <a16:creationId xmlns:a16="http://schemas.microsoft.com/office/drawing/2014/main" id="{08D29D2F-A099-B81F-9791-D320A82C73A2}"/>
              </a:ext>
            </a:extLst>
          </p:cNvPr>
          <p:cNvSpPr/>
          <p:nvPr/>
        </p:nvSpPr>
        <p:spPr>
          <a:xfrm>
            <a:off x="6021451" y="4028055"/>
            <a:ext cx="654435" cy="498946"/>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2BAE8B1B-CB40-74E5-821F-2692CE350D18}"/>
              </a:ext>
            </a:extLst>
          </p:cNvPr>
          <p:cNvSpPr txBox="1"/>
          <p:nvPr/>
        </p:nvSpPr>
        <p:spPr>
          <a:xfrm>
            <a:off x="6021450" y="4125769"/>
            <a:ext cx="91994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t>Thread</a:t>
            </a:r>
          </a:p>
        </p:txBody>
      </p:sp>
      <p:sp>
        <p:nvSpPr>
          <p:cNvPr id="62" name="Oval 61">
            <a:extLst>
              <a:ext uri="{FF2B5EF4-FFF2-40B4-BE49-F238E27FC236}">
                <a16:creationId xmlns:a16="http://schemas.microsoft.com/office/drawing/2014/main" id="{56A8898B-AB5E-9166-922F-F403DA871AE3}"/>
              </a:ext>
            </a:extLst>
          </p:cNvPr>
          <p:cNvSpPr/>
          <p:nvPr/>
        </p:nvSpPr>
        <p:spPr>
          <a:xfrm>
            <a:off x="6854006" y="4056277"/>
            <a:ext cx="654435" cy="498946"/>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2BC71781-9A0B-CFEF-ECEE-F69E8BE27B86}"/>
              </a:ext>
            </a:extLst>
          </p:cNvPr>
          <p:cNvSpPr txBox="1"/>
          <p:nvPr/>
        </p:nvSpPr>
        <p:spPr>
          <a:xfrm>
            <a:off x="6854005" y="4153991"/>
            <a:ext cx="91994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t>Thread</a:t>
            </a:r>
          </a:p>
        </p:txBody>
      </p:sp>
      <p:sp>
        <p:nvSpPr>
          <p:cNvPr id="64" name="TextBox 63">
            <a:extLst>
              <a:ext uri="{FF2B5EF4-FFF2-40B4-BE49-F238E27FC236}">
                <a16:creationId xmlns:a16="http://schemas.microsoft.com/office/drawing/2014/main" id="{8983566B-85A4-776A-932B-F678BC6AB884}"/>
              </a:ext>
            </a:extLst>
          </p:cNvPr>
          <p:cNvSpPr txBox="1"/>
          <p:nvPr/>
        </p:nvSpPr>
        <p:spPr>
          <a:xfrm>
            <a:off x="9158111" y="1975554"/>
            <a:ext cx="303953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Brain of computer, responsible for executing instructions from programs</a:t>
            </a:r>
          </a:p>
        </p:txBody>
      </p:sp>
      <p:cxnSp>
        <p:nvCxnSpPr>
          <p:cNvPr id="65" name="Connector: Curved 64">
            <a:extLst>
              <a:ext uri="{FF2B5EF4-FFF2-40B4-BE49-F238E27FC236}">
                <a16:creationId xmlns:a16="http://schemas.microsoft.com/office/drawing/2014/main" id="{4E690547-06E5-BE0F-18AE-C8299CCE37DF}"/>
              </a:ext>
            </a:extLst>
          </p:cNvPr>
          <p:cNvCxnSpPr/>
          <p:nvPr/>
        </p:nvCxnSpPr>
        <p:spPr>
          <a:xfrm flipV="1">
            <a:off x="2638779" y="2144888"/>
            <a:ext cx="1467553" cy="818445"/>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Connector: Curved 65">
            <a:extLst>
              <a:ext uri="{FF2B5EF4-FFF2-40B4-BE49-F238E27FC236}">
                <a16:creationId xmlns:a16="http://schemas.microsoft.com/office/drawing/2014/main" id="{EDC30022-1A72-BDB4-1095-D9DD0230577F}"/>
              </a:ext>
            </a:extLst>
          </p:cNvPr>
          <p:cNvCxnSpPr>
            <a:cxnSpLocks/>
          </p:cNvCxnSpPr>
          <p:nvPr/>
        </p:nvCxnSpPr>
        <p:spPr>
          <a:xfrm>
            <a:off x="7888113" y="1975553"/>
            <a:ext cx="1269999" cy="536225"/>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68" name="TextBox 67">
            <a:extLst>
              <a:ext uri="{FF2B5EF4-FFF2-40B4-BE49-F238E27FC236}">
                <a16:creationId xmlns:a16="http://schemas.microsoft.com/office/drawing/2014/main" id="{6D6DE70A-246F-357A-8B20-A5F4D3189BF3}"/>
              </a:ext>
            </a:extLst>
          </p:cNvPr>
          <p:cNvSpPr txBox="1"/>
          <p:nvPr/>
        </p:nvSpPr>
        <p:spPr>
          <a:xfrm>
            <a:off x="479777" y="2779888"/>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Core is an individual processing unit within a CPU</a:t>
            </a:r>
          </a:p>
        </p:txBody>
      </p:sp>
      <p:cxnSp>
        <p:nvCxnSpPr>
          <p:cNvPr id="69" name="Connector: Curved 68">
            <a:extLst>
              <a:ext uri="{FF2B5EF4-FFF2-40B4-BE49-F238E27FC236}">
                <a16:creationId xmlns:a16="http://schemas.microsoft.com/office/drawing/2014/main" id="{7E305B99-80A3-4014-2398-EB8B7948D94C}"/>
              </a:ext>
            </a:extLst>
          </p:cNvPr>
          <p:cNvCxnSpPr>
            <a:cxnSpLocks/>
          </p:cNvCxnSpPr>
          <p:nvPr/>
        </p:nvCxnSpPr>
        <p:spPr>
          <a:xfrm flipH="1">
            <a:off x="2652889" y="2822220"/>
            <a:ext cx="1763890" cy="2413002"/>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70" name="TextBox 69">
            <a:extLst>
              <a:ext uri="{FF2B5EF4-FFF2-40B4-BE49-F238E27FC236}">
                <a16:creationId xmlns:a16="http://schemas.microsoft.com/office/drawing/2014/main" id="{EACD40FD-C749-0860-3E3B-E89C0BFCC702}"/>
              </a:ext>
            </a:extLst>
          </p:cNvPr>
          <p:cNvSpPr txBox="1"/>
          <p:nvPr/>
        </p:nvSpPr>
        <p:spPr>
          <a:xfrm>
            <a:off x="832555" y="5235221"/>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Thread is the smallest unit of execution within a process</a:t>
            </a:r>
          </a:p>
        </p:txBody>
      </p:sp>
    </p:spTree>
    <p:extLst>
      <p:ext uri="{BB962C8B-B14F-4D97-AF65-F5344CB8AC3E}">
        <p14:creationId xmlns:p14="http://schemas.microsoft.com/office/powerpoint/2010/main" val="219351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FE2DD-BA12-EC05-EE78-70A24BE3784C}"/>
              </a:ext>
            </a:extLst>
          </p:cNvPr>
          <p:cNvSpPr>
            <a:spLocks noGrp="1"/>
          </p:cNvSpPr>
          <p:nvPr>
            <p:ph type="title" idx="4294967295"/>
          </p:nvPr>
        </p:nvSpPr>
        <p:spPr>
          <a:xfrm>
            <a:off x="254000" y="97014"/>
            <a:ext cx="3530601" cy="1015119"/>
          </a:xfrm>
        </p:spPr>
        <p:txBody>
          <a:bodyPr/>
          <a:lstStyle/>
          <a:p>
            <a:r>
              <a:rPr lang="en-US"/>
              <a:t>Multitasking</a:t>
            </a:r>
          </a:p>
        </p:txBody>
      </p:sp>
      <p:pic>
        <p:nvPicPr>
          <p:cNvPr id="4" name="Content Placeholder 3" descr="Computer Png Images – Browse 1,143,340 Stock Photos, Vectors ...">
            <a:extLst>
              <a:ext uri="{FF2B5EF4-FFF2-40B4-BE49-F238E27FC236}">
                <a16:creationId xmlns:a16="http://schemas.microsoft.com/office/drawing/2014/main" id="{0FD8B4D7-18AB-86B3-97C8-9341F9404C35}"/>
              </a:ext>
            </a:extLst>
          </p:cNvPr>
          <p:cNvPicPr>
            <a:picLocks noGrp="1" noChangeAspect="1"/>
          </p:cNvPicPr>
          <p:nvPr>
            <p:ph idx="4294967295"/>
          </p:nvPr>
        </p:nvPicPr>
        <p:blipFill>
          <a:blip r:embed="rId2"/>
          <a:srcRect t="1352" r="1890" b="838"/>
          <a:stretch/>
        </p:blipFill>
        <p:spPr>
          <a:xfrm>
            <a:off x="3522769" y="593209"/>
            <a:ext cx="7501058" cy="5822926"/>
          </a:xfrm>
        </p:spPr>
      </p:pic>
      <p:pic>
        <p:nvPicPr>
          <p:cNvPr id="5" name="Picture 4" descr="5 Google Chrome features for easy search, browsing on mobile - Times of  India">
            <a:extLst>
              <a:ext uri="{FF2B5EF4-FFF2-40B4-BE49-F238E27FC236}">
                <a16:creationId xmlns:a16="http://schemas.microsoft.com/office/drawing/2014/main" id="{48847D96-5B7F-F840-9798-ECA60DF41FA2}"/>
              </a:ext>
            </a:extLst>
          </p:cNvPr>
          <p:cNvPicPr>
            <a:picLocks noChangeAspect="1"/>
          </p:cNvPicPr>
          <p:nvPr/>
        </p:nvPicPr>
        <p:blipFill>
          <a:blip r:embed="rId3"/>
          <a:srcRect l="21154" t="2326" r="21154" b="-2326"/>
          <a:stretch/>
        </p:blipFill>
        <p:spPr>
          <a:xfrm>
            <a:off x="4696178" y="1443919"/>
            <a:ext cx="1265126" cy="1221457"/>
          </a:xfrm>
          <a:prstGeom prst="rect">
            <a:avLst/>
          </a:prstGeom>
        </p:spPr>
      </p:pic>
      <p:pic>
        <p:nvPicPr>
          <p:cNvPr id="6" name="Picture 5" descr="Symbol Music Note Red PNG Images &amp; PSDs for Download | PixelSquid -  S11564699A">
            <a:extLst>
              <a:ext uri="{FF2B5EF4-FFF2-40B4-BE49-F238E27FC236}">
                <a16:creationId xmlns:a16="http://schemas.microsoft.com/office/drawing/2014/main" id="{16224D3B-E730-1072-1366-8E9931D096AB}"/>
              </a:ext>
            </a:extLst>
          </p:cNvPr>
          <p:cNvPicPr>
            <a:picLocks noChangeAspect="1"/>
          </p:cNvPicPr>
          <p:nvPr/>
        </p:nvPicPr>
        <p:blipFill>
          <a:blip r:embed="rId4"/>
          <a:stretch>
            <a:fillRect/>
          </a:stretch>
        </p:blipFill>
        <p:spPr>
          <a:xfrm>
            <a:off x="6389299" y="1364410"/>
            <a:ext cx="1454990" cy="1383103"/>
          </a:xfrm>
          <a:prstGeom prst="rect">
            <a:avLst/>
          </a:prstGeom>
        </p:spPr>
      </p:pic>
      <p:pic>
        <p:nvPicPr>
          <p:cNvPr id="8" name="Picture 7" descr="Microsoft Word Logo Stock Illustrations – 206 Microsoft Word Logo Stock  Illustrations, Vectors &amp; Clipart - Dreamstime">
            <a:extLst>
              <a:ext uri="{FF2B5EF4-FFF2-40B4-BE49-F238E27FC236}">
                <a16:creationId xmlns:a16="http://schemas.microsoft.com/office/drawing/2014/main" id="{687CCAA7-0230-80D4-363C-F6ECB24451E0}"/>
              </a:ext>
            </a:extLst>
          </p:cNvPr>
          <p:cNvPicPr>
            <a:picLocks noChangeAspect="1"/>
          </p:cNvPicPr>
          <p:nvPr/>
        </p:nvPicPr>
        <p:blipFill>
          <a:blip r:embed="rId5"/>
          <a:srcRect l="22798" t="16514" r="21244" b="7339"/>
          <a:stretch/>
        </p:blipFill>
        <p:spPr>
          <a:xfrm>
            <a:off x="8117457" y="1437017"/>
            <a:ext cx="1752430" cy="1413508"/>
          </a:xfrm>
          <a:prstGeom prst="rect">
            <a:avLst/>
          </a:prstGeom>
        </p:spPr>
      </p:pic>
      <p:pic>
        <p:nvPicPr>
          <p:cNvPr id="9" name="Picture 8" descr="Download Now Images – Browse 24,417 Stock Photos, Vectors, and Video |  Adobe Stock">
            <a:extLst>
              <a:ext uri="{FF2B5EF4-FFF2-40B4-BE49-F238E27FC236}">
                <a16:creationId xmlns:a16="http://schemas.microsoft.com/office/drawing/2014/main" id="{535F12C5-2B7B-0EEC-0967-EB42724476DC}"/>
              </a:ext>
            </a:extLst>
          </p:cNvPr>
          <p:cNvPicPr>
            <a:picLocks noChangeAspect="1"/>
          </p:cNvPicPr>
          <p:nvPr/>
        </p:nvPicPr>
        <p:blipFill>
          <a:blip r:embed="rId6"/>
          <a:stretch>
            <a:fillRect/>
          </a:stretch>
        </p:blipFill>
        <p:spPr>
          <a:xfrm>
            <a:off x="5740401" y="3324429"/>
            <a:ext cx="2743198" cy="1084030"/>
          </a:xfrm>
          <a:prstGeom prst="rect">
            <a:avLst/>
          </a:prstGeom>
        </p:spPr>
      </p:pic>
    </p:spTree>
    <p:extLst>
      <p:ext uri="{BB962C8B-B14F-4D97-AF65-F5344CB8AC3E}">
        <p14:creationId xmlns:p14="http://schemas.microsoft.com/office/powerpoint/2010/main" val="1448267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FE2DD-BA12-EC05-EE78-70A24BE3784C}"/>
              </a:ext>
            </a:extLst>
          </p:cNvPr>
          <p:cNvSpPr>
            <a:spLocks noGrp="1"/>
          </p:cNvSpPr>
          <p:nvPr>
            <p:ph type="title" idx="4294967295"/>
          </p:nvPr>
        </p:nvSpPr>
        <p:spPr>
          <a:xfrm>
            <a:off x="254000" y="97014"/>
            <a:ext cx="3530601" cy="1015119"/>
          </a:xfrm>
        </p:spPr>
        <p:txBody>
          <a:bodyPr/>
          <a:lstStyle/>
          <a:p>
            <a:r>
              <a:rPr lang="en-US"/>
              <a:t>Multithreading</a:t>
            </a:r>
          </a:p>
        </p:txBody>
      </p:sp>
      <p:pic>
        <p:nvPicPr>
          <p:cNvPr id="7" name="Picture 6" descr="Microsoft Word Logo Stock Illustrations – 206 Microsoft Word Logo Stock  Illustrations, Vectors &amp; Clipart - Dreamstime">
            <a:extLst>
              <a:ext uri="{FF2B5EF4-FFF2-40B4-BE49-F238E27FC236}">
                <a16:creationId xmlns:a16="http://schemas.microsoft.com/office/drawing/2014/main" id="{27C1FB69-31F0-88B5-62BA-AC9CACB92BF6}"/>
              </a:ext>
            </a:extLst>
          </p:cNvPr>
          <p:cNvPicPr>
            <a:picLocks noChangeAspect="1"/>
          </p:cNvPicPr>
          <p:nvPr/>
        </p:nvPicPr>
        <p:blipFill>
          <a:blip r:embed="rId2"/>
          <a:srcRect l="22798" t="16514" r="21244" b="7339"/>
          <a:stretch/>
        </p:blipFill>
        <p:spPr>
          <a:xfrm>
            <a:off x="489491" y="1522818"/>
            <a:ext cx="2105208" cy="1653397"/>
          </a:xfrm>
          <a:prstGeom prst="rect">
            <a:avLst/>
          </a:prstGeom>
        </p:spPr>
      </p:pic>
      <p:pic>
        <p:nvPicPr>
          <p:cNvPr id="22" name="Picture 21" descr="Ondulating arrow">
            <a:extLst>
              <a:ext uri="{FF2B5EF4-FFF2-40B4-BE49-F238E27FC236}">
                <a16:creationId xmlns:a16="http://schemas.microsoft.com/office/drawing/2014/main" id="{61713B3D-B44C-161F-0971-0325402830ED}"/>
              </a:ext>
            </a:extLst>
          </p:cNvPr>
          <p:cNvPicPr>
            <a:picLocks noChangeAspect="1"/>
          </p:cNvPicPr>
          <p:nvPr/>
        </p:nvPicPr>
        <p:blipFill>
          <a:blip r:embed="rId3"/>
          <a:srcRect t="37173" b="34555"/>
          <a:stretch/>
        </p:blipFill>
        <p:spPr>
          <a:xfrm>
            <a:off x="3566225" y="1964480"/>
            <a:ext cx="2743200" cy="775570"/>
          </a:xfrm>
          <a:prstGeom prst="rect">
            <a:avLst/>
          </a:prstGeom>
        </p:spPr>
      </p:pic>
      <p:pic>
        <p:nvPicPr>
          <p:cNvPr id="23" name="Picture 22" descr="Ondulating arrow">
            <a:extLst>
              <a:ext uri="{FF2B5EF4-FFF2-40B4-BE49-F238E27FC236}">
                <a16:creationId xmlns:a16="http://schemas.microsoft.com/office/drawing/2014/main" id="{4FF47838-EDE8-5DD1-4899-4A09F6A69EAC}"/>
              </a:ext>
            </a:extLst>
          </p:cNvPr>
          <p:cNvPicPr>
            <a:picLocks noChangeAspect="1"/>
          </p:cNvPicPr>
          <p:nvPr/>
        </p:nvPicPr>
        <p:blipFill>
          <a:blip r:embed="rId3"/>
          <a:srcRect t="37173" b="34555"/>
          <a:stretch/>
        </p:blipFill>
        <p:spPr>
          <a:xfrm>
            <a:off x="3566224" y="3242734"/>
            <a:ext cx="2743200" cy="775570"/>
          </a:xfrm>
          <a:prstGeom prst="rect">
            <a:avLst/>
          </a:prstGeom>
        </p:spPr>
      </p:pic>
      <p:pic>
        <p:nvPicPr>
          <p:cNvPr id="24" name="Picture 23" descr="Ondulating arrow">
            <a:extLst>
              <a:ext uri="{FF2B5EF4-FFF2-40B4-BE49-F238E27FC236}">
                <a16:creationId xmlns:a16="http://schemas.microsoft.com/office/drawing/2014/main" id="{24E19D4D-60F3-707D-B31A-A19040AFBEAF}"/>
              </a:ext>
            </a:extLst>
          </p:cNvPr>
          <p:cNvPicPr>
            <a:picLocks noChangeAspect="1"/>
          </p:cNvPicPr>
          <p:nvPr/>
        </p:nvPicPr>
        <p:blipFill>
          <a:blip r:embed="rId3"/>
          <a:srcRect t="37173" b="34555"/>
          <a:stretch/>
        </p:blipFill>
        <p:spPr>
          <a:xfrm>
            <a:off x="3566224" y="4534832"/>
            <a:ext cx="2743200" cy="775570"/>
          </a:xfrm>
          <a:prstGeom prst="rect">
            <a:avLst/>
          </a:prstGeom>
        </p:spPr>
      </p:pic>
      <p:sp>
        <p:nvSpPr>
          <p:cNvPr id="25" name="TextBox 24">
            <a:extLst>
              <a:ext uri="{FF2B5EF4-FFF2-40B4-BE49-F238E27FC236}">
                <a16:creationId xmlns:a16="http://schemas.microsoft.com/office/drawing/2014/main" id="{EC0A8FE0-AEFA-562A-F52E-36F1B6E14664}"/>
              </a:ext>
            </a:extLst>
          </p:cNvPr>
          <p:cNvSpPr txBox="1"/>
          <p:nvPr/>
        </p:nvSpPr>
        <p:spPr>
          <a:xfrm>
            <a:off x="6474497" y="1966716"/>
            <a:ext cx="638546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Spell check and Grammer check</a:t>
            </a:r>
          </a:p>
        </p:txBody>
      </p:sp>
      <p:sp>
        <p:nvSpPr>
          <p:cNvPr id="26" name="TextBox 25">
            <a:extLst>
              <a:ext uri="{FF2B5EF4-FFF2-40B4-BE49-F238E27FC236}">
                <a16:creationId xmlns:a16="http://schemas.microsoft.com/office/drawing/2014/main" id="{8435851E-870F-880E-65A4-492140BC525E}"/>
              </a:ext>
            </a:extLst>
          </p:cNvPr>
          <p:cNvSpPr txBox="1"/>
          <p:nvPr/>
        </p:nvSpPr>
        <p:spPr>
          <a:xfrm>
            <a:off x="6474497" y="3236716"/>
            <a:ext cx="638546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Autosave</a:t>
            </a:r>
          </a:p>
        </p:txBody>
      </p:sp>
      <p:sp>
        <p:nvSpPr>
          <p:cNvPr id="27" name="TextBox 26">
            <a:extLst>
              <a:ext uri="{FF2B5EF4-FFF2-40B4-BE49-F238E27FC236}">
                <a16:creationId xmlns:a16="http://schemas.microsoft.com/office/drawing/2014/main" id="{147DCA6E-BB56-E24C-7319-F56D428B685C}"/>
              </a:ext>
            </a:extLst>
          </p:cNvPr>
          <p:cNvSpPr txBox="1"/>
          <p:nvPr/>
        </p:nvSpPr>
        <p:spPr>
          <a:xfrm>
            <a:off x="6474497" y="4534938"/>
            <a:ext cx="638546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Changing fonts or colors</a:t>
            </a:r>
          </a:p>
        </p:txBody>
      </p:sp>
      <p:sp>
        <p:nvSpPr>
          <p:cNvPr id="28" name="TextBox 27">
            <a:extLst>
              <a:ext uri="{FF2B5EF4-FFF2-40B4-BE49-F238E27FC236}">
                <a16:creationId xmlns:a16="http://schemas.microsoft.com/office/drawing/2014/main" id="{314EB935-1A12-FA9A-6818-09801A2FCBEA}"/>
              </a:ext>
            </a:extLst>
          </p:cNvPr>
          <p:cNvSpPr txBox="1"/>
          <p:nvPr/>
        </p:nvSpPr>
        <p:spPr>
          <a:xfrm>
            <a:off x="4273164" y="1825605"/>
            <a:ext cx="67046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t1</a:t>
            </a:r>
          </a:p>
        </p:txBody>
      </p:sp>
      <p:sp>
        <p:nvSpPr>
          <p:cNvPr id="29" name="TextBox 28">
            <a:extLst>
              <a:ext uri="{FF2B5EF4-FFF2-40B4-BE49-F238E27FC236}">
                <a16:creationId xmlns:a16="http://schemas.microsoft.com/office/drawing/2014/main" id="{1FE3CB0F-5741-66DD-B5A2-6A3BCCE88C22}"/>
              </a:ext>
            </a:extLst>
          </p:cNvPr>
          <p:cNvSpPr txBox="1"/>
          <p:nvPr/>
        </p:nvSpPr>
        <p:spPr>
          <a:xfrm>
            <a:off x="4117941" y="3109716"/>
            <a:ext cx="50113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t2</a:t>
            </a:r>
          </a:p>
        </p:txBody>
      </p:sp>
      <p:sp>
        <p:nvSpPr>
          <p:cNvPr id="30" name="TextBox 29">
            <a:extLst>
              <a:ext uri="{FF2B5EF4-FFF2-40B4-BE49-F238E27FC236}">
                <a16:creationId xmlns:a16="http://schemas.microsoft.com/office/drawing/2014/main" id="{9431564B-C3B0-B2E6-EF9A-47546BCD40F3}"/>
              </a:ext>
            </a:extLst>
          </p:cNvPr>
          <p:cNvSpPr txBox="1"/>
          <p:nvPr/>
        </p:nvSpPr>
        <p:spPr>
          <a:xfrm>
            <a:off x="4033274" y="4393826"/>
            <a:ext cx="50113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t3</a:t>
            </a:r>
          </a:p>
        </p:txBody>
      </p:sp>
    </p:spTree>
    <p:extLst>
      <p:ext uri="{BB962C8B-B14F-4D97-AF65-F5344CB8AC3E}">
        <p14:creationId xmlns:p14="http://schemas.microsoft.com/office/powerpoint/2010/main" val="352962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FE2DD-BA12-EC05-EE78-70A24BE3784C}"/>
              </a:ext>
            </a:extLst>
          </p:cNvPr>
          <p:cNvSpPr>
            <a:spLocks noGrp="1"/>
          </p:cNvSpPr>
          <p:nvPr>
            <p:ph type="title"/>
          </p:nvPr>
        </p:nvSpPr>
        <p:spPr/>
        <p:txBody>
          <a:bodyPr>
            <a:normAutofit/>
          </a:bodyPr>
          <a:lstStyle/>
          <a:p>
            <a:r>
              <a:rPr lang="en-US"/>
              <a:t>Why use Multithreading ?</a:t>
            </a:r>
          </a:p>
        </p:txBody>
      </p:sp>
      <p:sp>
        <p:nvSpPr>
          <p:cNvPr id="3" name="Content Placeholder 2">
            <a:extLst>
              <a:ext uri="{FF2B5EF4-FFF2-40B4-BE49-F238E27FC236}">
                <a16:creationId xmlns:a16="http://schemas.microsoft.com/office/drawing/2014/main" id="{0D306C81-884B-8913-567B-2F1484804D0E}"/>
              </a:ext>
            </a:extLst>
          </p:cNvPr>
          <p:cNvSpPr>
            <a:spLocks noGrp="1"/>
          </p:cNvSpPr>
          <p:nvPr>
            <p:ph idx="1"/>
          </p:nvPr>
        </p:nvSpPr>
        <p:spPr>
          <a:xfrm>
            <a:off x="838200" y="2502958"/>
            <a:ext cx="10515600" cy="3786894"/>
          </a:xfrm>
        </p:spPr>
        <p:txBody>
          <a:bodyPr vert="horz" lIns="91440" tIns="45720" rIns="91440" bIns="45720" rtlCol="0" anchor="t">
            <a:normAutofit/>
          </a:bodyPr>
          <a:lstStyle/>
          <a:p>
            <a:r>
              <a:rPr lang="en-US"/>
              <a:t>To increase the performance </a:t>
            </a:r>
          </a:p>
          <a:p>
            <a:pPr marL="0" indent="0">
              <a:buNone/>
            </a:pPr>
            <a:endParaRPr lang="en-US"/>
          </a:p>
          <a:p>
            <a:r>
              <a:rPr lang="en-US"/>
              <a:t>Better utilization of CPU cores</a:t>
            </a:r>
          </a:p>
          <a:p>
            <a:pPr marL="0" indent="0">
              <a:buNone/>
            </a:pPr>
            <a:endParaRPr lang="en-US"/>
          </a:p>
          <a:p>
            <a:r>
              <a:rPr lang="en-US"/>
              <a:t>Real time applications like gaming, web browsers</a:t>
            </a:r>
          </a:p>
        </p:txBody>
      </p:sp>
    </p:spTree>
    <p:extLst>
      <p:ext uri="{BB962C8B-B14F-4D97-AF65-F5344CB8AC3E}">
        <p14:creationId xmlns:p14="http://schemas.microsoft.com/office/powerpoint/2010/main" val="220401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reating Threads in Java with Example - Scientech Easy">
            <a:extLst>
              <a:ext uri="{FF2B5EF4-FFF2-40B4-BE49-F238E27FC236}">
                <a16:creationId xmlns:a16="http://schemas.microsoft.com/office/drawing/2014/main" id="{2FF330FE-22F5-5E6B-614D-0704071188D3}"/>
              </a:ext>
            </a:extLst>
          </p:cNvPr>
          <p:cNvPicPr>
            <a:picLocks noChangeAspect="1"/>
          </p:cNvPicPr>
          <p:nvPr/>
        </p:nvPicPr>
        <p:blipFill>
          <a:blip r:embed="rId2"/>
          <a:stretch>
            <a:fillRect/>
          </a:stretch>
        </p:blipFill>
        <p:spPr>
          <a:xfrm>
            <a:off x="526212" y="-202720"/>
            <a:ext cx="10607612" cy="7076534"/>
          </a:xfrm>
          <a:prstGeom prst="rect">
            <a:avLst/>
          </a:prstGeom>
        </p:spPr>
      </p:pic>
    </p:spTree>
    <p:extLst>
      <p:ext uri="{BB962C8B-B14F-4D97-AF65-F5344CB8AC3E}">
        <p14:creationId xmlns:p14="http://schemas.microsoft.com/office/powerpoint/2010/main" val="3086425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49</Slides>
  <Notes>0</Notes>
  <HiddenSlides>0</HiddenSlide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PowerPoint Presentation</vt:lpstr>
      <vt:lpstr>Topics we will cover</vt:lpstr>
      <vt:lpstr>PowerPoint Presentation</vt:lpstr>
      <vt:lpstr>PowerPoint Presentation</vt:lpstr>
      <vt:lpstr>PowerPoint Presentation</vt:lpstr>
      <vt:lpstr>Multitasking</vt:lpstr>
      <vt:lpstr>Multithreading</vt:lpstr>
      <vt:lpstr>Why use Multithreading ?</vt:lpstr>
      <vt:lpstr>PowerPoint Presentation</vt:lpstr>
      <vt:lpstr>PowerPoint Presentation</vt:lpstr>
      <vt:lpstr>PowerPoint Presentation</vt:lpstr>
      <vt:lpstr>Lifecycle of Thread</vt:lpstr>
      <vt:lpstr>Thread class  (implements Runnable)</vt:lpstr>
      <vt:lpstr>Get and set name of Thread</vt:lpstr>
      <vt:lpstr>To check if the Thread is alive</vt:lpstr>
      <vt:lpstr>To set priorities </vt:lpstr>
      <vt:lpstr>To set priorities </vt:lpstr>
      <vt:lpstr>To prevent thread execution : sleep()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Synchronization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Daemon Thread</vt:lpstr>
      <vt:lpstr>PowerPoint Presentation</vt:lpstr>
      <vt:lpstr>PowerPoint Presentation</vt:lpstr>
      <vt:lpstr>Inter – thread communication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2325</cp:revision>
  <dcterms:created xsi:type="dcterms:W3CDTF">2024-12-12T05:58:43Z</dcterms:created>
  <dcterms:modified xsi:type="dcterms:W3CDTF">2024-12-17T09:44:12Z</dcterms:modified>
</cp:coreProperties>
</file>