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6" r:id="rId8"/>
    <p:sldId id="262" r:id="rId9"/>
    <p:sldId id="267" r:id="rId10"/>
    <p:sldId id="263" r:id="rId11"/>
    <p:sldId id="265"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EC0B1-D118-4CDF-889E-17C2048E2CC5}" type="datetimeFigureOut">
              <a:rPr lang="en-IN" smtClean="0"/>
              <a:t>20-08-2024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5D2CC7-83C4-4DA5-8FBD-7E1E200BE12D}" type="slidenum">
              <a:rPr lang="en-IN" smtClean="0"/>
              <a:t>‹#›</a:t>
            </a:fld>
            <a:endParaRPr lang="en-IN"/>
          </a:p>
        </p:txBody>
      </p:sp>
    </p:spTree>
    <p:extLst>
      <p:ext uri="{BB962C8B-B14F-4D97-AF65-F5344CB8AC3E}">
        <p14:creationId xmlns:p14="http://schemas.microsoft.com/office/powerpoint/2010/main" val="89864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5D2CC7-83C4-4DA5-8FBD-7E1E200BE12D}" type="slidenum">
              <a:rPr lang="en-IN" smtClean="0"/>
              <a:t>10</a:t>
            </a:fld>
            <a:endParaRPr lang="en-IN"/>
          </a:p>
        </p:txBody>
      </p:sp>
    </p:spTree>
    <p:extLst>
      <p:ext uri="{BB962C8B-B14F-4D97-AF65-F5344CB8AC3E}">
        <p14:creationId xmlns:p14="http://schemas.microsoft.com/office/powerpoint/2010/main" val="1534805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2DEC-F69D-6586-1417-0DDCF4FFC0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AC097E-230F-FC20-9E38-079EF172F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9D3348-B9A7-06C1-EB71-214D25F9D437}"/>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5" name="Footer Placeholder 4">
            <a:extLst>
              <a:ext uri="{FF2B5EF4-FFF2-40B4-BE49-F238E27FC236}">
                <a16:creationId xmlns:a16="http://schemas.microsoft.com/office/drawing/2014/main" id="{A4E02C25-C957-C0DC-4118-1CBB736A1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9F37CF-633B-D4C5-E637-EE5790429149}"/>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2083490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4552-6D44-0E19-3515-6B844D6616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955FE9-AABB-4355-061C-6B0540238D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ED545B-F567-4276-EAD2-F1DB806B2922}"/>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5" name="Footer Placeholder 4">
            <a:extLst>
              <a:ext uri="{FF2B5EF4-FFF2-40B4-BE49-F238E27FC236}">
                <a16:creationId xmlns:a16="http://schemas.microsoft.com/office/drawing/2014/main" id="{59045D48-7EAB-376E-6A49-EBA3629AE2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DE77B7-9EE2-1589-2882-620457BE5F47}"/>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2116543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4C44DF-1E89-0FD5-71BB-702A65D612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CE889B-F926-4113-9916-9868917035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A657F1-6CB4-83A8-B1FB-3798B4CC5A97}"/>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5" name="Footer Placeholder 4">
            <a:extLst>
              <a:ext uri="{FF2B5EF4-FFF2-40B4-BE49-F238E27FC236}">
                <a16:creationId xmlns:a16="http://schemas.microsoft.com/office/drawing/2014/main" id="{3BDF006C-8EE2-882B-20AF-BD77F0BCFA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60A86C-C8AB-5B4B-9EAE-5D3FBF86C626}"/>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317154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0BEF-A3F4-20B1-C5B4-CC77D9EEA1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6F18A6-1A36-26A0-C7F1-1CE95EAD20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AB3B2D-39B9-4234-4405-784C7A34E4B0}"/>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5" name="Footer Placeholder 4">
            <a:extLst>
              <a:ext uri="{FF2B5EF4-FFF2-40B4-BE49-F238E27FC236}">
                <a16:creationId xmlns:a16="http://schemas.microsoft.com/office/drawing/2014/main" id="{7B1C2933-21DC-EF63-051E-75CA707D5B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EF2AC3-A28C-B88B-C914-3757F130AED3}"/>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107513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76DB-243A-C5FA-43C9-BC9892D64E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872B78-0176-0CD7-F885-1B7AA8492F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2637A5-DEE6-C6CC-1D45-5A4F35ECD402}"/>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5" name="Footer Placeholder 4">
            <a:extLst>
              <a:ext uri="{FF2B5EF4-FFF2-40B4-BE49-F238E27FC236}">
                <a16:creationId xmlns:a16="http://schemas.microsoft.com/office/drawing/2014/main" id="{E89403BD-7261-DEAB-1A88-BFA0433BE2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6DF9C-3A50-65FC-4DEF-5B7B1CAE54FA}"/>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269934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5981-E613-4FBD-42EE-2325E5E9DD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7BF4D0-26D1-89D3-11B1-FA207A0090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696FCC-286D-CCF1-C3EF-5A9ABB2D52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67B667-3C62-2FE0-A9E7-254D03E682F4}"/>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6" name="Footer Placeholder 5">
            <a:extLst>
              <a:ext uri="{FF2B5EF4-FFF2-40B4-BE49-F238E27FC236}">
                <a16:creationId xmlns:a16="http://schemas.microsoft.com/office/drawing/2014/main" id="{417F8B43-45CF-6319-5454-27F5454951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CF3BBE-0A28-B5ED-DA10-BFB7B5C017F7}"/>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3339869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45FC-78B8-D7D1-C83F-1517BF0CC2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797910-7609-FCAC-ED88-41F3C495DE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BCD998-C715-4E7F-1178-EAD20043D0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563694-B1FE-3246-C00C-5F3620B358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3E0CAF-3378-6B77-2FE9-48ECA28859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BB6E23-E833-C64E-A42F-71E72FA0A929}"/>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8" name="Footer Placeholder 7">
            <a:extLst>
              <a:ext uri="{FF2B5EF4-FFF2-40B4-BE49-F238E27FC236}">
                <a16:creationId xmlns:a16="http://schemas.microsoft.com/office/drawing/2014/main" id="{4466DC3F-BA9A-5047-3EBE-724D93680F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18F3E7-0A42-19DC-FD04-614A1F4B2E19}"/>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263988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85F9-5933-B5F2-726D-0D398D4BBF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06F004-EFB8-E78C-979E-BCE4AD31FD1A}"/>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4" name="Footer Placeholder 3">
            <a:extLst>
              <a:ext uri="{FF2B5EF4-FFF2-40B4-BE49-F238E27FC236}">
                <a16:creationId xmlns:a16="http://schemas.microsoft.com/office/drawing/2014/main" id="{C0B102BA-EACF-4E07-5039-D3AE18627A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9A975C-3B01-3CC4-2760-5FDE6BBF8071}"/>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61356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8EC9A3-B60A-473F-FAFF-C60D8C4EA3B3}"/>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3" name="Footer Placeholder 2">
            <a:extLst>
              <a:ext uri="{FF2B5EF4-FFF2-40B4-BE49-F238E27FC236}">
                <a16:creationId xmlns:a16="http://schemas.microsoft.com/office/drawing/2014/main" id="{DF596CCD-1146-A080-A95B-382BB3E364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506C2F-437C-47E3-6018-B2A09720A1E8}"/>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2809107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E953-EF14-EDFE-67F5-08DC06F77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C829D0-A3F2-E76F-263F-514C7C682F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1C36E6-ECC2-25E2-B027-67BD95A24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468730-83A9-ECEF-B9C5-C1FE751CB2E6}"/>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6" name="Footer Placeholder 5">
            <a:extLst>
              <a:ext uri="{FF2B5EF4-FFF2-40B4-BE49-F238E27FC236}">
                <a16:creationId xmlns:a16="http://schemas.microsoft.com/office/drawing/2014/main" id="{79115B83-0137-9931-48A2-EE0F3ED1BE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BE72DF-66CC-3265-40D1-FBEC64A9E365}"/>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223078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A6D5-6387-AA59-F289-F686A7558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B7DDC9-481C-0DE6-CDAD-7D144B658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70CA30-9C47-F58B-8E8C-BFCE44F99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745181-0100-6FE7-0129-A1A125BD5430}"/>
              </a:ext>
            </a:extLst>
          </p:cNvPr>
          <p:cNvSpPr>
            <a:spLocks noGrp="1"/>
          </p:cNvSpPr>
          <p:nvPr>
            <p:ph type="dt" sz="half" idx="10"/>
          </p:nvPr>
        </p:nvSpPr>
        <p:spPr/>
        <p:txBody>
          <a:bodyPr/>
          <a:lstStyle/>
          <a:p>
            <a:fld id="{C7DF3E2F-5875-4EC5-A96D-EF1D4A795F25}" type="datetimeFigureOut">
              <a:rPr lang="en-IN" smtClean="0"/>
              <a:t>20-08-2024</a:t>
            </a:fld>
            <a:endParaRPr lang="en-IN"/>
          </a:p>
        </p:txBody>
      </p:sp>
      <p:sp>
        <p:nvSpPr>
          <p:cNvPr id="6" name="Footer Placeholder 5">
            <a:extLst>
              <a:ext uri="{FF2B5EF4-FFF2-40B4-BE49-F238E27FC236}">
                <a16:creationId xmlns:a16="http://schemas.microsoft.com/office/drawing/2014/main" id="{CB1A6706-0332-CC47-57B8-1F44D152ED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7E47D8-9AAC-0104-C17E-EF9F30538B4B}"/>
              </a:ext>
            </a:extLst>
          </p:cNvPr>
          <p:cNvSpPr>
            <a:spLocks noGrp="1"/>
          </p:cNvSpPr>
          <p:nvPr>
            <p:ph type="sldNum" sz="quarter" idx="12"/>
          </p:nvPr>
        </p:nvSpPr>
        <p:spPr/>
        <p:txBody>
          <a:bodyPr/>
          <a:lstStyle/>
          <a:p>
            <a:fld id="{CA44CE78-2C03-455C-962B-CFB100F49D6E}" type="slidenum">
              <a:rPr lang="en-IN" smtClean="0"/>
              <a:t>‹#›</a:t>
            </a:fld>
            <a:endParaRPr lang="en-IN"/>
          </a:p>
        </p:txBody>
      </p:sp>
    </p:spTree>
    <p:extLst>
      <p:ext uri="{BB962C8B-B14F-4D97-AF65-F5344CB8AC3E}">
        <p14:creationId xmlns:p14="http://schemas.microsoft.com/office/powerpoint/2010/main" val="92261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74F074-D819-EB14-D9C5-EA89DDCDFB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6AF531-51B9-4969-98D6-6367C662EC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916B03-B44F-E2AC-2F9C-982EF9B4DC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F3E2F-5875-4EC5-A96D-EF1D4A795F25}" type="datetimeFigureOut">
              <a:rPr lang="en-IN" smtClean="0"/>
              <a:t>20-08-2024</a:t>
            </a:fld>
            <a:endParaRPr lang="en-IN"/>
          </a:p>
        </p:txBody>
      </p:sp>
      <p:sp>
        <p:nvSpPr>
          <p:cNvPr id="5" name="Footer Placeholder 4">
            <a:extLst>
              <a:ext uri="{FF2B5EF4-FFF2-40B4-BE49-F238E27FC236}">
                <a16:creationId xmlns:a16="http://schemas.microsoft.com/office/drawing/2014/main" id="{907E5DFF-F7E0-589A-1B67-B546998F6B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A7C48C-5216-7785-DC74-C280333F62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4CE78-2C03-455C-962B-CFB100F49D6E}" type="slidenum">
              <a:rPr lang="en-IN" smtClean="0"/>
              <a:t>‹#›</a:t>
            </a:fld>
            <a:endParaRPr lang="en-IN"/>
          </a:p>
        </p:txBody>
      </p:sp>
    </p:spTree>
    <p:extLst>
      <p:ext uri="{BB962C8B-B14F-4D97-AF65-F5344CB8AC3E}">
        <p14:creationId xmlns:p14="http://schemas.microsoft.com/office/powerpoint/2010/main" val="3869675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3C44-72A3-C240-22BA-9F6BD6CBC30E}"/>
              </a:ext>
            </a:extLst>
          </p:cNvPr>
          <p:cNvSpPr>
            <a:spLocks noGrp="1"/>
          </p:cNvSpPr>
          <p:nvPr>
            <p:ph type="ctrTitle"/>
          </p:nvPr>
        </p:nvSpPr>
        <p:spPr/>
        <p:txBody>
          <a:bodyPr/>
          <a:lstStyle/>
          <a:p>
            <a:r>
              <a:rPr lang="en-US" b="1" dirty="0"/>
              <a:t>Lending Club Case Study</a:t>
            </a:r>
            <a:endParaRPr lang="en-IN" sz="2800" dirty="0"/>
          </a:p>
        </p:txBody>
      </p:sp>
      <p:sp>
        <p:nvSpPr>
          <p:cNvPr id="3" name="Subtitle 2">
            <a:extLst>
              <a:ext uri="{FF2B5EF4-FFF2-40B4-BE49-F238E27FC236}">
                <a16:creationId xmlns:a16="http://schemas.microsoft.com/office/drawing/2014/main" id="{6EE16240-8762-C265-D339-2FB58400F390}"/>
              </a:ext>
            </a:extLst>
          </p:cNvPr>
          <p:cNvSpPr>
            <a:spLocks noGrp="1"/>
          </p:cNvSpPr>
          <p:nvPr>
            <p:ph type="subTitle" idx="1"/>
          </p:nvPr>
        </p:nvSpPr>
        <p:spPr/>
        <p:txBody>
          <a:bodyPr>
            <a:normAutofit/>
          </a:bodyPr>
          <a:lstStyle/>
          <a:p>
            <a:r>
              <a:rPr lang="en-US" sz="3200" dirty="0"/>
              <a:t>Exploratory Data Analysis</a:t>
            </a:r>
            <a:endParaRPr lang="en-IN" sz="3200" dirty="0"/>
          </a:p>
        </p:txBody>
      </p:sp>
      <p:sp>
        <p:nvSpPr>
          <p:cNvPr id="4" name="TextBox 3">
            <a:extLst>
              <a:ext uri="{FF2B5EF4-FFF2-40B4-BE49-F238E27FC236}">
                <a16:creationId xmlns:a16="http://schemas.microsoft.com/office/drawing/2014/main" id="{2C0107FF-8096-F28B-C1E4-7582D737EE2A}"/>
              </a:ext>
            </a:extLst>
          </p:cNvPr>
          <p:cNvSpPr txBox="1"/>
          <p:nvPr/>
        </p:nvSpPr>
        <p:spPr>
          <a:xfrm>
            <a:off x="550606" y="5889523"/>
            <a:ext cx="3883742" cy="646331"/>
          </a:xfrm>
          <a:prstGeom prst="rect">
            <a:avLst/>
          </a:prstGeom>
          <a:noFill/>
        </p:spPr>
        <p:txBody>
          <a:bodyPr wrap="square" rtlCol="0">
            <a:spAutoFit/>
          </a:bodyPr>
          <a:lstStyle/>
          <a:p>
            <a:r>
              <a:rPr lang="en-IN" dirty="0"/>
              <a:t>Supriya </a:t>
            </a:r>
          </a:p>
          <a:p>
            <a:r>
              <a:rPr lang="en-IN" dirty="0"/>
              <a:t>Tamilarasan</a:t>
            </a:r>
          </a:p>
        </p:txBody>
      </p:sp>
    </p:spTree>
    <p:extLst>
      <p:ext uri="{BB962C8B-B14F-4D97-AF65-F5344CB8AC3E}">
        <p14:creationId xmlns:p14="http://schemas.microsoft.com/office/powerpoint/2010/main" val="2886016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BE994-8CB0-D031-F5B3-BA69C051E466}"/>
              </a:ext>
            </a:extLst>
          </p:cNvPr>
          <p:cNvSpPr>
            <a:spLocks noGrp="1"/>
          </p:cNvSpPr>
          <p:nvPr>
            <p:ph type="title"/>
          </p:nvPr>
        </p:nvSpPr>
        <p:spPr>
          <a:xfrm>
            <a:off x="769374" y="2479060"/>
            <a:ext cx="10515600" cy="1325563"/>
          </a:xfrm>
        </p:spPr>
        <p:txBody>
          <a:bodyPr/>
          <a:lstStyle/>
          <a:p>
            <a:pPr algn="ctr"/>
            <a:r>
              <a:rPr lang="en-IN" b="1" dirty="0"/>
              <a:t>Univariate Analysis</a:t>
            </a:r>
          </a:p>
        </p:txBody>
      </p:sp>
    </p:spTree>
    <p:extLst>
      <p:ext uri="{BB962C8B-B14F-4D97-AF65-F5344CB8AC3E}">
        <p14:creationId xmlns:p14="http://schemas.microsoft.com/office/powerpoint/2010/main" val="3671132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BE994-8CB0-D031-F5B3-BA69C051E466}"/>
              </a:ext>
            </a:extLst>
          </p:cNvPr>
          <p:cNvSpPr>
            <a:spLocks noGrp="1"/>
          </p:cNvSpPr>
          <p:nvPr>
            <p:ph type="title"/>
          </p:nvPr>
        </p:nvSpPr>
        <p:spPr>
          <a:xfrm>
            <a:off x="769374" y="2479060"/>
            <a:ext cx="10515600" cy="1325563"/>
          </a:xfrm>
        </p:spPr>
        <p:txBody>
          <a:bodyPr/>
          <a:lstStyle/>
          <a:p>
            <a:pPr algn="ctr"/>
            <a:r>
              <a:rPr lang="en-IN" b="1" dirty="0"/>
              <a:t>Bivariate Analysis</a:t>
            </a:r>
          </a:p>
        </p:txBody>
      </p:sp>
    </p:spTree>
    <p:extLst>
      <p:ext uri="{BB962C8B-B14F-4D97-AF65-F5344CB8AC3E}">
        <p14:creationId xmlns:p14="http://schemas.microsoft.com/office/powerpoint/2010/main" val="1848113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682E-BB20-CDAC-E6CC-43FA869C268E}"/>
              </a:ext>
            </a:extLst>
          </p:cNvPr>
          <p:cNvSpPr>
            <a:spLocks noGrp="1"/>
          </p:cNvSpPr>
          <p:nvPr>
            <p:ph type="title"/>
          </p:nvPr>
        </p:nvSpPr>
        <p:spPr>
          <a:xfrm>
            <a:off x="838200" y="365126"/>
            <a:ext cx="10515600" cy="1050720"/>
          </a:xfrm>
        </p:spPr>
        <p:txBody>
          <a:bodyPr/>
          <a:lstStyle/>
          <a:p>
            <a:r>
              <a:rPr lang="en-IN" b="1" dirty="0"/>
              <a:t>Conclusion</a:t>
            </a:r>
          </a:p>
        </p:txBody>
      </p:sp>
      <p:sp>
        <p:nvSpPr>
          <p:cNvPr id="3" name="Content Placeholder 2">
            <a:extLst>
              <a:ext uri="{FF2B5EF4-FFF2-40B4-BE49-F238E27FC236}">
                <a16:creationId xmlns:a16="http://schemas.microsoft.com/office/drawing/2014/main" id="{17E42DFF-D82C-70D7-7EB0-FD9AC57F07B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6083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760E-CFB2-9216-35BA-E41D499BDA82}"/>
              </a:ext>
            </a:extLst>
          </p:cNvPr>
          <p:cNvSpPr>
            <a:spLocks noGrp="1"/>
          </p:cNvSpPr>
          <p:nvPr>
            <p:ph type="title"/>
          </p:nvPr>
        </p:nvSpPr>
        <p:spPr/>
        <p:txBody>
          <a:bodyPr/>
          <a:lstStyle/>
          <a:p>
            <a:r>
              <a:rPr lang="en-IN" b="1" dirty="0"/>
              <a:t>Content</a:t>
            </a:r>
          </a:p>
        </p:txBody>
      </p:sp>
      <p:sp>
        <p:nvSpPr>
          <p:cNvPr id="3" name="Content Placeholder 2">
            <a:extLst>
              <a:ext uri="{FF2B5EF4-FFF2-40B4-BE49-F238E27FC236}">
                <a16:creationId xmlns:a16="http://schemas.microsoft.com/office/drawing/2014/main" id="{A0E3991A-FC15-F52A-0796-24BC78C870DA}"/>
              </a:ext>
            </a:extLst>
          </p:cNvPr>
          <p:cNvSpPr>
            <a:spLocks noGrp="1"/>
          </p:cNvSpPr>
          <p:nvPr>
            <p:ph idx="1"/>
          </p:nvPr>
        </p:nvSpPr>
        <p:spPr/>
        <p:txBody>
          <a:bodyPr>
            <a:normAutofit fontScale="92500" lnSpcReduction="20000"/>
          </a:bodyPr>
          <a:lstStyle/>
          <a:p>
            <a:r>
              <a:rPr lang="en-IN" dirty="0"/>
              <a:t>Problem Statement</a:t>
            </a:r>
          </a:p>
          <a:p>
            <a:r>
              <a:rPr lang="en-IN" dirty="0"/>
              <a:t>Data Summary</a:t>
            </a:r>
          </a:p>
          <a:p>
            <a:r>
              <a:rPr lang="en-IN" dirty="0"/>
              <a:t>Data Cleaning</a:t>
            </a:r>
          </a:p>
          <a:p>
            <a:r>
              <a:rPr lang="en-IN" dirty="0"/>
              <a:t>Data Conversions</a:t>
            </a:r>
          </a:p>
          <a:p>
            <a:r>
              <a:rPr lang="en-IN" dirty="0"/>
              <a:t>Derived Columns</a:t>
            </a:r>
          </a:p>
          <a:p>
            <a:r>
              <a:rPr lang="en-IN" dirty="0"/>
              <a:t>Dropping or Imputing Rows</a:t>
            </a:r>
          </a:p>
          <a:p>
            <a:r>
              <a:rPr lang="en-IN" dirty="0"/>
              <a:t>Outliers</a:t>
            </a:r>
          </a:p>
          <a:p>
            <a:r>
              <a:rPr lang="en-IN" dirty="0"/>
              <a:t>Univariate Analysis</a:t>
            </a:r>
          </a:p>
          <a:p>
            <a:r>
              <a:rPr lang="en-IN" dirty="0"/>
              <a:t>Bivariate Analysis</a:t>
            </a:r>
          </a:p>
          <a:p>
            <a:r>
              <a:rPr lang="en-IN" dirty="0"/>
              <a:t>Conclusion</a:t>
            </a:r>
          </a:p>
        </p:txBody>
      </p:sp>
    </p:spTree>
    <p:extLst>
      <p:ext uri="{BB962C8B-B14F-4D97-AF65-F5344CB8AC3E}">
        <p14:creationId xmlns:p14="http://schemas.microsoft.com/office/powerpoint/2010/main" val="3913200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C806-6DFE-CC55-6E32-0615AC21CF1F}"/>
              </a:ext>
            </a:extLst>
          </p:cNvPr>
          <p:cNvSpPr>
            <a:spLocks noGrp="1"/>
          </p:cNvSpPr>
          <p:nvPr>
            <p:ph type="title"/>
          </p:nvPr>
        </p:nvSpPr>
        <p:spPr>
          <a:xfrm>
            <a:off x="838200" y="365125"/>
            <a:ext cx="10515600" cy="686927"/>
          </a:xfrm>
        </p:spPr>
        <p:txBody>
          <a:bodyPr>
            <a:normAutofit fontScale="90000"/>
          </a:bodyPr>
          <a:lstStyle/>
          <a:p>
            <a:r>
              <a:rPr lang="en-IN" b="1" dirty="0"/>
              <a:t>Problem Statement</a:t>
            </a:r>
          </a:p>
        </p:txBody>
      </p:sp>
      <p:sp>
        <p:nvSpPr>
          <p:cNvPr id="3" name="Content Placeholder 2">
            <a:extLst>
              <a:ext uri="{FF2B5EF4-FFF2-40B4-BE49-F238E27FC236}">
                <a16:creationId xmlns:a16="http://schemas.microsoft.com/office/drawing/2014/main" id="{3ABF8031-E163-2BE4-8F51-2D2E6A322547}"/>
              </a:ext>
            </a:extLst>
          </p:cNvPr>
          <p:cNvSpPr>
            <a:spLocks noGrp="1"/>
          </p:cNvSpPr>
          <p:nvPr>
            <p:ph idx="1"/>
          </p:nvPr>
        </p:nvSpPr>
        <p:spPr>
          <a:xfrm>
            <a:off x="838200" y="1130710"/>
            <a:ext cx="10515600" cy="5046253"/>
          </a:xfrm>
        </p:spPr>
        <p:txBody>
          <a:bodyPr>
            <a:normAutofit fontScale="70000" lnSpcReduction="20000"/>
          </a:bodyPr>
          <a:lstStyle/>
          <a:p>
            <a:pPr marL="0" indent="0">
              <a:buNone/>
            </a:pPr>
            <a:r>
              <a:rPr lang="en-US" sz="2300" b="1" dirty="0"/>
              <a:t>Problem: </a:t>
            </a:r>
          </a:p>
          <a:p>
            <a:r>
              <a:rPr lang="en-US" sz="2300" dirty="0"/>
              <a:t> You work for a consumer finance company specializing in lending various types of loans to urban customers. When the company receives a loan application, the company has to decide for loan approval based on the applicant’s profile. Two types of risks are associated with the bank’s decision: </a:t>
            </a:r>
          </a:p>
          <a:p>
            <a:pPr lvl="1"/>
            <a:r>
              <a:rPr lang="en-US" sz="2300" dirty="0"/>
              <a:t> If the applicant is likely to repay the loan, then not approving the loan results in a loss of business to the company </a:t>
            </a:r>
          </a:p>
          <a:p>
            <a:pPr lvl="1"/>
            <a:r>
              <a:rPr lang="en-US" sz="2300" dirty="0"/>
              <a:t>If the applicant is not likely to repay the loan, i.e. he/she is likely to default, then approving the loan may lead to a financial loss for the company. </a:t>
            </a:r>
          </a:p>
          <a:p>
            <a:pPr marL="0" indent="0">
              <a:buNone/>
            </a:pPr>
            <a:r>
              <a:rPr lang="en-US" sz="2300" b="1" dirty="0"/>
              <a:t>Objective:  </a:t>
            </a:r>
          </a:p>
          <a:p>
            <a:r>
              <a:rPr lang="en-US" sz="2300" dirty="0"/>
              <a:t>Use EDA to understand how consumer attributes and loan attributes influence the tendency of default </a:t>
            </a:r>
          </a:p>
          <a:p>
            <a:pPr marL="0" indent="0">
              <a:buNone/>
            </a:pPr>
            <a:r>
              <a:rPr lang="en-US" sz="2300" b="1" dirty="0"/>
              <a:t>Constraints: </a:t>
            </a:r>
          </a:p>
          <a:p>
            <a:r>
              <a:rPr lang="en-US" sz="2300" dirty="0"/>
              <a:t> When a person applies for a loan, there are two types of decisions that could be taken by the company: </a:t>
            </a:r>
          </a:p>
          <a:p>
            <a:pPr lvl="1"/>
            <a:r>
              <a:rPr lang="en-US" sz="2300" b="1" dirty="0"/>
              <a:t>Loan accepted: </a:t>
            </a:r>
            <a:r>
              <a:rPr lang="en-US" sz="2300" dirty="0"/>
              <a:t>If the company approves the loan, there are 3 possible scenarios described below: </a:t>
            </a:r>
          </a:p>
          <a:p>
            <a:pPr lvl="2"/>
            <a:r>
              <a:rPr lang="en-US" sz="2300" b="1" dirty="0"/>
              <a:t>Fully paid</a:t>
            </a:r>
            <a:r>
              <a:rPr lang="en-US" sz="2300" dirty="0"/>
              <a:t>: Applicant has fully paid the loan (the principal and the interest rate) </a:t>
            </a:r>
          </a:p>
          <a:p>
            <a:pPr lvl="2"/>
            <a:r>
              <a:rPr lang="en-US" sz="2300" b="1" dirty="0"/>
              <a:t>Current: </a:t>
            </a:r>
            <a:r>
              <a:rPr lang="en-US" sz="2300" dirty="0"/>
              <a:t>Applicant is in the process of paying the instalments, i.e. the tenure of the loan is not yet completed. These candidates are not labeled as ‘defaulted’.  </a:t>
            </a:r>
          </a:p>
          <a:p>
            <a:pPr lvl="2"/>
            <a:r>
              <a:rPr lang="en-US" sz="2300" b="1" dirty="0"/>
              <a:t>Charged-off</a:t>
            </a:r>
            <a:r>
              <a:rPr lang="en-US" sz="2300" dirty="0"/>
              <a:t>: Applicant has not paid the instalments in due time for a long period, i.e. he/she has defaulted on the loan</a:t>
            </a:r>
          </a:p>
          <a:p>
            <a:pPr lvl="1"/>
            <a:r>
              <a:rPr lang="en-US" sz="2300" b="1" dirty="0"/>
              <a:t>Loan rejected: </a:t>
            </a:r>
            <a:r>
              <a:rPr lang="en-US" sz="2300" dirty="0"/>
              <a:t>The company had rejected the loan (because the candidate does not meet their requirements etc.). </a:t>
            </a:r>
          </a:p>
          <a:p>
            <a:pPr lvl="2"/>
            <a:r>
              <a:rPr lang="en-US" sz="2300" dirty="0"/>
              <a:t>Since the loan was rejected, there is no transactional history of those applicants with the company and so this data is not available with the company (and thus in this dataset)</a:t>
            </a:r>
            <a:endParaRPr lang="en-IN" sz="2300" dirty="0"/>
          </a:p>
          <a:p>
            <a:pPr lvl="2"/>
            <a:endParaRPr lang="en-US" sz="2300" dirty="0"/>
          </a:p>
          <a:p>
            <a:pPr marL="914400" lvl="2" indent="0">
              <a:buNone/>
            </a:pPr>
            <a:endParaRPr lang="en-US" sz="2300" dirty="0"/>
          </a:p>
        </p:txBody>
      </p:sp>
    </p:spTree>
    <p:extLst>
      <p:ext uri="{BB962C8B-B14F-4D97-AF65-F5344CB8AC3E}">
        <p14:creationId xmlns:p14="http://schemas.microsoft.com/office/powerpoint/2010/main" val="1074033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CD398-E47B-4986-B6BF-F8BFB5B00EB0}"/>
              </a:ext>
            </a:extLst>
          </p:cNvPr>
          <p:cNvSpPr>
            <a:spLocks noGrp="1"/>
          </p:cNvSpPr>
          <p:nvPr>
            <p:ph type="title"/>
          </p:nvPr>
        </p:nvSpPr>
        <p:spPr>
          <a:xfrm>
            <a:off x="838200" y="365124"/>
            <a:ext cx="10515600" cy="1679985"/>
          </a:xfrm>
        </p:spPr>
        <p:txBody>
          <a:bodyPr>
            <a:normAutofit/>
          </a:bodyPr>
          <a:lstStyle/>
          <a:p>
            <a:r>
              <a:rPr lang="en-IN" b="1" dirty="0"/>
              <a:t>Data Understanding</a:t>
            </a:r>
          </a:p>
        </p:txBody>
      </p:sp>
      <p:sp>
        <p:nvSpPr>
          <p:cNvPr id="3" name="Content Placeholder 2">
            <a:extLst>
              <a:ext uri="{FF2B5EF4-FFF2-40B4-BE49-F238E27FC236}">
                <a16:creationId xmlns:a16="http://schemas.microsoft.com/office/drawing/2014/main" id="{A68C7DFC-550D-18CF-2129-587AC37F1DFA}"/>
              </a:ext>
            </a:extLst>
          </p:cNvPr>
          <p:cNvSpPr>
            <a:spLocks noGrp="1"/>
          </p:cNvSpPr>
          <p:nvPr>
            <p:ph idx="1"/>
          </p:nvPr>
        </p:nvSpPr>
        <p:spPr>
          <a:xfrm>
            <a:off x="838200" y="2182761"/>
            <a:ext cx="10515600" cy="3994202"/>
          </a:xfrm>
        </p:spPr>
        <p:txBody>
          <a:bodyPr/>
          <a:lstStyle/>
          <a:p>
            <a:r>
              <a:rPr lang="en-US" dirty="0"/>
              <a:t>Loan.csv file contains 39717 rows and 111 columns. </a:t>
            </a:r>
          </a:p>
          <a:p>
            <a:r>
              <a:rPr lang="en-US" dirty="0"/>
              <a:t>There are two types of attributes - Loan Attributes and Customer attributes.</a:t>
            </a:r>
          </a:p>
        </p:txBody>
      </p:sp>
    </p:spTree>
    <p:extLst>
      <p:ext uri="{BB962C8B-B14F-4D97-AF65-F5344CB8AC3E}">
        <p14:creationId xmlns:p14="http://schemas.microsoft.com/office/powerpoint/2010/main" val="1828978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0115-1CAE-843F-673F-292803089752}"/>
              </a:ext>
            </a:extLst>
          </p:cNvPr>
          <p:cNvSpPr>
            <a:spLocks noGrp="1"/>
          </p:cNvSpPr>
          <p:nvPr>
            <p:ph type="title"/>
          </p:nvPr>
        </p:nvSpPr>
        <p:spPr>
          <a:xfrm>
            <a:off x="838200" y="365125"/>
            <a:ext cx="10515600" cy="775417"/>
          </a:xfrm>
        </p:spPr>
        <p:txBody>
          <a:bodyPr/>
          <a:lstStyle/>
          <a:p>
            <a:r>
              <a:rPr lang="en-IN" b="1" dirty="0"/>
              <a:t>Data Cleaning</a:t>
            </a:r>
          </a:p>
        </p:txBody>
      </p:sp>
      <p:sp>
        <p:nvSpPr>
          <p:cNvPr id="3" name="Content Placeholder 2">
            <a:extLst>
              <a:ext uri="{FF2B5EF4-FFF2-40B4-BE49-F238E27FC236}">
                <a16:creationId xmlns:a16="http://schemas.microsoft.com/office/drawing/2014/main" id="{7468035A-7A9C-8310-5B0B-5D41C0523FF2}"/>
              </a:ext>
            </a:extLst>
          </p:cNvPr>
          <p:cNvSpPr>
            <a:spLocks noGrp="1"/>
          </p:cNvSpPr>
          <p:nvPr>
            <p:ph idx="1"/>
          </p:nvPr>
        </p:nvSpPr>
        <p:spPr>
          <a:xfrm>
            <a:off x="838200" y="1238865"/>
            <a:ext cx="10515600" cy="4938098"/>
          </a:xfrm>
        </p:spPr>
        <p:txBody>
          <a:bodyPr>
            <a:normAutofit fontScale="62500" lnSpcReduction="2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There were no header, footers, summary or Total rows found.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There were no duplicates rows found.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There were 1140 rows present of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loan_status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=‘current’ which has been deleted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loan_status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=‘current’ does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participate in analysis.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There were 55 columns which is having all the rows values as null/blank and doesn’t participate in analyse has been removed.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url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member_id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is unique in nature and has been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deleted.Have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kept ‘id’ for future purpose analyse.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desc</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‘title’ text/description values and doesn’t participate has been dropped from analysis.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Limiting our analysis till ‘Group’ level only hence sub group has been dropped.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Using domain knowledge, behavioural data is captured and hence will not available during the loan approval and doesn’t participate in analysis. 21 behavioural data columns has deleted.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8 columns whose values were 1, and is uniqueness in nature has been dropped from analysis.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There were two columns which </a:t>
            </a:r>
            <a:r>
              <a:rPr lang="en-IN" sz="1800" kern="100" dirty="0">
                <a:latin typeface="Calibri" panose="020F0502020204030204" pitchFamily="34" charset="0"/>
                <a:ea typeface="Calibri" panose="020F0502020204030204" pitchFamily="34" charset="0"/>
                <a:cs typeface="Times New Roman" panose="02020603050405020304" pitchFamily="18" charset="0"/>
              </a:rPr>
              <a:t>were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having more than 50% of data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has been removed.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After all the Data cleaning process we are left with 38577 rows and 20 columns.</a:t>
            </a: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We also checked if any of the columns which are required for EDA needs data manipulation but there was no scope. So we didn’t go for it.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2064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4717-5DB5-B1FB-D495-F530D18972E2}"/>
              </a:ext>
            </a:extLst>
          </p:cNvPr>
          <p:cNvSpPr>
            <a:spLocks noGrp="1"/>
          </p:cNvSpPr>
          <p:nvPr>
            <p:ph type="title"/>
          </p:nvPr>
        </p:nvSpPr>
        <p:spPr>
          <a:xfrm>
            <a:off x="838200" y="365125"/>
            <a:ext cx="10515600" cy="785249"/>
          </a:xfrm>
        </p:spPr>
        <p:txBody>
          <a:bodyPr/>
          <a:lstStyle/>
          <a:p>
            <a:r>
              <a:rPr lang="en-US" b="1" dirty="0"/>
              <a:t>Data Conversions</a:t>
            </a:r>
            <a:endParaRPr lang="en-IN" b="1" dirty="0"/>
          </a:p>
        </p:txBody>
      </p:sp>
      <p:sp>
        <p:nvSpPr>
          <p:cNvPr id="3" name="Content Placeholder 2">
            <a:extLst>
              <a:ext uri="{FF2B5EF4-FFF2-40B4-BE49-F238E27FC236}">
                <a16:creationId xmlns:a16="http://schemas.microsoft.com/office/drawing/2014/main" id="{6C7EFCAA-1437-964F-CEC4-8C93FEC99B2E}"/>
              </a:ext>
            </a:extLst>
          </p:cNvPr>
          <p:cNvSpPr>
            <a:spLocks noGrp="1"/>
          </p:cNvSpPr>
          <p:nvPr>
            <p:ph idx="1"/>
          </p:nvPr>
        </p:nvSpPr>
        <p:spPr>
          <a:xfrm>
            <a:off x="838200" y="1150374"/>
            <a:ext cx="10515600" cy="5026589"/>
          </a:xfrm>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Additional string value has been trimmed from ‘term’ column and has been converted to int data types.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int_rate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has been converted from string to int. Additional ‘%’ has been trimmed.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Column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loan_funded_amnt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funded_amnt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converted to float. </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loan_amnt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funded_amnt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funded_amnt_inv</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int_rate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columns valued rounded off to two decimal points. </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issue_d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has been converted to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datetype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808649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4717-5DB5-B1FB-D495-F530D18972E2}"/>
              </a:ext>
            </a:extLst>
          </p:cNvPr>
          <p:cNvSpPr>
            <a:spLocks noGrp="1"/>
          </p:cNvSpPr>
          <p:nvPr>
            <p:ph type="title"/>
          </p:nvPr>
        </p:nvSpPr>
        <p:spPr>
          <a:xfrm>
            <a:off x="838200" y="365125"/>
            <a:ext cx="10515600" cy="785249"/>
          </a:xfrm>
        </p:spPr>
        <p:txBody>
          <a:bodyPr/>
          <a:lstStyle/>
          <a:p>
            <a:r>
              <a:rPr lang="en-US" b="1" dirty="0"/>
              <a:t>Derived Columns</a:t>
            </a:r>
            <a:endParaRPr lang="en-IN" b="1" dirty="0"/>
          </a:p>
        </p:txBody>
      </p:sp>
      <p:sp>
        <p:nvSpPr>
          <p:cNvPr id="3" name="Content Placeholder 2">
            <a:extLst>
              <a:ext uri="{FF2B5EF4-FFF2-40B4-BE49-F238E27FC236}">
                <a16:creationId xmlns:a16="http://schemas.microsoft.com/office/drawing/2014/main" id="{6C7EFCAA-1437-964F-CEC4-8C93FEC99B2E}"/>
              </a:ext>
            </a:extLst>
          </p:cNvPr>
          <p:cNvSpPr>
            <a:spLocks noGrp="1"/>
          </p:cNvSpPr>
          <p:nvPr>
            <p:ph idx="1"/>
          </p:nvPr>
        </p:nvSpPr>
        <p:spPr>
          <a:xfrm>
            <a:off x="838200" y="1150374"/>
            <a:ext cx="10515600" cy="5026589"/>
          </a:xfrm>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Creating a derived columns for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issue_year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issue_month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from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issue_d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which will be using for further analysis.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loan_amnt_range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annual_inc_range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int_rate_range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installment_range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dti_range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are derived columns(multiple bins are created from continuous data ) has been created for better analysis.</a:t>
            </a:r>
          </a:p>
          <a:p>
            <a:pPr marL="0" indent="0">
              <a:buNone/>
            </a:pPr>
            <a:endParaRPr lang="en-IN" dirty="0"/>
          </a:p>
        </p:txBody>
      </p:sp>
    </p:spTree>
    <p:extLst>
      <p:ext uri="{BB962C8B-B14F-4D97-AF65-F5344CB8AC3E}">
        <p14:creationId xmlns:p14="http://schemas.microsoft.com/office/powerpoint/2010/main" val="342095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0083-605F-F080-32BC-65E9BFB06021}"/>
              </a:ext>
            </a:extLst>
          </p:cNvPr>
          <p:cNvSpPr>
            <a:spLocks noGrp="1"/>
          </p:cNvSpPr>
          <p:nvPr>
            <p:ph type="title"/>
          </p:nvPr>
        </p:nvSpPr>
        <p:spPr/>
        <p:txBody>
          <a:bodyPr/>
          <a:lstStyle/>
          <a:p>
            <a:r>
              <a:rPr lang="en-IN" b="1" dirty="0"/>
              <a:t>Dropping/</a:t>
            </a:r>
            <a:r>
              <a:rPr lang="en-IN" b="1" dirty="0" err="1"/>
              <a:t>Inputing</a:t>
            </a:r>
            <a:r>
              <a:rPr lang="en-IN" b="1" dirty="0"/>
              <a:t> the rows</a:t>
            </a:r>
          </a:p>
        </p:txBody>
      </p:sp>
      <p:sp>
        <p:nvSpPr>
          <p:cNvPr id="3" name="Content Placeholder 2">
            <a:extLst>
              <a:ext uri="{FF2B5EF4-FFF2-40B4-BE49-F238E27FC236}">
                <a16:creationId xmlns:a16="http://schemas.microsoft.com/office/drawing/2014/main" id="{4D9461F6-05DB-9ED5-E978-E83E269D3EF4}"/>
              </a:ext>
            </a:extLst>
          </p:cNvPr>
          <p:cNvSpPr>
            <a:spLocks noGrp="1"/>
          </p:cNvSpPr>
          <p:nvPr>
            <p:ph idx="1"/>
          </p:nvPr>
        </p:nvSpPr>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emp_length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pub_rec_bankruptcies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contains 2.67% and 1.80% of rows as null, which is very small percentage of data which we can drop it.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Total % of rows deleted: 4.48%, </a:t>
            </a:r>
          </a:p>
          <a:p>
            <a:pPr marL="0" indent="0">
              <a:lnSpc>
                <a:spcPct val="107000"/>
              </a:lnSpc>
              <a:spcAft>
                <a:spcPts val="800"/>
              </a:spcAft>
              <a:buNone/>
            </a:pPr>
            <a:endParaRPr lang="en-IN" dirty="0"/>
          </a:p>
        </p:txBody>
      </p:sp>
    </p:spTree>
    <p:extLst>
      <p:ext uri="{BB962C8B-B14F-4D97-AF65-F5344CB8AC3E}">
        <p14:creationId xmlns:p14="http://schemas.microsoft.com/office/powerpoint/2010/main" val="3605042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D85F-E616-6270-6340-5280EDABAD89}"/>
              </a:ext>
            </a:extLst>
          </p:cNvPr>
          <p:cNvSpPr>
            <a:spLocks noGrp="1"/>
          </p:cNvSpPr>
          <p:nvPr>
            <p:ph type="title"/>
          </p:nvPr>
        </p:nvSpPr>
        <p:spPr/>
        <p:txBody>
          <a:bodyPr/>
          <a:lstStyle/>
          <a:p>
            <a:r>
              <a:rPr lang="en-IN" b="1" dirty="0"/>
              <a:t>Outlier Treatment</a:t>
            </a:r>
          </a:p>
        </p:txBody>
      </p:sp>
      <p:sp>
        <p:nvSpPr>
          <p:cNvPr id="3" name="Content Placeholder 2">
            <a:extLst>
              <a:ext uri="{FF2B5EF4-FFF2-40B4-BE49-F238E27FC236}">
                <a16:creationId xmlns:a16="http://schemas.microsoft.com/office/drawing/2014/main" id="{BDC4745B-27B5-A596-CDC0-569E42B927C9}"/>
              </a:ext>
            </a:extLst>
          </p:cNvPr>
          <p:cNvSpPr>
            <a:spLocks noGrp="1"/>
          </p:cNvSpPr>
          <p:nvPr>
            <p:ph idx="1"/>
          </p:nvPr>
        </p:nvSpPr>
        <p:spPr/>
        <p:txBody>
          <a:bodyPr/>
          <a:lstStyle/>
          <a:p>
            <a:pPr>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Outliers were dropped for the columns -'</a:t>
            </a:r>
            <a:r>
              <a:rPr lang="en-IN" sz="2800" kern="100" dirty="0" err="1">
                <a:effectLst/>
                <a:latin typeface="Calibri" panose="020F0502020204030204" pitchFamily="34" charset="0"/>
                <a:ea typeface="Calibri" panose="020F0502020204030204" pitchFamily="34" charset="0"/>
                <a:cs typeface="Times New Roman" panose="02020603050405020304" pitchFamily="18" charset="0"/>
              </a:rPr>
              <a:t>loan_amnt</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kern="100" dirty="0" err="1">
                <a:effectLst/>
                <a:latin typeface="Calibri" panose="020F0502020204030204" pitchFamily="34" charset="0"/>
                <a:ea typeface="Calibri" panose="020F0502020204030204" pitchFamily="34" charset="0"/>
                <a:cs typeface="Times New Roman" panose="02020603050405020304" pitchFamily="18" charset="0"/>
              </a:rPr>
              <a:t>funded_amnt</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‘funded_amnt_</a:t>
            </a:r>
            <a:r>
              <a:rPr lang="en-IN" sz="2800" kern="100" dirty="0" err="1">
                <a:effectLst/>
                <a:latin typeface="Calibri" panose="020F0502020204030204" pitchFamily="34" charset="0"/>
                <a:ea typeface="Calibri" panose="020F0502020204030204" pitchFamily="34" charset="0"/>
                <a:cs typeface="Times New Roman" panose="02020603050405020304" pitchFamily="18" charset="0"/>
              </a:rPr>
              <a:t>inv</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2800" kern="100" dirty="0" err="1">
                <a:effectLst/>
                <a:latin typeface="Calibri" panose="020F0502020204030204" pitchFamily="34" charset="0"/>
                <a:ea typeface="Calibri" panose="020F0502020204030204" pitchFamily="34" charset="0"/>
                <a:cs typeface="Times New Roman" panose="02020603050405020304" pitchFamily="18" charset="0"/>
              </a:rPr>
              <a:t>int_rate</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kern="100" dirty="0" err="1">
                <a:effectLst/>
                <a:latin typeface="Calibri" panose="020F0502020204030204" pitchFamily="34" charset="0"/>
                <a:ea typeface="Calibri" panose="020F0502020204030204" pitchFamily="34" charset="0"/>
                <a:cs typeface="Times New Roman" panose="02020603050405020304" pitchFamily="18" charset="0"/>
              </a:rPr>
              <a:t>installment</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kern="100" dirty="0" err="1">
                <a:effectLst/>
                <a:latin typeface="Calibri" panose="020F0502020204030204" pitchFamily="34" charset="0"/>
                <a:ea typeface="Calibri" panose="020F0502020204030204" pitchFamily="34" charset="0"/>
                <a:cs typeface="Times New Roman" panose="02020603050405020304" pitchFamily="18" charset="0"/>
              </a:rPr>
              <a:t>annual_inc</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2800" dirty="0">
                <a:effectLst/>
                <a:latin typeface="Calibri" panose="020F0502020204030204" pitchFamily="34" charset="0"/>
                <a:ea typeface="Calibri" panose="020F0502020204030204" pitchFamily="34" charset="0"/>
                <a:cs typeface="Times New Roman" panose="02020603050405020304" pitchFamily="18" charset="0"/>
              </a:rPr>
              <a:t> Outliers treatment has been done for above fields using quantile mechanism</a:t>
            </a:r>
            <a:endParaRPr lang="en-IN" dirty="0"/>
          </a:p>
        </p:txBody>
      </p:sp>
    </p:spTree>
    <p:extLst>
      <p:ext uri="{BB962C8B-B14F-4D97-AF65-F5344CB8AC3E}">
        <p14:creationId xmlns:p14="http://schemas.microsoft.com/office/powerpoint/2010/main" val="4239683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905</Words>
  <Application>Microsoft Office PowerPoint</Application>
  <PresentationFormat>Widescreen</PresentationFormat>
  <Paragraphs>65</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Lending Club Case Study</vt:lpstr>
      <vt:lpstr>Content</vt:lpstr>
      <vt:lpstr>Problem Statement</vt:lpstr>
      <vt:lpstr>Data Understanding</vt:lpstr>
      <vt:lpstr>Data Cleaning</vt:lpstr>
      <vt:lpstr>Data Conversions</vt:lpstr>
      <vt:lpstr>Derived Columns</vt:lpstr>
      <vt:lpstr>Dropping/Inputing the rows</vt:lpstr>
      <vt:lpstr>Outlier Treatment</vt:lpstr>
      <vt:lpstr>Univariate Analysis</vt:lpstr>
      <vt:lpstr>Bivariate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Srujan</dc:creator>
  <cp:lastModifiedBy>Sai Srujan</cp:lastModifiedBy>
  <cp:revision>1</cp:revision>
  <dcterms:created xsi:type="dcterms:W3CDTF">2024-08-20T15:10:45Z</dcterms:created>
  <dcterms:modified xsi:type="dcterms:W3CDTF">2024-08-20T16:04:34Z</dcterms:modified>
</cp:coreProperties>
</file>