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5"/>
  </p:notesMasterIdLst>
  <p:sldIdLst>
    <p:sldId id="273" r:id="rId2"/>
    <p:sldId id="270" r:id="rId3"/>
    <p:sldId id="262" r:id="rId4"/>
    <p:sldId id="274" r:id="rId5"/>
    <p:sldId id="279" r:id="rId6"/>
    <p:sldId id="263" r:id="rId7"/>
    <p:sldId id="276" r:id="rId8"/>
    <p:sldId id="277" r:id="rId9"/>
    <p:sldId id="280" r:id="rId10"/>
    <p:sldId id="281" r:id="rId11"/>
    <p:sldId id="282" r:id="rId12"/>
    <p:sldId id="271"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4720AA-E8D7-4F6C-B338-2B98BF7FE0A7}">
          <p14:sldIdLst>
            <p14:sldId id="273"/>
            <p14:sldId id="270"/>
            <p14:sldId id="262"/>
            <p14:sldId id="274"/>
            <p14:sldId id="279"/>
            <p14:sldId id="263"/>
            <p14:sldId id="276"/>
          </p14:sldIdLst>
        </p14:section>
        <p14:section name="Untitled Section" id="{4AFD6AB8-BCEA-4781-A94E-7EF306C27A26}">
          <p14:sldIdLst>
            <p14:sldId id="277"/>
            <p14:sldId id="280"/>
            <p14:sldId id="281"/>
            <p14:sldId id="282"/>
            <p14:sldId id="271"/>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riya Krishnamurthy" initials="SK" lastIdx="2" clrIdx="0">
    <p:extLst>
      <p:ext uri="{19B8F6BF-5375-455C-9EA6-DF929625EA0E}">
        <p15:presenceInfo xmlns:p15="http://schemas.microsoft.com/office/powerpoint/2012/main" userId="aa906fba2625c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snapToGrid="0">
      <p:cViewPr varScale="1">
        <p:scale>
          <a:sx n="92" d="100"/>
          <a:sy n="92" d="100"/>
        </p:scale>
        <p:origin x="389"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5AE17-539E-439E-9B1F-F8985B3E06B5}"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44534-7EB7-42F0-84CE-34FB876AED5A}" type="slidenum">
              <a:rPr lang="en-IN" smtClean="0"/>
              <a:t>‹#›</a:t>
            </a:fld>
            <a:endParaRPr lang="en-IN"/>
          </a:p>
        </p:txBody>
      </p:sp>
    </p:spTree>
    <p:extLst>
      <p:ext uri="{BB962C8B-B14F-4D97-AF65-F5344CB8AC3E}">
        <p14:creationId xmlns:p14="http://schemas.microsoft.com/office/powerpoint/2010/main" val="34682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C44534-7EB7-42F0-84CE-34FB876AED5A}" type="slidenum">
              <a:rPr lang="en-IN" smtClean="0"/>
              <a:t>8</a:t>
            </a:fld>
            <a:endParaRPr lang="en-IN"/>
          </a:p>
        </p:txBody>
      </p:sp>
    </p:spTree>
    <p:extLst>
      <p:ext uri="{BB962C8B-B14F-4D97-AF65-F5344CB8AC3E}">
        <p14:creationId xmlns:p14="http://schemas.microsoft.com/office/powerpoint/2010/main" val="320774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419335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72175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146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316601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967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1788434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3349327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70222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3893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BAF8-F4D5-46D9-84EF-31A2FE57C5B4}"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110342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1BAF8-F4D5-46D9-84EF-31A2FE57C5B4}"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76076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1BAF8-F4D5-46D9-84EF-31A2FE57C5B4}"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165001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1BAF8-F4D5-46D9-84EF-31A2FE57C5B4}"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164322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1BAF8-F4D5-46D9-84EF-31A2FE57C5B4}"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204850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1BAF8-F4D5-46D9-84EF-31A2FE57C5B4}"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445E2-D654-4AED-A372-DC386E01D96E}" type="slidenum">
              <a:rPr lang="en-IN" smtClean="0"/>
              <a:t>‹#›</a:t>
            </a:fld>
            <a:endParaRPr lang="en-IN"/>
          </a:p>
        </p:txBody>
      </p:sp>
    </p:spTree>
    <p:extLst>
      <p:ext uri="{BB962C8B-B14F-4D97-AF65-F5344CB8AC3E}">
        <p14:creationId xmlns:p14="http://schemas.microsoft.com/office/powerpoint/2010/main" val="296231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445E2-D654-4AED-A372-DC386E01D96E}" type="slidenum">
              <a:rPr lang="en-IN" smtClean="0"/>
              <a:t>‹#›</a:t>
            </a:fld>
            <a:endParaRPr lang="en-IN"/>
          </a:p>
        </p:txBody>
      </p:sp>
      <p:sp>
        <p:nvSpPr>
          <p:cNvPr id="5" name="Date Placeholder 4"/>
          <p:cNvSpPr>
            <a:spLocks noGrp="1"/>
          </p:cNvSpPr>
          <p:nvPr>
            <p:ph type="dt" sz="half" idx="10"/>
          </p:nvPr>
        </p:nvSpPr>
        <p:spPr/>
        <p:txBody>
          <a:bodyPr/>
          <a:lstStyle/>
          <a:p>
            <a:fld id="{A9B1BAF8-F4D5-46D9-84EF-31A2FE57C5B4}" type="datetimeFigureOut">
              <a:rPr lang="en-IN" smtClean="0"/>
              <a:t>16-07-2023</a:t>
            </a:fld>
            <a:endParaRPr lang="en-IN"/>
          </a:p>
        </p:txBody>
      </p:sp>
    </p:spTree>
    <p:extLst>
      <p:ext uri="{BB962C8B-B14F-4D97-AF65-F5344CB8AC3E}">
        <p14:creationId xmlns:p14="http://schemas.microsoft.com/office/powerpoint/2010/main" val="326957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B1BAF8-F4D5-46D9-84EF-31A2FE57C5B4}" type="datetimeFigureOut">
              <a:rPr lang="en-IN" smtClean="0"/>
              <a:t>16-07-2023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9445E2-D654-4AED-A372-DC386E01D96E}" type="slidenum">
              <a:rPr lang="en-IN" smtClean="0"/>
              <a:t>‹#›</a:t>
            </a:fld>
            <a:endParaRPr lang="en-IN"/>
          </a:p>
        </p:txBody>
      </p:sp>
    </p:spTree>
    <p:extLst>
      <p:ext uri="{BB962C8B-B14F-4D97-AF65-F5344CB8AC3E}">
        <p14:creationId xmlns:p14="http://schemas.microsoft.com/office/powerpoint/2010/main" val="242235409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2741996" y="339388"/>
            <a:ext cx="6780942" cy="491915"/>
          </a:xfrm>
          <a:prstGeom prst="rect">
            <a:avLst/>
          </a:prstGeom>
        </p:spPr>
        <p:txBody>
          <a:bodyPr vert="horz" wrap="square" lIns="0" tIns="7733" rIns="0" bIns="0" rtlCol="0">
            <a:spAutoFit/>
          </a:bodyPr>
          <a:lstStyle/>
          <a:p>
            <a:pPr algn="ctr">
              <a:lnSpc>
                <a:spcPts val="1221"/>
              </a:lnSpc>
              <a:spcBef>
                <a:spcPts val="61"/>
              </a:spcBef>
            </a:pPr>
            <a:r>
              <a:rPr spc="-6" dirty="0">
                <a:solidFill>
                  <a:srgbClr val="0000FF"/>
                </a:solidFill>
                <a:latin typeface="Times New Roman"/>
                <a:cs typeface="Times New Roman"/>
              </a:rPr>
              <a:t>VISVESVARAYA</a:t>
            </a:r>
            <a:r>
              <a:rPr lang="en-US" spc="-6" dirty="0">
                <a:solidFill>
                  <a:srgbClr val="0000FF"/>
                </a:solidFill>
                <a:latin typeface="Times New Roman"/>
                <a:cs typeface="Times New Roman"/>
              </a:rPr>
              <a:t>  </a:t>
            </a:r>
            <a:r>
              <a:rPr spc="-6" dirty="0">
                <a:solidFill>
                  <a:srgbClr val="0000FF"/>
                </a:solidFill>
                <a:latin typeface="Times New Roman"/>
                <a:cs typeface="Times New Roman"/>
              </a:rPr>
              <a:t>TECHNOLOGICAL</a:t>
            </a:r>
            <a:r>
              <a:rPr spc="6" dirty="0">
                <a:solidFill>
                  <a:srgbClr val="0000FF"/>
                </a:solidFill>
                <a:latin typeface="Times New Roman"/>
                <a:cs typeface="Times New Roman"/>
              </a:rPr>
              <a:t> </a:t>
            </a:r>
            <a:r>
              <a:rPr spc="-6" dirty="0">
                <a:solidFill>
                  <a:srgbClr val="0000FF"/>
                </a:solidFill>
                <a:latin typeface="Times New Roman"/>
                <a:cs typeface="Times New Roman"/>
              </a:rPr>
              <a:t>UNIVERSITY</a:t>
            </a:r>
            <a:endParaRPr lang="en-US" spc="-6" dirty="0">
              <a:solidFill>
                <a:srgbClr val="0000FF"/>
              </a:solidFill>
              <a:latin typeface="Times New Roman"/>
              <a:cs typeface="Times New Roman"/>
            </a:endParaRPr>
          </a:p>
          <a:p>
            <a:pPr algn="ctr">
              <a:lnSpc>
                <a:spcPts val="1221"/>
              </a:lnSpc>
              <a:spcBef>
                <a:spcPts val="61"/>
              </a:spcBef>
            </a:pPr>
            <a:endParaRPr dirty="0">
              <a:latin typeface="Times New Roman"/>
              <a:cs typeface="Times New Roman"/>
            </a:endParaRPr>
          </a:p>
          <a:p>
            <a:pPr marL="2035" algn="ctr">
              <a:lnSpc>
                <a:spcPts val="1221"/>
              </a:lnSpc>
            </a:pPr>
            <a:r>
              <a:rPr sz="1600" b="1" dirty="0">
                <a:latin typeface="Times New Roman"/>
                <a:cs typeface="Times New Roman"/>
              </a:rPr>
              <a:t>Jnana</a:t>
            </a:r>
            <a:r>
              <a:rPr sz="1600" b="1" spc="-32" dirty="0">
                <a:latin typeface="Times New Roman"/>
                <a:cs typeface="Times New Roman"/>
              </a:rPr>
              <a:t> </a:t>
            </a:r>
            <a:r>
              <a:rPr sz="1600" b="1" dirty="0">
                <a:latin typeface="Times New Roman"/>
                <a:cs typeface="Times New Roman"/>
              </a:rPr>
              <a:t>Sangama,</a:t>
            </a:r>
            <a:r>
              <a:rPr sz="1600" b="1" spc="-29" dirty="0">
                <a:latin typeface="Times New Roman"/>
                <a:cs typeface="Times New Roman"/>
              </a:rPr>
              <a:t> </a:t>
            </a:r>
            <a:r>
              <a:rPr sz="1600" b="1" dirty="0">
                <a:latin typeface="Times New Roman"/>
                <a:cs typeface="Times New Roman"/>
              </a:rPr>
              <a:t>Belagavi</a:t>
            </a:r>
            <a:r>
              <a:rPr sz="1600" b="1" spc="-26" dirty="0">
                <a:latin typeface="Times New Roman"/>
                <a:cs typeface="Times New Roman"/>
              </a:rPr>
              <a:t> </a:t>
            </a:r>
            <a:r>
              <a:rPr sz="1600" b="1" dirty="0">
                <a:latin typeface="Times New Roman"/>
                <a:cs typeface="Times New Roman"/>
              </a:rPr>
              <a:t>-</a:t>
            </a:r>
            <a:r>
              <a:rPr sz="1600" b="1" spc="-35" dirty="0">
                <a:latin typeface="Times New Roman"/>
                <a:cs typeface="Times New Roman"/>
              </a:rPr>
              <a:t> </a:t>
            </a:r>
            <a:r>
              <a:rPr sz="1600" b="1" spc="-6" dirty="0">
                <a:latin typeface="Times New Roman"/>
                <a:cs typeface="Times New Roman"/>
              </a:rPr>
              <a:t>590018</a:t>
            </a:r>
            <a:endParaRPr sz="1600" dirty="0">
              <a:latin typeface="Times New Roman"/>
              <a:cs typeface="Times New Roman"/>
            </a:endParaRPr>
          </a:p>
        </p:txBody>
      </p:sp>
      <p:sp>
        <p:nvSpPr>
          <p:cNvPr id="3" name="object 3"/>
          <p:cNvSpPr txBox="1"/>
          <p:nvPr/>
        </p:nvSpPr>
        <p:spPr>
          <a:xfrm>
            <a:off x="2930355" y="1742833"/>
            <a:ext cx="6780943" cy="1633499"/>
          </a:xfrm>
          <a:prstGeom prst="rect">
            <a:avLst/>
          </a:prstGeom>
        </p:spPr>
        <p:txBody>
          <a:bodyPr vert="horz" wrap="square" lIns="0" tIns="17501" rIns="0" bIns="0" rtlCol="0">
            <a:spAutoFit/>
          </a:bodyPr>
          <a:lstStyle/>
          <a:p>
            <a:pPr marL="24418" marR="19535" algn="ctr">
              <a:lnSpc>
                <a:spcPts val="1032"/>
              </a:lnSpc>
              <a:spcBef>
                <a:spcPts val="138"/>
              </a:spcBef>
            </a:pPr>
            <a:endParaRPr sz="1200" dirty="0">
              <a:latin typeface="Times New Roman"/>
              <a:cs typeface="Times New Roman"/>
            </a:endParaRPr>
          </a:p>
          <a:p>
            <a:pPr algn="ctr">
              <a:spcBef>
                <a:spcPts val="6"/>
              </a:spcBef>
            </a:pPr>
            <a:r>
              <a:rPr lang="en-US" sz="2000" b="1" i="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Underwater Wireless Communication                                                                                      System </a:t>
            </a:r>
          </a:p>
          <a:p>
            <a:pPr marL="58197" algn="ctr">
              <a:lnSpc>
                <a:spcPts val="1112"/>
              </a:lnSpc>
            </a:pPr>
            <a:endParaRPr lang="en-US" spc="-6" dirty="0">
              <a:latin typeface="Times New Roman"/>
              <a:cs typeface="Times New Roman"/>
            </a:endParaRPr>
          </a:p>
          <a:p>
            <a:pPr marL="58197" algn="ctr">
              <a:lnSpc>
                <a:spcPts val="1112"/>
              </a:lnSpc>
            </a:pPr>
            <a:endParaRPr lang="en-US" spc="-6" dirty="0">
              <a:latin typeface="Times New Roman"/>
              <a:cs typeface="Times New Roman"/>
            </a:endParaRPr>
          </a:p>
          <a:p>
            <a:pPr marL="58197" algn="ctr">
              <a:lnSpc>
                <a:spcPts val="1112"/>
              </a:lnSpc>
            </a:pPr>
            <a:endParaRPr lang="en-US" sz="1600" spc="-6" dirty="0">
              <a:latin typeface="Times New Roman"/>
              <a:cs typeface="Times New Roman"/>
            </a:endParaRPr>
          </a:p>
          <a:p>
            <a:pPr marL="58197" algn="ctr">
              <a:lnSpc>
                <a:spcPts val="1112"/>
              </a:lnSpc>
            </a:pPr>
            <a:endParaRPr sz="1000" dirty="0">
              <a:latin typeface="Times New Roman"/>
              <a:cs typeface="Times New Roman"/>
            </a:endParaRPr>
          </a:p>
          <a:p>
            <a:pPr marL="59011" algn="ctr">
              <a:lnSpc>
                <a:spcPts val="1215"/>
              </a:lnSpc>
            </a:pPr>
            <a:endParaRPr lang="en-IN" sz="1000" dirty="0">
              <a:latin typeface="Times New Roman"/>
              <a:cs typeface="Times New Roman"/>
            </a:endParaRPr>
          </a:p>
          <a:p>
            <a:pPr marL="59011" algn="ctr">
              <a:lnSpc>
                <a:spcPts val="1215"/>
              </a:lnSpc>
            </a:pPr>
            <a:r>
              <a:rPr lang="en-IN" sz="1000" dirty="0">
                <a:latin typeface="Times New Roman"/>
                <a:cs typeface="Times New Roman"/>
              </a:rPr>
              <a:t>                </a:t>
            </a:r>
          </a:p>
        </p:txBody>
      </p:sp>
      <p:sp>
        <p:nvSpPr>
          <p:cNvPr id="4" name="object 4"/>
          <p:cNvSpPr txBox="1"/>
          <p:nvPr/>
        </p:nvSpPr>
        <p:spPr>
          <a:xfrm>
            <a:off x="4202508" y="5103944"/>
            <a:ext cx="4303159" cy="1414668"/>
          </a:xfrm>
          <a:prstGeom prst="rect">
            <a:avLst/>
          </a:prstGeom>
        </p:spPr>
        <p:txBody>
          <a:bodyPr vert="horz" wrap="square" lIns="0" tIns="16686" rIns="0" bIns="0" rtlCol="0">
            <a:spAutoFit/>
          </a:bodyPr>
          <a:lstStyle/>
          <a:p>
            <a:pPr marL="8139" marR="3256" indent="11395" algn="ctr">
              <a:lnSpc>
                <a:spcPts val="1038"/>
              </a:lnSpc>
              <a:spcBef>
                <a:spcPts val="131"/>
              </a:spcBef>
            </a:pPr>
            <a:endParaRPr lang="en-IN" sz="1600" b="1" dirty="0">
              <a:solidFill>
                <a:srgbClr val="333399"/>
              </a:solidFill>
              <a:latin typeface="Times New Roman"/>
              <a:cs typeface="Times New Roman"/>
            </a:endParaRPr>
          </a:p>
          <a:p>
            <a:pPr marL="8139" marR="3256" indent="11395" algn="ctr">
              <a:lnSpc>
                <a:spcPts val="1038"/>
              </a:lnSpc>
              <a:spcBef>
                <a:spcPts val="131"/>
              </a:spcBef>
            </a:pPr>
            <a:r>
              <a:rPr lang="en-IN" sz="1600" b="1" dirty="0">
                <a:solidFill>
                  <a:srgbClr val="333399"/>
                </a:solidFill>
                <a:latin typeface="Times New Roman"/>
                <a:cs typeface="Times New Roman"/>
              </a:rPr>
              <a:t>   </a:t>
            </a:r>
            <a:r>
              <a:rPr lang="en-IN" sz="1650" b="1" dirty="0">
                <a:solidFill>
                  <a:srgbClr val="333399"/>
                </a:solidFill>
                <a:latin typeface="Times New Roman"/>
                <a:cs typeface="Times New Roman"/>
              </a:rPr>
              <a:t>SUBMTTED BY</a:t>
            </a:r>
          </a:p>
          <a:p>
            <a:pPr marL="8139" marR="3256" indent="11395" algn="ctr">
              <a:lnSpc>
                <a:spcPts val="1038"/>
              </a:lnSpc>
              <a:spcBef>
                <a:spcPts val="131"/>
              </a:spcBef>
            </a:pPr>
            <a:endParaRPr lang="en-IN" sz="1650" b="1" dirty="0">
              <a:solidFill>
                <a:srgbClr val="333399"/>
              </a:solidFill>
              <a:latin typeface="Times New Roman"/>
              <a:cs typeface="Times New Roman"/>
            </a:endParaRPr>
          </a:p>
          <a:p>
            <a:pPr marL="8139" marR="3256" indent="11395" algn="ctr">
              <a:lnSpc>
                <a:spcPts val="1038"/>
              </a:lnSpc>
              <a:spcBef>
                <a:spcPts val="131"/>
              </a:spcBef>
            </a:pPr>
            <a:endParaRPr lang="en-IN" sz="1600" b="1" dirty="0">
              <a:solidFill>
                <a:srgbClr val="333399"/>
              </a:solidFill>
              <a:latin typeface="Times New Roman"/>
              <a:cs typeface="Times New Roman"/>
            </a:endParaRPr>
          </a:p>
          <a:p>
            <a:pPr marL="8139" marR="3256" indent="11395" algn="ctr">
              <a:lnSpc>
                <a:spcPts val="1038"/>
              </a:lnSpc>
              <a:spcBef>
                <a:spcPts val="131"/>
              </a:spcBef>
            </a:pPr>
            <a:r>
              <a:rPr lang="en-IN" sz="1600" b="1" dirty="0">
                <a:solidFill>
                  <a:srgbClr val="333399"/>
                </a:solidFill>
                <a:latin typeface="Times New Roman"/>
                <a:cs typeface="Times New Roman"/>
              </a:rPr>
              <a:t>SHIREESHA V          1EW20EC055</a:t>
            </a:r>
          </a:p>
          <a:p>
            <a:pPr marL="8139" marR="3256" indent="11395" algn="ctr">
              <a:lnSpc>
                <a:spcPts val="1038"/>
              </a:lnSpc>
              <a:spcBef>
                <a:spcPts val="131"/>
              </a:spcBef>
            </a:pPr>
            <a:endParaRPr lang="en-IN" sz="1600" b="1" dirty="0">
              <a:solidFill>
                <a:srgbClr val="333399"/>
              </a:solidFill>
              <a:latin typeface="Times New Roman"/>
              <a:cs typeface="Times New Roman"/>
            </a:endParaRPr>
          </a:p>
          <a:p>
            <a:pPr marL="8139" marR="3256" indent="11395" algn="ctr">
              <a:lnSpc>
                <a:spcPts val="1038"/>
              </a:lnSpc>
              <a:spcBef>
                <a:spcPts val="131"/>
              </a:spcBef>
            </a:pPr>
            <a:r>
              <a:rPr lang="en-IN" sz="1600" b="1" dirty="0">
                <a:solidFill>
                  <a:srgbClr val="333399"/>
                </a:solidFill>
                <a:latin typeface="Times New Roman"/>
                <a:cs typeface="Times New Roman"/>
              </a:rPr>
              <a:t>SOUNDARYA K R    1EW20EC060</a:t>
            </a:r>
          </a:p>
          <a:p>
            <a:pPr marL="8139" marR="3256" indent="11395" algn="ctr">
              <a:lnSpc>
                <a:spcPts val="1038"/>
              </a:lnSpc>
              <a:spcBef>
                <a:spcPts val="131"/>
              </a:spcBef>
            </a:pPr>
            <a:endParaRPr lang="en-IN" sz="1600" b="1" dirty="0">
              <a:solidFill>
                <a:srgbClr val="333399"/>
              </a:solidFill>
              <a:latin typeface="Times New Roman"/>
              <a:cs typeface="Times New Roman"/>
            </a:endParaRPr>
          </a:p>
          <a:p>
            <a:pPr marL="8139" marR="3256" indent="11395" algn="ctr">
              <a:lnSpc>
                <a:spcPts val="1038"/>
              </a:lnSpc>
              <a:spcBef>
                <a:spcPts val="131"/>
              </a:spcBef>
            </a:pPr>
            <a:r>
              <a:rPr lang="en-IN" sz="1600" b="1" dirty="0">
                <a:solidFill>
                  <a:srgbClr val="333399"/>
                </a:solidFill>
                <a:latin typeface="Times New Roman"/>
                <a:cs typeface="Times New Roman"/>
              </a:rPr>
              <a:t>SUPRIYA G K            1EW20EC061</a:t>
            </a:r>
            <a:endParaRPr lang="en-IN" sz="1600" dirty="0">
              <a:latin typeface="Times New Roman"/>
              <a:cs typeface="Times New Roman"/>
            </a:endParaRPr>
          </a:p>
          <a:p>
            <a:pPr marL="8139" marR="3256" indent="11395" algn="ctr">
              <a:lnSpc>
                <a:spcPts val="1038"/>
              </a:lnSpc>
              <a:spcBef>
                <a:spcPts val="131"/>
              </a:spcBef>
            </a:pPr>
            <a:endParaRPr lang="en-IN" sz="900" b="1" dirty="0">
              <a:solidFill>
                <a:srgbClr val="333399"/>
              </a:solidFill>
              <a:latin typeface="Times New Roman"/>
              <a:cs typeface="Times New Roman"/>
            </a:endParaRPr>
          </a:p>
        </p:txBody>
      </p:sp>
      <p:sp>
        <p:nvSpPr>
          <p:cNvPr id="5" name="object 5"/>
          <p:cNvSpPr txBox="1"/>
          <p:nvPr/>
        </p:nvSpPr>
        <p:spPr>
          <a:xfrm>
            <a:off x="6611880" y="3100019"/>
            <a:ext cx="835170" cy="295376"/>
          </a:xfrm>
          <a:prstGeom prst="rect">
            <a:avLst/>
          </a:prstGeom>
        </p:spPr>
        <p:txBody>
          <a:bodyPr vert="horz" wrap="square" lIns="0" tIns="8547" rIns="0" bIns="0" rtlCol="0">
            <a:spAutoFit/>
          </a:bodyPr>
          <a:lstStyle/>
          <a:p>
            <a:pPr marL="8139" algn="ctr">
              <a:lnSpc>
                <a:spcPts val="1057"/>
              </a:lnSpc>
              <a:spcBef>
                <a:spcPts val="67"/>
              </a:spcBef>
              <a:tabLst>
                <a:tab pos="131045" algn="l"/>
              </a:tabLst>
            </a:pPr>
            <a:endParaRPr lang="en-IN" sz="900" b="1" spc="-32" dirty="0">
              <a:solidFill>
                <a:srgbClr val="333399"/>
              </a:solidFill>
              <a:latin typeface="Times New Roman"/>
              <a:cs typeface="Times New Roman"/>
            </a:endParaRPr>
          </a:p>
          <a:p>
            <a:pPr marL="8139" algn="ctr">
              <a:lnSpc>
                <a:spcPts val="1057"/>
              </a:lnSpc>
              <a:spcBef>
                <a:spcPts val="67"/>
              </a:spcBef>
              <a:tabLst>
                <a:tab pos="131045" algn="l"/>
              </a:tabLst>
            </a:pPr>
            <a:r>
              <a:rPr sz="900" b="1" spc="-32" dirty="0">
                <a:solidFill>
                  <a:srgbClr val="333399"/>
                </a:solidFill>
                <a:latin typeface="Times New Roman"/>
                <a:cs typeface="Times New Roman"/>
              </a:rPr>
              <a:t>-</a:t>
            </a:r>
            <a:r>
              <a:rPr sz="900" b="1" dirty="0">
                <a:solidFill>
                  <a:srgbClr val="333399"/>
                </a:solidFill>
                <a:latin typeface="Times New Roman"/>
                <a:cs typeface="Times New Roman"/>
              </a:rPr>
              <a:t>	</a:t>
            </a:r>
            <a:endParaRPr sz="900" dirty="0">
              <a:latin typeface="Times New Roman"/>
              <a:cs typeface="Times New Roman"/>
            </a:endParaRPr>
          </a:p>
        </p:txBody>
      </p:sp>
      <p:sp>
        <p:nvSpPr>
          <p:cNvPr id="6" name="object 6"/>
          <p:cNvSpPr txBox="1"/>
          <p:nvPr/>
        </p:nvSpPr>
        <p:spPr>
          <a:xfrm>
            <a:off x="3327115" y="3528687"/>
            <a:ext cx="5393932" cy="156556"/>
          </a:xfrm>
          <a:prstGeom prst="rect">
            <a:avLst/>
          </a:prstGeom>
        </p:spPr>
        <p:txBody>
          <a:bodyPr vert="horz" wrap="square" lIns="0" tIns="8547" rIns="0" bIns="0" rtlCol="0">
            <a:spAutoFit/>
          </a:bodyPr>
          <a:lstStyle/>
          <a:p>
            <a:pPr algn="ctr">
              <a:lnSpc>
                <a:spcPts val="1054"/>
              </a:lnSpc>
              <a:spcBef>
                <a:spcPts val="64"/>
              </a:spcBef>
            </a:pPr>
            <a:r>
              <a:rPr lang="en-US" sz="1400" b="1" spc="51" dirty="0">
                <a:latin typeface="Times New Roman" panose="02020603050405020304" pitchFamily="18" charset="0"/>
                <a:cs typeface="Times New Roman" panose="02020603050405020304" pitchFamily="18" charset="0"/>
              </a:rPr>
              <a:t>Department</a:t>
            </a:r>
            <a:r>
              <a:rPr lang="en-US" sz="1400" b="1" spc="128" dirty="0">
                <a:latin typeface="Times New Roman" panose="02020603050405020304" pitchFamily="18" charset="0"/>
                <a:cs typeface="Times New Roman" panose="02020603050405020304" pitchFamily="18" charset="0"/>
              </a:rPr>
              <a:t> </a:t>
            </a:r>
            <a:r>
              <a:rPr lang="en-US" sz="1400" b="1" spc="32" dirty="0">
                <a:latin typeface="Times New Roman" panose="02020603050405020304" pitchFamily="18" charset="0"/>
                <a:cs typeface="Times New Roman" panose="02020603050405020304" pitchFamily="18" charset="0"/>
              </a:rPr>
              <a:t>of</a:t>
            </a:r>
            <a:r>
              <a:rPr lang="en-US" sz="1400" b="1" spc="135" dirty="0">
                <a:latin typeface="Times New Roman" panose="02020603050405020304" pitchFamily="18" charset="0"/>
                <a:cs typeface="Times New Roman" panose="02020603050405020304" pitchFamily="18" charset="0"/>
              </a:rPr>
              <a:t> </a:t>
            </a:r>
            <a:r>
              <a:rPr lang="en-US" sz="1400" b="1" spc="54" dirty="0">
                <a:latin typeface="Times New Roman" panose="02020603050405020304" pitchFamily="18" charset="0"/>
                <a:cs typeface="Times New Roman" panose="02020603050405020304" pitchFamily="18" charset="0"/>
              </a:rPr>
              <a:t>Electronics</a:t>
            </a:r>
            <a:r>
              <a:rPr lang="en-US" sz="1400" b="1" spc="135" dirty="0">
                <a:latin typeface="Times New Roman" panose="02020603050405020304" pitchFamily="18" charset="0"/>
                <a:cs typeface="Times New Roman" panose="02020603050405020304" pitchFamily="18" charset="0"/>
              </a:rPr>
              <a:t> </a:t>
            </a:r>
            <a:r>
              <a:rPr lang="en-US" sz="1400" b="1" spc="38" dirty="0">
                <a:latin typeface="Times New Roman" panose="02020603050405020304" pitchFamily="18" charset="0"/>
                <a:cs typeface="Times New Roman" panose="02020603050405020304" pitchFamily="18" charset="0"/>
              </a:rPr>
              <a:t>and</a:t>
            </a:r>
            <a:r>
              <a:rPr lang="en-US" sz="1400" b="1" spc="135" dirty="0">
                <a:latin typeface="Times New Roman" panose="02020603050405020304" pitchFamily="18" charset="0"/>
                <a:cs typeface="Times New Roman" panose="02020603050405020304" pitchFamily="18" charset="0"/>
              </a:rPr>
              <a:t> </a:t>
            </a:r>
            <a:r>
              <a:rPr lang="en-US" sz="1400" b="1" spc="54" dirty="0">
                <a:latin typeface="Times New Roman" panose="02020603050405020304" pitchFamily="18" charset="0"/>
                <a:cs typeface="Times New Roman" panose="02020603050405020304" pitchFamily="18" charset="0"/>
              </a:rPr>
              <a:t>Communication</a:t>
            </a:r>
            <a:r>
              <a:rPr lang="en-US" sz="1400" b="1" spc="138" dirty="0">
                <a:latin typeface="Times New Roman" panose="02020603050405020304" pitchFamily="18" charset="0"/>
                <a:cs typeface="Times New Roman" panose="02020603050405020304" pitchFamily="18" charset="0"/>
              </a:rPr>
              <a:t> </a:t>
            </a:r>
            <a:r>
              <a:rPr lang="en-US" sz="1400" b="1" spc="48" dirty="0">
                <a:latin typeface="Times New Roman" panose="02020603050405020304" pitchFamily="18" charset="0"/>
                <a:cs typeface="Times New Roman" panose="02020603050405020304" pitchFamily="18" charset="0"/>
              </a:rPr>
              <a:t>Engineering</a:t>
            </a:r>
          </a:p>
        </p:txBody>
      </p:sp>
      <p:sp>
        <p:nvSpPr>
          <p:cNvPr id="7" name="object 7"/>
          <p:cNvSpPr txBox="1"/>
          <p:nvPr/>
        </p:nvSpPr>
        <p:spPr>
          <a:xfrm>
            <a:off x="3557148" y="5838060"/>
            <a:ext cx="5815173" cy="420192"/>
          </a:xfrm>
          <a:prstGeom prst="rect">
            <a:avLst/>
          </a:prstGeom>
        </p:spPr>
        <p:txBody>
          <a:bodyPr vert="horz" wrap="square" lIns="0" tIns="8140" rIns="0" bIns="0" rtlCol="0">
            <a:spAutoFit/>
          </a:bodyPr>
          <a:lstStyle/>
          <a:p>
            <a:pPr marL="6919" algn="ctr">
              <a:lnSpc>
                <a:spcPts val="1050"/>
              </a:lnSpc>
            </a:pPr>
            <a:endParaRPr lang="en-IN" sz="1600" b="1" spc="42" dirty="0">
              <a:latin typeface="Times New Roman"/>
              <a:cs typeface="Times New Roman"/>
            </a:endParaRPr>
          </a:p>
          <a:p>
            <a:pPr marL="6919" algn="ctr">
              <a:lnSpc>
                <a:spcPts val="1050"/>
              </a:lnSpc>
            </a:pPr>
            <a:endParaRPr lang="en-IN" sz="1600" b="1" spc="42" dirty="0">
              <a:latin typeface="Times New Roman"/>
              <a:cs typeface="Times New Roman"/>
            </a:endParaRPr>
          </a:p>
          <a:p>
            <a:pPr marL="6919" algn="ctr">
              <a:lnSpc>
                <a:spcPts val="1050"/>
              </a:lnSpc>
            </a:pPr>
            <a:endParaRPr sz="800" dirty="0">
              <a:latin typeface="Times New Roman"/>
              <a:cs typeface="Times New Roman"/>
            </a:endParaRPr>
          </a:p>
        </p:txBody>
      </p:sp>
      <p:pic>
        <p:nvPicPr>
          <p:cNvPr id="8" name="object 8"/>
          <p:cNvPicPr/>
          <p:nvPr/>
        </p:nvPicPr>
        <p:blipFill>
          <a:blip r:embed="rId2" cstate="print"/>
          <a:stretch>
            <a:fillRect/>
          </a:stretch>
        </p:blipFill>
        <p:spPr>
          <a:xfrm>
            <a:off x="5653054" y="826097"/>
            <a:ext cx="958826" cy="805866"/>
          </a:xfrm>
          <a:prstGeom prst="rect">
            <a:avLst/>
          </a:prstGeom>
        </p:spPr>
      </p:pic>
      <p:pic>
        <p:nvPicPr>
          <p:cNvPr id="9" name="object 9"/>
          <p:cNvPicPr/>
          <p:nvPr/>
        </p:nvPicPr>
        <p:blipFill>
          <a:blip r:embed="rId3" cstate="print"/>
          <a:stretch>
            <a:fillRect/>
          </a:stretch>
        </p:blipFill>
        <p:spPr>
          <a:xfrm>
            <a:off x="5580121" y="2536673"/>
            <a:ext cx="1167789" cy="819444"/>
          </a:xfrm>
          <a:prstGeom prst="rect">
            <a:avLst/>
          </a:prstGeom>
        </p:spPr>
      </p:pic>
      <p:sp>
        <p:nvSpPr>
          <p:cNvPr id="10" name="object 10"/>
          <p:cNvSpPr/>
          <p:nvPr/>
        </p:nvSpPr>
        <p:spPr>
          <a:xfrm>
            <a:off x="493160" y="167819"/>
            <a:ext cx="11445411" cy="6464835"/>
          </a:xfrm>
          <a:custGeom>
            <a:avLst/>
            <a:gdLst/>
            <a:ahLst/>
            <a:cxnLst/>
            <a:rect l="l" t="t" r="r" b="b"/>
            <a:pathLst>
              <a:path w="6952615" h="10086340">
                <a:moveTo>
                  <a:pt x="6934200" y="18288"/>
                </a:moveTo>
                <a:lnTo>
                  <a:pt x="6896100" y="18288"/>
                </a:lnTo>
                <a:lnTo>
                  <a:pt x="6896100" y="56388"/>
                </a:lnTo>
                <a:lnTo>
                  <a:pt x="6896100" y="10029444"/>
                </a:lnTo>
                <a:lnTo>
                  <a:pt x="56388" y="10029444"/>
                </a:lnTo>
                <a:lnTo>
                  <a:pt x="56388" y="56388"/>
                </a:lnTo>
                <a:lnTo>
                  <a:pt x="6896100" y="56388"/>
                </a:lnTo>
                <a:lnTo>
                  <a:pt x="6896100" y="18288"/>
                </a:lnTo>
                <a:lnTo>
                  <a:pt x="56388" y="18288"/>
                </a:lnTo>
                <a:lnTo>
                  <a:pt x="18288" y="18288"/>
                </a:lnTo>
                <a:lnTo>
                  <a:pt x="18288" y="56388"/>
                </a:lnTo>
                <a:lnTo>
                  <a:pt x="18288" y="10029444"/>
                </a:lnTo>
                <a:lnTo>
                  <a:pt x="18288" y="10067544"/>
                </a:lnTo>
                <a:lnTo>
                  <a:pt x="56388" y="10067544"/>
                </a:lnTo>
                <a:lnTo>
                  <a:pt x="6896100" y="10067544"/>
                </a:lnTo>
                <a:lnTo>
                  <a:pt x="6934200" y="10067544"/>
                </a:lnTo>
                <a:lnTo>
                  <a:pt x="6934200" y="10029444"/>
                </a:lnTo>
                <a:lnTo>
                  <a:pt x="6934200" y="56388"/>
                </a:lnTo>
                <a:lnTo>
                  <a:pt x="6934200" y="18288"/>
                </a:lnTo>
                <a:close/>
              </a:path>
              <a:path w="6952615" h="10086340">
                <a:moveTo>
                  <a:pt x="6952488" y="0"/>
                </a:moveTo>
                <a:lnTo>
                  <a:pt x="6943344" y="0"/>
                </a:lnTo>
                <a:lnTo>
                  <a:pt x="6943344" y="9144"/>
                </a:lnTo>
                <a:lnTo>
                  <a:pt x="6943344" y="56388"/>
                </a:lnTo>
                <a:lnTo>
                  <a:pt x="6943344" y="10029444"/>
                </a:lnTo>
                <a:lnTo>
                  <a:pt x="6943344" y="10076688"/>
                </a:lnTo>
                <a:lnTo>
                  <a:pt x="6896100" y="10076688"/>
                </a:lnTo>
                <a:lnTo>
                  <a:pt x="56388" y="10076688"/>
                </a:lnTo>
                <a:lnTo>
                  <a:pt x="9144" y="10076688"/>
                </a:lnTo>
                <a:lnTo>
                  <a:pt x="9144" y="10029444"/>
                </a:lnTo>
                <a:lnTo>
                  <a:pt x="9144" y="56388"/>
                </a:lnTo>
                <a:lnTo>
                  <a:pt x="9144" y="9144"/>
                </a:lnTo>
                <a:lnTo>
                  <a:pt x="56388" y="9144"/>
                </a:lnTo>
                <a:lnTo>
                  <a:pt x="6896100" y="9144"/>
                </a:lnTo>
                <a:lnTo>
                  <a:pt x="6943344" y="9144"/>
                </a:lnTo>
                <a:lnTo>
                  <a:pt x="6943344" y="0"/>
                </a:lnTo>
                <a:lnTo>
                  <a:pt x="6896100" y="0"/>
                </a:lnTo>
                <a:lnTo>
                  <a:pt x="56388" y="0"/>
                </a:lnTo>
                <a:lnTo>
                  <a:pt x="9144" y="0"/>
                </a:lnTo>
                <a:lnTo>
                  <a:pt x="0" y="0"/>
                </a:lnTo>
                <a:lnTo>
                  <a:pt x="0" y="9144"/>
                </a:lnTo>
                <a:lnTo>
                  <a:pt x="0" y="56388"/>
                </a:lnTo>
                <a:lnTo>
                  <a:pt x="0" y="10029444"/>
                </a:lnTo>
                <a:lnTo>
                  <a:pt x="0" y="10076688"/>
                </a:lnTo>
                <a:lnTo>
                  <a:pt x="0" y="10085832"/>
                </a:lnTo>
                <a:lnTo>
                  <a:pt x="9144" y="10085832"/>
                </a:lnTo>
                <a:lnTo>
                  <a:pt x="6952488" y="10085832"/>
                </a:lnTo>
                <a:lnTo>
                  <a:pt x="6952488" y="10076688"/>
                </a:lnTo>
                <a:lnTo>
                  <a:pt x="6952475" y="10029444"/>
                </a:lnTo>
                <a:lnTo>
                  <a:pt x="6952475" y="56388"/>
                </a:lnTo>
                <a:lnTo>
                  <a:pt x="6952475" y="9144"/>
                </a:lnTo>
                <a:lnTo>
                  <a:pt x="6952488" y="0"/>
                </a:lnTo>
                <a:close/>
              </a:path>
            </a:pathLst>
          </a:custGeom>
          <a:solidFill>
            <a:srgbClr val="000000"/>
          </a:solidFill>
        </p:spPr>
        <p:txBody>
          <a:bodyPr wrap="square" lIns="0" tIns="0" rIns="0" bIns="0" rtlCol="0"/>
          <a:lstStyle/>
          <a:p>
            <a:pPr algn="ctr"/>
            <a:endParaRPr sz="1100"/>
          </a:p>
        </p:txBody>
      </p:sp>
      <p:sp>
        <p:nvSpPr>
          <p:cNvPr id="12" name="TextBox 11">
            <a:extLst>
              <a:ext uri="{FF2B5EF4-FFF2-40B4-BE49-F238E27FC236}">
                <a16:creationId xmlns:a16="http://schemas.microsoft.com/office/drawing/2014/main" id="{D09FDD0D-FC3C-7CF0-990B-DF625BDFFE74}"/>
              </a:ext>
            </a:extLst>
          </p:cNvPr>
          <p:cNvSpPr txBox="1"/>
          <p:nvPr/>
        </p:nvSpPr>
        <p:spPr>
          <a:xfrm>
            <a:off x="4202508" y="3871999"/>
            <a:ext cx="3337334" cy="1089016"/>
          </a:xfrm>
          <a:prstGeom prst="rect">
            <a:avLst/>
          </a:prstGeom>
          <a:noFill/>
        </p:spPr>
        <p:txBody>
          <a:bodyPr wrap="square">
            <a:spAutoFit/>
          </a:bodyPr>
          <a:lstStyle/>
          <a:p>
            <a:pPr marL="8139" algn="ctr">
              <a:lnSpc>
                <a:spcPts val="1045"/>
              </a:lnSpc>
              <a:spcBef>
                <a:spcPts val="67"/>
              </a:spcBef>
            </a:pPr>
            <a:r>
              <a:rPr lang="en-IN" sz="1800" b="1" dirty="0">
                <a:latin typeface="Times New Roman"/>
                <a:cs typeface="Times New Roman"/>
              </a:rPr>
              <a:t>  UNDER</a:t>
            </a:r>
            <a:r>
              <a:rPr lang="en-IN" sz="1800" b="1" spc="-22" dirty="0">
                <a:latin typeface="Times New Roman"/>
                <a:cs typeface="Times New Roman"/>
              </a:rPr>
              <a:t> </a:t>
            </a:r>
            <a:r>
              <a:rPr lang="en-IN" sz="1800" b="1" dirty="0">
                <a:latin typeface="Times New Roman"/>
                <a:cs typeface="Times New Roman"/>
              </a:rPr>
              <a:t>THE</a:t>
            </a:r>
            <a:r>
              <a:rPr lang="en-IN" sz="1800" b="1" spc="-16" dirty="0">
                <a:latin typeface="Times New Roman"/>
                <a:cs typeface="Times New Roman"/>
              </a:rPr>
              <a:t> </a:t>
            </a:r>
            <a:r>
              <a:rPr lang="en-US" sz="1800" b="1" dirty="0">
                <a:latin typeface="Times New Roman"/>
                <a:cs typeface="Times New Roman"/>
              </a:rPr>
              <a:t>GUIDANCE</a:t>
            </a:r>
            <a:r>
              <a:rPr lang="en-US" sz="1800" b="1" spc="-16" dirty="0">
                <a:latin typeface="Times New Roman"/>
                <a:cs typeface="Times New Roman"/>
              </a:rPr>
              <a:t> OF</a:t>
            </a:r>
          </a:p>
          <a:p>
            <a:pPr marL="8139" algn="ctr">
              <a:lnSpc>
                <a:spcPts val="1045"/>
              </a:lnSpc>
              <a:spcBef>
                <a:spcPts val="67"/>
              </a:spcBef>
            </a:pPr>
            <a:endParaRPr lang="en-US" sz="1800" b="1" spc="-16" dirty="0">
              <a:latin typeface="Times New Roman"/>
              <a:cs typeface="Times New Roman"/>
            </a:endParaRPr>
          </a:p>
          <a:p>
            <a:pPr marL="8139" algn="ctr">
              <a:lnSpc>
                <a:spcPts val="1045"/>
              </a:lnSpc>
              <a:spcBef>
                <a:spcPts val="67"/>
              </a:spcBef>
            </a:pPr>
            <a:r>
              <a:rPr lang="en-US" sz="1800" b="1" dirty="0">
                <a:latin typeface="Times New Roman"/>
                <a:cs typeface="Times New Roman"/>
              </a:rPr>
              <a:t>Prof.</a:t>
            </a:r>
            <a:r>
              <a:rPr lang="en-US" sz="1800" b="1" spc="-10" dirty="0">
                <a:latin typeface="Times New Roman"/>
                <a:cs typeface="Times New Roman"/>
              </a:rPr>
              <a:t> </a:t>
            </a:r>
            <a:r>
              <a:rPr lang="en-US" sz="1800" b="1" spc="-10" dirty="0" err="1">
                <a:latin typeface="Times New Roman"/>
                <a:cs typeface="Times New Roman"/>
              </a:rPr>
              <a:t>Mrs</a:t>
            </a:r>
            <a:r>
              <a:rPr lang="en-US" sz="1800" b="1" spc="-10" dirty="0">
                <a:latin typeface="Times New Roman"/>
                <a:cs typeface="Times New Roman"/>
              </a:rPr>
              <a:t> </a:t>
            </a:r>
            <a:r>
              <a:rPr lang="en-US" sz="1800" b="1" spc="-10" dirty="0" err="1">
                <a:latin typeface="Times New Roman"/>
                <a:cs typeface="Times New Roman"/>
              </a:rPr>
              <a:t>Dhanyashree</a:t>
            </a:r>
            <a:r>
              <a:rPr lang="en-US" sz="1800" b="1" spc="-10" dirty="0">
                <a:latin typeface="Times New Roman"/>
                <a:cs typeface="Times New Roman"/>
              </a:rPr>
              <a:t> P N</a:t>
            </a:r>
          </a:p>
          <a:p>
            <a:pPr marL="8139" algn="ctr">
              <a:lnSpc>
                <a:spcPts val="1045"/>
              </a:lnSpc>
              <a:spcBef>
                <a:spcPts val="67"/>
              </a:spcBef>
            </a:pPr>
            <a:endParaRPr lang="en-US" b="1" spc="-10" dirty="0">
              <a:latin typeface="Times New Roman"/>
              <a:cs typeface="Times New Roman"/>
            </a:endParaRPr>
          </a:p>
          <a:p>
            <a:pPr marL="8139" algn="ctr">
              <a:lnSpc>
                <a:spcPts val="1045"/>
              </a:lnSpc>
              <a:spcBef>
                <a:spcPts val="67"/>
              </a:spcBef>
            </a:pPr>
            <a:r>
              <a:rPr lang="en-US" sz="1800" b="1" spc="-10" dirty="0">
                <a:latin typeface="Times New Roman"/>
                <a:cs typeface="Times New Roman"/>
              </a:rPr>
              <a:t>(Asst. prof)</a:t>
            </a:r>
            <a:endParaRPr lang="en-US" sz="1800" b="1" spc="-32" dirty="0">
              <a:latin typeface="Times New Roman"/>
              <a:cs typeface="Times New Roman"/>
            </a:endParaRPr>
          </a:p>
          <a:p>
            <a:pPr marL="8139" algn="ctr">
              <a:lnSpc>
                <a:spcPts val="1045"/>
              </a:lnSpc>
              <a:spcBef>
                <a:spcPts val="67"/>
              </a:spcBef>
            </a:pPr>
            <a:endParaRPr lang="en-US" b="1" spc="-32" dirty="0">
              <a:latin typeface="Times New Roman"/>
              <a:cs typeface="Times New Roman"/>
            </a:endParaRPr>
          </a:p>
          <a:p>
            <a:pPr marL="8139" algn="ctr">
              <a:lnSpc>
                <a:spcPts val="1045"/>
              </a:lnSpc>
              <a:spcBef>
                <a:spcPts val="67"/>
              </a:spcBef>
            </a:pPr>
            <a:endParaRPr lang="en-US" sz="1800" b="1" dirty="0">
              <a:latin typeface="Times New Roman"/>
              <a:cs typeface="Times New Roman"/>
            </a:endParaRPr>
          </a:p>
        </p:txBody>
      </p:sp>
    </p:spTree>
    <p:extLst>
      <p:ext uri="{BB962C8B-B14F-4D97-AF65-F5344CB8AC3E}">
        <p14:creationId xmlns:p14="http://schemas.microsoft.com/office/powerpoint/2010/main" val="28634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D090-98DD-7788-1B9C-89478BFE3A8B}"/>
              </a:ext>
            </a:extLst>
          </p:cNvPr>
          <p:cNvSpPr>
            <a:spLocks noGrp="1"/>
          </p:cNvSpPr>
          <p:nvPr>
            <p:ph type="title"/>
          </p:nvPr>
        </p:nvSpPr>
        <p:spPr>
          <a:xfrm>
            <a:off x="677334" y="277402"/>
            <a:ext cx="8596668" cy="811659"/>
          </a:xfrm>
        </p:spPr>
        <p:txBody>
          <a:bodyPr>
            <a:normAutofit/>
          </a:bodyPr>
          <a:lstStyle/>
          <a:p>
            <a:pPr algn="ctr"/>
            <a:r>
              <a:rPr lang="en-US" b="1" dirty="0">
                <a:solidFill>
                  <a:schemeClr val="tx1"/>
                </a:solidFill>
              </a:rPr>
              <a:t>ADVANTAGES</a:t>
            </a:r>
            <a:endParaRPr lang="en-IN" b="1" dirty="0">
              <a:solidFill>
                <a:schemeClr val="tx1"/>
              </a:solidFill>
            </a:endParaRPr>
          </a:p>
        </p:txBody>
      </p:sp>
      <p:sp>
        <p:nvSpPr>
          <p:cNvPr id="3" name="Content Placeholder 2">
            <a:extLst>
              <a:ext uri="{FF2B5EF4-FFF2-40B4-BE49-F238E27FC236}">
                <a16:creationId xmlns:a16="http://schemas.microsoft.com/office/drawing/2014/main" id="{81BB14A1-68CC-D2F7-B433-65363F6138D7}"/>
              </a:ext>
            </a:extLst>
          </p:cNvPr>
          <p:cNvSpPr>
            <a:spLocks noGrp="1"/>
          </p:cNvSpPr>
          <p:nvPr>
            <p:ph idx="1"/>
          </p:nvPr>
        </p:nvSpPr>
        <p:spPr>
          <a:xfrm>
            <a:off x="677334" y="1273997"/>
            <a:ext cx="8596668" cy="4767366"/>
          </a:xfrm>
        </p:spPr>
        <p:txBody>
          <a:bodyPr>
            <a:no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Real-time data transmission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Remote operation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Increased mobility and flexibility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Reduced deployment and maintenance costs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collection efficiency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Enhanced safety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Eco friendly solution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4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D3D4-34A0-9C49-FCE0-AD79EAA09830}"/>
              </a:ext>
            </a:extLst>
          </p:cNvPr>
          <p:cNvSpPr>
            <a:spLocks noGrp="1"/>
          </p:cNvSpPr>
          <p:nvPr>
            <p:ph type="title"/>
          </p:nvPr>
        </p:nvSpPr>
        <p:spPr>
          <a:xfrm>
            <a:off x="780076" y="287676"/>
            <a:ext cx="8596668" cy="82177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8DBE1A-C122-B656-73AB-830999246E5C}"/>
              </a:ext>
            </a:extLst>
          </p:cNvPr>
          <p:cNvSpPr>
            <a:spLocks noGrp="1"/>
          </p:cNvSpPr>
          <p:nvPr>
            <p:ph idx="1"/>
          </p:nvPr>
        </p:nvSpPr>
        <p:spPr>
          <a:xfrm>
            <a:off x="780075" y="1041978"/>
            <a:ext cx="10398207" cy="5528346"/>
          </a:xfrm>
        </p:spPr>
        <p:txBody>
          <a:bodyPr>
            <a:normAutofit/>
          </a:bodyPr>
          <a:lstStyle/>
          <a:p>
            <a:pPr marL="0" indent="0">
              <a:buNone/>
            </a:pPr>
            <a:r>
              <a:rPr lang="en-US" sz="2000" b="0" i="0" dirty="0">
                <a:solidFill>
                  <a:srgbClr val="374151"/>
                </a:solidFill>
                <a:effectLst/>
                <a:latin typeface="Times New Roman" panose="02020603050405020304" pitchFamily="18" charset="0"/>
                <a:cs typeface="Times New Roman" panose="02020603050405020304" pitchFamily="18" charset="0"/>
              </a:rPr>
              <a:t>Reliable and efficient underwater wireless communication enables high-speed data transmission, facilitating advancements in underwater exploration, research, and monitoring.</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82A949-BDBC-DC29-984E-0B3C6DFAA62E}"/>
              </a:ext>
            </a:extLst>
          </p:cNvPr>
          <p:cNvPicPr>
            <a:picLocks noChangeAspect="1"/>
          </p:cNvPicPr>
          <p:nvPr/>
        </p:nvPicPr>
        <p:blipFill>
          <a:blip r:embed="rId2"/>
          <a:stretch>
            <a:fillRect/>
          </a:stretch>
        </p:blipFill>
        <p:spPr>
          <a:xfrm>
            <a:off x="2589088" y="1972638"/>
            <a:ext cx="5763802" cy="4407614"/>
          </a:xfrm>
          <a:prstGeom prst="rect">
            <a:avLst/>
          </a:prstGeom>
        </p:spPr>
      </p:pic>
    </p:spTree>
    <p:extLst>
      <p:ext uri="{BB962C8B-B14F-4D97-AF65-F5344CB8AC3E}">
        <p14:creationId xmlns:p14="http://schemas.microsoft.com/office/powerpoint/2010/main" val="220778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2496" y="339145"/>
            <a:ext cx="3978974"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REFERENCES</a:t>
            </a:r>
            <a:endParaRPr lang="en-IN"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3B2995-933E-7F9D-D63D-461E0C8C371F}"/>
              </a:ext>
            </a:extLst>
          </p:cNvPr>
          <p:cNvSpPr txBox="1"/>
          <p:nvPr/>
        </p:nvSpPr>
        <p:spPr>
          <a:xfrm>
            <a:off x="355298" y="1242150"/>
            <a:ext cx="11589250" cy="10002738"/>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 Li et al., "Underwater Wireless Infrared Communication Systems: A Review," IEEE Communications Surveys and Tutorials, vol. 22, no. 4, pp. 2382-2403, 2020</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Muhammad Tahir, “Underwater Wireless Communication Using EM Waves”, October 19, 2020. </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Jaruwatanadilok</a:t>
            </a:r>
            <a:r>
              <a:rPr lang="en-IN" sz="2800" dirty="0">
                <a:latin typeface="Times New Roman" panose="02020603050405020304" pitchFamily="18" charset="0"/>
                <a:cs typeface="Times New Roman" panose="02020603050405020304" pitchFamily="18" charset="0"/>
              </a:rPr>
              <a:t>, S., “Underwater Wireless Optical Communication Channel Modelling and Performance Evaluation using Vector Radiative Transfer Theory”. IEEE Journal on Selected Areas in Communications, vol. 26(9): pp. 1620-1627, 2008.</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Stojanovic</a:t>
            </a:r>
            <a:r>
              <a:rPr lang="en-IN" sz="2800" dirty="0">
                <a:latin typeface="Times New Roman" panose="02020603050405020304" pitchFamily="18" charset="0"/>
                <a:cs typeface="Times New Roman" panose="02020603050405020304" pitchFamily="18" charset="0"/>
              </a:rPr>
              <a:t> M and </a:t>
            </a:r>
            <a:r>
              <a:rPr lang="en-IN" sz="2800" dirty="0" err="1">
                <a:latin typeface="Times New Roman" panose="02020603050405020304" pitchFamily="18" charset="0"/>
                <a:cs typeface="Times New Roman" panose="02020603050405020304" pitchFamily="18" charset="0"/>
              </a:rPr>
              <a:t>Preisig</a:t>
            </a:r>
            <a:r>
              <a:rPr lang="en-IN" sz="2800" dirty="0">
                <a:latin typeface="Times New Roman" panose="02020603050405020304" pitchFamily="18" charset="0"/>
                <a:cs typeface="Times New Roman" panose="02020603050405020304" pitchFamily="18" charset="0"/>
              </a:rPr>
              <a:t> J. Underwater acoustic communication channels: propagation models and statistical characterization. IEEE Common Mag 2009; 47(1): 84–89</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5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88E21-45C3-139D-C2B3-19B362A60870}"/>
              </a:ext>
            </a:extLst>
          </p:cNvPr>
          <p:cNvSpPr txBox="1"/>
          <p:nvPr/>
        </p:nvSpPr>
        <p:spPr>
          <a:xfrm>
            <a:off x="2291137" y="2168116"/>
            <a:ext cx="7150812" cy="1446550"/>
          </a:xfrm>
          <a:prstGeom prst="rect">
            <a:avLst/>
          </a:prstGeom>
          <a:noFill/>
        </p:spPr>
        <p:txBody>
          <a:bodyPr wrap="square">
            <a:spAutoFit/>
          </a:bodyPr>
          <a:lstStyle/>
          <a:p>
            <a:r>
              <a:rPr lang="en-US" sz="88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endParaRPr>
          </a:p>
        </p:txBody>
      </p:sp>
    </p:spTree>
    <p:extLst>
      <p:ext uri="{BB962C8B-B14F-4D97-AF65-F5344CB8AC3E}">
        <p14:creationId xmlns:p14="http://schemas.microsoft.com/office/powerpoint/2010/main" val="325269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8088" y="536191"/>
            <a:ext cx="3993401" cy="923330"/>
          </a:xfrm>
          <a:prstGeom prst="rect">
            <a:avLst/>
          </a:prstGeom>
          <a:noFill/>
        </p:spPr>
        <p:txBody>
          <a:bodyPr wrap="none" rtlCol="0">
            <a:spAutoFit/>
          </a:bodyPr>
          <a:lstStyle/>
          <a:p>
            <a:r>
              <a:rPr lang="en-US" sz="5400" b="1" dirty="0">
                <a:latin typeface="Times New Roman" panose="02020603050405020304" pitchFamily="18" charset="0"/>
                <a:cs typeface="Times New Roman" panose="02020603050405020304" pitchFamily="18" charset="0"/>
              </a:rPr>
              <a:t>CONTENTS</a:t>
            </a:r>
            <a:endParaRPr lang="en-IN" sz="5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74617" y="1623294"/>
            <a:ext cx="3999813" cy="5078313"/>
          </a:xfrm>
          <a:prstGeom prst="rect">
            <a:avLst/>
          </a:prstGeom>
          <a:noFill/>
        </p:spPr>
        <p:txBody>
          <a:bodyPr wrap="none" rtlCol="0">
            <a:spAutoFit/>
          </a:bodyPr>
          <a:lstStyle/>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0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9264" y="236306"/>
            <a:ext cx="3388492" cy="769441"/>
          </a:xfrm>
          <a:prstGeom prst="rect">
            <a:avLst/>
          </a:prstGeom>
          <a:noFill/>
        </p:spPr>
        <p:txBody>
          <a:bodyPr wrap="none" rtlCol="0">
            <a:spAutoFit/>
          </a:bodyPr>
          <a:lstStyle/>
          <a:p>
            <a:pPr algn="ctr"/>
            <a:r>
              <a:rPr lang="en-US" sz="4400" b="1" dirty="0">
                <a:latin typeface="Times New Roman" panose="02020603050405020304" pitchFamily="18" charset="0"/>
                <a:cs typeface="Times New Roman" panose="02020603050405020304" pitchFamily="18" charset="0"/>
              </a:rPr>
              <a:t>ABSTRACT </a:t>
            </a:r>
            <a:endParaRPr lang="en-IN" sz="4400" b="1" dirty="0">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63507" y="1005747"/>
            <a:ext cx="10759490" cy="5372614"/>
          </a:xfrm>
        </p:spPr>
        <p:txBody>
          <a:bodyPr>
            <a:noAutofit/>
          </a:bodyPr>
          <a:lstStyle/>
          <a:p>
            <a:pPr marL="0" indent="0">
              <a:buClr>
                <a:schemeClr val="tx1"/>
              </a:buClr>
              <a:buNone/>
            </a:pPr>
            <a:r>
              <a:rPr lang="en-US" sz="2400" dirty="0">
                <a:latin typeface="Times New Roman" panose="02020603050405020304" pitchFamily="18" charset="0"/>
                <a:cs typeface="Times New Roman" panose="02020603050405020304" pitchFamily="18" charset="0"/>
              </a:rPr>
              <a:t>Underwater wireless communication system makes use of two communication modules which transmits and receives data using LED radiation. Each module consists of both transmitter and receiver which transmits and convert received data. Wireless  communication  system has many advantages such as is an inexpensive and the transmitter or receiver can be showed to another location with least distraction. This system is used for easy communication with transmitter and receiver in underground water. The system consist of acknowledgement receipt message that sent back from receiving circuit to the transmitting circuit on the message receipt. This allows for efficient communication between two circuits wirelessly.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38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131" y="186858"/>
            <a:ext cx="4455066"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1240" y="1089061"/>
            <a:ext cx="11330543" cy="957185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method of transmitting and receiving the information by using electromagnetic radiation in the underwater environment is called underwater wireless communication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an electromagnetic radiation which has  wavelength longer than that of visible light but shorter than radio waves and  has wavelength between (750 nm-1mm)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other technology which is used for underwater communication is acoustic transmission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Communications system of the current invention consists of first and second underwater communications modules which transmit and receive data utilizing LED radiation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technique has wide range of applications like aquatic surveillance, underwater pollution.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Arial Rounded MT Bold" panose="020F0704030504030204" pitchFamily="34" charset="0"/>
            </a:endParaRPr>
          </a:p>
          <a:p>
            <a:pPr marL="457200" indent="-457200">
              <a:buFont typeface="Wingdings" panose="05000000000000000000" pitchFamily="2" charset="2"/>
              <a:buChar char="Ø"/>
            </a:pPr>
            <a:endParaRPr lang="en-US" sz="2800" dirty="0">
              <a:latin typeface="Arial Rounded MT Bold" panose="020F0704030504030204" pitchFamily="34" charset="0"/>
            </a:endParaRPr>
          </a:p>
          <a:p>
            <a:pPr marL="457200" indent="-457200">
              <a:buFont typeface="Wingdings" panose="05000000000000000000" pitchFamily="2" charset="2"/>
              <a:buChar char="Ø"/>
            </a:pPr>
            <a:endParaRPr lang="en-US" sz="2800" dirty="0">
              <a:latin typeface="Arial Rounded MT Bold" panose="020F0704030504030204" pitchFamily="34" charset="0"/>
            </a:endParaRPr>
          </a:p>
          <a:p>
            <a:pPr marL="457200" indent="-457200">
              <a:buFont typeface="Wingdings" panose="05000000000000000000" pitchFamily="2" charset="2"/>
              <a:buChar char="Ø"/>
            </a:pP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61225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D3DF5F-72FF-0D7F-0E3C-6FD3435595BC}"/>
              </a:ext>
            </a:extLst>
          </p:cNvPr>
          <p:cNvSpPr/>
          <p:nvPr/>
        </p:nvSpPr>
        <p:spPr>
          <a:xfrm>
            <a:off x="1" y="1027416"/>
            <a:ext cx="12191999" cy="8230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sz="2400" dirty="0">
                <a:solidFill>
                  <a:schemeClr val="tx1"/>
                </a:solidFill>
                <a:latin typeface="Times New Roman" panose="02020603050405020304" pitchFamily="18" charset="0"/>
                <a:cs typeface="Times New Roman" panose="02020603050405020304" pitchFamily="18" charset="0"/>
              </a:rPr>
              <a:t>    TITLE               AUTHOR                     YEAR AND PLACE                                  INFERENCE</a:t>
            </a:r>
          </a:p>
          <a:p>
            <a:r>
              <a:rPr lang="en-US" sz="2400" dirty="0">
                <a:solidFill>
                  <a:schemeClr val="tx1"/>
                </a:solidFill>
                <a:latin typeface="Times New Roman" panose="02020603050405020304" pitchFamily="18" charset="0"/>
                <a:cs typeface="Times New Roman" panose="02020603050405020304" pitchFamily="18" charset="0"/>
              </a:rPr>
              <a:t>                                                                     OF APPLICATION </a:t>
            </a:r>
            <a:endParaRPr lang="en-IN" sz="2400" dirty="0"/>
          </a:p>
        </p:txBody>
      </p:sp>
      <p:sp>
        <p:nvSpPr>
          <p:cNvPr id="8" name="Rectangle 7">
            <a:extLst>
              <a:ext uri="{FF2B5EF4-FFF2-40B4-BE49-F238E27FC236}">
                <a16:creationId xmlns:a16="http://schemas.microsoft.com/office/drawing/2014/main" id="{DA5325FD-9F46-C84B-61E7-E0E106DEC143}"/>
              </a:ext>
            </a:extLst>
          </p:cNvPr>
          <p:cNvSpPr/>
          <p:nvPr/>
        </p:nvSpPr>
        <p:spPr>
          <a:xfrm>
            <a:off x="2" y="1859622"/>
            <a:ext cx="2054830" cy="12295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imes New Roman" panose="02020603050405020304" pitchFamily="18" charset="0"/>
                <a:cs typeface="Times New Roman" panose="02020603050405020304" pitchFamily="18" charset="0"/>
              </a:rPr>
              <a:t>Underwater communication system for data transmission </a:t>
            </a:r>
          </a:p>
        </p:txBody>
      </p:sp>
      <p:sp>
        <p:nvSpPr>
          <p:cNvPr id="11" name="Rectangle 10">
            <a:extLst>
              <a:ext uri="{FF2B5EF4-FFF2-40B4-BE49-F238E27FC236}">
                <a16:creationId xmlns:a16="http://schemas.microsoft.com/office/drawing/2014/main" id="{62C42F98-F6D7-CEA1-C995-804C83FC4F2C}"/>
              </a:ext>
            </a:extLst>
          </p:cNvPr>
          <p:cNvSpPr/>
          <p:nvPr/>
        </p:nvSpPr>
        <p:spPr>
          <a:xfrm>
            <a:off x="2054832" y="1869896"/>
            <a:ext cx="2321960" cy="12295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latin typeface="Times New Roman" panose="02020603050405020304" pitchFamily="18" charset="0"/>
                <a:cs typeface="Times New Roman" panose="02020603050405020304" pitchFamily="18" charset="0"/>
              </a:rPr>
              <a:t>Shresta</a:t>
            </a:r>
            <a:r>
              <a:rPr lang="en-US" sz="1800" dirty="0">
                <a:solidFill>
                  <a:schemeClr val="tx1"/>
                </a:solidFill>
                <a:latin typeface="Times New Roman" panose="02020603050405020304" pitchFamily="18" charset="0"/>
                <a:cs typeface="Times New Roman" panose="02020603050405020304" pitchFamily="18" charset="0"/>
              </a:rPr>
              <a:t> et al </a:t>
            </a:r>
            <a:endParaRPr lang="en-IN" dirty="0"/>
          </a:p>
        </p:txBody>
      </p:sp>
      <p:sp>
        <p:nvSpPr>
          <p:cNvPr id="12" name="Rectangle 11">
            <a:extLst>
              <a:ext uri="{FF2B5EF4-FFF2-40B4-BE49-F238E27FC236}">
                <a16:creationId xmlns:a16="http://schemas.microsoft.com/office/drawing/2014/main" id="{FF792E49-7F08-A82E-84E0-972226045768}"/>
              </a:ext>
            </a:extLst>
          </p:cNvPr>
          <p:cNvSpPr/>
          <p:nvPr/>
        </p:nvSpPr>
        <p:spPr>
          <a:xfrm>
            <a:off x="4366518" y="1869896"/>
            <a:ext cx="3842535" cy="1229512"/>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2019</a:t>
            </a:r>
          </a:p>
          <a:p>
            <a:r>
              <a:rPr lang="en-US" sz="1800" dirty="0">
                <a:solidFill>
                  <a:schemeClr val="tx1"/>
                </a:solidFill>
                <a:latin typeface="Times New Roman" panose="02020603050405020304" pitchFamily="18" charset="0"/>
                <a:cs typeface="Times New Roman" panose="02020603050405020304" pitchFamily="18" charset="0"/>
              </a:rPr>
              <a:t> controlled laboratory environment</a:t>
            </a:r>
            <a:endParaRPr lang="en-IN" dirty="0"/>
          </a:p>
        </p:txBody>
      </p:sp>
      <p:sp>
        <p:nvSpPr>
          <p:cNvPr id="13" name="Rectangle 12">
            <a:extLst>
              <a:ext uri="{FF2B5EF4-FFF2-40B4-BE49-F238E27FC236}">
                <a16:creationId xmlns:a16="http://schemas.microsoft.com/office/drawing/2014/main" id="{FFD593A7-2BB8-E552-D639-BEC5D0F1663D}"/>
              </a:ext>
            </a:extLst>
          </p:cNvPr>
          <p:cNvSpPr/>
          <p:nvPr/>
        </p:nvSpPr>
        <p:spPr>
          <a:xfrm>
            <a:off x="8209053" y="1869895"/>
            <a:ext cx="3982947" cy="12193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a:t>
            </a:r>
            <a:r>
              <a:rPr lang="en-US" sz="1800" dirty="0">
                <a:solidFill>
                  <a:schemeClr val="tx1"/>
                </a:solidFill>
                <a:latin typeface="Times New Roman" panose="02020603050405020304" pitchFamily="18" charset="0"/>
                <a:cs typeface="Times New Roman" panose="02020603050405020304" pitchFamily="18" charset="0"/>
              </a:rPr>
              <a:t>he </a:t>
            </a:r>
            <a:r>
              <a:rPr lang="en-US" dirty="0">
                <a:solidFill>
                  <a:schemeClr val="tx1"/>
                </a:solidFill>
                <a:latin typeface="Times New Roman" panose="02020603050405020304" pitchFamily="18" charset="0"/>
                <a:cs typeface="Times New Roman" panose="02020603050405020304" pitchFamily="18" charset="0"/>
              </a:rPr>
              <a:t>LED</a:t>
            </a:r>
            <a:r>
              <a:rPr lang="en-US" sz="1800" dirty="0">
                <a:solidFill>
                  <a:schemeClr val="tx1"/>
                </a:solidFill>
                <a:latin typeface="Times New Roman" panose="02020603050405020304" pitchFamily="18" charset="0"/>
                <a:cs typeface="Times New Roman" panose="02020603050405020304" pitchFamily="18" charset="0"/>
              </a:rPr>
              <a:t>-based communication system can achieve a high data rate with low power consumption.</a:t>
            </a:r>
            <a:endParaRPr lang="en-IN" dirty="0"/>
          </a:p>
        </p:txBody>
      </p:sp>
      <p:sp>
        <p:nvSpPr>
          <p:cNvPr id="14" name="Rectangle 13">
            <a:extLst>
              <a:ext uri="{FF2B5EF4-FFF2-40B4-BE49-F238E27FC236}">
                <a16:creationId xmlns:a16="http://schemas.microsoft.com/office/drawing/2014/main" id="{6EAA5062-8B80-9110-69CC-9CFBF887F21E}"/>
              </a:ext>
            </a:extLst>
          </p:cNvPr>
          <p:cNvSpPr/>
          <p:nvPr/>
        </p:nvSpPr>
        <p:spPr>
          <a:xfrm>
            <a:off x="1" y="3113069"/>
            <a:ext cx="2054830" cy="12295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LED</a:t>
            </a:r>
            <a:r>
              <a:rPr lang="en-US" sz="1800" dirty="0">
                <a:solidFill>
                  <a:schemeClr val="tx1"/>
                </a:solidFill>
                <a:latin typeface="Times New Roman" panose="02020603050405020304" pitchFamily="18" charset="0"/>
                <a:cs typeface="Times New Roman" panose="02020603050405020304" pitchFamily="18" charset="0"/>
              </a:rPr>
              <a:t>-based underwater communication system</a:t>
            </a:r>
            <a:endParaRPr lang="en-IN" dirty="0"/>
          </a:p>
        </p:txBody>
      </p:sp>
      <p:sp>
        <p:nvSpPr>
          <p:cNvPr id="15" name="Rectangle 14">
            <a:extLst>
              <a:ext uri="{FF2B5EF4-FFF2-40B4-BE49-F238E27FC236}">
                <a16:creationId xmlns:a16="http://schemas.microsoft.com/office/drawing/2014/main" id="{8C477960-A8A8-1DDB-F06E-E283FDF83B7C}"/>
              </a:ext>
            </a:extLst>
          </p:cNvPr>
          <p:cNvSpPr/>
          <p:nvPr/>
        </p:nvSpPr>
        <p:spPr>
          <a:xfrm>
            <a:off x="2054831" y="3113068"/>
            <a:ext cx="2311686" cy="12295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latin typeface="Times New Roman" panose="02020603050405020304" pitchFamily="18" charset="0"/>
                <a:cs typeface="Times New Roman" panose="02020603050405020304" pitchFamily="18" charset="0"/>
              </a:rPr>
              <a:t>Saha et al.</a:t>
            </a:r>
            <a:endParaRPr lang="en-IN"/>
          </a:p>
        </p:txBody>
      </p:sp>
      <p:sp>
        <p:nvSpPr>
          <p:cNvPr id="16" name="Rectangle 15">
            <a:extLst>
              <a:ext uri="{FF2B5EF4-FFF2-40B4-BE49-F238E27FC236}">
                <a16:creationId xmlns:a16="http://schemas.microsoft.com/office/drawing/2014/main" id="{F2010547-4172-A37C-9A9C-D0F72E911328}"/>
              </a:ext>
            </a:extLst>
          </p:cNvPr>
          <p:cNvSpPr/>
          <p:nvPr/>
        </p:nvSpPr>
        <p:spPr>
          <a:xfrm>
            <a:off x="4366517" y="3113068"/>
            <a:ext cx="3842535" cy="12295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2019 </a:t>
            </a:r>
          </a:p>
          <a:p>
            <a:r>
              <a:rPr lang="en-US" sz="1800" dirty="0">
                <a:solidFill>
                  <a:schemeClr val="tx1"/>
                </a:solidFill>
                <a:latin typeface="Times New Roman" panose="02020603050405020304" pitchFamily="18" charset="0"/>
                <a:cs typeface="Times New Roman" panose="02020603050405020304" pitchFamily="18" charset="0"/>
              </a:rPr>
              <a:t>The system was tested in a real underwater environment</a:t>
            </a:r>
            <a:endParaRPr lang="en-IN" dirty="0"/>
          </a:p>
        </p:txBody>
      </p:sp>
      <p:sp>
        <p:nvSpPr>
          <p:cNvPr id="17" name="Rectangle 16">
            <a:extLst>
              <a:ext uri="{FF2B5EF4-FFF2-40B4-BE49-F238E27FC236}">
                <a16:creationId xmlns:a16="http://schemas.microsoft.com/office/drawing/2014/main" id="{F91624CF-283C-CFCA-C7ED-DF9B4CE5C6AB}"/>
              </a:ext>
            </a:extLst>
          </p:cNvPr>
          <p:cNvSpPr/>
          <p:nvPr/>
        </p:nvSpPr>
        <p:spPr>
          <a:xfrm>
            <a:off x="8209053" y="3102794"/>
            <a:ext cx="3982948" cy="12295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Tx/>
            </a:pPr>
            <a:r>
              <a:rPr lang="en-US" dirty="0">
                <a:solidFill>
                  <a:schemeClr val="tx1"/>
                </a:solidFill>
                <a:latin typeface="Times New Roman" panose="02020603050405020304" pitchFamily="18" charset="0"/>
                <a:cs typeface="Times New Roman" panose="02020603050405020304" pitchFamily="18" charset="0"/>
              </a:rPr>
              <a:t>T</a:t>
            </a:r>
            <a:r>
              <a:rPr lang="en-US" sz="1800" dirty="0">
                <a:solidFill>
                  <a:schemeClr val="tx1"/>
                </a:solidFill>
                <a:latin typeface="Times New Roman" panose="02020603050405020304" pitchFamily="18" charset="0"/>
                <a:cs typeface="Times New Roman" panose="02020603050405020304" pitchFamily="18" charset="0"/>
              </a:rPr>
              <a:t>he results showed that the proposed system can achieve a high data rate with low error rate and low power consumption.</a:t>
            </a:r>
          </a:p>
        </p:txBody>
      </p:sp>
      <p:sp>
        <p:nvSpPr>
          <p:cNvPr id="18" name="Rectangle 17">
            <a:extLst>
              <a:ext uri="{FF2B5EF4-FFF2-40B4-BE49-F238E27FC236}">
                <a16:creationId xmlns:a16="http://schemas.microsoft.com/office/drawing/2014/main" id="{75B967CC-9B6A-4B97-B600-CE5EB94FFB80}"/>
              </a:ext>
            </a:extLst>
          </p:cNvPr>
          <p:cNvSpPr/>
          <p:nvPr/>
        </p:nvSpPr>
        <p:spPr>
          <a:xfrm>
            <a:off x="1" y="4356240"/>
            <a:ext cx="2054829" cy="23116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A</a:t>
            </a:r>
            <a:r>
              <a:rPr lang="en-US" sz="1800" dirty="0">
                <a:solidFill>
                  <a:schemeClr val="tx1"/>
                </a:solidFill>
                <a:latin typeface="Times New Roman" panose="02020603050405020304" pitchFamily="18" charset="0"/>
                <a:cs typeface="Times New Roman" panose="02020603050405020304" pitchFamily="18" charset="0"/>
              </a:rPr>
              <a:t>n </a:t>
            </a:r>
            <a:r>
              <a:rPr lang="en-US" dirty="0">
                <a:solidFill>
                  <a:schemeClr val="tx1"/>
                </a:solidFill>
                <a:latin typeface="Times New Roman" panose="02020603050405020304" pitchFamily="18" charset="0"/>
                <a:cs typeface="Times New Roman" panose="02020603050405020304" pitchFamily="18" charset="0"/>
              </a:rPr>
              <a:t>LED</a:t>
            </a:r>
            <a:r>
              <a:rPr lang="en-US" sz="1800" dirty="0">
                <a:solidFill>
                  <a:schemeClr val="tx1"/>
                </a:solidFill>
                <a:latin typeface="Times New Roman" panose="02020603050405020304" pitchFamily="18" charset="0"/>
                <a:cs typeface="Times New Roman" panose="02020603050405020304" pitchFamily="18" charset="0"/>
              </a:rPr>
              <a:t>-based underwater wireless communication system that uses a hybrid modulation scheme for data transmission</a:t>
            </a:r>
            <a:endParaRPr lang="en-IN" dirty="0"/>
          </a:p>
        </p:txBody>
      </p:sp>
      <p:sp>
        <p:nvSpPr>
          <p:cNvPr id="20" name="Rectangle 19">
            <a:extLst>
              <a:ext uri="{FF2B5EF4-FFF2-40B4-BE49-F238E27FC236}">
                <a16:creationId xmlns:a16="http://schemas.microsoft.com/office/drawing/2014/main" id="{D7754A99-B52C-68CE-5358-438F33994A9B}"/>
              </a:ext>
            </a:extLst>
          </p:cNvPr>
          <p:cNvSpPr/>
          <p:nvPr/>
        </p:nvSpPr>
        <p:spPr>
          <a:xfrm>
            <a:off x="2065106" y="4355184"/>
            <a:ext cx="2311686" cy="23384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Luo et al.</a:t>
            </a:r>
            <a:endParaRPr lang="en-IN" dirty="0"/>
          </a:p>
        </p:txBody>
      </p:sp>
      <p:sp>
        <p:nvSpPr>
          <p:cNvPr id="22" name="Rectangle 21">
            <a:extLst>
              <a:ext uri="{FF2B5EF4-FFF2-40B4-BE49-F238E27FC236}">
                <a16:creationId xmlns:a16="http://schemas.microsoft.com/office/drawing/2014/main" id="{94CC9214-F354-A629-4965-773C4FD0029C}"/>
              </a:ext>
            </a:extLst>
          </p:cNvPr>
          <p:cNvSpPr/>
          <p:nvPr/>
        </p:nvSpPr>
        <p:spPr>
          <a:xfrm>
            <a:off x="4366517" y="4366515"/>
            <a:ext cx="3842535" cy="23116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 2021 </a:t>
            </a:r>
          </a:p>
          <a:p>
            <a:r>
              <a:rPr lang="en-US" sz="1800" dirty="0">
                <a:solidFill>
                  <a:schemeClr val="tx1"/>
                </a:solidFill>
                <a:latin typeface="Times New Roman" panose="02020603050405020304" pitchFamily="18" charset="0"/>
                <a:cs typeface="Times New Roman" panose="02020603050405020304" pitchFamily="18" charset="0"/>
              </a:rPr>
              <a:t>The proposed system was tested in a real underwater environment</a:t>
            </a:r>
            <a:endParaRPr lang="en-IN" dirty="0"/>
          </a:p>
        </p:txBody>
      </p:sp>
      <p:sp>
        <p:nvSpPr>
          <p:cNvPr id="23" name="Rectangle 22">
            <a:extLst>
              <a:ext uri="{FF2B5EF4-FFF2-40B4-BE49-F238E27FC236}">
                <a16:creationId xmlns:a16="http://schemas.microsoft.com/office/drawing/2014/main" id="{525B246C-4842-3B22-B697-65F2568A48B6}"/>
              </a:ext>
            </a:extLst>
          </p:cNvPr>
          <p:cNvSpPr/>
          <p:nvPr/>
        </p:nvSpPr>
        <p:spPr>
          <a:xfrm>
            <a:off x="8209052" y="4355184"/>
            <a:ext cx="3982949" cy="23485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a:t>
            </a:r>
            <a:r>
              <a:rPr lang="en-US" sz="1800" dirty="0">
                <a:solidFill>
                  <a:schemeClr val="tx1"/>
                </a:solidFill>
                <a:latin typeface="Times New Roman" panose="02020603050405020304" pitchFamily="18" charset="0"/>
                <a:cs typeface="Times New Roman" panose="02020603050405020304" pitchFamily="18" charset="0"/>
              </a:rPr>
              <a:t>he results showed that the hybrid modulation scheme can achieve a higher data rate and lower bit error rate compared to traditional modulation schemes.</a:t>
            </a:r>
            <a:endParaRPr lang="en-IN" dirty="0"/>
          </a:p>
        </p:txBody>
      </p:sp>
      <p:sp>
        <p:nvSpPr>
          <p:cNvPr id="25" name="TextBox 24">
            <a:extLst>
              <a:ext uri="{FF2B5EF4-FFF2-40B4-BE49-F238E27FC236}">
                <a16:creationId xmlns:a16="http://schemas.microsoft.com/office/drawing/2014/main" id="{F35923D2-AE4B-BDF5-A652-EC2C97AA4798}"/>
              </a:ext>
            </a:extLst>
          </p:cNvPr>
          <p:cNvSpPr txBox="1"/>
          <p:nvPr/>
        </p:nvSpPr>
        <p:spPr>
          <a:xfrm>
            <a:off x="0" y="16537"/>
            <a:ext cx="6696182"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05439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841" y="436728"/>
            <a:ext cx="3663751" cy="863174"/>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58917" y="1785584"/>
            <a:ext cx="10515600" cy="4351338"/>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Wired underwater is not feasible in all situations as shown below:</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Temporary experiments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Breaking of wires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Significant cost of deployment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Experiment over long distances.</a:t>
            </a:r>
          </a:p>
          <a:p>
            <a:pPr marL="0" indent="0">
              <a:buNone/>
            </a:pPr>
            <a:r>
              <a:rPr lang="en-US" sz="2800" dirty="0">
                <a:latin typeface="Times New Roman" panose="02020603050405020304" pitchFamily="18" charset="0"/>
                <a:cs typeface="Times New Roman" panose="02020603050405020304" pitchFamily="18" charset="0"/>
              </a:rPr>
              <a:t> To cope up with above situations, we require underwater wireless </a:t>
            </a:r>
          </a:p>
          <a:p>
            <a:pPr marL="0" indent="0">
              <a:buNone/>
            </a:pPr>
            <a:r>
              <a:rPr lang="en-US" sz="2800" dirty="0">
                <a:latin typeface="Times New Roman" panose="02020603050405020304" pitchFamily="18" charset="0"/>
                <a:cs typeface="Times New Roman" panose="02020603050405020304" pitchFamily="18" charset="0"/>
              </a:rPr>
              <a:t>Communication.</a:t>
            </a:r>
          </a:p>
        </p:txBody>
      </p:sp>
    </p:spTree>
    <p:extLst>
      <p:ext uri="{BB962C8B-B14F-4D97-AF65-F5344CB8AC3E}">
        <p14:creationId xmlns:p14="http://schemas.microsoft.com/office/powerpoint/2010/main" val="189327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6C67-8397-46FE-FF86-C7BB596A9C3B}"/>
              </a:ext>
            </a:extLst>
          </p:cNvPr>
          <p:cNvSpPr>
            <a:spLocks noGrp="1"/>
          </p:cNvSpPr>
          <p:nvPr>
            <p:ph type="title"/>
          </p:nvPr>
        </p:nvSpPr>
        <p:spPr>
          <a:xfrm>
            <a:off x="-452823" y="452063"/>
            <a:ext cx="8596668" cy="1320800"/>
          </a:xfrm>
        </p:spPr>
        <p:txBody>
          <a:bodyPr/>
          <a:lstStyle/>
          <a:p>
            <a:r>
              <a:rPr lang="en-US" b="1" dirty="0">
                <a:latin typeface="Bookman Old Style" panose="02050604050505020204" pitchFamily="18" charset="0"/>
              </a:rPr>
              <a:t>		</a:t>
            </a:r>
            <a:r>
              <a:rPr lang="en-US" b="1" dirty="0">
                <a:solidFill>
                  <a:schemeClr val="tx1"/>
                </a:solidFill>
                <a:latin typeface="Times New Roman" panose="02020603050405020304" pitchFamily="18" charset="0"/>
                <a:cs typeface="Times New Roman" panose="02020603050405020304" pitchFamily="18" charset="0"/>
              </a:rPr>
              <a:t>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18FE2-48A3-F883-5532-C4079DAE40DB}"/>
              </a:ext>
            </a:extLst>
          </p:cNvPr>
          <p:cNvSpPr>
            <a:spLocks noGrp="1"/>
          </p:cNvSpPr>
          <p:nvPr>
            <p:ph idx="1"/>
          </p:nvPr>
        </p:nvSpPr>
        <p:spPr>
          <a:xfrm>
            <a:off x="270553" y="1130158"/>
            <a:ext cx="11650894" cy="5609690"/>
          </a:xfrm>
        </p:spPr>
        <p:txBody>
          <a:bodyPr>
            <a:normAutofit/>
          </a:bodyPr>
          <a:lstStyle/>
          <a:p>
            <a:pPr>
              <a:buClrTx/>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Designing a reliable and efficient underwater wireless communication system for transmitting data over long distances with low latency and high data rates</a:t>
            </a:r>
            <a:r>
              <a:rPr lang="en-US" sz="2400" dirty="0">
                <a:solidFill>
                  <a:schemeClr val="tx1"/>
                </a:solidFill>
                <a:latin typeface="Times New Roman" panose="02020603050405020304" pitchFamily="18" charset="0"/>
                <a:cs typeface="Times New Roman" panose="02020603050405020304" pitchFamily="18" charset="0"/>
              </a:rPr>
              <a:t>.</a:t>
            </a:r>
          </a:p>
          <a:p>
            <a:pPr>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Therefore, there is a need for an effective and efficient method for underwater wireless communication.</a:t>
            </a:r>
          </a:p>
        </p:txBody>
      </p:sp>
    </p:spTree>
    <p:extLst>
      <p:ext uri="{BB962C8B-B14F-4D97-AF65-F5344CB8AC3E}">
        <p14:creationId xmlns:p14="http://schemas.microsoft.com/office/powerpoint/2010/main" val="220113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D0BD-7F63-40DD-C584-A3EA3D56326E}"/>
              </a:ext>
            </a:extLst>
          </p:cNvPr>
          <p:cNvSpPr>
            <a:spLocks noGrp="1"/>
          </p:cNvSpPr>
          <p:nvPr>
            <p:ph type="title"/>
          </p:nvPr>
        </p:nvSpPr>
        <p:spPr>
          <a:xfrm>
            <a:off x="708157" y="107879"/>
            <a:ext cx="8596668" cy="1320800"/>
          </a:xfrm>
        </p:spPr>
        <p:txBody>
          <a:bodyPr/>
          <a:lstStyle/>
          <a:p>
            <a:r>
              <a:rPr lang="en-US" dirty="0">
                <a:latin typeface="Bookman Old Style" panose="02050604050505020204" pitchFamily="18" charset="0"/>
              </a:rPr>
              <a:t>			</a:t>
            </a:r>
            <a:r>
              <a:rPr lang="en-US" b="1" dirty="0">
                <a:solidFill>
                  <a:schemeClr val="tx1"/>
                </a:solidFill>
                <a:latin typeface="Times New Roman" panose="02020603050405020304" pitchFamily="18" charset="0"/>
                <a:cs typeface="Times New Roman" panose="02020603050405020304" pitchFamily="18" charset="0"/>
              </a:rPr>
              <a:t>METHODOLOGY/ Block diagram</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F4C13A-0D92-AFEA-39B1-BA49A318E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45" y="914399"/>
            <a:ext cx="5265066" cy="4449453"/>
          </a:xfrm>
          <a:prstGeom prst="rect">
            <a:avLst/>
          </a:prstGeom>
        </p:spPr>
      </p:pic>
      <p:pic>
        <p:nvPicPr>
          <p:cNvPr id="8" name="Content Placeholder 7">
            <a:extLst>
              <a:ext uri="{FF2B5EF4-FFF2-40B4-BE49-F238E27FC236}">
                <a16:creationId xmlns:a16="http://schemas.microsoft.com/office/drawing/2014/main" id="{DC2C221F-34E9-42CD-E8D5-9B1B6DABA3B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06911" y="735291"/>
            <a:ext cx="4590854" cy="4628561"/>
          </a:xfrm>
          <a:prstGeom prst="rect">
            <a:avLst/>
          </a:prstGeom>
        </p:spPr>
      </p:pic>
      <p:sp>
        <p:nvSpPr>
          <p:cNvPr id="12" name="TextBox 11">
            <a:extLst>
              <a:ext uri="{FF2B5EF4-FFF2-40B4-BE49-F238E27FC236}">
                <a16:creationId xmlns:a16="http://schemas.microsoft.com/office/drawing/2014/main" id="{E54CF43A-3388-BEFB-B544-8AD4ADF4EB39}"/>
              </a:ext>
            </a:extLst>
          </p:cNvPr>
          <p:cNvSpPr txBox="1"/>
          <p:nvPr/>
        </p:nvSpPr>
        <p:spPr>
          <a:xfrm>
            <a:off x="708157" y="5203596"/>
            <a:ext cx="953877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Block diagram of Transmitter                                                                             Block diagram of Receiver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35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A7829-F1E9-91DA-0BF7-3D642546ADC7}"/>
              </a:ext>
            </a:extLst>
          </p:cNvPr>
          <p:cNvSpPr txBox="1"/>
          <p:nvPr/>
        </p:nvSpPr>
        <p:spPr>
          <a:xfrm>
            <a:off x="503435" y="362212"/>
            <a:ext cx="6102848" cy="4770537"/>
          </a:xfrm>
          <a:prstGeom prst="rect">
            <a:avLst/>
          </a:prstGeom>
          <a:noFill/>
        </p:spPr>
        <p:txBody>
          <a:bodyPr wrap="square">
            <a:spAutoFit/>
          </a:bodyPr>
          <a:lstStyle/>
          <a:p>
            <a:pPr marL="0" indent="0" fontAlgn="base">
              <a:buNone/>
            </a:pPr>
            <a:r>
              <a:rPr lang="en-US" sz="2400" b="1" dirty="0">
                <a:latin typeface="Times New Roman" panose="02020603050405020304" pitchFamily="18" charset="0"/>
                <a:cs typeface="Times New Roman" panose="02020603050405020304" pitchFamily="18" charset="0"/>
              </a:rPr>
              <a:t>Hardware Specifications</a:t>
            </a:r>
            <a:endParaRPr lang="en-US" sz="2400"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Arduino Uno</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LED’s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TSOP1738 IR Receiver</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LCD’s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Crystal Oscillator</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Resistors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Capacitors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Transistors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Cables &amp; Connectors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Diodes</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PCB</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Transformer/Adapter</a:t>
            </a:r>
          </a:p>
          <a:p>
            <a:pPr marL="285750" indent="-285750"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Push Button</a:t>
            </a:r>
          </a:p>
          <a:p>
            <a:pPr fontAlgn="base"/>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14F827-7165-FAFB-3DD2-AEE533B60B84}"/>
              </a:ext>
            </a:extLst>
          </p:cNvPr>
          <p:cNvSpPr txBox="1"/>
          <p:nvPr/>
        </p:nvSpPr>
        <p:spPr>
          <a:xfrm>
            <a:off x="5435029" y="483557"/>
            <a:ext cx="6102848" cy="1015663"/>
          </a:xfrm>
          <a:prstGeom prst="rect">
            <a:avLst/>
          </a:prstGeom>
          <a:noFill/>
        </p:spPr>
        <p:txBody>
          <a:bodyPr wrap="square">
            <a:spAutoFit/>
          </a:bodyPr>
          <a:lstStyle/>
          <a:p>
            <a:pPr marL="0" indent="0" fontAlgn="base">
              <a:buNone/>
            </a:pPr>
            <a:r>
              <a:rPr lang="en-US" sz="2400" b="1" dirty="0">
                <a:latin typeface="Times New Roman" panose="02020603050405020304" pitchFamily="18" charset="0"/>
                <a:cs typeface="Times New Roman" panose="02020603050405020304" pitchFamily="18" charset="0"/>
              </a:rPr>
              <a:t>Software Specifications</a:t>
            </a:r>
            <a:endParaRPr lang="en-US" sz="2400"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compiler</a:t>
            </a:r>
          </a:p>
          <a:p>
            <a:pPr marL="285750" indent="-285750"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MC Programming Language: C</a:t>
            </a:r>
          </a:p>
        </p:txBody>
      </p:sp>
    </p:spTree>
    <p:extLst>
      <p:ext uri="{BB962C8B-B14F-4D97-AF65-F5344CB8AC3E}">
        <p14:creationId xmlns:p14="http://schemas.microsoft.com/office/powerpoint/2010/main" val="2326882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1572</TotalTime>
  <Words>713</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Bookman Old Style</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OBJECTIVE</vt:lpstr>
      <vt:lpstr>  PROBLEM STATEMENT </vt:lpstr>
      <vt:lpstr>   METHODOLOGY/ Block diagram</vt:lpstr>
      <vt:lpstr>PowerPoint Presentation</vt:lpstr>
      <vt:lpstr>ADVANTAGES</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 and prediction with different AI &amp;machine learning models using python application programming</dc:title>
  <dc:creator>Arpitha Megharaj</dc:creator>
  <cp:lastModifiedBy>Supriya Krishnamurthy</cp:lastModifiedBy>
  <cp:revision>55</cp:revision>
  <dcterms:created xsi:type="dcterms:W3CDTF">2023-05-08T09:55:49Z</dcterms:created>
  <dcterms:modified xsi:type="dcterms:W3CDTF">2023-07-16T10:04:49Z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2023-05-08T10:52:53Z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1adba6aa-b2ad-4eaa-9495-4bfd6164bb3c</vt:lpwstr>
  </property>
  <property fmtid="{D5CDD505-2E9C-101B-9397-08002B2CF9AE}" pid="7" name="MSIP_Label_defa4170-0d19-0005-0004-bc88714345d2_ActionId">
    <vt:lpwstr>f5db1735-77be-40ec-a4a3-e0e49073fc14</vt:lpwstr>
  </property>
  <property fmtid="{D5CDD505-2E9C-101B-9397-08002B2CF9AE}" pid="8" name="MSIP_Label_defa4170-0d19-0005-0004-bc88714345d2_ContentBits">
    <vt:lpwstr>0</vt:lpwstr>
  </property>
</Properties>
</file>