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73" r:id="rId2"/>
    <p:sldId id="270" r:id="rId3"/>
    <p:sldId id="262" r:id="rId4"/>
    <p:sldId id="274" r:id="rId5"/>
    <p:sldId id="279" r:id="rId6"/>
    <p:sldId id="263" r:id="rId7"/>
    <p:sldId id="276" r:id="rId8"/>
    <p:sldId id="277" r:id="rId9"/>
    <p:sldId id="280" r:id="rId10"/>
    <p:sldId id="27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Krishnamurthy" initials="SK" lastIdx="1" clrIdx="0">
    <p:extLst>
      <p:ext uri="{19B8F6BF-5375-455C-9EA6-DF929625EA0E}">
        <p15:presenceInfo xmlns:p15="http://schemas.microsoft.com/office/powerpoint/2012/main" userId="aa906fba2625c1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5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4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1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67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3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2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6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2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0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BAF8-F4D5-46D9-84EF-31A2FE57C5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445E2-D654-4AED-A372-DC386E01D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356" y="354446"/>
            <a:ext cx="6780942" cy="491915"/>
          </a:xfrm>
          <a:prstGeom prst="rect">
            <a:avLst/>
          </a:prstGeom>
        </p:spPr>
        <p:txBody>
          <a:bodyPr vert="horz" wrap="square" lIns="0" tIns="7733" rIns="0" bIns="0" rtlCol="0">
            <a:spAutoFit/>
          </a:bodyPr>
          <a:lstStyle/>
          <a:p>
            <a:pPr algn="ctr">
              <a:lnSpc>
                <a:spcPts val="1221"/>
              </a:lnSpc>
              <a:spcBef>
                <a:spcPts val="61"/>
              </a:spcBef>
            </a:pPr>
            <a:r>
              <a:rPr spc="-6" dirty="0">
                <a:solidFill>
                  <a:srgbClr val="0000FF"/>
                </a:solidFill>
                <a:latin typeface="Times New Roman"/>
                <a:cs typeface="Times New Roman"/>
              </a:rPr>
              <a:t>VISVESVARAYA</a:t>
            </a:r>
            <a:r>
              <a:rPr lang="en-US" spc="-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pc="-6" dirty="0">
                <a:solidFill>
                  <a:srgbClr val="0000FF"/>
                </a:solidFill>
                <a:latin typeface="Times New Roman"/>
                <a:cs typeface="Times New Roman"/>
              </a:rPr>
              <a:t>TECHNOLOGICAL</a:t>
            </a:r>
            <a:r>
              <a:rPr spc="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" dirty="0">
                <a:solidFill>
                  <a:srgbClr val="0000FF"/>
                </a:solidFill>
                <a:latin typeface="Times New Roman"/>
                <a:cs typeface="Times New Roman"/>
              </a:rPr>
              <a:t>UNIVERSITY</a:t>
            </a:r>
            <a:endParaRPr lang="en-US" spc="-6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1221"/>
              </a:lnSpc>
              <a:spcBef>
                <a:spcPts val="61"/>
              </a:spcBef>
            </a:pPr>
            <a:endParaRPr dirty="0">
              <a:latin typeface="Times New Roman"/>
              <a:cs typeface="Times New Roman"/>
            </a:endParaRPr>
          </a:p>
          <a:p>
            <a:pPr marL="2035" algn="ctr">
              <a:lnSpc>
                <a:spcPts val="1221"/>
              </a:lnSpc>
            </a:pPr>
            <a:r>
              <a:rPr sz="1600" b="1" dirty="0">
                <a:latin typeface="Times New Roman"/>
                <a:cs typeface="Times New Roman"/>
              </a:rPr>
              <a:t>Jnana</a:t>
            </a:r>
            <a:r>
              <a:rPr sz="1600" b="1" spc="-32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Sangama,</a:t>
            </a:r>
            <a:r>
              <a:rPr sz="1600" b="1" spc="-29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Belagavi</a:t>
            </a:r>
            <a:r>
              <a:rPr sz="1600" b="1" spc="-26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6" dirty="0">
                <a:latin typeface="Times New Roman"/>
                <a:cs typeface="Times New Roman"/>
              </a:rPr>
              <a:t>590018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355" y="1742833"/>
            <a:ext cx="6780943" cy="2574782"/>
          </a:xfrm>
          <a:prstGeom prst="rect">
            <a:avLst/>
          </a:prstGeom>
        </p:spPr>
        <p:txBody>
          <a:bodyPr vert="horz" wrap="square" lIns="0" tIns="17501" rIns="0" bIns="0" rtlCol="0">
            <a:spAutoFit/>
          </a:bodyPr>
          <a:lstStyle/>
          <a:p>
            <a:pPr marL="24418" marR="19535" algn="ctr">
              <a:lnSpc>
                <a:spcPts val="1032"/>
              </a:lnSpc>
              <a:spcBef>
                <a:spcPts val="13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spcBef>
                <a:spcPts val="6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Underwater Wireless Communication                                                                                      System </a:t>
            </a:r>
          </a:p>
          <a:p>
            <a:pPr marL="407" algn="ctr">
              <a:spcBef>
                <a:spcPts val="3"/>
              </a:spcBef>
            </a:pPr>
            <a:r>
              <a:rPr sz="1600" dirty="0">
                <a:latin typeface="Times New Roman"/>
                <a:cs typeface="Times New Roman"/>
              </a:rPr>
              <a:t>Submitted</a:t>
            </a:r>
            <a:r>
              <a:rPr sz="1600" spc="-2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partial</a:t>
            </a:r>
            <a:r>
              <a:rPr sz="1600" spc="-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fulfillment</a:t>
            </a:r>
            <a:r>
              <a:rPr sz="1600" spc="-2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baseline="29100" dirty="0">
                <a:latin typeface="Times New Roman"/>
                <a:cs typeface="Times New Roman"/>
              </a:rPr>
              <a:t>th</a:t>
            </a:r>
            <a:r>
              <a:rPr sz="1600" spc="96" baseline="29100" dirty="0">
                <a:latin typeface="Times New Roman"/>
                <a:cs typeface="Times New Roman"/>
              </a:rPr>
              <a:t> </a:t>
            </a:r>
            <a:r>
              <a:rPr sz="1600" spc="-6" dirty="0">
                <a:latin typeface="Times New Roman"/>
                <a:cs typeface="Times New Roman"/>
              </a:rPr>
              <a:t>Semester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lang="en-IN" sz="1600" dirty="0">
              <a:latin typeface="Times New Roman"/>
              <a:cs typeface="Times New Roman"/>
            </a:endParaRPr>
          </a:p>
          <a:p>
            <a:pPr marL="939697" marR="934000" algn="ctr">
              <a:lnSpc>
                <a:spcPts val="1179"/>
              </a:lnSpc>
            </a:pPr>
            <a:r>
              <a:rPr b="1" dirty="0">
                <a:latin typeface="Times New Roman"/>
                <a:cs typeface="Times New Roman"/>
              </a:rPr>
              <a:t>Bachelor</a:t>
            </a:r>
            <a:r>
              <a:rPr b="1" spc="-2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26" dirty="0">
                <a:latin typeface="Times New Roman"/>
                <a:cs typeface="Times New Roman"/>
              </a:rPr>
              <a:t> </a:t>
            </a:r>
            <a:r>
              <a:rPr b="1" spc="-6" dirty="0">
                <a:latin typeface="Times New Roman"/>
                <a:cs typeface="Times New Roman"/>
              </a:rPr>
              <a:t>Engineering </a:t>
            </a:r>
            <a:r>
              <a:rPr b="1" spc="-16" dirty="0">
                <a:latin typeface="Times New Roman"/>
                <a:cs typeface="Times New Roman"/>
              </a:rPr>
              <a:t>In</a:t>
            </a:r>
            <a:endParaRPr lang="en-US" b="1" spc="-16" dirty="0">
              <a:latin typeface="Times New Roman"/>
              <a:cs typeface="Times New Roman"/>
            </a:endParaRPr>
          </a:p>
          <a:p>
            <a:pPr marL="939697" marR="934000" algn="ctr">
              <a:lnSpc>
                <a:spcPts val="1179"/>
              </a:lnSpc>
            </a:pPr>
            <a:endParaRPr dirty="0">
              <a:latin typeface="Times New Roman"/>
              <a:cs typeface="Times New Roman"/>
            </a:endParaRPr>
          </a:p>
          <a:p>
            <a:pPr marL="58197" algn="ctr">
              <a:lnSpc>
                <a:spcPts val="1112"/>
              </a:lnSpc>
            </a:pPr>
            <a:r>
              <a:rPr dirty="0">
                <a:latin typeface="Times New Roman"/>
                <a:cs typeface="Times New Roman"/>
              </a:rPr>
              <a:t>Electronics</a:t>
            </a:r>
            <a:r>
              <a:rPr spc="-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Communication</a:t>
            </a:r>
            <a:r>
              <a:rPr spc="-32" dirty="0">
                <a:latin typeface="Times New Roman"/>
                <a:cs typeface="Times New Roman"/>
              </a:rPr>
              <a:t> </a:t>
            </a:r>
            <a:r>
              <a:rPr spc="-6" dirty="0">
                <a:latin typeface="Times New Roman"/>
                <a:cs typeface="Times New Roman"/>
              </a:rPr>
              <a:t>Engineering</a:t>
            </a:r>
            <a:r>
              <a:rPr lang="en-US" spc="-6" dirty="0">
                <a:latin typeface="Times New Roman"/>
                <a:cs typeface="Times New Roman"/>
              </a:rPr>
              <a:t> By</a:t>
            </a:r>
          </a:p>
          <a:p>
            <a:pPr marL="58197" algn="ctr">
              <a:lnSpc>
                <a:spcPts val="1112"/>
              </a:lnSpc>
            </a:pPr>
            <a:endParaRPr lang="en-US" spc="-6" dirty="0">
              <a:latin typeface="Times New Roman"/>
              <a:cs typeface="Times New Roman"/>
            </a:endParaRPr>
          </a:p>
          <a:p>
            <a:pPr marL="58197" algn="ctr">
              <a:lnSpc>
                <a:spcPts val="1112"/>
              </a:lnSpc>
            </a:pPr>
            <a:endParaRPr lang="en-US" spc="-6" dirty="0">
              <a:latin typeface="Times New Roman"/>
              <a:cs typeface="Times New Roman"/>
            </a:endParaRPr>
          </a:p>
          <a:p>
            <a:pPr marL="58197" algn="ctr">
              <a:lnSpc>
                <a:spcPts val="1112"/>
              </a:lnSpc>
            </a:pPr>
            <a:endParaRPr lang="en-US" sz="1600" spc="-6" dirty="0">
              <a:latin typeface="Times New Roman"/>
              <a:cs typeface="Times New Roman"/>
            </a:endParaRPr>
          </a:p>
          <a:p>
            <a:pPr marL="58197" algn="ctr">
              <a:lnSpc>
                <a:spcPts val="1112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59011" algn="ctr">
              <a:lnSpc>
                <a:spcPts val="1215"/>
              </a:lnSpc>
            </a:pPr>
            <a:endParaRPr lang="en-IN" sz="1000" dirty="0">
              <a:latin typeface="Times New Roman"/>
              <a:cs typeface="Times New Roman"/>
            </a:endParaRPr>
          </a:p>
          <a:p>
            <a:pPr marL="59011">
              <a:lnSpc>
                <a:spcPts val="1215"/>
              </a:lnSpc>
            </a:pPr>
            <a:r>
              <a:rPr lang="en-IN" sz="1000" dirty="0">
                <a:latin typeface="Times New Roman"/>
                <a:cs typeface="Times New Roman"/>
              </a:rPr>
              <a:t>             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56136" y="3506265"/>
            <a:ext cx="4017195" cy="850410"/>
          </a:xfrm>
          <a:prstGeom prst="rect">
            <a:avLst/>
          </a:prstGeom>
        </p:spPr>
        <p:txBody>
          <a:bodyPr vert="horz" wrap="square" lIns="0" tIns="16686" rIns="0" bIns="0" rtlCol="0">
            <a:spAutoFit/>
          </a:bodyPr>
          <a:lstStyle/>
          <a:p>
            <a:pPr marL="8139" marR="3256" indent="11395">
              <a:lnSpc>
                <a:spcPts val="1038"/>
              </a:lnSpc>
              <a:spcBef>
                <a:spcPts val="131"/>
              </a:spcBef>
            </a:pPr>
            <a:r>
              <a:rPr lang="en-IN" sz="1600" b="1" dirty="0">
                <a:solidFill>
                  <a:srgbClr val="333399"/>
                </a:solidFill>
                <a:latin typeface="Times New Roman"/>
                <a:cs typeface="Times New Roman"/>
              </a:rPr>
              <a:t>SHIREESHA V          1EW20EC055</a:t>
            </a:r>
          </a:p>
          <a:p>
            <a:pPr marL="8139" marR="3256" indent="11395">
              <a:lnSpc>
                <a:spcPts val="1038"/>
              </a:lnSpc>
              <a:spcBef>
                <a:spcPts val="131"/>
              </a:spcBef>
            </a:pPr>
            <a:endParaRPr lang="en-IN" sz="1600" b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marL="8139" marR="3256" indent="11395">
              <a:lnSpc>
                <a:spcPts val="1038"/>
              </a:lnSpc>
              <a:spcBef>
                <a:spcPts val="131"/>
              </a:spcBef>
            </a:pPr>
            <a:r>
              <a:rPr lang="en-IN" sz="1600" b="1" dirty="0">
                <a:solidFill>
                  <a:srgbClr val="333399"/>
                </a:solidFill>
                <a:latin typeface="Times New Roman"/>
                <a:cs typeface="Times New Roman"/>
              </a:rPr>
              <a:t>SOUNDARYA K R    1EW20EC060</a:t>
            </a:r>
          </a:p>
          <a:p>
            <a:pPr marL="8139" marR="3256" indent="11395">
              <a:lnSpc>
                <a:spcPts val="1038"/>
              </a:lnSpc>
              <a:spcBef>
                <a:spcPts val="131"/>
              </a:spcBef>
            </a:pPr>
            <a:endParaRPr lang="en-IN" sz="1600" b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marL="8139" marR="3256" indent="11395">
              <a:lnSpc>
                <a:spcPts val="1038"/>
              </a:lnSpc>
              <a:spcBef>
                <a:spcPts val="131"/>
              </a:spcBef>
            </a:pPr>
            <a:r>
              <a:rPr lang="en-IN" sz="1600" b="1" dirty="0">
                <a:solidFill>
                  <a:srgbClr val="333399"/>
                </a:solidFill>
                <a:latin typeface="Times New Roman"/>
                <a:cs typeface="Times New Roman"/>
              </a:rPr>
              <a:t>SUPRIYA G K            1EW20EC061</a:t>
            </a:r>
            <a:endParaRPr lang="en-IN" sz="1600" dirty="0">
              <a:latin typeface="Times New Roman"/>
              <a:cs typeface="Times New Roman"/>
            </a:endParaRPr>
          </a:p>
          <a:p>
            <a:pPr marL="8139" marR="3256" indent="11395">
              <a:lnSpc>
                <a:spcPts val="1038"/>
              </a:lnSpc>
              <a:spcBef>
                <a:spcPts val="131"/>
              </a:spcBef>
            </a:pPr>
            <a:endParaRPr lang="en-IN" sz="900" b="1" dirty="0">
              <a:solidFill>
                <a:srgbClr val="333399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1880" y="3100019"/>
            <a:ext cx="835170" cy="295376"/>
          </a:xfrm>
          <a:prstGeom prst="rect">
            <a:avLst/>
          </a:prstGeom>
        </p:spPr>
        <p:txBody>
          <a:bodyPr vert="horz" wrap="square" lIns="0" tIns="8547" rIns="0" bIns="0" rtlCol="0">
            <a:spAutoFit/>
          </a:bodyPr>
          <a:lstStyle/>
          <a:p>
            <a:pPr marL="8139">
              <a:lnSpc>
                <a:spcPts val="1057"/>
              </a:lnSpc>
              <a:spcBef>
                <a:spcPts val="67"/>
              </a:spcBef>
              <a:tabLst>
                <a:tab pos="131045" algn="l"/>
              </a:tabLst>
            </a:pPr>
            <a:endParaRPr lang="en-IN" sz="900" b="1" spc="-32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marL="8139">
              <a:lnSpc>
                <a:spcPts val="1057"/>
              </a:lnSpc>
              <a:spcBef>
                <a:spcPts val="67"/>
              </a:spcBef>
              <a:tabLst>
                <a:tab pos="131045" algn="l"/>
              </a:tabLst>
            </a:pPr>
            <a:r>
              <a:rPr sz="900" b="1" spc="-32" dirty="0">
                <a:solidFill>
                  <a:srgbClr val="333399"/>
                </a:solidFill>
                <a:latin typeface="Times New Roman"/>
                <a:cs typeface="Times New Roman"/>
              </a:rPr>
              <a:t>-</a:t>
            </a:r>
            <a:r>
              <a:rPr sz="900" b="1" dirty="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9924" y="3907014"/>
            <a:ext cx="5393932" cy="128856"/>
          </a:xfrm>
          <a:prstGeom prst="rect">
            <a:avLst/>
          </a:prstGeom>
        </p:spPr>
        <p:txBody>
          <a:bodyPr vert="horz" wrap="square" lIns="0" tIns="8547" rIns="0" bIns="0" rtlCol="0">
            <a:spAutoFit/>
          </a:bodyPr>
          <a:lstStyle/>
          <a:p>
            <a:pPr marL="8139">
              <a:lnSpc>
                <a:spcPts val="1045"/>
              </a:lnSpc>
              <a:spcBef>
                <a:spcPts val="67"/>
              </a:spcBef>
            </a:pPr>
            <a:r>
              <a:rPr lang="en-US" sz="800" b="1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57148" y="5838060"/>
            <a:ext cx="5815173" cy="1163985"/>
          </a:xfrm>
          <a:prstGeom prst="rect">
            <a:avLst/>
          </a:prstGeom>
        </p:spPr>
        <p:txBody>
          <a:bodyPr vert="horz" wrap="square" lIns="0" tIns="8140" rIns="0" bIns="0" rtlCol="0">
            <a:spAutoFit/>
          </a:bodyPr>
          <a:lstStyle/>
          <a:p>
            <a:pPr algn="ctr">
              <a:lnSpc>
                <a:spcPts val="1054"/>
              </a:lnSpc>
              <a:spcBef>
                <a:spcPts val="64"/>
              </a:spcBef>
            </a:pPr>
            <a:r>
              <a:rPr sz="1600" b="1" spc="51" dirty="0">
                <a:latin typeface="Times New Roman"/>
                <a:cs typeface="Times New Roman"/>
              </a:rPr>
              <a:t>Department</a:t>
            </a:r>
            <a:r>
              <a:rPr sz="1600" b="1" spc="128" dirty="0">
                <a:latin typeface="Times New Roman"/>
                <a:cs typeface="Times New Roman"/>
              </a:rPr>
              <a:t> </a:t>
            </a:r>
            <a:r>
              <a:rPr sz="1600" b="1" spc="32" dirty="0">
                <a:latin typeface="Times New Roman"/>
                <a:cs typeface="Times New Roman"/>
              </a:rPr>
              <a:t>of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b="1" spc="54" dirty="0">
                <a:latin typeface="Times New Roman"/>
                <a:cs typeface="Times New Roman"/>
              </a:rPr>
              <a:t>Electronics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b="1" spc="38" dirty="0">
                <a:latin typeface="Times New Roman"/>
                <a:cs typeface="Times New Roman"/>
              </a:rPr>
              <a:t>and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b="1" spc="54" dirty="0">
                <a:latin typeface="Times New Roman"/>
                <a:cs typeface="Times New Roman"/>
              </a:rPr>
              <a:t>Communication</a:t>
            </a:r>
            <a:r>
              <a:rPr sz="1600" b="1" spc="138" dirty="0">
                <a:latin typeface="Times New Roman"/>
                <a:cs typeface="Times New Roman"/>
              </a:rPr>
              <a:t> </a:t>
            </a:r>
            <a:r>
              <a:rPr sz="1600" b="1" spc="48" dirty="0">
                <a:latin typeface="Times New Roman"/>
                <a:cs typeface="Times New Roman"/>
              </a:rPr>
              <a:t>Engineering</a:t>
            </a:r>
            <a:endParaRPr lang="en-US" sz="1600" b="1" spc="48" dirty="0">
              <a:latin typeface="Times New Roman"/>
              <a:cs typeface="Times New Roman"/>
            </a:endParaRPr>
          </a:p>
          <a:p>
            <a:pPr algn="ctr">
              <a:lnSpc>
                <a:spcPts val="1054"/>
              </a:lnSpc>
              <a:spcBef>
                <a:spcPts val="6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035" algn="ctr">
              <a:lnSpc>
                <a:spcPts val="1186"/>
              </a:lnSpc>
            </a:pPr>
            <a:r>
              <a:rPr sz="1600" b="1" spc="38" dirty="0">
                <a:latin typeface="Times New Roman"/>
                <a:cs typeface="Times New Roman"/>
              </a:rPr>
              <a:t>EAST</a:t>
            </a:r>
            <a:r>
              <a:rPr sz="1600" b="1" spc="147" dirty="0">
                <a:latin typeface="Times New Roman"/>
                <a:cs typeface="Times New Roman"/>
              </a:rPr>
              <a:t> </a:t>
            </a:r>
            <a:r>
              <a:rPr sz="1600" b="1" spc="38" dirty="0">
                <a:latin typeface="Times New Roman"/>
                <a:cs typeface="Times New Roman"/>
              </a:rPr>
              <a:t>WEST</a:t>
            </a:r>
            <a:r>
              <a:rPr sz="1600" b="1" spc="147" dirty="0">
                <a:latin typeface="Times New Roman"/>
                <a:cs typeface="Times New Roman"/>
              </a:rPr>
              <a:t> </a:t>
            </a:r>
            <a:r>
              <a:rPr sz="1600" b="1" spc="48" dirty="0">
                <a:latin typeface="Times New Roman"/>
                <a:cs typeface="Times New Roman"/>
              </a:rPr>
              <a:t>INSTITUTE</a:t>
            </a:r>
            <a:r>
              <a:rPr sz="1600" b="1" spc="157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141" dirty="0">
                <a:latin typeface="Times New Roman"/>
                <a:cs typeface="Times New Roman"/>
              </a:rPr>
              <a:t> </a:t>
            </a:r>
            <a:r>
              <a:rPr sz="1600" b="1" spc="42" dirty="0">
                <a:latin typeface="Times New Roman"/>
                <a:cs typeface="Times New Roman"/>
              </a:rPr>
              <a:t>TECHNOLOGY</a:t>
            </a:r>
            <a:endParaRPr lang="en-US" sz="1600" b="1" spc="42" dirty="0">
              <a:latin typeface="Times New Roman"/>
              <a:cs typeface="Times New Roman"/>
            </a:endParaRPr>
          </a:p>
          <a:p>
            <a:pPr marL="2035" algn="ctr">
              <a:lnSpc>
                <a:spcPts val="1186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6919" algn="ctr">
              <a:lnSpc>
                <a:spcPts val="1050"/>
              </a:lnSpc>
            </a:pPr>
            <a:r>
              <a:rPr sz="1600" b="1" spc="54" dirty="0">
                <a:latin typeface="Times New Roman"/>
                <a:cs typeface="Times New Roman"/>
              </a:rPr>
              <a:t>Bangalore</a:t>
            </a:r>
            <a:r>
              <a:rPr sz="1600" b="1" spc="128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128" dirty="0">
                <a:latin typeface="Times New Roman"/>
                <a:cs typeface="Times New Roman"/>
              </a:rPr>
              <a:t> </a:t>
            </a:r>
            <a:r>
              <a:rPr sz="1600" b="1" spc="42" dirty="0">
                <a:latin typeface="Times New Roman"/>
                <a:cs typeface="Times New Roman"/>
              </a:rPr>
              <a:t>560091</a:t>
            </a:r>
            <a:endParaRPr lang="en-US" sz="1600" b="1" spc="42" dirty="0">
              <a:latin typeface="Times New Roman"/>
              <a:cs typeface="Times New Roman"/>
            </a:endParaRPr>
          </a:p>
          <a:p>
            <a:pPr marL="6919" algn="ctr">
              <a:lnSpc>
                <a:spcPts val="1050"/>
              </a:lnSpc>
            </a:pPr>
            <a:endParaRPr lang="en-IN" sz="1600" b="1" spc="42" dirty="0">
              <a:latin typeface="Times New Roman"/>
              <a:cs typeface="Times New Roman"/>
            </a:endParaRPr>
          </a:p>
          <a:p>
            <a:pPr marL="6919" algn="ctr">
              <a:lnSpc>
                <a:spcPts val="1050"/>
              </a:lnSpc>
            </a:pPr>
            <a:endParaRPr lang="en-IN" sz="1600" b="1" spc="42" dirty="0">
              <a:latin typeface="Times New Roman"/>
              <a:cs typeface="Times New Roman"/>
            </a:endParaRPr>
          </a:p>
          <a:p>
            <a:pPr marL="6919" algn="ctr">
              <a:lnSpc>
                <a:spcPts val="1050"/>
              </a:lnSpc>
            </a:pP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9102" y="1013034"/>
            <a:ext cx="958826" cy="8058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2800" y="4795979"/>
            <a:ext cx="1167789" cy="8194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93160" y="167819"/>
            <a:ext cx="11445411" cy="6464835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34200" y="18288"/>
                </a:moveTo>
                <a:lnTo>
                  <a:pt x="6896100" y="18288"/>
                </a:lnTo>
                <a:lnTo>
                  <a:pt x="6896100" y="56388"/>
                </a:lnTo>
                <a:lnTo>
                  <a:pt x="6896100" y="10029444"/>
                </a:lnTo>
                <a:lnTo>
                  <a:pt x="56388" y="10029444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10029444"/>
                </a:lnTo>
                <a:lnTo>
                  <a:pt x="18288" y="10067544"/>
                </a:lnTo>
                <a:lnTo>
                  <a:pt x="56388" y="10067544"/>
                </a:lnTo>
                <a:lnTo>
                  <a:pt x="6896100" y="10067544"/>
                </a:lnTo>
                <a:lnTo>
                  <a:pt x="6934200" y="10067544"/>
                </a:lnTo>
                <a:lnTo>
                  <a:pt x="6934200" y="10029444"/>
                </a:lnTo>
                <a:lnTo>
                  <a:pt x="6934200" y="56388"/>
                </a:lnTo>
                <a:lnTo>
                  <a:pt x="6934200" y="18288"/>
                </a:lnTo>
                <a:close/>
              </a:path>
              <a:path w="6952615" h="10086340">
                <a:moveTo>
                  <a:pt x="6952488" y="0"/>
                </a:moveTo>
                <a:lnTo>
                  <a:pt x="6943344" y="0"/>
                </a:lnTo>
                <a:lnTo>
                  <a:pt x="6943344" y="9144"/>
                </a:lnTo>
                <a:lnTo>
                  <a:pt x="6943344" y="56388"/>
                </a:lnTo>
                <a:lnTo>
                  <a:pt x="6943344" y="10029444"/>
                </a:lnTo>
                <a:lnTo>
                  <a:pt x="6943344" y="10076688"/>
                </a:lnTo>
                <a:lnTo>
                  <a:pt x="6896100" y="10076688"/>
                </a:lnTo>
                <a:lnTo>
                  <a:pt x="56388" y="10076688"/>
                </a:lnTo>
                <a:lnTo>
                  <a:pt x="9144" y="10076688"/>
                </a:lnTo>
                <a:lnTo>
                  <a:pt x="9144" y="10029444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6896100" y="9144"/>
                </a:lnTo>
                <a:lnTo>
                  <a:pt x="6943344" y="9144"/>
                </a:lnTo>
                <a:lnTo>
                  <a:pt x="6943344" y="0"/>
                </a:lnTo>
                <a:lnTo>
                  <a:pt x="6896100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10029444"/>
                </a:lnTo>
                <a:lnTo>
                  <a:pt x="0" y="10076688"/>
                </a:lnTo>
                <a:lnTo>
                  <a:pt x="0" y="10085832"/>
                </a:lnTo>
                <a:lnTo>
                  <a:pt x="9144" y="10085832"/>
                </a:lnTo>
                <a:lnTo>
                  <a:pt x="6952488" y="10085832"/>
                </a:lnTo>
                <a:lnTo>
                  <a:pt x="6952488" y="10076688"/>
                </a:lnTo>
                <a:lnTo>
                  <a:pt x="6952475" y="10029444"/>
                </a:lnTo>
                <a:lnTo>
                  <a:pt x="6952475" y="56388"/>
                </a:lnTo>
                <a:lnTo>
                  <a:pt x="6952475" y="9144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FDD0D-FC3C-7CF0-990B-DF625BDFFE74}"/>
              </a:ext>
            </a:extLst>
          </p:cNvPr>
          <p:cNvSpPr txBox="1"/>
          <p:nvPr/>
        </p:nvSpPr>
        <p:spPr>
          <a:xfrm>
            <a:off x="2696460" y="4425115"/>
            <a:ext cx="9087998" cy="1089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39">
              <a:lnSpc>
                <a:spcPts val="1045"/>
              </a:lnSpc>
              <a:spcBef>
                <a:spcPts val="67"/>
              </a:spcBef>
            </a:pPr>
            <a:r>
              <a:rPr lang="en-IN" sz="1800" b="1" dirty="0">
                <a:latin typeface="Times New Roman"/>
                <a:cs typeface="Times New Roman"/>
              </a:rPr>
              <a:t>UNDER</a:t>
            </a:r>
            <a:r>
              <a:rPr lang="en-IN" sz="1800" b="1" spc="-22" dirty="0">
                <a:latin typeface="Times New Roman"/>
                <a:cs typeface="Times New Roman"/>
              </a:rPr>
              <a:t> </a:t>
            </a:r>
            <a:r>
              <a:rPr lang="en-IN" sz="1800" b="1" dirty="0">
                <a:latin typeface="Times New Roman"/>
                <a:cs typeface="Times New Roman"/>
              </a:rPr>
              <a:t>THE</a:t>
            </a:r>
            <a:r>
              <a:rPr lang="en-IN" sz="1800" b="1" spc="-16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GUIDANCE</a:t>
            </a:r>
            <a:r>
              <a:rPr lang="en-US" sz="1800" b="1" spc="-16" dirty="0">
                <a:latin typeface="Times New Roman"/>
                <a:cs typeface="Times New Roman"/>
              </a:rPr>
              <a:t> OF</a:t>
            </a:r>
          </a:p>
          <a:p>
            <a:pPr marL="8139">
              <a:lnSpc>
                <a:spcPts val="1045"/>
              </a:lnSpc>
              <a:spcBef>
                <a:spcPts val="67"/>
              </a:spcBef>
            </a:pPr>
            <a:endParaRPr lang="en-US" sz="1800" b="1" spc="-16" dirty="0">
              <a:latin typeface="Times New Roman"/>
              <a:cs typeface="Times New Roman"/>
            </a:endParaRPr>
          </a:p>
          <a:p>
            <a:pPr marL="8139">
              <a:lnSpc>
                <a:spcPts val="1045"/>
              </a:lnSpc>
              <a:spcBef>
                <a:spcPts val="67"/>
              </a:spcBef>
            </a:pPr>
            <a:r>
              <a:rPr lang="en-US" sz="1800" b="1" dirty="0">
                <a:latin typeface="Times New Roman"/>
                <a:cs typeface="Times New Roman"/>
              </a:rPr>
              <a:t>Prof.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lang="en-US" sz="1800" b="1" spc="-10" dirty="0" err="1">
                <a:latin typeface="Times New Roman"/>
                <a:cs typeface="Times New Roman"/>
              </a:rPr>
              <a:t>Mrs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lang="en-US" sz="1800" b="1" spc="-10" dirty="0" err="1">
                <a:latin typeface="Times New Roman"/>
                <a:cs typeface="Times New Roman"/>
              </a:rPr>
              <a:t>Dhanyashree</a:t>
            </a:r>
            <a:r>
              <a:rPr lang="en-US" sz="1800" b="1" spc="-10" dirty="0">
                <a:latin typeface="Times New Roman"/>
                <a:cs typeface="Times New Roman"/>
              </a:rPr>
              <a:t> P N</a:t>
            </a:r>
          </a:p>
          <a:p>
            <a:pPr marL="8139">
              <a:lnSpc>
                <a:spcPts val="1045"/>
              </a:lnSpc>
              <a:spcBef>
                <a:spcPts val="67"/>
              </a:spcBef>
            </a:pPr>
            <a:endParaRPr lang="en-US" b="1" spc="-10" dirty="0">
              <a:latin typeface="Times New Roman"/>
              <a:cs typeface="Times New Roman"/>
            </a:endParaRPr>
          </a:p>
          <a:p>
            <a:pPr marL="8139">
              <a:lnSpc>
                <a:spcPts val="1045"/>
              </a:lnSpc>
              <a:spcBef>
                <a:spcPts val="67"/>
              </a:spcBef>
            </a:pPr>
            <a:r>
              <a:rPr lang="en-US" sz="1800" b="1" spc="-10" dirty="0">
                <a:latin typeface="Times New Roman"/>
                <a:cs typeface="Times New Roman"/>
              </a:rPr>
              <a:t>	      (Asst. prof)</a:t>
            </a:r>
            <a:endParaRPr lang="en-US" sz="1800" b="1" spc="-32" dirty="0">
              <a:latin typeface="Times New Roman"/>
              <a:cs typeface="Times New Roman"/>
            </a:endParaRPr>
          </a:p>
          <a:p>
            <a:pPr marL="8139">
              <a:lnSpc>
                <a:spcPts val="1045"/>
              </a:lnSpc>
              <a:spcBef>
                <a:spcPts val="67"/>
              </a:spcBef>
            </a:pPr>
            <a:endParaRPr lang="en-US" b="1" spc="-32" dirty="0">
              <a:latin typeface="Times New Roman"/>
              <a:cs typeface="Times New Roman"/>
            </a:endParaRPr>
          </a:p>
          <a:p>
            <a:pPr marL="8139">
              <a:lnSpc>
                <a:spcPts val="1045"/>
              </a:lnSpc>
              <a:spcBef>
                <a:spcPts val="67"/>
              </a:spcBef>
            </a:pP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34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2496" y="339145"/>
            <a:ext cx="3978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B2995-933E-7F9D-D63D-461E0C8C371F}"/>
              </a:ext>
            </a:extLst>
          </p:cNvPr>
          <p:cNvSpPr txBox="1"/>
          <p:nvPr/>
        </p:nvSpPr>
        <p:spPr>
          <a:xfrm>
            <a:off x="355298" y="1242150"/>
            <a:ext cx="11589250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Li et al., "Underwater Wireless Infrared Communication Systems: A Review," IEEE Communications Surveys and Tutorials, vol. 22, no. 4, pp. 2382-2403, 2020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Tahir, “Underwater Wireless Communication Using EM Waves”, October 19, 2020.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Jaruwatanadilok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“Underwater Wireless Optical Communication Channel Modelling and Performance Evaluation using Vector Radiative Transfer Theory”. IEEE Journal on Selected Areas in Communications, vol. 26(9): pp. 1620-1627, 2008.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Stojanovic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Preisig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Underwater acoustic communication channels: propagation models and statistical characterization. IEEE Common Mag 2009; 47(1): 84–89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5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88E21-45C3-139D-C2B3-19B362A60870}"/>
              </a:ext>
            </a:extLst>
          </p:cNvPr>
          <p:cNvSpPr txBox="1"/>
          <p:nvPr/>
        </p:nvSpPr>
        <p:spPr>
          <a:xfrm>
            <a:off x="2291137" y="2168116"/>
            <a:ext cx="71508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9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8088" y="536191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4617" y="1623294"/>
            <a:ext cx="39998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9264" y="236306"/>
            <a:ext cx="3388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507" y="1005747"/>
            <a:ext cx="10759490" cy="537261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Underwater wireless communication system makes use of two communication modules which transmits and receives data using infrared radiation.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module consists of both transmitter and receiver which transmits and convert received data.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infrared (IR) communication  system has many advantages such as is an inexpensive and the transmitter or receiver can be showed to another location with least distraction.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used for easy communication with transmitter and receiver in underground water.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 of acknowledgement receipt message that sent back from receiving circuit to the transmitting circuit on the message receipt.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efficient communication between two circuits wirelessly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31" y="186858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240" y="1089061"/>
            <a:ext cx="11330543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transmitting and receiving the information by using electromagnetic radiation in the underwater environment is called underwater wireless communication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is an electromagnetic radiation which has  wavelength longer than that of visible light but shorter than radio waves and  has wavelength between (750 nm-1mm)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technology which is used for underwater communication is acoustic transmission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system of the current invention consists of first and second underwater communications modules which transmit and receive data utilizing IR radiation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has wide range of applications like aquatic surveillance, underwater pollution.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5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D3DF5F-72FF-0D7F-0E3C-6FD3435595BC}"/>
              </a:ext>
            </a:extLst>
          </p:cNvPr>
          <p:cNvSpPr/>
          <p:nvPr/>
        </p:nvSpPr>
        <p:spPr>
          <a:xfrm>
            <a:off x="1" y="1027416"/>
            <a:ext cx="12191999" cy="8230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TITLE               AUTHOR                     YEAR AND PLACE                                  INFERENCE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OF APPLICATION 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325FD-9F46-C84B-61E7-E0E106DEC143}"/>
              </a:ext>
            </a:extLst>
          </p:cNvPr>
          <p:cNvSpPr/>
          <p:nvPr/>
        </p:nvSpPr>
        <p:spPr>
          <a:xfrm>
            <a:off x="2" y="1859622"/>
            <a:ext cx="2054830" cy="1229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Underwater communication system for data transmission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42F98-F6D7-CEA1-C995-804C83FC4F2C}"/>
              </a:ext>
            </a:extLst>
          </p:cNvPr>
          <p:cNvSpPr/>
          <p:nvPr/>
        </p:nvSpPr>
        <p:spPr>
          <a:xfrm>
            <a:off x="2054832" y="1869896"/>
            <a:ext cx="2321960" cy="1229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Shresta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92E49-7F08-A82E-84E0-972226045768}"/>
              </a:ext>
            </a:extLst>
          </p:cNvPr>
          <p:cNvSpPr/>
          <p:nvPr/>
        </p:nvSpPr>
        <p:spPr>
          <a:xfrm>
            <a:off x="4366518" y="1869896"/>
            <a:ext cx="3842535" cy="1229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controlled laboratory environment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593A7-2BB8-E552-D639-BEC5D0F1663D}"/>
              </a:ext>
            </a:extLst>
          </p:cNvPr>
          <p:cNvSpPr/>
          <p:nvPr/>
        </p:nvSpPr>
        <p:spPr>
          <a:xfrm>
            <a:off x="8209053" y="1869895"/>
            <a:ext cx="3982947" cy="1219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IR-based communication system can achieve a high data rate with low power consumption.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5062-8B80-9110-69CC-9CFBF887F21E}"/>
              </a:ext>
            </a:extLst>
          </p:cNvPr>
          <p:cNvSpPr/>
          <p:nvPr/>
        </p:nvSpPr>
        <p:spPr>
          <a:xfrm>
            <a:off x="1" y="3113069"/>
            <a:ext cx="2054830" cy="1229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IR-based underwater communication system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477960-A8A8-1DDB-F06E-E283FDF83B7C}"/>
              </a:ext>
            </a:extLst>
          </p:cNvPr>
          <p:cNvSpPr/>
          <p:nvPr/>
        </p:nvSpPr>
        <p:spPr>
          <a:xfrm>
            <a:off x="2054831" y="3113068"/>
            <a:ext cx="2311686" cy="1229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 et al.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010547-4172-A37C-9A9C-D0F72E911328}"/>
              </a:ext>
            </a:extLst>
          </p:cNvPr>
          <p:cNvSpPr/>
          <p:nvPr/>
        </p:nvSpPr>
        <p:spPr>
          <a:xfrm>
            <a:off x="4366517" y="3113068"/>
            <a:ext cx="3842535" cy="1229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tested in a real underwater environment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624CF-283C-CFCA-C7ED-DF9B4CE5C6AB}"/>
              </a:ext>
            </a:extLst>
          </p:cNvPr>
          <p:cNvSpPr/>
          <p:nvPr/>
        </p:nvSpPr>
        <p:spPr>
          <a:xfrm>
            <a:off x="8209053" y="3102794"/>
            <a:ext cx="3982948" cy="1229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results showed that the proposed system can achieve a high data rate with low error rate and low power consumption.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67CC-9B6A-4B97-B600-CE5EB94FFB80}"/>
              </a:ext>
            </a:extLst>
          </p:cNvPr>
          <p:cNvSpPr/>
          <p:nvPr/>
        </p:nvSpPr>
        <p:spPr>
          <a:xfrm>
            <a:off x="1" y="4356240"/>
            <a:ext cx="2054829" cy="231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IR-based underwater wireless communication system that uses a hybrid modulation scheme for data transmission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54A99-B52C-68CE-5358-438F33994A9B}"/>
              </a:ext>
            </a:extLst>
          </p:cNvPr>
          <p:cNvSpPr/>
          <p:nvPr/>
        </p:nvSpPr>
        <p:spPr>
          <a:xfrm>
            <a:off x="2065106" y="4381925"/>
            <a:ext cx="2311686" cy="231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Luo et al.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C9214-F354-A629-4965-773C4FD0029C}"/>
              </a:ext>
            </a:extLst>
          </p:cNvPr>
          <p:cNvSpPr/>
          <p:nvPr/>
        </p:nvSpPr>
        <p:spPr>
          <a:xfrm>
            <a:off x="4366517" y="4366515"/>
            <a:ext cx="3842535" cy="231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was tested in a real underwater environment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5B246C-4842-3B22-B697-65F2568A48B6}"/>
              </a:ext>
            </a:extLst>
          </p:cNvPr>
          <p:cNvSpPr/>
          <p:nvPr/>
        </p:nvSpPr>
        <p:spPr>
          <a:xfrm>
            <a:off x="8209052" y="4381924"/>
            <a:ext cx="3982949" cy="2321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results showed that the hybrid modulation scheme can achieve a higher data rate and lower bit error rate compared to traditional modulation schemes.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923D2-AE4B-BDF5-A652-EC2C97AA4798}"/>
              </a:ext>
            </a:extLst>
          </p:cNvPr>
          <p:cNvSpPr txBox="1"/>
          <p:nvPr/>
        </p:nvSpPr>
        <p:spPr>
          <a:xfrm>
            <a:off x="0" y="16537"/>
            <a:ext cx="66961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05439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841" y="436728"/>
            <a:ext cx="3663751" cy="86317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17" y="178558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underwater is not feasible in all situations as shown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of wires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cost of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over long distances.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cope up with above situations, we require underwater wireless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8932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C67-8397-46FE-FF86-C7BB596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2823" y="452063"/>
            <a:ext cx="8596668" cy="1320800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	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8FE2-48A3-F883-5532-C4079DAE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53" y="1130158"/>
            <a:ext cx="11650894" cy="560969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Underwater wireless communication is essential for a range of applications, including environmental monitoring, underwater exploration, and surveillance.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However, the harsh underwater environment presents several challenges to wireless communication, including attenuation, multipath propagation, and interference.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wireless communication methods such as acoustic or radio frequency suffer from limited range and low bandwidth.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Therefore, there is a need for an effective and efficient method for underwater wireless communication.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Infrared technology has emerged as a promising solution for underwater wireless communication due to its ability to transmit high-bandwidth data over long distances with minimal interference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3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0BD-7F63-40DD-C584-A3EA3D56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57" y="107879"/>
            <a:ext cx="8596668" cy="13208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		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Block diagram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FA09B-FBF5-C8CE-FB65-C4FD2FD3E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666" y="914400"/>
            <a:ext cx="5681609" cy="58357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0E01C1-175F-0AC5-C4E3-4800EB962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100" y="1947568"/>
            <a:ext cx="5891683" cy="255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14D59-9E83-4F87-8C74-C310A4996DD8}"/>
              </a:ext>
            </a:extLst>
          </p:cNvPr>
          <p:cNvSpPr txBox="1"/>
          <p:nvPr/>
        </p:nvSpPr>
        <p:spPr>
          <a:xfrm>
            <a:off x="708157" y="3121223"/>
            <a:ext cx="1808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TRANSMITTER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CFFC1-F1DA-E9A3-067B-B358FB2BE272}"/>
              </a:ext>
            </a:extLst>
          </p:cNvPr>
          <p:cNvSpPr txBox="1"/>
          <p:nvPr/>
        </p:nvSpPr>
        <p:spPr>
          <a:xfrm>
            <a:off x="3512621" y="3132797"/>
            <a:ext cx="1715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RECEIVER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829CF-67C7-D415-AB32-6612D26CC9AA}"/>
              </a:ext>
            </a:extLst>
          </p:cNvPr>
          <p:cNvSpPr txBox="1"/>
          <p:nvPr/>
        </p:nvSpPr>
        <p:spPr>
          <a:xfrm>
            <a:off x="2516788" y="3376584"/>
            <a:ext cx="6246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DE712-AAD5-426D-54E8-AF57F1EA6883}"/>
              </a:ext>
            </a:extLst>
          </p:cNvPr>
          <p:cNvSpPr txBox="1"/>
          <p:nvPr/>
        </p:nvSpPr>
        <p:spPr>
          <a:xfrm>
            <a:off x="0" y="2248761"/>
            <a:ext cx="1736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BF501-84C1-010C-69CA-8890AB0918B6}"/>
              </a:ext>
            </a:extLst>
          </p:cNvPr>
          <p:cNvSpPr txBox="1"/>
          <p:nvPr/>
        </p:nvSpPr>
        <p:spPr>
          <a:xfrm>
            <a:off x="4101958" y="2248761"/>
            <a:ext cx="6128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MESSAGE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F9FEB-44FB-9D5B-1019-B7A1391C18E6}"/>
              </a:ext>
            </a:extLst>
          </p:cNvPr>
          <p:cNvSpPr txBox="1"/>
          <p:nvPr/>
        </p:nvSpPr>
        <p:spPr>
          <a:xfrm>
            <a:off x="2202712" y="4547717"/>
            <a:ext cx="6874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735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A7829-F1E9-91DA-0BF7-3D642546ADC7}"/>
              </a:ext>
            </a:extLst>
          </p:cNvPr>
          <p:cNvSpPr txBox="1"/>
          <p:nvPr/>
        </p:nvSpPr>
        <p:spPr>
          <a:xfrm>
            <a:off x="503435" y="362212"/>
            <a:ext cx="610284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LED’s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TSOP1738 IR Receiver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keyboard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LCD’s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Oscillator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 &amp; Connectors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LED’s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Transformer/Adapter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4F827-7165-FAFB-3DD2-AEE533B60B84}"/>
              </a:ext>
            </a:extLst>
          </p:cNvPr>
          <p:cNvSpPr txBox="1"/>
          <p:nvPr/>
        </p:nvSpPr>
        <p:spPr>
          <a:xfrm>
            <a:off x="5435029" y="483557"/>
            <a:ext cx="61028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compiler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 Programming Language: C</a:t>
            </a:r>
          </a:p>
        </p:txBody>
      </p:sp>
    </p:spTree>
    <p:extLst>
      <p:ext uri="{BB962C8B-B14F-4D97-AF65-F5344CB8AC3E}">
        <p14:creationId xmlns:p14="http://schemas.microsoft.com/office/powerpoint/2010/main" val="2326882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1513</TotalTime>
  <Words>765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Bookman Old Style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</vt:lpstr>
      <vt:lpstr>  PROBLEM STATEMENT </vt:lpstr>
      <vt:lpstr>   METHODOLOGY/ Block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and prediction with different AI &amp;machine learning models using python application programming</dc:title>
  <dc:creator>Arpitha Megharaj</dc:creator>
  <cp:lastModifiedBy>sanjay sk</cp:lastModifiedBy>
  <cp:revision>50</cp:revision>
  <dcterms:created xsi:type="dcterms:W3CDTF">2023-05-08T09:55:49Z</dcterms:created>
  <dcterms:modified xsi:type="dcterms:W3CDTF">2023-05-18T02:21:59Z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2023-05-08T10:52:53Z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1adba6aa-b2ad-4eaa-9495-4bfd6164bb3c</vt:lpwstr>
  </property>
  <property fmtid="{D5CDD505-2E9C-101B-9397-08002B2CF9AE}" pid="7" name="MSIP_Label_defa4170-0d19-0005-0004-bc88714345d2_ActionId">
    <vt:lpwstr>f5db1735-77be-40ec-a4a3-e0e49073fc14</vt:lpwstr>
  </property>
  <property fmtid="{D5CDD505-2E9C-101B-9397-08002B2CF9AE}" pid="8" name="MSIP_Label_defa4170-0d19-0005-0004-bc88714345d2_ContentBits">
    <vt:lpwstr>0</vt:lpwstr>
  </property>
</Properties>
</file>