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6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7B7E7-BCA7-40D5-978C-EB8B197A2E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3FF761-95CA-484D-804D-6C4B5367DE0D}">
      <dgm:prSet custT="1"/>
      <dgm:spPr/>
      <dgm:t>
        <a:bodyPr/>
        <a:lstStyle/>
        <a:p>
          <a:r>
            <a:rPr lang="en-US" sz="2400" b="0" i="0" dirty="0">
              <a:latin typeface="Arial" panose="020B0604020202020204" pitchFamily="34" charset="0"/>
              <a:cs typeface="Arial" panose="020B0604020202020204" pitchFamily="34" charset="0"/>
            </a:rPr>
            <a:t>Credit Utilization Analysis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6728E-B303-48EF-8102-1E25596C78A4}" type="parTrans" cxnId="{3AF08325-4ADD-4252-AF3D-81459CFEC6EA}">
      <dgm:prSet/>
      <dgm:spPr/>
      <dgm:t>
        <a:bodyPr/>
        <a:lstStyle/>
        <a:p>
          <a:endParaRPr lang="en-US"/>
        </a:p>
      </dgm:t>
    </dgm:pt>
    <dgm:pt modelId="{1EA893F4-D307-4DC3-AE10-A5F4B44D3D0B}" type="sibTrans" cxnId="{3AF08325-4ADD-4252-AF3D-81459CFEC6EA}">
      <dgm:prSet/>
      <dgm:spPr/>
      <dgm:t>
        <a:bodyPr/>
        <a:lstStyle/>
        <a:p>
          <a:endParaRPr lang="en-US"/>
        </a:p>
      </dgm:t>
    </dgm:pt>
    <dgm:pt modelId="{23641978-0AC3-46BE-B7CA-FE532734D7EB}">
      <dgm:prSet custT="1"/>
      <dgm:spPr/>
      <dgm:t>
        <a:bodyPr/>
        <a:lstStyle/>
        <a:p>
          <a:r>
            <a:rPr lang="en-US" sz="2400" b="0" i="0">
              <a:latin typeface="Arial" panose="020B0604020202020204" pitchFamily="34" charset="0"/>
              <a:cs typeface="Arial" panose="020B0604020202020204" pitchFamily="34" charset="0"/>
            </a:rPr>
            <a:t>Customer Balance Patterns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4EE415-F8EF-41B4-8444-4DBD13A1D496}" type="parTrans" cxnId="{87B41F06-AE54-4115-856F-32D3921DB6FF}">
      <dgm:prSet/>
      <dgm:spPr/>
      <dgm:t>
        <a:bodyPr/>
        <a:lstStyle/>
        <a:p>
          <a:endParaRPr lang="en-US"/>
        </a:p>
      </dgm:t>
    </dgm:pt>
    <dgm:pt modelId="{E2DB3BA1-5E28-434D-947B-5ED53449B175}" type="sibTrans" cxnId="{87B41F06-AE54-4115-856F-32D3921DB6FF}">
      <dgm:prSet/>
      <dgm:spPr/>
      <dgm:t>
        <a:bodyPr/>
        <a:lstStyle/>
        <a:p>
          <a:endParaRPr lang="en-US"/>
        </a:p>
      </dgm:t>
    </dgm:pt>
    <dgm:pt modelId="{B1C12C90-7F07-4EB5-A47D-B208D362349B}">
      <dgm:prSet custT="1"/>
      <dgm:spPr/>
      <dgm:t>
        <a:bodyPr/>
        <a:lstStyle/>
        <a:p>
          <a:r>
            <a:rPr lang="en-US" sz="2400" b="0" i="0">
              <a:latin typeface="Arial" panose="020B0604020202020204" pitchFamily="34" charset="0"/>
              <a:cs typeface="Arial" panose="020B0604020202020204" pitchFamily="34" charset="0"/>
            </a:rPr>
            <a:t>Cash Advance Behavior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E688F3-9067-45F2-A55D-A46AA14E0699}" type="parTrans" cxnId="{D4009D7C-8BA8-49FC-A703-0F2AEC40B64A}">
      <dgm:prSet/>
      <dgm:spPr/>
      <dgm:t>
        <a:bodyPr/>
        <a:lstStyle/>
        <a:p>
          <a:endParaRPr lang="en-US"/>
        </a:p>
      </dgm:t>
    </dgm:pt>
    <dgm:pt modelId="{743D8012-C7D0-4B7F-A101-B7AF81343B15}" type="sibTrans" cxnId="{D4009D7C-8BA8-49FC-A703-0F2AEC40B64A}">
      <dgm:prSet/>
      <dgm:spPr/>
      <dgm:t>
        <a:bodyPr/>
        <a:lstStyle/>
        <a:p>
          <a:endParaRPr lang="en-US"/>
        </a:p>
      </dgm:t>
    </dgm:pt>
    <dgm:pt modelId="{56B2C39C-C49B-4165-9F1A-7B5694075898}">
      <dgm:prSet custT="1"/>
      <dgm:spPr/>
      <dgm:t>
        <a:bodyPr/>
        <a:lstStyle/>
        <a:p>
          <a:r>
            <a:rPr lang="en-US" sz="2400" b="0" i="0">
              <a:latin typeface="Arial" panose="020B0604020202020204" pitchFamily="34" charset="0"/>
              <a:cs typeface="Arial" panose="020B0604020202020204" pitchFamily="34" charset="0"/>
            </a:rPr>
            <a:t>Purchase Patterns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83ABDD-19DC-4580-A754-73574137DF49}" type="parTrans" cxnId="{5A7EA6F4-0813-48DD-8F72-D58F39BA979A}">
      <dgm:prSet/>
      <dgm:spPr/>
      <dgm:t>
        <a:bodyPr/>
        <a:lstStyle/>
        <a:p>
          <a:endParaRPr lang="en-US"/>
        </a:p>
      </dgm:t>
    </dgm:pt>
    <dgm:pt modelId="{E4672303-8FDA-4523-8177-8A6E53D7C7EC}" type="sibTrans" cxnId="{5A7EA6F4-0813-48DD-8F72-D58F39BA979A}">
      <dgm:prSet/>
      <dgm:spPr/>
      <dgm:t>
        <a:bodyPr/>
        <a:lstStyle/>
        <a:p>
          <a:endParaRPr lang="en-US"/>
        </a:p>
      </dgm:t>
    </dgm:pt>
    <dgm:pt modelId="{FE628D5F-603D-4ECF-86CA-36CB76ACCA3A}">
      <dgm:prSet custT="1"/>
      <dgm:spPr/>
      <dgm:t>
        <a:bodyPr/>
        <a:lstStyle/>
        <a:p>
          <a:r>
            <a:rPr lang="en-US" sz="2400" b="0" i="0">
              <a:latin typeface="Arial" panose="020B0604020202020204" pitchFamily="34" charset="0"/>
              <a:cs typeface="Arial" panose="020B0604020202020204" pitchFamily="34" charset="0"/>
            </a:rPr>
            <a:t>Customer Personas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AFEA43-6E1A-44F1-B4AC-D2681D10C5E0}" type="parTrans" cxnId="{A903A47F-4785-454F-AE14-52B2E96E57A3}">
      <dgm:prSet/>
      <dgm:spPr/>
      <dgm:t>
        <a:bodyPr/>
        <a:lstStyle/>
        <a:p>
          <a:endParaRPr lang="en-US"/>
        </a:p>
      </dgm:t>
    </dgm:pt>
    <dgm:pt modelId="{10302533-F076-4F87-9C0C-7BCD962C5A2F}" type="sibTrans" cxnId="{A903A47F-4785-454F-AE14-52B2E96E57A3}">
      <dgm:prSet/>
      <dgm:spPr/>
      <dgm:t>
        <a:bodyPr/>
        <a:lstStyle/>
        <a:p>
          <a:endParaRPr lang="en-US"/>
        </a:p>
      </dgm:t>
    </dgm:pt>
    <dgm:pt modelId="{BF16B91D-E4D6-43AE-B0A1-39054B58E9B9}">
      <dgm:prSet custT="1"/>
      <dgm:spPr/>
      <dgm:t>
        <a:bodyPr/>
        <a:lstStyle/>
        <a:p>
          <a:r>
            <a:rPr lang="en-US" sz="2400" b="0" i="0">
              <a:latin typeface="Arial" panose="020B0604020202020204" pitchFamily="34" charset="0"/>
              <a:cs typeface="Arial" panose="020B0604020202020204" pitchFamily="34" charset="0"/>
            </a:rPr>
            <a:t>Strategic Recommendations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66060-B495-470F-835B-C8C3959CC47B}" type="parTrans" cxnId="{AFFEF714-6676-459A-8CAA-AD55AE480C06}">
      <dgm:prSet/>
      <dgm:spPr/>
      <dgm:t>
        <a:bodyPr/>
        <a:lstStyle/>
        <a:p>
          <a:endParaRPr lang="en-US"/>
        </a:p>
      </dgm:t>
    </dgm:pt>
    <dgm:pt modelId="{9A79D5FA-5F9D-4BA5-A188-FCB6FE1C535A}" type="sibTrans" cxnId="{AFFEF714-6676-459A-8CAA-AD55AE480C06}">
      <dgm:prSet/>
      <dgm:spPr/>
      <dgm:t>
        <a:bodyPr/>
        <a:lstStyle/>
        <a:p>
          <a:endParaRPr lang="en-US"/>
        </a:p>
      </dgm:t>
    </dgm:pt>
    <dgm:pt modelId="{FBA43E6A-3C0E-4D18-9BCD-52F9D57730DB}">
      <dgm:prSet custT="1"/>
      <dgm:spPr/>
      <dgm:t>
        <a:bodyPr/>
        <a:lstStyle/>
        <a:p>
          <a:r>
            <a:rPr lang="en-US" sz="2400" b="0" i="0">
              <a:latin typeface="Arial" panose="020B0604020202020204" pitchFamily="34" charset="0"/>
              <a:cs typeface="Arial" panose="020B0604020202020204" pitchFamily="34" charset="0"/>
            </a:rPr>
            <a:t>Implementation Plan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6CD7AB-1428-4927-93FA-113D8C1C9553}" type="parTrans" cxnId="{DF35750E-0AFF-47F1-AA2B-6DFCEE1D584C}">
      <dgm:prSet/>
      <dgm:spPr/>
      <dgm:t>
        <a:bodyPr/>
        <a:lstStyle/>
        <a:p>
          <a:endParaRPr lang="en-US"/>
        </a:p>
      </dgm:t>
    </dgm:pt>
    <dgm:pt modelId="{B5BBECF7-699F-4C63-AD2B-447DBC7C6C57}" type="sibTrans" cxnId="{DF35750E-0AFF-47F1-AA2B-6DFCEE1D584C}">
      <dgm:prSet/>
      <dgm:spPr/>
      <dgm:t>
        <a:bodyPr/>
        <a:lstStyle/>
        <a:p>
          <a:endParaRPr lang="en-US"/>
        </a:p>
      </dgm:t>
    </dgm:pt>
    <dgm:pt modelId="{BD8EE75D-4704-7C49-8C31-80C5CEB4422B}" type="pres">
      <dgm:prSet presAssocID="{5BD7B7E7-BCA7-40D5-978C-EB8B197A2E86}" presName="vert0" presStyleCnt="0">
        <dgm:presLayoutVars>
          <dgm:dir/>
          <dgm:animOne val="branch"/>
          <dgm:animLvl val="lvl"/>
        </dgm:presLayoutVars>
      </dgm:prSet>
      <dgm:spPr/>
    </dgm:pt>
    <dgm:pt modelId="{39BF2E46-F60B-7B4A-A9F2-49C965C67397}" type="pres">
      <dgm:prSet presAssocID="{793FF761-95CA-484D-804D-6C4B5367DE0D}" presName="thickLine" presStyleLbl="alignNode1" presStyleIdx="0" presStyleCnt="7"/>
      <dgm:spPr/>
    </dgm:pt>
    <dgm:pt modelId="{118795EE-668B-D742-BD62-28C243048585}" type="pres">
      <dgm:prSet presAssocID="{793FF761-95CA-484D-804D-6C4B5367DE0D}" presName="horz1" presStyleCnt="0"/>
      <dgm:spPr/>
    </dgm:pt>
    <dgm:pt modelId="{07C4F3CC-E81B-DF48-90EB-0D4A2239097B}" type="pres">
      <dgm:prSet presAssocID="{793FF761-95CA-484D-804D-6C4B5367DE0D}" presName="tx1" presStyleLbl="revTx" presStyleIdx="0" presStyleCnt="7"/>
      <dgm:spPr/>
    </dgm:pt>
    <dgm:pt modelId="{A704C320-C3C0-0545-B182-B12E1ED489A2}" type="pres">
      <dgm:prSet presAssocID="{793FF761-95CA-484D-804D-6C4B5367DE0D}" presName="vert1" presStyleCnt="0"/>
      <dgm:spPr/>
    </dgm:pt>
    <dgm:pt modelId="{964E8578-B07E-124E-9D70-7573A982EC69}" type="pres">
      <dgm:prSet presAssocID="{23641978-0AC3-46BE-B7CA-FE532734D7EB}" presName="thickLine" presStyleLbl="alignNode1" presStyleIdx="1" presStyleCnt="7"/>
      <dgm:spPr/>
    </dgm:pt>
    <dgm:pt modelId="{217F8330-BA95-E845-A4B6-E9301B0D4302}" type="pres">
      <dgm:prSet presAssocID="{23641978-0AC3-46BE-B7CA-FE532734D7EB}" presName="horz1" presStyleCnt="0"/>
      <dgm:spPr/>
    </dgm:pt>
    <dgm:pt modelId="{D8E7E8F2-A573-A744-A136-A7E85924DA24}" type="pres">
      <dgm:prSet presAssocID="{23641978-0AC3-46BE-B7CA-FE532734D7EB}" presName="tx1" presStyleLbl="revTx" presStyleIdx="1" presStyleCnt="7"/>
      <dgm:spPr/>
    </dgm:pt>
    <dgm:pt modelId="{F4FD016E-19A3-BF42-BAD2-287805F6C7C9}" type="pres">
      <dgm:prSet presAssocID="{23641978-0AC3-46BE-B7CA-FE532734D7EB}" presName="vert1" presStyleCnt="0"/>
      <dgm:spPr/>
    </dgm:pt>
    <dgm:pt modelId="{558ABCCC-DB68-E649-92E4-59B44ECA6372}" type="pres">
      <dgm:prSet presAssocID="{B1C12C90-7F07-4EB5-A47D-B208D362349B}" presName="thickLine" presStyleLbl="alignNode1" presStyleIdx="2" presStyleCnt="7"/>
      <dgm:spPr/>
    </dgm:pt>
    <dgm:pt modelId="{B81D10A9-21BB-A942-84C2-350810642192}" type="pres">
      <dgm:prSet presAssocID="{B1C12C90-7F07-4EB5-A47D-B208D362349B}" presName="horz1" presStyleCnt="0"/>
      <dgm:spPr/>
    </dgm:pt>
    <dgm:pt modelId="{D9EBFE4E-F4BD-4847-AF23-890403CEC4F7}" type="pres">
      <dgm:prSet presAssocID="{B1C12C90-7F07-4EB5-A47D-B208D362349B}" presName="tx1" presStyleLbl="revTx" presStyleIdx="2" presStyleCnt="7"/>
      <dgm:spPr/>
    </dgm:pt>
    <dgm:pt modelId="{AD15DB7C-9E67-5D41-B86D-37E757391191}" type="pres">
      <dgm:prSet presAssocID="{B1C12C90-7F07-4EB5-A47D-B208D362349B}" presName="vert1" presStyleCnt="0"/>
      <dgm:spPr/>
    </dgm:pt>
    <dgm:pt modelId="{6C56488B-55C8-E849-823E-8935A6D79940}" type="pres">
      <dgm:prSet presAssocID="{56B2C39C-C49B-4165-9F1A-7B5694075898}" presName="thickLine" presStyleLbl="alignNode1" presStyleIdx="3" presStyleCnt="7"/>
      <dgm:spPr/>
    </dgm:pt>
    <dgm:pt modelId="{7127FE75-F683-104A-97F1-F36D07E74769}" type="pres">
      <dgm:prSet presAssocID="{56B2C39C-C49B-4165-9F1A-7B5694075898}" presName="horz1" presStyleCnt="0"/>
      <dgm:spPr/>
    </dgm:pt>
    <dgm:pt modelId="{4412E6D0-7201-524C-8105-866243FB0C01}" type="pres">
      <dgm:prSet presAssocID="{56B2C39C-C49B-4165-9F1A-7B5694075898}" presName="tx1" presStyleLbl="revTx" presStyleIdx="3" presStyleCnt="7"/>
      <dgm:spPr/>
    </dgm:pt>
    <dgm:pt modelId="{DDDDB6D0-D69D-4F4C-A675-941E5D65E9BE}" type="pres">
      <dgm:prSet presAssocID="{56B2C39C-C49B-4165-9F1A-7B5694075898}" presName="vert1" presStyleCnt="0"/>
      <dgm:spPr/>
    </dgm:pt>
    <dgm:pt modelId="{BAF6426B-5747-444D-917A-D9434728F527}" type="pres">
      <dgm:prSet presAssocID="{FE628D5F-603D-4ECF-86CA-36CB76ACCA3A}" presName="thickLine" presStyleLbl="alignNode1" presStyleIdx="4" presStyleCnt="7"/>
      <dgm:spPr/>
    </dgm:pt>
    <dgm:pt modelId="{0FA00D39-A41B-384B-9EEF-FA245946399C}" type="pres">
      <dgm:prSet presAssocID="{FE628D5F-603D-4ECF-86CA-36CB76ACCA3A}" presName="horz1" presStyleCnt="0"/>
      <dgm:spPr/>
    </dgm:pt>
    <dgm:pt modelId="{58A98940-A8BD-184D-B214-F8AD7D06E340}" type="pres">
      <dgm:prSet presAssocID="{FE628D5F-603D-4ECF-86CA-36CB76ACCA3A}" presName="tx1" presStyleLbl="revTx" presStyleIdx="4" presStyleCnt="7"/>
      <dgm:spPr/>
    </dgm:pt>
    <dgm:pt modelId="{BC9981D3-3D03-0D4F-B17F-831379076818}" type="pres">
      <dgm:prSet presAssocID="{FE628D5F-603D-4ECF-86CA-36CB76ACCA3A}" presName="vert1" presStyleCnt="0"/>
      <dgm:spPr/>
    </dgm:pt>
    <dgm:pt modelId="{9DE9DFED-B3E4-BC4C-A2BA-02AF730581A1}" type="pres">
      <dgm:prSet presAssocID="{BF16B91D-E4D6-43AE-B0A1-39054B58E9B9}" presName="thickLine" presStyleLbl="alignNode1" presStyleIdx="5" presStyleCnt="7"/>
      <dgm:spPr/>
    </dgm:pt>
    <dgm:pt modelId="{8C36C189-0EFF-E749-BB2A-49A4351296D9}" type="pres">
      <dgm:prSet presAssocID="{BF16B91D-E4D6-43AE-B0A1-39054B58E9B9}" presName="horz1" presStyleCnt="0"/>
      <dgm:spPr/>
    </dgm:pt>
    <dgm:pt modelId="{129AF8A8-D8AA-E740-976A-DFA839F0A69F}" type="pres">
      <dgm:prSet presAssocID="{BF16B91D-E4D6-43AE-B0A1-39054B58E9B9}" presName="tx1" presStyleLbl="revTx" presStyleIdx="5" presStyleCnt="7"/>
      <dgm:spPr/>
    </dgm:pt>
    <dgm:pt modelId="{3888D403-4649-1E4B-9BA7-91DA01131831}" type="pres">
      <dgm:prSet presAssocID="{BF16B91D-E4D6-43AE-B0A1-39054B58E9B9}" presName="vert1" presStyleCnt="0"/>
      <dgm:spPr/>
    </dgm:pt>
    <dgm:pt modelId="{199F8B2F-76A7-8D48-82C8-53126ED794FE}" type="pres">
      <dgm:prSet presAssocID="{FBA43E6A-3C0E-4D18-9BCD-52F9D57730DB}" presName="thickLine" presStyleLbl="alignNode1" presStyleIdx="6" presStyleCnt="7"/>
      <dgm:spPr/>
    </dgm:pt>
    <dgm:pt modelId="{7D75D45B-AE88-D045-BE34-4D42A81293D6}" type="pres">
      <dgm:prSet presAssocID="{FBA43E6A-3C0E-4D18-9BCD-52F9D57730DB}" presName="horz1" presStyleCnt="0"/>
      <dgm:spPr/>
    </dgm:pt>
    <dgm:pt modelId="{269BE25C-3DDD-0545-AF56-F3D1398B0D82}" type="pres">
      <dgm:prSet presAssocID="{FBA43E6A-3C0E-4D18-9BCD-52F9D57730DB}" presName="tx1" presStyleLbl="revTx" presStyleIdx="6" presStyleCnt="7"/>
      <dgm:spPr/>
    </dgm:pt>
    <dgm:pt modelId="{2EA45D29-BA21-034F-807F-F7DF21ACA8E2}" type="pres">
      <dgm:prSet presAssocID="{FBA43E6A-3C0E-4D18-9BCD-52F9D57730DB}" presName="vert1" presStyleCnt="0"/>
      <dgm:spPr/>
    </dgm:pt>
  </dgm:ptLst>
  <dgm:cxnLst>
    <dgm:cxn modelId="{87B41F06-AE54-4115-856F-32D3921DB6FF}" srcId="{5BD7B7E7-BCA7-40D5-978C-EB8B197A2E86}" destId="{23641978-0AC3-46BE-B7CA-FE532734D7EB}" srcOrd="1" destOrd="0" parTransId="{7B4EE415-F8EF-41B4-8444-4DBD13A1D496}" sibTransId="{E2DB3BA1-5E28-434D-947B-5ED53449B175}"/>
    <dgm:cxn modelId="{DF35750E-0AFF-47F1-AA2B-6DFCEE1D584C}" srcId="{5BD7B7E7-BCA7-40D5-978C-EB8B197A2E86}" destId="{FBA43E6A-3C0E-4D18-9BCD-52F9D57730DB}" srcOrd="6" destOrd="0" parTransId="{746CD7AB-1428-4927-93FA-113D8C1C9553}" sibTransId="{B5BBECF7-699F-4C63-AD2B-447DBC7C6C57}"/>
    <dgm:cxn modelId="{AFFEF714-6676-459A-8CAA-AD55AE480C06}" srcId="{5BD7B7E7-BCA7-40D5-978C-EB8B197A2E86}" destId="{BF16B91D-E4D6-43AE-B0A1-39054B58E9B9}" srcOrd="5" destOrd="0" parTransId="{9AE66060-B495-470F-835B-C8C3959CC47B}" sibTransId="{9A79D5FA-5F9D-4BA5-A188-FCB6FE1C535A}"/>
    <dgm:cxn modelId="{3AF08325-4ADD-4252-AF3D-81459CFEC6EA}" srcId="{5BD7B7E7-BCA7-40D5-978C-EB8B197A2E86}" destId="{793FF761-95CA-484D-804D-6C4B5367DE0D}" srcOrd="0" destOrd="0" parTransId="{DFB6728E-B303-48EF-8102-1E25596C78A4}" sibTransId="{1EA893F4-D307-4DC3-AE10-A5F4B44D3D0B}"/>
    <dgm:cxn modelId="{94496137-1FA9-A644-8221-5B2B79A39661}" type="presOf" srcId="{793FF761-95CA-484D-804D-6C4B5367DE0D}" destId="{07C4F3CC-E81B-DF48-90EB-0D4A2239097B}" srcOrd="0" destOrd="0" presId="urn:microsoft.com/office/officeart/2008/layout/LinedList"/>
    <dgm:cxn modelId="{4E128144-9875-AF49-8C97-83EAE3489255}" type="presOf" srcId="{23641978-0AC3-46BE-B7CA-FE532734D7EB}" destId="{D8E7E8F2-A573-A744-A136-A7E85924DA24}" srcOrd="0" destOrd="0" presId="urn:microsoft.com/office/officeart/2008/layout/LinedList"/>
    <dgm:cxn modelId="{FCBBA45C-ACED-9444-A3C1-1C6C1FCDDFB8}" type="presOf" srcId="{B1C12C90-7F07-4EB5-A47D-B208D362349B}" destId="{D9EBFE4E-F4BD-4847-AF23-890403CEC4F7}" srcOrd="0" destOrd="0" presId="urn:microsoft.com/office/officeart/2008/layout/LinedList"/>
    <dgm:cxn modelId="{056E2563-E0C5-B14C-BAE0-A0E4D77C6A68}" type="presOf" srcId="{56B2C39C-C49B-4165-9F1A-7B5694075898}" destId="{4412E6D0-7201-524C-8105-866243FB0C01}" srcOrd="0" destOrd="0" presId="urn:microsoft.com/office/officeart/2008/layout/LinedList"/>
    <dgm:cxn modelId="{D4009D7C-8BA8-49FC-A703-0F2AEC40B64A}" srcId="{5BD7B7E7-BCA7-40D5-978C-EB8B197A2E86}" destId="{B1C12C90-7F07-4EB5-A47D-B208D362349B}" srcOrd="2" destOrd="0" parTransId="{61E688F3-9067-45F2-A55D-A46AA14E0699}" sibTransId="{743D8012-C7D0-4B7F-A101-B7AF81343B15}"/>
    <dgm:cxn modelId="{A903A47F-4785-454F-AE14-52B2E96E57A3}" srcId="{5BD7B7E7-BCA7-40D5-978C-EB8B197A2E86}" destId="{FE628D5F-603D-4ECF-86CA-36CB76ACCA3A}" srcOrd="4" destOrd="0" parTransId="{88AFEA43-6E1A-44F1-B4AC-D2681D10C5E0}" sibTransId="{10302533-F076-4F87-9C0C-7BCD962C5A2F}"/>
    <dgm:cxn modelId="{5BC03C98-1751-7D42-8941-AA4D7D7C0978}" type="presOf" srcId="{BF16B91D-E4D6-43AE-B0A1-39054B58E9B9}" destId="{129AF8A8-D8AA-E740-976A-DFA839F0A69F}" srcOrd="0" destOrd="0" presId="urn:microsoft.com/office/officeart/2008/layout/LinedList"/>
    <dgm:cxn modelId="{C19E0AA5-D7F9-C040-B943-131654AB7CA9}" type="presOf" srcId="{5BD7B7E7-BCA7-40D5-978C-EB8B197A2E86}" destId="{BD8EE75D-4704-7C49-8C31-80C5CEB4422B}" srcOrd="0" destOrd="0" presId="urn:microsoft.com/office/officeart/2008/layout/LinedList"/>
    <dgm:cxn modelId="{0B1FDCCE-8728-2543-B9C7-B39C64466D52}" type="presOf" srcId="{FE628D5F-603D-4ECF-86CA-36CB76ACCA3A}" destId="{58A98940-A8BD-184D-B214-F8AD7D06E340}" srcOrd="0" destOrd="0" presId="urn:microsoft.com/office/officeart/2008/layout/LinedList"/>
    <dgm:cxn modelId="{DD7CDEE2-97B5-BB49-84F5-B4D20008B261}" type="presOf" srcId="{FBA43E6A-3C0E-4D18-9BCD-52F9D57730DB}" destId="{269BE25C-3DDD-0545-AF56-F3D1398B0D82}" srcOrd="0" destOrd="0" presId="urn:microsoft.com/office/officeart/2008/layout/LinedList"/>
    <dgm:cxn modelId="{5A7EA6F4-0813-48DD-8F72-D58F39BA979A}" srcId="{5BD7B7E7-BCA7-40D5-978C-EB8B197A2E86}" destId="{56B2C39C-C49B-4165-9F1A-7B5694075898}" srcOrd="3" destOrd="0" parTransId="{E083ABDD-19DC-4580-A754-73574137DF49}" sibTransId="{E4672303-8FDA-4523-8177-8A6E53D7C7EC}"/>
    <dgm:cxn modelId="{3767D7A0-32BB-4340-9EFF-B78D2B86677A}" type="presParOf" srcId="{BD8EE75D-4704-7C49-8C31-80C5CEB4422B}" destId="{39BF2E46-F60B-7B4A-A9F2-49C965C67397}" srcOrd="0" destOrd="0" presId="urn:microsoft.com/office/officeart/2008/layout/LinedList"/>
    <dgm:cxn modelId="{916C9D50-7021-E64B-85F5-474E966D2343}" type="presParOf" srcId="{BD8EE75D-4704-7C49-8C31-80C5CEB4422B}" destId="{118795EE-668B-D742-BD62-28C243048585}" srcOrd="1" destOrd="0" presId="urn:microsoft.com/office/officeart/2008/layout/LinedList"/>
    <dgm:cxn modelId="{64B8B65D-B0CE-C040-8850-9B0468A701E4}" type="presParOf" srcId="{118795EE-668B-D742-BD62-28C243048585}" destId="{07C4F3CC-E81B-DF48-90EB-0D4A2239097B}" srcOrd="0" destOrd="0" presId="urn:microsoft.com/office/officeart/2008/layout/LinedList"/>
    <dgm:cxn modelId="{5F461DD7-AFE0-1C49-8FB4-C26F41C030FB}" type="presParOf" srcId="{118795EE-668B-D742-BD62-28C243048585}" destId="{A704C320-C3C0-0545-B182-B12E1ED489A2}" srcOrd="1" destOrd="0" presId="urn:microsoft.com/office/officeart/2008/layout/LinedList"/>
    <dgm:cxn modelId="{4F3576F6-5CBC-B947-BE75-7B69EDE337E7}" type="presParOf" srcId="{BD8EE75D-4704-7C49-8C31-80C5CEB4422B}" destId="{964E8578-B07E-124E-9D70-7573A982EC69}" srcOrd="2" destOrd="0" presId="urn:microsoft.com/office/officeart/2008/layout/LinedList"/>
    <dgm:cxn modelId="{77A75307-3C89-4042-B656-CF8C0E0D0C58}" type="presParOf" srcId="{BD8EE75D-4704-7C49-8C31-80C5CEB4422B}" destId="{217F8330-BA95-E845-A4B6-E9301B0D4302}" srcOrd="3" destOrd="0" presId="urn:microsoft.com/office/officeart/2008/layout/LinedList"/>
    <dgm:cxn modelId="{94ED0290-C64B-7747-A6BA-1F370AF25B89}" type="presParOf" srcId="{217F8330-BA95-E845-A4B6-E9301B0D4302}" destId="{D8E7E8F2-A573-A744-A136-A7E85924DA24}" srcOrd="0" destOrd="0" presId="urn:microsoft.com/office/officeart/2008/layout/LinedList"/>
    <dgm:cxn modelId="{E7F45B44-F216-6445-B62B-F12013B7B5E1}" type="presParOf" srcId="{217F8330-BA95-E845-A4B6-E9301B0D4302}" destId="{F4FD016E-19A3-BF42-BAD2-287805F6C7C9}" srcOrd="1" destOrd="0" presId="urn:microsoft.com/office/officeart/2008/layout/LinedList"/>
    <dgm:cxn modelId="{1FE856F0-D1CE-B147-ABD9-F9720EE3A4C2}" type="presParOf" srcId="{BD8EE75D-4704-7C49-8C31-80C5CEB4422B}" destId="{558ABCCC-DB68-E649-92E4-59B44ECA6372}" srcOrd="4" destOrd="0" presId="urn:microsoft.com/office/officeart/2008/layout/LinedList"/>
    <dgm:cxn modelId="{5FE11E7B-C4AD-8541-B137-9A27CA5735C5}" type="presParOf" srcId="{BD8EE75D-4704-7C49-8C31-80C5CEB4422B}" destId="{B81D10A9-21BB-A942-84C2-350810642192}" srcOrd="5" destOrd="0" presId="urn:microsoft.com/office/officeart/2008/layout/LinedList"/>
    <dgm:cxn modelId="{DFEE255D-DC1F-2A45-A90B-AD4CB4A68E78}" type="presParOf" srcId="{B81D10A9-21BB-A942-84C2-350810642192}" destId="{D9EBFE4E-F4BD-4847-AF23-890403CEC4F7}" srcOrd="0" destOrd="0" presId="urn:microsoft.com/office/officeart/2008/layout/LinedList"/>
    <dgm:cxn modelId="{8E3BCF66-CD02-4D4F-9F3F-D85720869246}" type="presParOf" srcId="{B81D10A9-21BB-A942-84C2-350810642192}" destId="{AD15DB7C-9E67-5D41-B86D-37E757391191}" srcOrd="1" destOrd="0" presId="urn:microsoft.com/office/officeart/2008/layout/LinedList"/>
    <dgm:cxn modelId="{2745516D-AEE9-6F48-8990-556E9C0E6042}" type="presParOf" srcId="{BD8EE75D-4704-7C49-8C31-80C5CEB4422B}" destId="{6C56488B-55C8-E849-823E-8935A6D79940}" srcOrd="6" destOrd="0" presId="urn:microsoft.com/office/officeart/2008/layout/LinedList"/>
    <dgm:cxn modelId="{A0BBD3E7-40D9-D640-9CEF-341576E2CD03}" type="presParOf" srcId="{BD8EE75D-4704-7C49-8C31-80C5CEB4422B}" destId="{7127FE75-F683-104A-97F1-F36D07E74769}" srcOrd="7" destOrd="0" presId="urn:microsoft.com/office/officeart/2008/layout/LinedList"/>
    <dgm:cxn modelId="{00F2A77A-B0F5-1349-A330-46A1548892E3}" type="presParOf" srcId="{7127FE75-F683-104A-97F1-F36D07E74769}" destId="{4412E6D0-7201-524C-8105-866243FB0C01}" srcOrd="0" destOrd="0" presId="urn:microsoft.com/office/officeart/2008/layout/LinedList"/>
    <dgm:cxn modelId="{A53F1F73-EFCF-4F4D-92BC-FF369D990F99}" type="presParOf" srcId="{7127FE75-F683-104A-97F1-F36D07E74769}" destId="{DDDDB6D0-D69D-4F4C-A675-941E5D65E9BE}" srcOrd="1" destOrd="0" presId="urn:microsoft.com/office/officeart/2008/layout/LinedList"/>
    <dgm:cxn modelId="{75C3C3BE-B28D-314D-89B3-EBC02D250FC3}" type="presParOf" srcId="{BD8EE75D-4704-7C49-8C31-80C5CEB4422B}" destId="{BAF6426B-5747-444D-917A-D9434728F527}" srcOrd="8" destOrd="0" presId="urn:microsoft.com/office/officeart/2008/layout/LinedList"/>
    <dgm:cxn modelId="{82A04BAB-373C-9F44-A457-3C0CBD250DDF}" type="presParOf" srcId="{BD8EE75D-4704-7C49-8C31-80C5CEB4422B}" destId="{0FA00D39-A41B-384B-9EEF-FA245946399C}" srcOrd="9" destOrd="0" presId="urn:microsoft.com/office/officeart/2008/layout/LinedList"/>
    <dgm:cxn modelId="{95AC4726-5EFF-0440-AB80-87848CD3F9F2}" type="presParOf" srcId="{0FA00D39-A41B-384B-9EEF-FA245946399C}" destId="{58A98940-A8BD-184D-B214-F8AD7D06E340}" srcOrd="0" destOrd="0" presId="urn:microsoft.com/office/officeart/2008/layout/LinedList"/>
    <dgm:cxn modelId="{7CCFE86B-1B04-5548-9690-ECE9E479D7CC}" type="presParOf" srcId="{0FA00D39-A41B-384B-9EEF-FA245946399C}" destId="{BC9981D3-3D03-0D4F-B17F-831379076818}" srcOrd="1" destOrd="0" presId="urn:microsoft.com/office/officeart/2008/layout/LinedList"/>
    <dgm:cxn modelId="{9667EB74-C179-A142-9E79-EDD2ED683F31}" type="presParOf" srcId="{BD8EE75D-4704-7C49-8C31-80C5CEB4422B}" destId="{9DE9DFED-B3E4-BC4C-A2BA-02AF730581A1}" srcOrd="10" destOrd="0" presId="urn:microsoft.com/office/officeart/2008/layout/LinedList"/>
    <dgm:cxn modelId="{49F7DF19-2D1E-9F45-9A4A-01F61D01E759}" type="presParOf" srcId="{BD8EE75D-4704-7C49-8C31-80C5CEB4422B}" destId="{8C36C189-0EFF-E749-BB2A-49A4351296D9}" srcOrd="11" destOrd="0" presId="urn:microsoft.com/office/officeart/2008/layout/LinedList"/>
    <dgm:cxn modelId="{2617F8C5-2351-2042-BCC5-FA1D9B674AE2}" type="presParOf" srcId="{8C36C189-0EFF-E749-BB2A-49A4351296D9}" destId="{129AF8A8-D8AA-E740-976A-DFA839F0A69F}" srcOrd="0" destOrd="0" presId="urn:microsoft.com/office/officeart/2008/layout/LinedList"/>
    <dgm:cxn modelId="{CBDB0805-B11F-4745-ACC1-CEA69951C0FF}" type="presParOf" srcId="{8C36C189-0EFF-E749-BB2A-49A4351296D9}" destId="{3888D403-4649-1E4B-9BA7-91DA01131831}" srcOrd="1" destOrd="0" presId="urn:microsoft.com/office/officeart/2008/layout/LinedList"/>
    <dgm:cxn modelId="{D547882C-74B9-C54A-874A-E5137A52956E}" type="presParOf" srcId="{BD8EE75D-4704-7C49-8C31-80C5CEB4422B}" destId="{199F8B2F-76A7-8D48-82C8-53126ED794FE}" srcOrd="12" destOrd="0" presId="urn:microsoft.com/office/officeart/2008/layout/LinedList"/>
    <dgm:cxn modelId="{C93358F2-E01F-4C47-970C-F5DF36D210AD}" type="presParOf" srcId="{BD8EE75D-4704-7C49-8C31-80C5CEB4422B}" destId="{7D75D45B-AE88-D045-BE34-4D42A81293D6}" srcOrd="13" destOrd="0" presId="urn:microsoft.com/office/officeart/2008/layout/LinedList"/>
    <dgm:cxn modelId="{8385598E-1425-7044-94D0-C713FA02EF61}" type="presParOf" srcId="{7D75D45B-AE88-D045-BE34-4D42A81293D6}" destId="{269BE25C-3DDD-0545-AF56-F3D1398B0D82}" srcOrd="0" destOrd="0" presId="urn:microsoft.com/office/officeart/2008/layout/LinedList"/>
    <dgm:cxn modelId="{E0C6E7D9-A88A-F74B-A75E-B2DD06674F82}" type="presParOf" srcId="{7D75D45B-AE88-D045-BE34-4D42A81293D6}" destId="{2EA45D29-BA21-034F-807F-F7DF21ACA8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F2E46-F60B-7B4A-A9F2-49C965C67397}">
      <dsp:nvSpPr>
        <dsp:cNvPr id="0" name=""/>
        <dsp:cNvSpPr/>
      </dsp:nvSpPr>
      <dsp:spPr>
        <a:xfrm>
          <a:off x="0" y="467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4F3CC-E81B-DF48-90EB-0D4A2239097B}">
      <dsp:nvSpPr>
        <dsp:cNvPr id="0" name=""/>
        <dsp:cNvSpPr/>
      </dsp:nvSpPr>
      <dsp:spPr>
        <a:xfrm>
          <a:off x="0" y="467"/>
          <a:ext cx="10333074" cy="546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Credit Utilization Analysis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67"/>
        <a:ext cx="10333074" cy="546683"/>
      </dsp:txXfrm>
    </dsp:sp>
    <dsp:sp modelId="{964E8578-B07E-124E-9D70-7573A982EC69}">
      <dsp:nvSpPr>
        <dsp:cNvPr id="0" name=""/>
        <dsp:cNvSpPr/>
      </dsp:nvSpPr>
      <dsp:spPr>
        <a:xfrm>
          <a:off x="0" y="547151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7E8F2-A573-A744-A136-A7E85924DA24}">
      <dsp:nvSpPr>
        <dsp:cNvPr id="0" name=""/>
        <dsp:cNvSpPr/>
      </dsp:nvSpPr>
      <dsp:spPr>
        <a:xfrm>
          <a:off x="0" y="547151"/>
          <a:ext cx="10333074" cy="546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Arial" panose="020B0604020202020204" pitchFamily="34" charset="0"/>
              <a:cs typeface="Arial" panose="020B0604020202020204" pitchFamily="34" charset="0"/>
            </a:rPr>
            <a:t>Customer Balance Patterns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47151"/>
        <a:ext cx="10333074" cy="546683"/>
      </dsp:txXfrm>
    </dsp:sp>
    <dsp:sp modelId="{558ABCCC-DB68-E649-92E4-59B44ECA6372}">
      <dsp:nvSpPr>
        <dsp:cNvPr id="0" name=""/>
        <dsp:cNvSpPr/>
      </dsp:nvSpPr>
      <dsp:spPr>
        <a:xfrm>
          <a:off x="0" y="1093835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BFE4E-F4BD-4847-AF23-890403CEC4F7}">
      <dsp:nvSpPr>
        <dsp:cNvPr id="0" name=""/>
        <dsp:cNvSpPr/>
      </dsp:nvSpPr>
      <dsp:spPr>
        <a:xfrm>
          <a:off x="0" y="1093835"/>
          <a:ext cx="10333074" cy="546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Arial" panose="020B0604020202020204" pitchFamily="34" charset="0"/>
              <a:cs typeface="Arial" panose="020B0604020202020204" pitchFamily="34" charset="0"/>
            </a:rPr>
            <a:t>Cash Advance Behavior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93835"/>
        <a:ext cx="10333074" cy="546683"/>
      </dsp:txXfrm>
    </dsp:sp>
    <dsp:sp modelId="{6C56488B-55C8-E849-823E-8935A6D79940}">
      <dsp:nvSpPr>
        <dsp:cNvPr id="0" name=""/>
        <dsp:cNvSpPr/>
      </dsp:nvSpPr>
      <dsp:spPr>
        <a:xfrm>
          <a:off x="0" y="1640519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2E6D0-7201-524C-8105-866243FB0C01}">
      <dsp:nvSpPr>
        <dsp:cNvPr id="0" name=""/>
        <dsp:cNvSpPr/>
      </dsp:nvSpPr>
      <dsp:spPr>
        <a:xfrm>
          <a:off x="0" y="1640519"/>
          <a:ext cx="10333074" cy="546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Arial" panose="020B0604020202020204" pitchFamily="34" charset="0"/>
              <a:cs typeface="Arial" panose="020B0604020202020204" pitchFamily="34" charset="0"/>
            </a:rPr>
            <a:t>Purchase Patterns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640519"/>
        <a:ext cx="10333074" cy="546683"/>
      </dsp:txXfrm>
    </dsp:sp>
    <dsp:sp modelId="{BAF6426B-5747-444D-917A-D9434728F527}">
      <dsp:nvSpPr>
        <dsp:cNvPr id="0" name=""/>
        <dsp:cNvSpPr/>
      </dsp:nvSpPr>
      <dsp:spPr>
        <a:xfrm>
          <a:off x="0" y="2187202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98940-A8BD-184D-B214-F8AD7D06E340}">
      <dsp:nvSpPr>
        <dsp:cNvPr id="0" name=""/>
        <dsp:cNvSpPr/>
      </dsp:nvSpPr>
      <dsp:spPr>
        <a:xfrm>
          <a:off x="0" y="2187202"/>
          <a:ext cx="10333074" cy="546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Arial" panose="020B0604020202020204" pitchFamily="34" charset="0"/>
              <a:cs typeface="Arial" panose="020B0604020202020204" pitchFamily="34" charset="0"/>
            </a:rPr>
            <a:t>Customer Personas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87202"/>
        <a:ext cx="10333074" cy="546683"/>
      </dsp:txXfrm>
    </dsp:sp>
    <dsp:sp modelId="{9DE9DFED-B3E4-BC4C-A2BA-02AF730581A1}">
      <dsp:nvSpPr>
        <dsp:cNvPr id="0" name=""/>
        <dsp:cNvSpPr/>
      </dsp:nvSpPr>
      <dsp:spPr>
        <a:xfrm>
          <a:off x="0" y="2733886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AF8A8-D8AA-E740-976A-DFA839F0A69F}">
      <dsp:nvSpPr>
        <dsp:cNvPr id="0" name=""/>
        <dsp:cNvSpPr/>
      </dsp:nvSpPr>
      <dsp:spPr>
        <a:xfrm>
          <a:off x="0" y="2733886"/>
          <a:ext cx="10333074" cy="546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Arial" panose="020B0604020202020204" pitchFamily="34" charset="0"/>
              <a:cs typeface="Arial" panose="020B0604020202020204" pitchFamily="34" charset="0"/>
            </a:rPr>
            <a:t>Strategic Recommendations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733886"/>
        <a:ext cx="10333074" cy="546683"/>
      </dsp:txXfrm>
    </dsp:sp>
    <dsp:sp modelId="{199F8B2F-76A7-8D48-82C8-53126ED794FE}">
      <dsp:nvSpPr>
        <dsp:cNvPr id="0" name=""/>
        <dsp:cNvSpPr/>
      </dsp:nvSpPr>
      <dsp:spPr>
        <a:xfrm>
          <a:off x="0" y="3280570"/>
          <a:ext cx="103330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E25C-3DDD-0545-AF56-F3D1398B0D82}">
      <dsp:nvSpPr>
        <dsp:cNvPr id="0" name=""/>
        <dsp:cNvSpPr/>
      </dsp:nvSpPr>
      <dsp:spPr>
        <a:xfrm>
          <a:off x="0" y="3280570"/>
          <a:ext cx="10333074" cy="546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Arial" panose="020B0604020202020204" pitchFamily="34" charset="0"/>
              <a:cs typeface="Arial" panose="020B0604020202020204" pitchFamily="34" charset="0"/>
            </a:rPr>
            <a:t>Implementation Plan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80570"/>
        <a:ext cx="10333074" cy="546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3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2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ED3E28F-E990-4EB1-BDE1-DEF2B7F98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n abstract genetic concept">
            <a:extLst>
              <a:ext uri="{FF2B5EF4-FFF2-40B4-BE49-F238E27FC236}">
                <a16:creationId xmlns:a16="http://schemas.microsoft.com/office/drawing/2014/main" id="{9399AE49-B910-A5F1-CC1B-0EF5C93B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99" b="18123"/>
          <a:stretch/>
        </p:blipFill>
        <p:spPr>
          <a:xfrm>
            <a:off x="-219002" y="-169609"/>
            <a:ext cx="12192000" cy="6861469"/>
          </a:xfrm>
          <a:prstGeom prst="rect">
            <a:avLst/>
          </a:prstGeom>
        </p:spPr>
      </p:pic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F5CA07C1-041F-475C-9FC6-2E431653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22" y="343112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82749E47-91E3-4256-A517-9E7E684E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79" y="312630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03DA3-69A4-D390-E300-803A25E55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965" y="618509"/>
            <a:ext cx="4628759" cy="207818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Card Customer Segmentation 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5A54E502-E41E-47D5-8AB9-683E3D3E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45898" y="25325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47340-E645-AAC5-C064-3F65F96CD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998" y="618510"/>
            <a:ext cx="3397611" cy="125632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0" i="0" dirty="0">
                <a:effectLst/>
                <a:latin typeface="__fkGroteskNeue_598ab8"/>
              </a:rPr>
              <a:t>A Data-Driven Approach to Understanding Customer Behavior</a:t>
            </a:r>
          </a:p>
          <a:p>
            <a:pPr algn="ctr"/>
            <a:endParaRPr lang="en-US" dirty="0"/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3FCBF8AE-1318-4240-B3C3-A276ADFA5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12130" y="-2961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B2C2F-9B01-0587-34A2-9DC07621C08D}"/>
              </a:ext>
            </a:extLst>
          </p:cNvPr>
          <p:cNvSpPr txBox="1"/>
          <p:nvPr/>
        </p:nvSpPr>
        <p:spPr>
          <a:xfrm>
            <a:off x="6435370" y="4369217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Supriya K Kushwaha</a:t>
            </a:r>
          </a:p>
        </p:txBody>
      </p:sp>
    </p:spTree>
    <p:extLst>
      <p:ext uri="{BB962C8B-B14F-4D97-AF65-F5344CB8AC3E}">
        <p14:creationId xmlns:p14="http://schemas.microsoft.com/office/powerpoint/2010/main" val="5371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922 -0.24899" pathEditMode="relative" ptsTypes="AA">
                                      <p:cBhvr>
                                        <p:cTn id="6" dur="3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24899 L 0.13846 -0.04371" pathEditMode="relative" ptsTypes="AA">
                                      <p:cBhvr>
                                        <p:cTn id="11" dur="3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3846 -0.04371 L 0 0" pathEditMode="relative" ptsTypes="AA">
                                      <p:cBhvr>
                                        <p:cTn id="14" dur="3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6" dur="30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D1796-649D-1402-28EA-A8DD7371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Strategic Recommendations</a:t>
            </a:r>
            <a:b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4E0AE-1996-E6CD-5575-7A23501D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Targeted Approaches:</a:t>
            </a:r>
          </a:p>
          <a:p>
            <a:pPr algn="l"/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Premium services for Cluster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 campaigns for Cluster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Rewards program for Cluster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 transfer offers for Cluster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6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BCE4-8B47-6D4C-3B90-752A359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3CC8-00F2-F2C0-10C2-13CF9B81D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036" y="2078182"/>
            <a:ext cx="5072743" cy="399060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Achievements: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Successfully identified 4 distinct segments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actionable customer personas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Developed targeted strategies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028A-5FA5-D9D2-82CE-AA4FFF15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78182"/>
            <a:ext cx="5713020" cy="432810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customer understanding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Data-driven decision making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 path for personalized marketing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management framework established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1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795E2AC-53C4-48AB-A681-BAF4A9F9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1A9CD8-5D8E-48DD-B6AE-196C15A2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5204" y="682072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5F612-D545-8A83-D22B-CC950653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69" y="1181878"/>
            <a:ext cx="3844213" cy="298579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4029AB-A2F8-4F5D-BC7C-A0F1F665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916" y="629755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35DFD-4CB2-1EB9-BEB1-F04BB6A1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0" y="1139330"/>
            <a:ext cx="5216114" cy="457934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Objective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8,950 credit card customers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distinct customer segments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actionable customer personas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 targeted marketing strategies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Behavioral pattern analysis</a:t>
            </a:r>
          </a:p>
          <a:p>
            <a:pPr>
              <a:lnSpc>
                <a:spcPct val="90000"/>
              </a:lnSpc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12167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80F2-DE56-46E9-B960-EB95475C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3" y="738318"/>
            <a:ext cx="10333075" cy="14141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Contents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7CCB7-97D7-EDEB-D3BA-736074481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016149"/>
              </p:ext>
            </p:extLst>
          </p:nvPr>
        </p:nvGraphicFramePr>
        <p:xfrm>
          <a:off x="929463" y="2055467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96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FAB9-44ED-38CF-7F87-74ABA6BC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49" y="553272"/>
            <a:ext cx="11124478" cy="173272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en-US" sz="4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br>
              <a:rPr lang="en-US" sz="4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blue rectangular object with text&#10;&#10;Description automatically generated">
            <a:extLst>
              <a:ext uri="{FF2B5EF4-FFF2-40B4-BE49-F238E27FC236}">
                <a16:creationId xmlns:a16="http://schemas.microsoft.com/office/drawing/2014/main" id="{2ADAFF7F-C797-624D-DD2C-A9752623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963" y="2105891"/>
            <a:ext cx="6624637" cy="371301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383EF-AC27-9337-FBB1-0AA46D5EA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050" y="2520950"/>
            <a:ext cx="5083895" cy="3500438"/>
          </a:xfrm>
        </p:spPr>
        <p:txBody>
          <a:bodyPr/>
          <a:lstStyle/>
          <a:p>
            <a:pPr algn="l"/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Utilization Distribution &gt;100% graph</a:t>
            </a:r>
          </a:p>
          <a:p>
            <a:pPr algn="l"/>
            <a:endParaRPr lang="en-US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Findings:2.6% customers exceed credit limits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identification opportunity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proactive credit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8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3FEA0-0819-6CDE-4D8B-FB2DC2F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10659485" cy="17327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Credit Usage Distribution</a:t>
            </a:r>
            <a:b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A graph of a credit utility&#10;&#10;Description automatically generated">
            <a:extLst>
              <a:ext uri="{FF2B5EF4-FFF2-40B4-BE49-F238E27FC236}">
                <a16:creationId xmlns:a16="http://schemas.microsoft.com/office/drawing/2014/main" id="{FF1FCC85-22B7-4937-1178-52172BCC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764" y="1939130"/>
            <a:ext cx="6830291" cy="350043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F5F0E5-6643-AEC6-1E23-7EB68B14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368550"/>
            <a:ext cx="5043055" cy="3500438"/>
          </a:xfrm>
        </p:spPr>
        <p:txBody>
          <a:bodyPr/>
          <a:lstStyle/>
          <a:p>
            <a:pPr algn="l"/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Utilization Distribution &lt;=100% graph</a:t>
            </a:r>
          </a:p>
          <a:p>
            <a:pPr algn="l"/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Analysis:Peak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0-20% utilization (90+ customers)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Secondary peaks at 40% and 80%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 segmentation opportunities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Healthy credit usage by majority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BA75C-64A4-5010-FFCD-4C7B039F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551217"/>
            <a:ext cx="11360725" cy="872836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 Distribution Analysis</a:t>
            </a:r>
            <a:b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 descr="A group of blue boxes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754D3F1F-67B9-C4D5-8AF3-60CE356BE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763" y="1846226"/>
            <a:ext cx="6705599" cy="39833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A07397-D5F8-EE1D-303A-061486F8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475" y="1883028"/>
            <a:ext cx="4356388" cy="3500438"/>
          </a:xfrm>
        </p:spPr>
        <p:txBody>
          <a:bodyPr/>
          <a:lstStyle/>
          <a:p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 balance by Cluster box plot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Insights: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0: High-balance users ($2,000 median)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1: Conservative users (&lt;$500)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3: Moderate users ($500-$1,500)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 reaching $9,000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512E-ABAB-433D-9E78-9E95C1E6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62000"/>
            <a:ext cx="10978139" cy="78971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i="0" dirty="0">
                <a:effectLst/>
                <a:latin typeface="var(--font-fk-grotesk)"/>
              </a:rPr>
            </a:br>
            <a:br>
              <a:rPr lang="en-US" b="0" i="0" dirty="0">
                <a:effectLst/>
                <a:latin typeface="var(--font-fk-grotesk)"/>
              </a:rPr>
            </a:br>
            <a:br>
              <a:rPr lang="en-US" b="0" i="0" dirty="0">
                <a:effectLst/>
                <a:latin typeface="var(--font-fk-grotesk)"/>
              </a:rPr>
            </a:br>
            <a:br>
              <a:rPr lang="en-US" b="0" i="0" dirty="0">
                <a:effectLst/>
                <a:latin typeface="__fkGroteskNeue_598ab8"/>
              </a:rPr>
            </a:br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Cash Advance Patterns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graph of a graph showing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5F003851-DDAE-0CEA-DC72-BA911A2A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099469"/>
            <a:ext cx="7045902" cy="36858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2455-017C-D65E-82F6-7C847C50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073" y="2479386"/>
            <a:ext cx="4724399" cy="3500438"/>
          </a:xfrm>
        </p:spPr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cash_advance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Cluster box 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 Patterns:</a:t>
            </a: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0: Heavy users ($2,000-$8,000)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1: Minimal usage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3: Moderate usage ($500-$2,000)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management opportunities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5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759F-B31B-9B44-81E5-265DD76F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2179"/>
            <a:ext cx="10825739" cy="11909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Utilization by Segment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pic>
        <p:nvPicPr>
          <p:cNvPr id="6" name="Content Placeholder 5" descr="A group of blue boxes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0C718AA9-C549-1742-68A9-24BCCA1C4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2099361"/>
            <a:ext cx="6968835" cy="40388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7255B-87CC-1108-2377-37E04BBD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368550"/>
            <a:ext cx="4314825" cy="3500438"/>
          </a:xfrm>
        </p:spPr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 credit utilization by Cluster box 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Analysis: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0: 40-85% utilization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1: Below 20% typical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3: 15-75% 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 behavioral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3271-6C6D-631B-01E7-78D21F0D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455270"/>
            <a:ext cx="10945090" cy="12330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Purchase Behavior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pic>
        <p:nvPicPr>
          <p:cNvPr id="6" name="Content Placeholder 5" descr="A diagram of a cluster of dots&#10;&#10;Description automatically generated with medium confidence">
            <a:extLst>
              <a:ext uri="{FF2B5EF4-FFF2-40B4-BE49-F238E27FC236}">
                <a16:creationId xmlns:a16="http://schemas.microsoft.com/office/drawing/2014/main" id="{ECC0C5AB-DB6F-BA5A-4219-239915AB6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915066"/>
            <a:ext cx="7129030" cy="39539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8D31-E960-F8D9-AA74-77474DF1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368550"/>
            <a:ext cx="4558145" cy="3500438"/>
          </a:xfrm>
        </p:spPr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of purchases by Cluster box 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Purchase Insights: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2: Highest spenders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0: Consistent moderate spending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Clusters 1 &amp; 3: Conservative buyers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Opportunity for targeted rewards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750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365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__fkGroteskNeue_598ab8</vt:lpstr>
      <vt:lpstr>Arial</vt:lpstr>
      <vt:lpstr>The Hand</vt:lpstr>
      <vt:lpstr>The Serif Hand</vt:lpstr>
      <vt:lpstr>var(--font-fk-grotesk)</vt:lpstr>
      <vt:lpstr>ChitchatVTI</vt:lpstr>
      <vt:lpstr>Credit Card Customer Segmentation Analysis</vt:lpstr>
      <vt:lpstr>Project Overview </vt:lpstr>
      <vt:lpstr>Table of Contents </vt:lpstr>
      <vt:lpstr>Credit Utilization Overview </vt:lpstr>
      <vt:lpstr> Credit Usage Distribution </vt:lpstr>
      <vt:lpstr>Balance Distribution Analysis </vt:lpstr>
      <vt:lpstr>    Cash Advance Patterns</vt:lpstr>
      <vt:lpstr>Credit Utilization by Segment </vt:lpstr>
      <vt:lpstr>Purchase Behavior </vt:lpstr>
      <vt:lpstr>Strategic Recommendations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supriya kushwaha</dc:creator>
  <cp:lastModifiedBy>supriya kushwaha</cp:lastModifiedBy>
  <cp:revision>2</cp:revision>
  <dcterms:created xsi:type="dcterms:W3CDTF">2024-12-15T23:01:03Z</dcterms:created>
  <dcterms:modified xsi:type="dcterms:W3CDTF">2024-12-15T23:34:09Z</dcterms:modified>
</cp:coreProperties>
</file>