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6" r:id="rId1"/>
  </p:sldMasterIdLst>
  <p:sldIdLst>
    <p:sldId id="256" r:id="rId2"/>
    <p:sldId id="260" r:id="rId3"/>
    <p:sldId id="259" r:id="rId4"/>
    <p:sldId id="261" r:id="rId5"/>
    <p:sldId id="262"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riya kushwaha" initials="sk" lastIdx="1" clrIdx="0">
    <p:extLst>
      <p:ext uri="{19B8F6BF-5375-455C-9EA6-DF929625EA0E}">
        <p15:presenceInfo xmlns:p15="http://schemas.microsoft.com/office/powerpoint/2012/main" userId="a4fe0600d254a9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231877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5D7BB-45D4-440E-8A74-D503654F28C0}"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386564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252496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49018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134392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1192280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1218298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3373C-C652-479D-904A-E186429C136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34151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4215025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12303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5D7BB-45D4-440E-8A74-D503654F28C0}"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202387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5D7BB-45D4-440E-8A74-D503654F28C0}"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116601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5D7BB-45D4-440E-8A74-D503654F28C0}"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133764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5D7BB-45D4-440E-8A74-D503654F28C0}"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358217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325D7BB-45D4-440E-8A74-D503654F28C0}"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103013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5D7BB-45D4-440E-8A74-D503654F28C0}"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288409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5D7BB-45D4-440E-8A74-D503654F28C0}"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13373C-C652-479D-904A-E186429C136F}" type="slidenum">
              <a:rPr lang="en-IN" smtClean="0"/>
              <a:t>‹#›</a:t>
            </a:fld>
            <a:endParaRPr lang="en-IN"/>
          </a:p>
        </p:txBody>
      </p:sp>
    </p:spTree>
    <p:extLst>
      <p:ext uri="{BB962C8B-B14F-4D97-AF65-F5344CB8AC3E}">
        <p14:creationId xmlns:p14="http://schemas.microsoft.com/office/powerpoint/2010/main" val="185662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bg1">
                <a:lumMod val="65000"/>
                <a:lumOff val="35000"/>
                <a:alpha val="96000"/>
              </a:schemeClr>
            </a:gs>
            <a:gs pos="100000">
              <a:schemeClr val="bg1">
                <a:shade val="96000"/>
                <a:satMod val="160000"/>
                <a:lumMod val="100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25D7BB-45D4-440E-8A74-D503654F28C0}" type="datetimeFigureOut">
              <a:rPr lang="en-IN" smtClean="0"/>
              <a:t>16-04-2024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13373C-C652-479D-904A-E186429C136F}" type="slidenum">
              <a:rPr lang="en-IN" smtClean="0"/>
              <a:t>‹#›</a:t>
            </a:fld>
            <a:endParaRPr lang="en-IN"/>
          </a:p>
        </p:txBody>
      </p:sp>
    </p:spTree>
    <p:extLst>
      <p:ext uri="{BB962C8B-B14F-4D97-AF65-F5344CB8AC3E}">
        <p14:creationId xmlns:p14="http://schemas.microsoft.com/office/powerpoint/2010/main" val="1808409455"/>
      </p:ext>
    </p:extLst>
  </p:cSld>
  <p:clrMap bg1="dk1" tx1="lt1" bg2="dk2" tx2="lt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 id="2147484101" r:id="rId15"/>
    <p:sldLayoutId id="2147484102" r:id="rId16"/>
    <p:sldLayoutId id="21474841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chemeClr val="bg2">
                <a:lumMod val="71000"/>
              </a:schemeClr>
            </a:gs>
            <a:gs pos="100000">
              <a:schemeClr val="bg1">
                <a:shade val="96000"/>
                <a:satMod val="160000"/>
                <a:lumMod val="100000"/>
              </a:schemeClr>
            </a:gs>
          </a:gsLst>
          <a:lin ang="135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3FB2-E448-4FBD-1BA1-FE66AA810E99}"/>
              </a:ext>
            </a:extLst>
          </p:cNvPr>
          <p:cNvSpPr>
            <a:spLocks noGrp="1"/>
          </p:cNvSpPr>
          <p:nvPr>
            <p:ph type="ctrTitle"/>
          </p:nvPr>
        </p:nvSpPr>
        <p:spPr>
          <a:xfrm>
            <a:off x="4326902" y="94269"/>
            <a:ext cx="7777113" cy="2894028"/>
          </a:xfrm>
        </p:spPr>
        <p:txBody>
          <a:bodyPr>
            <a:normAutofit/>
          </a:bodyPr>
          <a:lstStyle/>
          <a:p>
            <a:pPr algn="l"/>
            <a:r>
              <a:rPr lang="en-IN" sz="6000" b="1" dirty="0"/>
              <a:t>Traffic Crashes in the city of Chicago</a:t>
            </a:r>
          </a:p>
        </p:txBody>
      </p:sp>
      <p:sp>
        <p:nvSpPr>
          <p:cNvPr id="3" name="Subtitle 2">
            <a:extLst>
              <a:ext uri="{FF2B5EF4-FFF2-40B4-BE49-F238E27FC236}">
                <a16:creationId xmlns:a16="http://schemas.microsoft.com/office/drawing/2014/main" id="{20C37925-CF0B-2E5C-E512-DE98BA0F11F6}"/>
              </a:ext>
            </a:extLst>
          </p:cNvPr>
          <p:cNvSpPr>
            <a:spLocks noGrp="1"/>
          </p:cNvSpPr>
          <p:nvPr>
            <p:ph type="subTitle" idx="1"/>
          </p:nvPr>
        </p:nvSpPr>
        <p:spPr>
          <a:xfrm>
            <a:off x="6096001" y="5231877"/>
            <a:ext cx="5874470" cy="1181100"/>
          </a:xfrm>
          <a:noFill/>
          <a:effectLst>
            <a:outerShdw blurRad="63500" sx="102000" sy="102000" algn="ctr" rotWithShape="0">
              <a:schemeClr val="tx1">
                <a:alpha val="40000"/>
              </a:schemeClr>
            </a:outerShdw>
          </a:effectLst>
        </p:spPr>
        <p:txBody>
          <a:bodyPr>
            <a:normAutofit fontScale="92500" lnSpcReduction="10000"/>
          </a:bodyPr>
          <a:lstStyle/>
          <a:p>
            <a:pPr algn="l"/>
            <a:r>
              <a:rPr lang="en-IN" dirty="0"/>
              <a:t>GROUP:3</a:t>
            </a:r>
          </a:p>
          <a:p>
            <a:pPr algn="l"/>
            <a:r>
              <a:rPr lang="en-IN" dirty="0"/>
              <a:t>Abhigna </a:t>
            </a:r>
            <a:r>
              <a:rPr lang="en-IN" dirty="0" err="1"/>
              <a:t>Balusani</a:t>
            </a:r>
            <a:r>
              <a:rPr lang="en-IN" dirty="0"/>
              <a:t>  &amp; Supriya </a:t>
            </a:r>
            <a:r>
              <a:rPr lang="en-IN" dirty="0" err="1"/>
              <a:t>kumari</a:t>
            </a:r>
            <a:r>
              <a:rPr lang="en-IN" dirty="0"/>
              <a:t> Kushwaha</a:t>
            </a:r>
          </a:p>
          <a:p>
            <a:pPr algn="l"/>
            <a:r>
              <a:rPr lang="en-IN" dirty="0"/>
              <a:t>IE6600: COMPUTATION &amp; VISUALIZATION FOR ANALYTICS</a:t>
            </a:r>
          </a:p>
          <a:p>
            <a:pPr algn="l"/>
            <a:endParaRPr lang="en-IN" dirty="0"/>
          </a:p>
        </p:txBody>
      </p:sp>
    </p:spTree>
    <p:extLst>
      <p:ext uri="{BB962C8B-B14F-4D97-AF65-F5344CB8AC3E}">
        <p14:creationId xmlns:p14="http://schemas.microsoft.com/office/powerpoint/2010/main" val="672168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B02E3B-1FFE-C82E-1051-404F15B626BA}"/>
              </a:ext>
            </a:extLst>
          </p:cNvPr>
          <p:cNvPicPr>
            <a:picLocks noChangeAspect="1"/>
          </p:cNvPicPr>
          <p:nvPr/>
        </p:nvPicPr>
        <p:blipFill>
          <a:blip r:embed="rId2"/>
          <a:stretch>
            <a:fillRect/>
          </a:stretch>
        </p:blipFill>
        <p:spPr>
          <a:xfrm>
            <a:off x="2581275" y="1352550"/>
            <a:ext cx="9467850" cy="5267325"/>
          </a:xfrm>
          <a:prstGeom prst="rect">
            <a:avLst/>
          </a:prstGeom>
        </p:spPr>
      </p:pic>
      <p:sp>
        <p:nvSpPr>
          <p:cNvPr id="4" name="TextBox 3">
            <a:extLst>
              <a:ext uri="{FF2B5EF4-FFF2-40B4-BE49-F238E27FC236}">
                <a16:creationId xmlns:a16="http://schemas.microsoft.com/office/drawing/2014/main" id="{FA87E7CF-A047-1E58-F435-C4BA70866226}"/>
              </a:ext>
            </a:extLst>
          </p:cNvPr>
          <p:cNvSpPr txBox="1"/>
          <p:nvPr/>
        </p:nvSpPr>
        <p:spPr>
          <a:xfrm>
            <a:off x="3857625" y="476250"/>
            <a:ext cx="6505575" cy="400110"/>
          </a:xfrm>
          <a:prstGeom prst="rect">
            <a:avLst/>
          </a:prstGeom>
          <a:noFill/>
        </p:spPr>
        <p:txBody>
          <a:bodyPr wrap="square" rtlCol="0">
            <a:spAutoFit/>
          </a:bodyPr>
          <a:lstStyle/>
          <a:p>
            <a:r>
              <a:rPr lang="en-IN" dirty="0"/>
              <a:t>	</a:t>
            </a:r>
            <a:r>
              <a:rPr lang="en-IN" sz="2000" dirty="0">
                <a:latin typeface="Times New Roman" panose="02020603050405020304" pitchFamily="18" charset="0"/>
                <a:cs typeface="Times New Roman" panose="02020603050405020304" pitchFamily="18" charset="0"/>
              </a:rPr>
              <a:t>CRASHES VS MONTH</a:t>
            </a:r>
          </a:p>
        </p:txBody>
      </p:sp>
      <p:sp>
        <p:nvSpPr>
          <p:cNvPr id="5" name="TextBox 4">
            <a:extLst>
              <a:ext uri="{FF2B5EF4-FFF2-40B4-BE49-F238E27FC236}">
                <a16:creationId xmlns:a16="http://schemas.microsoft.com/office/drawing/2014/main" id="{FAC2EDAB-876B-3420-A737-D37BE2C142DB}"/>
              </a:ext>
            </a:extLst>
          </p:cNvPr>
          <p:cNvSpPr txBox="1"/>
          <p:nvPr/>
        </p:nvSpPr>
        <p:spPr>
          <a:xfrm>
            <a:off x="647700" y="1781175"/>
            <a:ext cx="1600200" cy="2031325"/>
          </a:xfrm>
          <a:prstGeom prst="rect">
            <a:avLst/>
          </a:prstGeom>
          <a:noFill/>
        </p:spPr>
        <p:txBody>
          <a:bodyPr wrap="square" rtlCol="0">
            <a:spAutoFit/>
          </a:bodyPr>
          <a:lstStyle/>
          <a:p>
            <a:r>
              <a:rPr lang="en-IN" b="1" u="sng" dirty="0"/>
              <a:t>INSIGHTS</a:t>
            </a:r>
            <a:r>
              <a:rPr lang="en-IN" b="1" dirty="0"/>
              <a:t>: </a:t>
            </a:r>
          </a:p>
          <a:p>
            <a:endParaRPr lang="en-IN" dirty="0"/>
          </a:p>
          <a:p>
            <a:r>
              <a:rPr lang="en-IN" dirty="0"/>
              <a:t>The maximum no. of crashes occurred in the month of October.</a:t>
            </a:r>
          </a:p>
        </p:txBody>
      </p:sp>
    </p:spTree>
    <p:extLst>
      <p:ext uri="{BB962C8B-B14F-4D97-AF65-F5344CB8AC3E}">
        <p14:creationId xmlns:p14="http://schemas.microsoft.com/office/powerpoint/2010/main" val="151450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7B9285-C2C3-F5D2-7CE1-01F91C535B23}"/>
              </a:ext>
            </a:extLst>
          </p:cNvPr>
          <p:cNvPicPr>
            <a:picLocks noChangeAspect="1"/>
          </p:cNvPicPr>
          <p:nvPr/>
        </p:nvPicPr>
        <p:blipFill>
          <a:blip r:embed="rId2"/>
          <a:stretch>
            <a:fillRect/>
          </a:stretch>
        </p:blipFill>
        <p:spPr>
          <a:xfrm>
            <a:off x="2687548" y="1605701"/>
            <a:ext cx="9388654" cy="4922947"/>
          </a:xfrm>
          <a:prstGeom prst="rect">
            <a:avLst/>
          </a:prstGeom>
        </p:spPr>
      </p:pic>
      <p:sp>
        <p:nvSpPr>
          <p:cNvPr id="4" name="TextBox 3">
            <a:extLst>
              <a:ext uri="{FF2B5EF4-FFF2-40B4-BE49-F238E27FC236}">
                <a16:creationId xmlns:a16="http://schemas.microsoft.com/office/drawing/2014/main" id="{09B28FFB-4261-BE8B-914D-8317956150E4}"/>
              </a:ext>
            </a:extLst>
          </p:cNvPr>
          <p:cNvSpPr txBox="1"/>
          <p:nvPr/>
        </p:nvSpPr>
        <p:spPr>
          <a:xfrm>
            <a:off x="4076700" y="666750"/>
            <a:ext cx="76009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CRASHES VS HOUR</a:t>
            </a:r>
          </a:p>
        </p:txBody>
      </p:sp>
      <p:sp>
        <p:nvSpPr>
          <p:cNvPr id="5" name="TextBox 4">
            <a:extLst>
              <a:ext uri="{FF2B5EF4-FFF2-40B4-BE49-F238E27FC236}">
                <a16:creationId xmlns:a16="http://schemas.microsoft.com/office/drawing/2014/main" id="{8A7F33BB-5BA1-A6CA-5E3C-4579CC2C35A0}"/>
              </a:ext>
            </a:extLst>
          </p:cNvPr>
          <p:cNvSpPr txBox="1"/>
          <p:nvPr/>
        </p:nvSpPr>
        <p:spPr>
          <a:xfrm>
            <a:off x="752475" y="2181225"/>
            <a:ext cx="1533525" cy="1754326"/>
          </a:xfrm>
          <a:prstGeom prst="rect">
            <a:avLst/>
          </a:prstGeom>
          <a:noFill/>
        </p:spPr>
        <p:txBody>
          <a:bodyPr wrap="square" rtlCol="0">
            <a:spAutoFit/>
          </a:bodyPr>
          <a:lstStyle/>
          <a:p>
            <a:r>
              <a:rPr lang="en-IN" u="sng" dirty="0"/>
              <a:t>INSIGHTS:</a:t>
            </a:r>
          </a:p>
          <a:p>
            <a:endParaRPr lang="en-IN" u="sng" dirty="0"/>
          </a:p>
          <a:p>
            <a:r>
              <a:rPr lang="en-IN" dirty="0"/>
              <a:t>The maximum no. of crashes occurred at 3 PM.</a:t>
            </a:r>
          </a:p>
        </p:txBody>
      </p:sp>
    </p:spTree>
    <p:extLst>
      <p:ext uri="{BB962C8B-B14F-4D97-AF65-F5344CB8AC3E}">
        <p14:creationId xmlns:p14="http://schemas.microsoft.com/office/powerpoint/2010/main" val="405088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9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8875">
              <a:srgbClr val="545454"/>
            </a:gs>
            <a:gs pos="97750">
              <a:srgbClr val="4E4E4E"/>
            </a:gs>
            <a:gs pos="95500">
              <a:schemeClr val="tx2">
                <a:lumMod val="50000"/>
              </a:schemeClr>
            </a:gs>
            <a:gs pos="100000">
              <a:schemeClr val="bg1">
                <a:lumMod val="65000"/>
                <a:lumOff val="35000"/>
              </a:schemeClr>
            </a:gs>
            <a:gs pos="70000">
              <a:schemeClr val="bg2"/>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D194-CF89-E411-6A36-C7A82FA262D9}"/>
              </a:ext>
            </a:extLst>
          </p:cNvPr>
          <p:cNvSpPr>
            <a:spLocks noGrp="1"/>
          </p:cNvSpPr>
          <p:nvPr>
            <p:ph type="title"/>
          </p:nvPr>
        </p:nvSpPr>
        <p:spPr>
          <a:xfrm>
            <a:off x="913795" y="122549"/>
            <a:ext cx="10353761" cy="980388"/>
          </a:xfrm>
        </p:spPr>
        <p:txBody>
          <a:bodyPr/>
          <a:lstStyle/>
          <a:p>
            <a:r>
              <a:rPr lang="en-IN" b="1" dirty="0"/>
              <a:t>Why this dataset?</a:t>
            </a:r>
          </a:p>
        </p:txBody>
      </p:sp>
      <p:sp>
        <p:nvSpPr>
          <p:cNvPr id="3" name="Content Placeholder 2">
            <a:extLst>
              <a:ext uri="{FF2B5EF4-FFF2-40B4-BE49-F238E27FC236}">
                <a16:creationId xmlns:a16="http://schemas.microsoft.com/office/drawing/2014/main" id="{575C9D94-22C0-07CB-11D9-C45B556E84C6}"/>
              </a:ext>
            </a:extLst>
          </p:cNvPr>
          <p:cNvSpPr>
            <a:spLocks noGrp="1"/>
          </p:cNvSpPr>
          <p:nvPr>
            <p:ph idx="1"/>
          </p:nvPr>
        </p:nvSpPr>
        <p:spPr>
          <a:xfrm>
            <a:off x="490194" y="1102936"/>
            <a:ext cx="11359299" cy="5495828"/>
          </a:xfrm>
        </p:spPr>
        <p:txBody>
          <a:bodyPr>
            <a:normAutofit/>
          </a:bodyPr>
          <a:lstStyle/>
          <a:p>
            <a:pPr algn="just">
              <a:lnSpc>
                <a:spcPct val="160000"/>
              </a:lnSpc>
            </a:pPr>
            <a:r>
              <a:rPr lang="en-US" kern="0" dirty="0">
                <a:effectLst/>
                <a:latin typeface="Times New Roman" panose="02020603050405020304" pitchFamily="18" charset="0"/>
                <a:cs typeface="Times New Roman" panose="02020603050405020304" pitchFamily="18" charset="0"/>
              </a:rPr>
              <a:t>The World Health Organization (WHO) estimated that around 1.19 million people die each year as a result of road </a:t>
            </a:r>
            <a:r>
              <a:rPr lang="en-US" kern="0" dirty="0">
                <a:latin typeface="Times New Roman" panose="02020603050405020304" pitchFamily="18" charset="0"/>
                <a:cs typeface="Times New Roman" panose="02020603050405020304" pitchFamily="18" charset="0"/>
              </a:rPr>
              <a:t>traffic</a:t>
            </a:r>
            <a:r>
              <a:rPr lang="en-US" kern="0" dirty="0">
                <a:effectLst/>
                <a:latin typeface="Times New Roman" panose="02020603050405020304" pitchFamily="18" charset="0"/>
                <a:cs typeface="Times New Roman" panose="02020603050405020304" pitchFamily="18" charset="0"/>
              </a:rPr>
              <a:t> crashes, with an additional 20-50 million sustaining non-fatal injuries. (</a:t>
            </a:r>
            <a:r>
              <a:rPr lang="en-US" kern="0" dirty="0">
                <a:solidFill>
                  <a:srgbClr val="92D050"/>
                </a:solidFill>
                <a:effectLst/>
                <a:latin typeface="Times New Roman" panose="02020603050405020304" pitchFamily="18" charset="0"/>
                <a:cs typeface="Times New Roman" panose="02020603050405020304" pitchFamily="18" charset="0"/>
              </a:rPr>
              <a:t>Ref: https://www.who.int/health-topics/road-safety#tab=tab_1)</a:t>
            </a:r>
          </a:p>
          <a:p>
            <a:pPr algn="just">
              <a:lnSpc>
                <a:spcPct val="160000"/>
              </a:lnSpc>
            </a:pPr>
            <a:r>
              <a:rPr lang="en-US" kern="0" dirty="0">
                <a:effectLst/>
                <a:latin typeface="Times New Roman" panose="02020603050405020304" pitchFamily="18" charset="0"/>
                <a:cs typeface="Times New Roman" panose="02020603050405020304" pitchFamily="18" charset="0"/>
              </a:rPr>
              <a:t>Low- and middle-income countries account for a disproportionate share of road traffic fatalities, despite having a lower number of vehicles compared to high-income countries.</a:t>
            </a:r>
          </a:p>
          <a:p>
            <a:pPr algn="just">
              <a:lnSpc>
                <a:spcPct val="160000"/>
              </a:lnSpc>
            </a:pPr>
            <a:r>
              <a:rPr lang="en-US" kern="0" dirty="0">
                <a:effectLst/>
                <a:latin typeface="Times New Roman" panose="02020603050405020304" pitchFamily="18" charset="0"/>
                <a:cs typeface="Times New Roman" panose="02020603050405020304" pitchFamily="18" charset="0"/>
              </a:rPr>
              <a:t>These crashes incur a heavy economic burden on victims and their families, both through treatment costs for the injured and through loss of productivity of those killed or disabled. Moreover, they create a serious impact on national economies, costing countries 3% of their annual GDP.</a:t>
            </a:r>
          </a:p>
          <a:p>
            <a:pPr algn="just">
              <a:lnSpc>
                <a:spcPct val="160000"/>
              </a:lnSpc>
              <a:spcAft>
                <a:spcPts val="800"/>
              </a:spcAf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Due to the thousands of avoidable deaths and injuries that occur every day worldwide, road safety is a vital issue that directly affects people's everyday lives. To help address these urgent road safety issues, an analysis of these statistics can yield insightful information.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6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80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28B913-5714-91EE-BE21-B0D512DDA5F7}"/>
              </a:ext>
            </a:extLst>
          </p:cNvPr>
          <p:cNvSpPr>
            <a:spLocks noGrp="1"/>
          </p:cNvSpPr>
          <p:nvPr>
            <p:ph type="title"/>
          </p:nvPr>
        </p:nvSpPr>
        <p:spPr>
          <a:xfrm>
            <a:off x="999240" y="292231"/>
            <a:ext cx="10356147" cy="1197205"/>
          </a:xfrm>
        </p:spPr>
        <p:txBody>
          <a:bodyPr>
            <a:normAutofit/>
          </a:bodyPr>
          <a:lstStyle/>
          <a:p>
            <a:r>
              <a:rPr lang="en-IN" sz="4000" b="1" dirty="0">
                <a:latin typeface="Times New Roman" panose="02020603050405020304" pitchFamily="18" charset="0"/>
                <a:cs typeface="Times New Roman" panose="02020603050405020304" pitchFamily="18" charset="0"/>
              </a:rPr>
              <a:t>More about this dataset…</a:t>
            </a:r>
          </a:p>
        </p:txBody>
      </p:sp>
      <p:sp>
        <p:nvSpPr>
          <p:cNvPr id="7" name="Text Placeholder 6">
            <a:extLst>
              <a:ext uri="{FF2B5EF4-FFF2-40B4-BE49-F238E27FC236}">
                <a16:creationId xmlns:a16="http://schemas.microsoft.com/office/drawing/2014/main" id="{F2243509-990D-8001-4058-9BB4B8024E2C}"/>
              </a:ext>
            </a:extLst>
          </p:cNvPr>
          <p:cNvSpPr>
            <a:spLocks noGrp="1"/>
          </p:cNvSpPr>
          <p:nvPr>
            <p:ph type="body" idx="1"/>
          </p:nvPr>
        </p:nvSpPr>
        <p:spPr>
          <a:xfrm>
            <a:off x="1141804" y="1715680"/>
            <a:ext cx="4767383" cy="603314"/>
          </a:xfrm>
          <a:noFill/>
        </p:spPr>
        <p:txBody>
          <a:bodyPr/>
          <a:lstStyle/>
          <a:p>
            <a:r>
              <a:rPr lang="en-IN" b="0" u="sng" dirty="0">
                <a:latin typeface="Times New Roman" panose="02020603050405020304" pitchFamily="18" charset="0"/>
                <a:cs typeface="Times New Roman" panose="02020603050405020304" pitchFamily="18" charset="0"/>
              </a:rPr>
              <a:t>FEATURES</a:t>
            </a:r>
          </a:p>
        </p:txBody>
      </p:sp>
      <p:sp>
        <p:nvSpPr>
          <p:cNvPr id="8" name="Content Placeholder 7">
            <a:extLst>
              <a:ext uri="{FF2B5EF4-FFF2-40B4-BE49-F238E27FC236}">
                <a16:creationId xmlns:a16="http://schemas.microsoft.com/office/drawing/2014/main" id="{65783691-4D28-CC07-97E8-27A7EE103BC1}"/>
              </a:ext>
            </a:extLst>
          </p:cNvPr>
          <p:cNvSpPr>
            <a:spLocks noGrp="1"/>
          </p:cNvSpPr>
          <p:nvPr>
            <p:ph sz="half" idx="2"/>
          </p:nvPr>
        </p:nvSpPr>
        <p:spPr>
          <a:xfrm>
            <a:off x="913795" y="2479249"/>
            <a:ext cx="5107208" cy="3311951"/>
          </a:xfrm>
        </p:spPr>
        <p:txBody>
          <a:bodyPr>
            <a:normAutofit/>
          </a:bodyPr>
          <a:lstStyle/>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ROWS: 824K</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COLUMNS: 48</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FILE SIZE: 422.246 MB</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DATA PROVIDED BY: CHICAGO DATA PORTAL</a:t>
            </a:r>
          </a:p>
        </p:txBody>
      </p:sp>
      <p:sp>
        <p:nvSpPr>
          <p:cNvPr id="9" name="Text Placeholder 8">
            <a:extLst>
              <a:ext uri="{FF2B5EF4-FFF2-40B4-BE49-F238E27FC236}">
                <a16:creationId xmlns:a16="http://schemas.microsoft.com/office/drawing/2014/main" id="{5DE1FF7D-F9B5-DE13-4A24-CC3B1FB55230}"/>
              </a:ext>
            </a:extLst>
          </p:cNvPr>
          <p:cNvSpPr>
            <a:spLocks noGrp="1"/>
          </p:cNvSpPr>
          <p:nvPr>
            <p:ph type="body" sz="quarter" idx="3"/>
          </p:nvPr>
        </p:nvSpPr>
        <p:spPr>
          <a:xfrm>
            <a:off x="6170999" y="1715680"/>
            <a:ext cx="4457672" cy="603314"/>
          </a:xfrm>
          <a:noFill/>
        </p:spPr>
        <p:txBody>
          <a:bodyPr/>
          <a:lstStyle/>
          <a:p>
            <a:r>
              <a:rPr lang="en-IN" b="0" u="sng" dirty="0">
                <a:latin typeface="Times New Roman" panose="02020603050405020304" pitchFamily="18" charset="0"/>
                <a:cs typeface="Times New Roman" panose="02020603050405020304" pitchFamily="18" charset="0"/>
              </a:rPr>
              <a:t>FOCUSSED ATTRIBUTES</a:t>
            </a:r>
          </a:p>
        </p:txBody>
      </p:sp>
      <p:sp>
        <p:nvSpPr>
          <p:cNvPr id="10" name="Content Placeholder 9">
            <a:extLst>
              <a:ext uri="{FF2B5EF4-FFF2-40B4-BE49-F238E27FC236}">
                <a16:creationId xmlns:a16="http://schemas.microsoft.com/office/drawing/2014/main" id="{1351D2CA-B21C-A055-1AB3-A8C4F7383942}"/>
              </a:ext>
            </a:extLst>
          </p:cNvPr>
          <p:cNvSpPr>
            <a:spLocks noGrp="1"/>
          </p:cNvSpPr>
          <p:nvPr>
            <p:ph sz="quarter" idx="4"/>
          </p:nvPr>
        </p:nvSpPr>
        <p:spPr>
          <a:xfrm>
            <a:off x="6447934" y="2366128"/>
            <a:ext cx="4819623" cy="4199641"/>
          </a:xfrm>
        </p:spPr>
        <p:txBody>
          <a:bodyPr>
            <a:norm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POSTED SPEED LIMIT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TRAFFIC CONTROL DEVICE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DEVICE CONDITION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WEATHER CONDITION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LIGHTING CONDITION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CRASH TYPE</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CRASH MONTH</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STREET NAME</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DAMAGE</a:t>
            </a: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INJURIES TOTAL</a:t>
            </a:r>
          </a:p>
          <a:p>
            <a:pPr>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9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DB74-DD6F-BE21-76B7-9A969B8D7673}"/>
              </a:ext>
            </a:extLst>
          </p:cNvPr>
          <p:cNvSpPr>
            <a:spLocks noGrp="1"/>
          </p:cNvSpPr>
          <p:nvPr>
            <p:ph type="title"/>
          </p:nvPr>
        </p:nvSpPr>
        <p:spPr>
          <a:xfrm>
            <a:off x="1036948" y="235670"/>
            <a:ext cx="10241438" cy="1464445"/>
          </a:xfrm>
        </p:spPr>
        <p:txBody>
          <a:bodyPr/>
          <a:lstStyle/>
          <a:p>
            <a:r>
              <a:rPr lang="en-IN" b="1" dirty="0"/>
              <a:t>								Aims</a:t>
            </a:r>
          </a:p>
        </p:txBody>
      </p:sp>
      <p:sp>
        <p:nvSpPr>
          <p:cNvPr id="3" name="Content Placeholder 2">
            <a:extLst>
              <a:ext uri="{FF2B5EF4-FFF2-40B4-BE49-F238E27FC236}">
                <a16:creationId xmlns:a16="http://schemas.microsoft.com/office/drawing/2014/main" id="{19BEEAC5-B339-CB47-F123-E93AB458A7C2}"/>
              </a:ext>
            </a:extLst>
          </p:cNvPr>
          <p:cNvSpPr>
            <a:spLocks noGrp="1"/>
          </p:cNvSpPr>
          <p:nvPr>
            <p:ph idx="1"/>
          </p:nvPr>
        </p:nvSpPr>
        <p:spPr>
          <a:xfrm>
            <a:off x="685801" y="1819373"/>
            <a:ext cx="10739486" cy="4392891"/>
          </a:xfrm>
        </p:spPr>
        <p:txBody>
          <a:bodyPr>
            <a:normAutofit fontScale="92500"/>
          </a:bodyPr>
          <a:lstStyle/>
          <a:p>
            <a:pPr algn="just">
              <a:lnSpc>
                <a:spcPct val="150000"/>
              </a:lnSpc>
              <a:spcAft>
                <a:spcPts val="800"/>
              </a:spcAft>
              <a:buFont typeface="Wingdings" panose="05000000000000000000" pitchFamily="2" charset="2"/>
              <a:buChar char="Ø"/>
            </a:pPr>
            <a:r>
              <a:rPr lang="en-IN" sz="2400" kern="0" dirty="0">
                <a:effectLst/>
                <a:ea typeface="Times New Roman" panose="02020603050405020304" pitchFamily="18" charset="0"/>
              </a:rPr>
              <a:t> Analyse the crash dataset for nine years to see whether accident trends have changed and to pinpoint the underlying causes of these changes.</a:t>
            </a:r>
          </a:p>
          <a:p>
            <a:pPr algn="just">
              <a:lnSpc>
                <a:spcPct val="150000"/>
              </a:lnSpc>
              <a:spcAft>
                <a:spcPts val="800"/>
              </a:spcAft>
              <a:buFont typeface="Wingdings" panose="05000000000000000000" pitchFamily="2" charset="2"/>
              <a:buChar char="Ø"/>
            </a:pPr>
            <a:r>
              <a:rPr lang="en-IN" sz="2400" kern="0" dirty="0">
                <a:effectLst/>
                <a:ea typeface="Times New Roman" panose="02020603050405020304" pitchFamily="18" charset="0"/>
              </a:rPr>
              <a:t> To determine the total impact of these incidents, assess the monetary and human losses that arise from the crashes. </a:t>
            </a:r>
          </a:p>
          <a:p>
            <a:pPr algn="just">
              <a:lnSpc>
                <a:spcPct val="150000"/>
              </a:lnSpc>
              <a:spcAft>
                <a:spcPts val="800"/>
              </a:spcAft>
              <a:buFont typeface="Wingdings" panose="05000000000000000000" pitchFamily="2" charset="2"/>
              <a:buChar char="Ø"/>
            </a:pPr>
            <a:r>
              <a:rPr lang="en-IN" sz="2400" kern="0" dirty="0">
                <a:effectLst/>
                <a:ea typeface="Times New Roman" panose="02020603050405020304" pitchFamily="18" charset="0"/>
              </a:rPr>
              <a:t>Use this dataset’s insights to improve the optimization of traffic management tactics. </a:t>
            </a:r>
          </a:p>
          <a:p>
            <a:pPr algn="just">
              <a:lnSpc>
                <a:spcPct val="150000"/>
              </a:lnSpc>
              <a:spcAft>
                <a:spcPts val="800"/>
              </a:spcAft>
              <a:buFont typeface="Wingdings" panose="05000000000000000000" pitchFamily="2" charset="2"/>
              <a:buChar char="Ø"/>
            </a:pPr>
            <a:r>
              <a:rPr lang="en-IN" sz="2400" kern="0" dirty="0">
                <a:effectLst/>
                <a:ea typeface="Times New Roman" panose="02020603050405020304" pitchFamily="18" charset="0"/>
              </a:rPr>
              <a:t>To increase efficiency and effectiveness in handling disasters, strengthen emergency response procedures based on a complete examination of the crash dataset</a:t>
            </a:r>
            <a:endParaRPr lang="en-IN" sz="3600" kern="100" dirty="0">
              <a:effectLst/>
              <a:ea typeface="Calibri" panose="020F0502020204030204" pitchFamily="34" charset="0"/>
              <a:cs typeface="Times New Roman" panose="02020603050405020304" pitchFamily="18" charset="0"/>
            </a:endParaRPr>
          </a:p>
          <a:p>
            <a:pPr algn="just"/>
            <a:endParaRPr lang="en-IN" sz="3600" dirty="0"/>
          </a:p>
        </p:txBody>
      </p:sp>
    </p:spTree>
    <p:extLst>
      <p:ext uri="{BB962C8B-B14F-4D97-AF65-F5344CB8AC3E}">
        <p14:creationId xmlns:p14="http://schemas.microsoft.com/office/powerpoint/2010/main" val="265286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FACC-167D-E791-5D39-CB9D31A2D48A}"/>
              </a:ext>
            </a:extLst>
          </p:cNvPr>
          <p:cNvSpPr>
            <a:spLocks noGrp="1"/>
          </p:cNvSpPr>
          <p:nvPr>
            <p:ph type="title"/>
          </p:nvPr>
        </p:nvSpPr>
        <p:spPr>
          <a:xfrm>
            <a:off x="685801" y="609600"/>
            <a:ext cx="10131425" cy="1456267"/>
          </a:xfrm>
        </p:spPr>
        <p:txBody>
          <a:bodyPr>
            <a:normAutofit/>
          </a:bodyPr>
          <a:lstStyle/>
          <a:p>
            <a:r>
              <a:rPr lang="en-US" dirty="0"/>
              <a:t>DATA PREPROCESSING</a:t>
            </a:r>
            <a:endParaRPr lang="en-IN" dirty="0"/>
          </a:p>
        </p:txBody>
      </p:sp>
      <p:sp>
        <p:nvSpPr>
          <p:cNvPr id="6" name="Content Placeholder 5">
            <a:extLst>
              <a:ext uri="{FF2B5EF4-FFF2-40B4-BE49-F238E27FC236}">
                <a16:creationId xmlns:a16="http://schemas.microsoft.com/office/drawing/2014/main" id="{1EE878AC-E490-B7C2-CFD5-36B6E5BFC8C4}"/>
              </a:ext>
            </a:extLst>
          </p:cNvPr>
          <p:cNvSpPr>
            <a:spLocks noGrp="1"/>
          </p:cNvSpPr>
          <p:nvPr>
            <p:ph idx="1"/>
          </p:nvPr>
        </p:nvSpPr>
        <p:spPr>
          <a:xfrm>
            <a:off x="716829" y="1784889"/>
            <a:ext cx="10758339" cy="1455739"/>
          </a:xfrm>
        </p:spPr>
        <p:txBody>
          <a:bodyPr/>
          <a:lstStyle/>
          <a:p>
            <a:pPr algn="just">
              <a:buClr>
                <a:schemeClr val="tx1"/>
              </a:buClr>
              <a:buFont typeface="Wingdings" panose="05000000000000000000" pitchFamily="2" charset="2"/>
              <a:buChar char="Ø"/>
            </a:pPr>
            <a:r>
              <a:rPr lang="en-US" dirty="0"/>
              <a:t>Handling Missing Values: Around </a:t>
            </a:r>
            <a:r>
              <a:rPr lang="en-IN" dirty="0"/>
              <a:t>8 </a:t>
            </a:r>
            <a:r>
              <a:rPr lang="en-IN" sz="1800" dirty="0"/>
              <a:t>columns had more than 90% of missing values. Therefore, we have dropped a few columns based on our aims and imputed some of the columns with “0” and “NA”.</a:t>
            </a:r>
          </a:p>
          <a:p>
            <a:pPr>
              <a:buClr>
                <a:schemeClr val="tx1"/>
              </a:buClr>
              <a:buFont typeface="Wingdings" panose="05000000000000000000" pitchFamily="2" charset="2"/>
              <a:buChar char="Ø"/>
            </a:pPr>
            <a:r>
              <a:rPr lang="en-IN" sz="1800" u="sng" dirty="0"/>
              <a:t>Encoding the categorical data</a:t>
            </a:r>
            <a:r>
              <a:rPr lang="en-IN" sz="1800" dirty="0"/>
              <a:t>: </a:t>
            </a:r>
            <a:r>
              <a:rPr lang="en-IN" dirty="0"/>
              <a:t>w</a:t>
            </a:r>
            <a:r>
              <a:rPr lang="en-US" dirty="0"/>
              <a:t>e have encoded the categorical data for the column “Device Functioning”</a:t>
            </a:r>
            <a:endParaRPr lang="en-IN" dirty="0"/>
          </a:p>
          <a:p>
            <a:endParaRPr lang="en-IN" dirty="0"/>
          </a:p>
        </p:txBody>
      </p:sp>
      <p:pic>
        <p:nvPicPr>
          <p:cNvPr id="4" name="Picture 3">
            <a:extLst>
              <a:ext uri="{FF2B5EF4-FFF2-40B4-BE49-F238E27FC236}">
                <a16:creationId xmlns:a16="http://schemas.microsoft.com/office/drawing/2014/main" id="{3CF0BA75-ED27-08B0-8DA4-97D6534B3F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9241" y="3346515"/>
            <a:ext cx="10378912" cy="2901885"/>
          </a:xfrm>
          <a:prstGeom prst="rect">
            <a:avLst/>
          </a:prstGeom>
          <a:noFill/>
          <a:ln>
            <a:noFill/>
          </a:ln>
        </p:spPr>
      </p:pic>
    </p:spTree>
    <p:extLst>
      <p:ext uri="{BB962C8B-B14F-4D97-AF65-F5344CB8AC3E}">
        <p14:creationId xmlns:p14="http://schemas.microsoft.com/office/powerpoint/2010/main" val="177179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1">
                <a:lumMod val="65000"/>
                <a:lumOff val="35000"/>
                <a:alpha val="96000"/>
              </a:schemeClr>
            </a:gs>
            <a:gs pos="30000">
              <a:schemeClr val="bg1">
                <a:shade val="96000"/>
                <a:satMod val="160000"/>
                <a:lumMod val="100000"/>
              </a:schemeClr>
            </a:gs>
          </a:gsLst>
          <a:lin ang="13500000" scaled="1"/>
          <a:tileRect/>
        </a:gradFill>
        <a:effectLst/>
      </p:bgPr>
    </p:bg>
    <p:spTree>
      <p:nvGrpSpPr>
        <p:cNvPr id="1" name=""/>
        <p:cNvGrpSpPr/>
        <p:nvPr/>
      </p:nvGrpSpPr>
      <p:grpSpPr>
        <a:xfrm>
          <a:off x="0" y="0"/>
          <a:ext cx="0" cy="0"/>
          <a:chOff x="0" y="0"/>
          <a:chExt cx="0" cy="0"/>
        </a:xfrm>
      </p:grpSpPr>
      <p:pic>
        <p:nvPicPr>
          <p:cNvPr id="2" name="Picture 1" descr="A group of blue and black graphs&#10;&#10;Description automatically generated">
            <a:extLst>
              <a:ext uri="{FF2B5EF4-FFF2-40B4-BE49-F238E27FC236}">
                <a16:creationId xmlns:a16="http://schemas.microsoft.com/office/drawing/2014/main" id="{73D3D79C-EFB0-389A-F718-0BF7CF59FC9F}"/>
              </a:ext>
            </a:extLst>
          </p:cNvPr>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285750" y="428625"/>
            <a:ext cx="9229725" cy="6257925"/>
          </a:xfrm>
          <a:prstGeom prst="rect">
            <a:avLst/>
          </a:prstGeom>
          <a:noFill/>
          <a:ln>
            <a:noFill/>
          </a:ln>
        </p:spPr>
      </p:pic>
      <p:sp>
        <p:nvSpPr>
          <p:cNvPr id="6" name="Title 5">
            <a:extLst>
              <a:ext uri="{FF2B5EF4-FFF2-40B4-BE49-F238E27FC236}">
                <a16:creationId xmlns:a16="http://schemas.microsoft.com/office/drawing/2014/main" id="{E827754C-4F1E-D66A-4347-9DE8ED2DF8A7}"/>
              </a:ext>
            </a:extLst>
          </p:cNvPr>
          <p:cNvSpPr>
            <a:spLocks noGrp="1"/>
          </p:cNvSpPr>
          <p:nvPr>
            <p:ph type="title"/>
          </p:nvPr>
        </p:nvSpPr>
        <p:spPr>
          <a:xfrm>
            <a:off x="9686925" y="639098"/>
            <a:ext cx="2295525" cy="2513677"/>
          </a:xfrm>
        </p:spPr>
        <p:txBody>
          <a:bodyPr>
            <a:normAutofit/>
          </a:bodyPr>
          <a:lstStyle/>
          <a:p>
            <a:r>
              <a:rPr lang="en-IN" sz="1800" b="1" u="sng" dirty="0">
                <a:latin typeface="Times New Roman" panose="02020603050405020304" pitchFamily="18" charset="0"/>
                <a:cs typeface="Times New Roman" panose="02020603050405020304" pitchFamily="18" charset="0"/>
              </a:rPr>
              <a:t>KEY TAKEAWAYS</a:t>
            </a:r>
            <a:r>
              <a:rPr lang="en-IN" sz="2000" dirty="0">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most accidents occurred on dry roads during daylight&amp; Clear weather conditions</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300" kern="0" dirty="0">
                <a:effectLst/>
                <a:latin typeface="Times New Roman" panose="02020603050405020304" pitchFamily="18" charset="0"/>
                <a:ea typeface="Times New Roman" panose="02020603050405020304" pitchFamily="18" charset="0"/>
              </a:rPr>
              <a:t>parking lot accidents were prevalent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27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8B0DAF-FD89-25CB-A1E6-5FF91DDD568D}"/>
              </a:ext>
            </a:extLst>
          </p:cNvPr>
          <p:cNvSpPr>
            <a:spLocks noGrp="1"/>
          </p:cNvSpPr>
          <p:nvPr>
            <p:ph type="title"/>
          </p:nvPr>
        </p:nvSpPr>
        <p:spPr>
          <a:xfrm>
            <a:off x="685799" y="390526"/>
            <a:ext cx="6010275" cy="781050"/>
          </a:xfrm>
        </p:spPr>
        <p:txBody>
          <a:bodyPr/>
          <a:lstStyle/>
          <a:p>
            <a:r>
              <a:rPr lang="en-IN" b="1" u="sng" dirty="0">
                <a:latin typeface="Times New Roman" panose="02020603050405020304" pitchFamily="18" charset="0"/>
                <a:cs typeface="Times New Roman" panose="02020603050405020304" pitchFamily="18" charset="0"/>
              </a:rPr>
              <a:t>DEVICE CONDITION VS CRASHES</a:t>
            </a:r>
          </a:p>
        </p:txBody>
      </p:sp>
      <p:pic>
        <p:nvPicPr>
          <p:cNvPr id="5" name="Content Placeholder 4">
            <a:extLst>
              <a:ext uri="{FF2B5EF4-FFF2-40B4-BE49-F238E27FC236}">
                <a16:creationId xmlns:a16="http://schemas.microsoft.com/office/drawing/2014/main" id="{B73C918E-3FBA-D0DA-CD6F-D1E396FB75BD}"/>
              </a:ext>
            </a:extLst>
          </p:cNvPr>
          <p:cNvPicPr>
            <a:picLocks noGrp="1" noChangeAspect="1"/>
          </p:cNvPicPr>
          <p:nvPr>
            <p:ph idx="1"/>
          </p:nvPr>
        </p:nvPicPr>
        <p:blipFill>
          <a:blip r:embed="rId2"/>
          <a:stretch>
            <a:fillRect/>
          </a:stretch>
        </p:blipFill>
        <p:spPr>
          <a:xfrm>
            <a:off x="5438775" y="1524001"/>
            <a:ext cx="6505575" cy="5019674"/>
          </a:xfrm>
        </p:spPr>
      </p:pic>
      <p:sp>
        <p:nvSpPr>
          <p:cNvPr id="7" name="Text Placeholder 6">
            <a:extLst>
              <a:ext uri="{FF2B5EF4-FFF2-40B4-BE49-F238E27FC236}">
                <a16:creationId xmlns:a16="http://schemas.microsoft.com/office/drawing/2014/main" id="{2A86EA6B-F122-05DE-C920-3013AF07B03B}"/>
              </a:ext>
            </a:extLst>
          </p:cNvPr>
          <p:cNvSpPr>
            <a:spLocks noGrp="1"/>
          </p:cNvSpPr>
          <p:nvPr>
            <p:ph type="body" sz="half" idx="2"/>
          </p:nvPr>
        </p:nvSpPr>
        <p:spPr>
          <a:xfrm>
            <a:off x="685800" y="1524001"/>
            <a:ext cx="4676775" cy="5019674"/>
          </a:xfrm>
        </p:spPr>
        <p:txBody>
          <a:bodyPr>
            <a:norm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majority of traffic control devices were not operating correctly when the accidents occurred. This highlights a problem that has to be addressed because doing so could result in a notable decrease in the number of accidents brought on by broken traffic control equipment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85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438D1E7-0D80-4178-3AE3-C606350DBF02}"/>
              </a:ext>
            </a:extLst>
          </p:cNvPr>
          <p:cNvSpPr>
            <a:spLocks noGrp="1"/>
          </p:cNvSpPr>
          <p:nvPr>
            <p:ph type="title"/>
          </p:nvPr>
        </p:nvSpPr>
        <p:spPr>
          <a:xfrm>
            <a:off x="685800" y="314325"/>
            <a:ext cx="5867400" cy="1095375"/>
          </a:xfrm>
        </p:spPr>
        <p:txBody>
          <a:bodyPr/>
          <a:lstStyle/>
          <a:p>
            <a:r>
              <a:rPr lang="en-IN" b="1" u="sng" dirty="0"/>
              <a:t>POSTED SPEED LIMIT VS CRASH COUNT</a:t>
            </a:r>
          </a:p>
        </p:txBody>
      </p:sp>
      <p:sp>
        <p:nvSpPr>
          <p:cNvPr id="20" name="Text Placeholder 19">
            <a:extLst>
              <a:ext uri="{FF2B5EF4-FFF2-40B4-BE49-F238E27FC236}">
                <a16:creationId xmlns:a16="http://schemas.microsoft.com/office/drawing/2014/main" id="{A994A97A-F039-C181-020D-D79D80EDE67A}"/>
              </a:ext>
            </a:extLst>
          </p:cNvPr>
          <p:cNvSpPr>
            <a:spLocks noGrp="1"/>
          </p:cNvSpPr>
          <p:nvPr>
            <p:ph type="body" sz="half" idx="2"/>
          </p:nvPr>
        </p:nvSpPr>
        <p:spPr>
          <a:xfrm>
            <a:off x="685800" y="1933575"/>
            <a:ext cx="5867400" cy="4552949"/>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plot shows that there was a noticeable cluster of accidents that happened while the posted speed limit was thirty. This observation is in line with the state law in Chicago, which stipulates that unless otherwise noted, the default speed limit is 30 mph. With this legal structure in place, it makes sense to assume that a substantial percentage of accidents happened at this pace.</a:t>
            </a:r>
            <a:endParaRPr lang="en-IN"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3668032D-C1F1-58EE-89D9-BE9F5DE2D8BE}"/>
              </a:ext>
            </a:extLst>
          </p:cNvPr>
          <p:cNvPicPr>
            <a:picLocks noChangeAspect="1"/>
          </p:cNvPicPr>
          <p:nvPr/>
        </p:nvPicPr>
        <p:blipFill>
          <a:blip r:embed="rId2"/>
          <a:stretch>
            <a:fillRect/>
          </a:stretch>
        </p:blipFill>
        <p:spPr>
          <a:xfrm>
            <a:off x="6747756" y="1933575"/>
            <a:ext cx="5191125" cy="4552949"/>
          </a:xfrm>
          <a:prstGeom prst="rect">
            <a:avLst/>
          </a:prstGeom>
        </p:spPr>
      </p:pic>
    </p:spTree>
    <p:extLst>
      <p:ext uri="{BB962C8B-B14F-4D97-AF65-F5344CB8AC3E}">
        <p14:creationId xmlns:p14="http://schemas.microsoft.com/office/powerpoint/2010/main" val="217189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1173C1-BA0E-8B2B-F35A-86FE47F4B2DA}"/>
              </a:ext>
            </a:extLst>
          </p:cNvPr>
          <p:cNvPicPr>
            <a:picLocks noChangeAspect="1"/>
          </p:cNvPicPr>
          <p:nvPr/>
        </p:nvPicPr>
        <p:blipFill>
          <a:blip r:embed="rId2"/>
          <a:stretch>
            <a:fillRect/>
          </a:stretch>
        </p:blipFill>
        <p:spPr>
          <a:xfrm>
            <a:off x="2819400" y="1466849"/>
            <a:ext cx="9275901" cy="5149459"/>
          </a:xfrm>
          <a:prstGeom prst="rect">
            <a:avLst/>
          </a:prstGeom>
        </p:spPr>
      </p:pic>
      <p:sp>
        <p:nvSpPr>
          <p:cNvPr id="11" name="TextBox 10">
            <a:extLst>
              <a:ext uri="{FF2B5EF4-FFF2-40B4-BE49-F238E27FC236}">
                <a16:creationId xmlns:a16="http://schemas.microsoft.com/office/drawing/2014/main" id="{99CD78C3-159B-07D8-DC40-4C014A570CC9}"/>
              </a:ext>
            </a:extLst>
          </p:cNvPr>
          <p:cNvSpPr txBox="1"/>
          <p:nvPr/>
        </p:nvSpPr>
        <p:spPr>
          <a:xfrm>
            <a:off x="752475" y="1809750"/>
            <a:ext cx="1781175" cy="1754326"/>
          </a:xfrm>
          <a:prstGeom prst="rect">
            <a:avLst/>
          </a:prstGeom>
          <a:noFill/>
        </p:spPr>
        <p:txBody>
          <a:bodyPr wrap="square" rtlCol="0">
            <a:spAutoFit/>
          </a:bodyPr>
          <a:lstStyle/>
          <a:p>
            <a:r>
              <a:rPr lang="en-IN" u="sng" dirty="0"/>
              <a:t>INSIGHTS:</a:t>
            </a:r>
            <a:r>
              <a:rPr lang="en-IN" dirty="0"/>
              <a:t> </a:t>
            </a:r>
          </a:p>
          <a:p>
            <a:endParaRPr lang="en-IN" dirty="0"/>
          </a:p>
          <a:p>
            <a:pPr algn="just"/>
            <a:r>
              <a:rPr lang="en-IN" dirty="0"/>
              <a:t>The maximum no.  Of crashes occurred in the year 2018.</a:t>
            </a:r>
          </a:p>
        </p:txBody>
      </p:sp>
      <p:sp>
        <p:nvSpPr>
          <p:cNvPr id="12" name="TextBox 11">
            <a:extLst>
              <a:ext uri="{FF2B5EF4-FFF2-40B4-BE49-F238E27FC236}">
                <a16:creationId xmlns:a16="http://schemas.microsoft.com/office/drawing/2014/main" id="{CF7BC9D3-85E2-8029-F372-17C8B984BE38}"/>
              </a:ext>
            </a:extLst>
          </p:cNvPr>
          <p:cNvSpPr txBox="1"/>
          <p:nvPr/>
        </p:nvSpPr>
        <p:spPr>
          <a:xfrm>
            <a:off x="4486275" y="485775"/>
            <a:ext cx="65913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CRASHES VS YEAR</a:t>
            </a:r>
          </a:p>
        </p:txBody>
      </p:sp>
    </p:spTree>
    <p:extLst>
      <p:ext uri="{BB962C8B-B14F-4D97-AF65-F5344CB8AC3E}">
        <p14:creationId xmlns:p14="http://schemas.microsoft.com/office/powerpoint/2010/main" val="3112493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278</TotalTime>
  <Words>613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Celestial</vt:lpstr>
      <vt:lpstr>Traffic Crashes in the city of Chicago</vt:lpstr>
      <vt:lpstr>Why this dataset?</vt:lpstr>
      <vt:lpstr>More about this dataset…</vt:lpstr>
      <vt:lpstr>        Aims</vt:lpstr>
      <vt:lpstr>DATA PREPROCESSING</vt:lpstr>
      <vt:lpstr>KEY TAKEAWAYS:  1. most accidents occurred on dry roads during daylight&amp; Clear weather conditions.  2. parking lot accidents were prevalent </vt:lpstr>
      <vt:lpstr>DEVICE CONDITION VS CRASHES</vt:lpstr>
      <vt:lpstr>POSTED SPEED LIMIT VS CRASH COUNT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Crashes in thecity of Chicago</dc:title>
  <dc:creator>supriya kushwaha</dc:creator>
  <cp:lastModifiedBy>supriya kushwaha</cp:lastModifiedBy>
  <cp:revision>24</cp:revision>
  <dcterms:created xsi:type="dcterms:W3CDTF">2024-04-17T03:09:08Z</dcterms:created>
  <dcterms:modified xsi:type="dcterms:W3CDTF">2024-04-17T07:47:29Z</dcterms:modified>
</cp:coreProperties>
</file>