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6858000" cx="12192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EF5FDA5-C58F-4ED4-8010-D1FF6EF91C3A}">
  <a:tblStyle styleId="{0EF5FDA5-C58F-4ED4-8010-D1FF6EF91C3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4.xml"/><Relationship Id="rId41" Type="http://schemas.openxmlformats.org/officeDocument/2006/relationships/font" Target="fonts/Roboto-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bold.fntdata"/><Relationship Id="rId16" Type="http://schemas.openxmlformats.org/officeDocument/2006/relationships/slide" Target="slides/slide10.xml"/><Relationship Id="rId38" Type="http://schemas.openxmlformats.org/officeDocument/2006/relationships/font" Target="fonts/Robot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 name="Google Shape;3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e03a60b07b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2e03a60b07b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e03e42c3a6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e03e42c3a6_1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g2e03e42c3a6_1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e03e42c3a6_18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e03e42c3a6_18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2e03e42c3a6_18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e03e42c3a6_18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2e03e42c3a6_18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03e42c3a6_3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e03e42c3a6_3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2e03e42c3a6_3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e03e42c3a6_3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e03e42c3a6_3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2e03e42c3a6_3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e03e42c3a6_3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e03e42c3a6_3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2e03e42c3a6_3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e03e42c3a6_2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2e03e42c3a6_2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e03e42c3a6_3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e03e42c3a6_3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2e03e42c3a6_3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 name="Google Shape;4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e03e42c3a6_3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e03e42c3a6_3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2e03e42c3a6_3_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e03e42c3a6_3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e03e42c3a6_3_1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2e03e42c3a6_3_1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e03e42c3a6_3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e03e42c3a6_3_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2e03e42c3a6_3_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e03e42c3a6_3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e03e42c3a6_3_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2e03e42c3a6_3_9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e03e42c3a6_2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e03e42c3a6_2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2e03e42c3a6_2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e03e42c3a6_2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e03e42c3a6_2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g2e03e42c3a6_2_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e03e42c3a6_1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e03e42c3a6_1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g2e03e42c3a6_1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e03e42c3a6_1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e03e42c3a6_1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g2e03e42c3a6_1_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 name="Google Shape;4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e03e42c3a6_18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g2e03e42c3a6_18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e03a60b07b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 name="Google Shape;61;g2e03a60b07b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e03e42c3a6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8" name="Google Shape;68;g2e03e42c3a6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g2e03e42c3a6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e03e42c3a6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9" name="Google Shape;79;g2e03e42c3a6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g2e03e42c3a6_0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e03a60b07b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6" name="Google Shape;96;g2e03a60b07b_0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g2e03a60b07b_0_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jp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Georgia"/>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1" name="Shape 21"/>
        <p:cNvGrpSpPr/>
        <p:nvPr/>
      </p:nvGrpSpPr>
      <p:grpSpPr>
        <a:xfrm>
          <a:off x="0" y="0"/>
          <a:ext cx="0" cy="0"/>
          <a:chOff x="0" y="0"/>
          <a:chExt cx="0" cy="0"/>
        </a:xfrm>
      </p:grpSpPr>
      <p:sp>
        <p:nvSpPr>
          <p:cNvPr id="22" name="Google Shape;22;p3"/>
          <p:cNvSpPr txBox="1"/>
          <p:nvPr>
            <p:ph idx="1" type="body"/>
          </p:nvPr>
        </p:nvSpPr>
        <p:spPr>
          <a:xfrm>
            <a:off x="341194" y="1137256"/>
            <a:ext cx="11436823" cy="4908082"/>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Georgia"/>
                <a:ea typeface="Georgia"/>
                <a:cs typeface="Georgia"/>
                <a:sym typeface="Georgia"/>
              </a:defRPr>
            </a:lvl1pPr>
            <a:lvl2pPr indent="-381000" lvl="1" marL="914400" algn="l">
              <a:lnSpc>
                <a:spcPct val="90000"/>
              </a:lnSpc>
              <a:spcBef>
                <a:spcPts val="500"/>
              </a:spcBef>
              <a:spcAft>
                <a:spcPts val="0"/>
              </a:spcAft>
              <a:buClr>
                <a:schemeClr val="dk1"/>
              </a:buClr>
              <a:buSzPts val="2400"/>
              <a:buChar char="•"/>
              <a:defRPr>
                <a:latin typeface="Georgia"/>
                <a:ea typeface="Georgia"/>
                <a:cs typeface="Georgia"/>
                <a:sym typeface="Georgia"/>
              </a:defRPr>
            </a:lvl2pPr>
            <a:lvl3pPr indent="-355600" lvl="2" marL="1371600" algn="l">
              <a:lnSpc>
                <a:spcPct val="90000"/>
              </a:lnSpc>
              <a:spcBef>
                <a:spcPts val="500"/>
              </a:spcBef>
              <a:spcAft>
                <a:spcPts val="0"/>
              </a:spcAft>
              <a:buClr>
                <a:schemeClr val="dk1"/>
              </a:buClr>
              <a:buSzPts val="2000"/>
              <a:buChar char="•"/>
              <a:defRPr>
                <a:latin typeface="Georgia"/>
                <a:ea typeface="Georgia"/>
                <a:cs typeface="Georgia"/>
                <a:sym typeface="Georgia"/>
              </a:defRPr>
            </a:lvl3pPr>
            <a:lvl4pPr indent="-342900" lvl="3" marL="1828800" algn="l">
              <a:lnSpc>
                <a:spcPct val="90000"/>
              </a:lnSpc>
              <a:spcBef>
                <a:spcPts val="500"/>
              </a:spcBef>
              <a:spcAft>
                <a:spcPts val="0"/>
              </a:spcAft>
              <a:buClr>
                <a:schemeClr val="dk1"/>
              </a:buClr>
              <a:buSzPts val="1800"/>
              <a:buChar char="•"/>
              <a:defRPr>
                <a:latin typeface="Georgia"/>
                <a:ea typeface="Georgia"/>
                <a:cs typeface="Georgia"/>
                <a:sym typeface="Georgia"/>
              </a:defRPr>
            </a:lvl4pPr>
            <a:lvl5pPr indent="-342900" lvl="4" marL="2286000" algn="l">
              <a:lnSpc>
                <a:spcPct val="90000"/>
              </a:lnSpc>
              <a:spcBef>
                <a:spcPts val="500"/>
              </a:spcBef>
              <a:spcAft>
                <a:spcPts val="0"/>
              </a:spcAft>
              <a:buClr>
                <a:schemeClr val="dk1"/>
              </a:buClr>
              <a:buSzPts val="1800"/>
              <a:buChar char="•"/>
              <a:defRPr>
                <a:latin typeface="Georgia"/>
                <a:ea typeface="Georgia"/>
                <a:cs typeface="Georgia"/>
                <a:sym typeface="Georgia"/>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3"/>
          <p:cNvSpPr txBox="1"/>
          <p:nvPr>
            <p:ph type="title"/>
          </p:nvPr>
        </p:nvSpPr>
        <p:spPr>
          <a:xfrm>
            <a:off x="341194" y="348661"/>
            <a:ext cx="11436823" cy="421441"/>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rgbClr val="A4123F"/>
              </a:buClr>
              <a:buSzPts val="3200"/>
              <a:buFont typeface="Georgia"/>
              <a:buNone/>
              <a:defRPr b="0" sz="3200">
                <a:solidFill>
                  <a:srgbClr val="A4123F"/>
                </a:solidFill>
                <a:latin typeface="Georgia"/>
                <a:ea typeface="Georgia"/>
                <a:cs typeface="Georgia"/>
                <a:sym typeface="Georgi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4" name="Google Shape;24;p3"/>
          <p:cNvPicPr preferRelativeResize="0"/>
          <p:nvPr/>
        </p:nvPicPr>
        <p:blipFill rotWithShape="1">
          <a:blip r:embed="rId2">
            <a:alphaModFix/>
          </a:blip>
          <a:srcRect b="0" l="0" r="0" t="0"/>
          <a:stretch/>
        </p:blipFill>
        <p:spPr>
          <a:xfrm>
            <a:off x="-13489" y="6377655"/>
            <a:ext cx="12218977" cy="478447"/>
          </a:xfrm>
          <a:prstGeom prst="rect">
            <a:avLst/>
          </a:prstGeom>
          <a:noFill/>
          <a:ln>
            <a:noFill/>
          </a:ln>
        </p:spPr>
      </p:pic>
      <p:pic>
        <p:nvPicPr>
          <p:cNvPr id="25" name="Google Shape;25;p3"/>
          <p:cNvPicPr preferRelativeResize="0"/>
          <p:nvPr/>
        </p:nvPicPr>
        <p:blipFill rotWithShape="1">
          <a:blip r:embed="rId3">
            <a:alphaModFix/>
          </a:blip>
          <a:srcRect b="0" l="0" r="0" t="0"/>
          <a:stretch/>
        </p:blipFill>
        <p:spPr>
          <a:xfrm>
            <a:off x="10645254" y="6520072"/>
            <a:ext cx="1262820" cy="283912"/>
          </a:xfrm>
          <a:prstGeom prst="rect">
            <a:avLst/>
          </a:prstGeom>
          <a:noFill/>
          <a:ln>
            <a:noFill/>
          </a:ln>
        </p:spPr>
      </p:pic>
      <p:sp>
        <p:nvSpPr>
          <p:cNvPr id="26" name="Google Shape;26;p3"/>
          <p:cNvSpPr txBox="1"/>
          <p:nvPr>
            <p:ph idx="10" type="dt"/>
          </p:nvPr>
        </p:nvSpPr>
        <p:spPr>
          <a:xfrm>
            <a:off x="838199" y="6356350"/>
            <a:ext cx="274973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Times New Roman"/>
                <a:ea typeface="Times New Roman"/>
                <a:cs typeface="Times New Roman"/>
                <a:sym typeface="Times New Roman"/>
              </a:defRPr>
            </a:lvl1pPr>
            <a:lvl2pPr indent="0" lvl="1" marL="0" algn="r">
              <a:spcBef>
                <a:spcPts val="0"/>
              </a:spcBef>
              <a:buNone/>
              <a:defRPr sz="1200">
                <a:solidFill>
                  <a:schemeClr val="lt1"/>
                </a:solidFill>
                <a:latin typeface="Times New Roman"/>
                <a:ea typeface="Times New Roman"/>
                <a:cs typeface="Times New Roman"/>
                <a:sym typeface="Times New Roman"/>
              </a:defRPr>
            </a:lvl2pPr>
            <a:lvl3pPr indent="0" lvl="2" marL="0" algn="r">
              <a:spcBef>
                <a:spcPts val="0"/>
              </a:spcBef>
              <a:buNone/>
              <a:defRPr sz="1200">
                <a:solidFill>
                  <a:schemeClr val="lt1"/>
                </a:solidFill>
                <a:latin typeface="Times New Roman"/>
                <a:ea typeface="Times New Roman"/>
                <a:cs typeface="Times New Roman"/>
                <a:sym typeface="Times New Roman"/>
              </a:defRPr>
            </a:lvl3pPr>
            <a:lvl4pPr indent="0" lvl="3" marL="0" algn="r">
              <a:spcBef>
                <a:spcPts val="0"/>
              </a:spcBef>
              <a:buNone/>
              <a:defRPr sz="1200">
                <a:solidFill>
                  <a:schemeClr val="lt1"/>
                </a:solidFill>
                <a:latin typeface="Times New Roman"/>
                <a:ea typeface="Times New Roman"/>
                <a:cs typeface="Times New Roman"/>
                <a:sym typeface="Times New Roman"/>
              </a:defRPr>
            </a:lvl4pPr>
            <a:lvl5pPr indent="0" lvl="4" marL="0" algn="r">
              <a:spcBef>
                <a:spcPts val="0"/>
              </a:spcBef>
              <a:buNone/>
              <a:defRPr sz="1200">
                <a:solidFill>
                  <a:schemeClr val="lt1"/>
                </a:solidFill>
                <a:latin typeface="Times New Roman"/>
                <a:ea typeface="Times New Roman"/>
                <a:cs typeface="Times New Roman"/>
                <a:sym typeface="Times New Roman"/>
              </a:defRPr>
            </a:lvl5pPr>
            <a:lvl6pPr indent="0" lvl="5" marL="0" algn="r">
              <a:spcBef>
                <a:spcPts val="0"/>
              </a:spcBef>
              <a:buNone/>
              <a:defRPr sz="1200">
                <a:solidFill>
                  <a:schemeClr val="lt1"/>
                </a:solidFill>
                <a:latin typeface="Times New Roman"/>
                <a:ea typeface="Times New Roman"/>
                <a:cs typeface="Times New Roman"/>
                <a:sym typeface="Times New Roman"/>
              </a:defRPr>
            </a:lvl6pPr>
            <a:lvl7pPr indent="0" lvl="6" marL="0" algn="r">
              <a:spcBef>
                <a:spcPts val="0"/>
              </a:spcBef>
              <a:buNone/>
              <a:defRPr sz="1200">
                <a:solidFill>
                  <a:schemeClr val="lt1"/>
                </a:solidFill>
                <a:latin typeface="Times New Roman"/>
                <a:ea typeface="Times New Roman"/>
                <a:cs typeface="Times New Roman"/>
                <a:sym typeface="Times New Roman"/>
              </a:defRPr>
            </a:lvl7pPr>
            <a:lvl8pPr indent="0" lvl="7" marL="0" algn="r">
              <a:spcBef>
                <a:spcPts val="0"/>
              </a:spcBef>
              <a:buNone/>
              <a:defRPr sz="1200">
                <a:solidFill>
                  <a:schemeClr val="lt1"/>
                </a:solidFill>
                <a:latin typeface="Times New Roman"/>
                <a:ea typeface="Times New Roman"/>
                <a:cs typeface="Times New Roman"/>
                <a:sym typeface="Times New Roman"/>
              </a:defRPr>
            </a:lvl8pPr>
            <a:lvl9pPr indent="0" lvl="8" marL="0" algn="r">
              <a:spcBef>
                <a:spcPts val="0"/>
              </a:spcBef>
              <a:buNone/>
              <a:defRPr sz="1200">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Georgia"/>
              <a:buNone/>
              <a:defRPr b="0" i="0" sz="4000" u="none" cap="none" strike="noStrik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kaggle.com/datasets/msambare/fer2013/dat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17.png"/><Relationship Id="rId5" Type="http://schemas.openxmlformats.org/officeDocument/2006/relationships/image" Target="../media/image13.png"/><Relationship Id="rId6" Type="http://schemas.openxmlformats.org/officeDocument/2006/relationships/image" Target="../media/image19.png"/><Relationship Id="rId7"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3.png"/><Relationship Id="rId4" Type="http://schemas.openxmlformats.org/officeDocument/2006/relationships/image" Target="../media/image15.png"/><Relationship Id="rId5" Type="http://schemas.openxmlformats.org/officeDocument/2006/relationships/image" Target="../media/image14.png"/><Relationship Id="rId6" Type="http://schemas.openxmlformats.org/officeDocument/2006/relationships/image" Target="../media/image26.png"/><Relationship Id="rId7"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jpg"/><Relationship Id="rId4" Type="http://schemas.openxmlformats.org/officeDocument/2006/relationships/image" Target="../media/image1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4.jpg"/><Relationship Id="rId4" Type="http://schemas.openxmlformats.org/officeDocument/2006/relationships/image" Target="../media/image22.png"/><Relationship Id="rId5" Type="http://schemas.openxmlformats.org/officeDocument/2006/relationships/image" Target="../media/image9.png"/><Relationship Id="rId6" Type="http://schemas.openxmlformats.org/officeDocument/2006/relationships/image" Target="../media/image21.png"/><Relationship Id="rId7"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8.png"/><Relationship Id="rId4" Type="http://schemas.openxmlformats.org/officeDocument/2006/relationships/image" Target="../media/image20.png"/><Relationship Id="rId5" Type="http://schemas.openxmlformats.org/officeDocument/2006/relationships/image" Target="../media/image29.jpg"/><Relationship Id="rId6" Type="http://schemas.openxmlformats.org/officeDocument/2006/relationships/image" Target="../media/image33.png"/><Relationship Id="rId7"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7.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hyperlink" Target="https://www.kaggle.com/code/dadaji/sentiment-analysis/input?select=test.txt" TargetMode="External"/><Relationship Id="rId5" Type="http://schemas.openxmlformats.org/officeDocument/2006/relationships/hyperlink" Target="https://www.kaggle.com/code/dadaji/sentiment-analysis/input?select=train.txt" TargetMode="External"/><Relationship Id="rId6" Type="http://schemas.openxmlformats.org/officeDocument/2006/relationships/hyperlink" Target="https://www.kaggle.com/code/dadaji/sentiment-analysis/input?select=val.tx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kaggle.com/datasets/uwrfkaggler/ravdess-emotional-speech-audio/dat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sp>
        <p:nvSpPr>
          <p:cNvPr id="33" name="Google Shape;33;p4"/>
          <p:cNvSpPr/>
          <p:nvPr/>
        </p:nvSpPr>
        <p:spPr>
          <a:xfrm>
            <a:off x="0" y="-39786"/>
            <a:ext cx="12192000" cy="6893958"/>
          </a:xfrm>
          <a:prstGeom prst="rect">
            <a:avLst/>
          </a:prstGeom>
          <a:solidFill>
            <a:srgbClr val="B8114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400" u="none" cap="none" strike="noStrike">
              <a:solidFill>
                <a:srgbClr val="FFFFFF"/>
              </a:solidFill>
              <a:latin typeface="Georgia"/>
              <a:ea typeface="Georgia"/>
              <a:cs typeface="Georgia"/>
              <a:sym typeface="Georgia"/>
            </a:endParaRPr>
          </a:p>
        </p:txBody>
      </p:sp>
      <p:pic>
        <p:nvPicPr>
          <p:cNvPr descr="A picture containing drawing&#10;&#10;Description automatically generated" id="34" name="Google Shape;34;p4"/>
          <p:cNvPicPr preferRelativeResize="0"/>
          <p:nvPr/>
        </p:nvPicPr>
        <p:blipFill rotWithShape="1">
          <a:blip r:embed="rId3">
            <a:alphaModFix/>
          </a:blip>
          <a:srcRect b="0" l="0" r="0" t="0"/>
          <a:stretch/>
        </p:blipFill>
        <p:spPr>
          <a:xfrm>
            <a:off x="3787684" y="4697195"/>
            <a:ext cx="4590899" cy="1510975"/>
          </a:xfrm>
          <a:prstGeom prst="rect">
            <a:avLst/>
          </a:prstGeom>
          <a:noFill/>
          <a:ln>
            <a:noFill/>
          </a:ln>
        </p:spPr>
      </p:pic>
      <p:sp>
        <p:nvSpPr>
          <p:cNvPr id="35" name="Google Shape;35;p4"/>
          <p:cNvSpPr/>
          <p:nvPr/>
        </p:nvSpPr>
        <p:spPr>
          <a:xfrm>
            <a:off x="352350" y="967799"/>
            <a:ext cx="11487300" cy="2461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GB" sz="2600" u="none" cap="none" strike="noStrike">
                <a:solidFill>
                  <a:srgbClr val="FFFFFF"/>
                </a:solidFill>
                <a:latin typeface="Times New Roman"/>
                <a:ea typeface="Times New Roman"/>
                <a:cs typeface="Times New Roman"/>
                <a:sym typeface="Times New Roman"/>
              </a:rPr>
              <a:t>End Sem Project Presentation</a:t>
            </a:r>
            <a:endParaRPr/>
          </a:p>
          <a:p>
            <a:pPr indent="0" lvl="0" marL="0" marR="0" rtl="0" algn="ctr">
              <a:spcBef>
                <a:spcPts val="0"/>
              </a:spcBef>
              <a:spcAft>
                <a:spcPts val="0"/>
              </a:spcAft>
              <a:buNone/>
            </a:pPr>
            <a:r>
              <a:rPr lang="en-GB" sz="4800">
                <a:solidFill>
                  <a:srgbClr val="FFFFFF"/>
                </a:solidFill>
                <a:latin typeface="Times New Roman"/>
                <a:ea typeface="Times New Roman"/>
                <a:cs typeface="Times New Roman"/>
                <a:sym typeface="Times New Roman"/>
              </a:rPr>
              <a:t>MULTIMODAL </a:t>
            </a:r>
            <a:endParaRPr sz="4800">
              <a:solidFill>
                <a:srgbClr val="FFFFFF"/>
              </a:solidFill>
              <a:latin typeface="Times New Roman"/>
              <a:ea typeface="Times New Roman"/>
              <a:cs typeface="Times New Roman"/>
              <a:sym typeface="Times New Roman"/>
            </a:endParaRPr>
          </a:p>
          <a:p>
            <a:pPr indent="0" lvl="0" marL="0" marR="0" rtl="0" algn="ctr">
              <a:spcBef>
                <a:spcPts val="0"/>
              </a:spcBef>
              <a:spcAft>
                <a:spcPts val="0"/>
              </a:spcAft>
              <a:buNone/>
            </a:pPr>
            <a:r>
              <a:rPr lang="en-GB" sz="4800">
                <a:solidFill>
                  <a:srgbClr val="FFFFFF"/>
                </a:solidFill>
                <a:latin typeface="Times New Roman"/>
                <a:ea typeface="Times New Roman"/>
                <a:cs typeface="Times New Roman"/>
                <a:sym typeface="Times New Roman"/>
              </a:rPr>
              <a:t>SENTIMENT ANALYSIS</a:t>
            </a:r>
            <a:endParaRPr b="0" i="0" sz="4800" u="none" cap="none" strike="noStrike">
              <a:solidFill>
                <a:srgbClr val="FFFFFF"/>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6" name="Google Shape;36;p4"/>
          <p:cNvSpPr txBox="1"/>
          <p:nvPr/>
        </p:nvSpPr>
        <p:spPr>
          <a:xfrm>
            <a:off x="1623993" y="4000496"/>
            <a:ext cx="4389000" cy="415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pPr>
            <a:r>
              <a:t/>
            </a:r>
            <a:endParaRPr sz="2100">
              <a:solidFill>
                <a:schemeClr val="lt1"/>
              </a:solidFill>
              <a:latin typeface="Times New Roman"/>
              <a:ea typeface="Times New Roman"/>
              <a:cs typeface="Times New Roman"/>
              <a:sym typeface="Times New Roman"/>
            </a:endParaRPr>
          </a:p>
        </p:txBody>
      </p:sp>
      <p:graphicFrame>
        <p:nvGraphicFramePr>
          <p:cNvPr id="37" name="Google Shape;37;p4"/>
          <p:cNvGraphicFramePr/>
          <p:nvPr/>
        </p:nvGraphicFramePr>
        <p:xfrm>
          <a:off x="4202575" y="3486175"/>
          <a:ext cx="3000000" cy="3000000"/>
        </p:xfrm>
        <a:graphic>
          <a:graphicData uri="http://schemas.openxmlformats.org/drawingml/2006/table">
            <a:tbl>
              <a:tblPr>
                <a:noFill/>
                <a:tableStyleId>{0EF5FDA5-C58F-4ED4-8010-D1FF6EF91C3A}</a:tableStyleId>
              </a:tblPr>
              <a:tblGrid>
                <a:gridCol w="3786850"/>
              </a:tblGrid>
              <a:tr h="381000">
                <a:tc>
                  <a:txBody>
                    <a:bodyPr/>
                    <a:lstStyle/>
                    <a:p>
                      <a:pPr indent="0" lvl="0" marL="0" rtl="0" algn="ctr">
                        <a:spcBef>
                          <a:spcPts val="0"/>
                        </a:spcBef>
                        <a:spcAft>
                          <a:spcPts val="0"/>
                        </a:spcAft>
                        <a:buNone/>
                      </a:pPr>
                      <a:r>
                        <a:rPr lang="en-GB" sz="1800">
                          <a:solidFill>
                            <a:schemeClr val="lt1"/>
                          </a:solidFill>
                          <a:latin typeface="Times New Roman"/>
                          <a:ea typeface="Times New Roman"/>
                          <a:cs typeface="Times New Roman"/>
                          <a:sym typeface="Times New Roman"/>
                        </a:rPr>
                        <a:t>K Supiya</a:t>
                      </a:r>
                      <a:endParaRPr/>
                    </a:p>
                  </a:txBody>
                  <a:tcPr marT="91425" marB="91425" marR="91425" marL="914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3"/>
          <p:cNvSpPr txBox="1"/>
          <p:nvPr>
            <p:ph idx="1" type="body"/>
          </p:nvPr>
        </p:nvSpPr>
        <p:spPr>
          <a:xfrm>
            <a:off x="377544" y="1171192"/>
            <a:ext cx="11436900" cy="48363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150000"/>
              </a:lnSpc>
              <a:spcBef>
                <a:spcPts val="0"/>
              </a:spcBef>
              <a:spcAft>
                <a:spcPts val="0"/>
              </a:spcAft>
              <a:buClr>
                <a:schemeClr val="dk1"/>
              </a:buClr>
              <a:buSzPct val="51162"/>
              <a:buNone/>
            </a:pPr>
            <a:r>
              <a:rPr b="1" lang="en-GB" sz="2150">
                <a:solidFill>
                  <a:srgbClr val="202124"/>
                </a:solidFill>
                <a:highlight>
                  <a:srgbClr val="FFFFFF"/>
                </a:highlight>
                <a:latin typeface="Times New Roman"/>
                <a:ea typeface="Times New Roman"/>
                <a:cs typeface="Times New Roman"/>
                <a:sym typeface="Times New Roman"/>
              </a:rPr>
              <a:t>FER-2013</a:t>
            </a:r>
            <a:endParaRPr b="1" sz="2150">
              <a:solidFill>
                <a:srgbClr val="202124"/>
              </a:solidFill>
              <a:highlight>
                <a:srgbClr val="FFFFFF"/>
              </a:highlight>
              <a:latin typeface="Times New Roman"/>
              <a:ea typeface="Times New Roman"/>
              <a:cs typeface="Times New Roman"/>
              <a:sym typeface="Times New Roman"/>
            </a:endParaRPr>
          </a:p>
          <a:p>
            <a:pPr indent="-354885" lvl="0" marL="457200" rtl="0" algn="just">
              <a:lnSpc>
                <a:spcPct val="150000"/>
              </a:lnSpc>
              <a:spcBef>
                <a:spcPts val="1200"/>
              </a:spcBef>
              <a:spcAft>
                <a:spcPts val="0"/>
              </a:spcAft>
              <a:buClr>
                <a:srgbClr val="3C4043"/>
              </a:buClr>
              <a:buSzPct val="100000"/>
              <a:buFont typeface="Times New Roman"/>
              <a:buChar char="●"/>
            </a:pPr>
            <a:r>
              <a:rPr lang="en-GB" sz="2150">
                <a:solidFill>
                  <a:srgbClr val="3C4043"/>
                </a:solidFill>
                <a:latin typeface="Times New Roman"/>
                <a:ea typeface="Times New Roman"/>
                <a:cs typeface="Times New Roman"/>
                <a:sym typeface="Times New Roman"/>
              </a:rPr>
              <a:t>The data consists of 48x48 pixel grayscale images of faces. The faces have been automatically registered so that the face is more or less centred and occupies about the same amount of space in each image.</a:t>
            </a:r>
            <a:endParaRPr sz="2150">
              <a:solidFill>
                <a:srgbClr val="3C4043"/>
              </a:solidFill>
              <a:latin typeface="Times New Roman"/>
              <a:ea typeface="Times New Roman"/>
              <a:cs typeface="Times New Roman"/>
              <a:sym typeface="Times New Roman"/>
            </a:endParaRPr>
          </a:p>
          <a:p>
            <a:pPr indent="-354885" lvl="0" marL="457200" rtl="0" algn="just">
              <a:lnSpc>
                <a:spcPct val="150000"/>
              </a:lnSpc>
              <a:spcBef>
                <a:spcPts val="0"/>
              </a:spcBef>
              <a:spcAft>
                <a:spcPts val="0"/>
              </a:spcAft>
              <a:buClr>
                <a:srgbClr val="3C4043"/>
              </a:buClr>
              <a:buSzPct val="100000"/>
              <a:buFont typeface="Times New Roman"/>
              <a:buChar char="●"/>
            </a:pPr>
            <a:r>
              <a:rPr lang="en-GB" sz="2150">
                <a:solidFill>
                  <a:srgbClr val="3C4043"/>
                </a:solidFill>
                <a:latin typeface="Times New Roman"/>
                <a:ea typeface="Times New Roman"/>
                <a:cs typeface="Times New Roman"/>
                <a:sym typeface="Times New Roman"/>
              </a:rPr>
              <a:t>The task is to categorize each face based on the emotion shown in the facial expression into one of seven categories (0=Angry, 1=Disgust, 2=Fear, 3=Happy, 4=Sad, 5=Surprise, 6=Neutral). </a:t>
            </a:r>
            <a:endParaRPr sz="2150">
              <a:solidFill>
                <a:srgbClr val="3C4043"/>
              </a:solidFill>
              <a:latin typeface="Times New Roman"/>
              <a:ea typeface="Times New Roman"/>
              <a:cs typeface="Times New Roman"/>
              <a:sym typeface="Times New Roman"/>
            </a:endParaRPr>
          </a:p>
          <a:p>
            <a:pPr indent="-354885" lvl="0" marL="457200" rtl="0" algn="just">
              <a:lnSpc>
                <a:spcPct val="150000"/>
              </a:lnSpc>
              <a:spcBef>
                <a:spcPts val="0"/>
              </a:spcBef>
              <a:spcAft>
                <a:spcPts val="0"/>
              </a:spcAft>
              <a:buClr>
                <a:srgbClr val="3C4043"/>
              </a:buClr>
              <a:buSzPct val="100000"/>
              <a:buFont typeface="Times New Roman"/>
              <a:buChar char="●"/>
            </a:pPr>
            <a:r>
              <a:rPr lang="en-GB" sz="2150">
                <a:solidFill>
                  <a:srgbClr val="3C4043"/>
                </a:solidFill>
                <a:latin typeface="Times New Roman"/>
                <a:ea typeface="Times New Roman"/>
                <a:cs typeface="Times New Roman"/>
                <a:sym typeface="Times New Roman"/>
              </a:rPr>
              <a:t>The training set consists of 28,709 examples and the public test set consists of 3,589 examples.</a:t>
            </a:r>
            <a:endParaRPr sz="2150">
              <a:solidFill>
                <a:srgbClr val="3C4043"/>
              </a:solidFill>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ct val="88372"/>
              <a:buNone/>
            </a:pPr>
            <a:r>
              <a:rPr b="1" lang="en-GB" sz="2150">
                <a:latin typeface="Times New Roman"/>
                <a:ea typeface="Times New Roman"/>
                <a:cs typeface="Times New Roman"/>
                <a:sym typeface="Times New Roman"/>
              </a:rPr>
              <a:t>Dataset link- </a:t>
            </a:r>
            <a:r>
              <a:rPr b="1" lang="en-GB" sz="2150" u="sng">
                <a:solidFill>
                  <a:schemeClr val="hlink"/>
                </a:solidFill>
                <a:latin typeface="Times New Roman"/>
                <a:ea typeface="Times New Roman"/>
                <a:cs typeface="Times New Roman"/>
                <a:sym typeface="Times New Roman"/>
                <a:hlinkClick r:id="rId3"/>
              </a:rPr>
              <a:t>https://www.kaggle.com/datasets/msambare/fer2013/data</a:t>
            </a:r>
            <a:endParaRPr sz="2150">
              <a:solidFill>
                <a:srgbClr val="3C4043"/>
              </a:solidFill>
              <a:latin typeface="Times New Roman"/>
              <a:ea typeface="Times New Roman"/>
              <a:cs typeface="Times New Roman"/>
              <a:sym typeface="Times New Roman"/>
            </a:endParaRPr>
          </a:p>
          <a:p>
            <a:pPr indent="0" lvl="0" marL="0" rtl="0" algn="l">
              <a:lnSpc>
                <a:spcPct val="150000"/>
              </a:lnSpc>
              <a:spcBef>
                <a:spcPts val="1000"/>
              </a:spcBef>
              <a:spcAft>
                <a:spcPts val="0"/>
              </a:spcAft>
              <a:buClr>
                <a:schemeClr val="dk1"/>
              </a:buClr>
              <a:buSzPct val="88372"/>
              <a:buNone/>
            </a:pPr>
            <a:r>
              <a:t/>
            </a:r>
            <a:endParaRPr sz="2150">
              <a:solidFill>
                <a:srgbClr val="3C4043"/>
              </a:solidFill>
              <a:latin typeface="Times New Roman"/>
              <a:ea typeface="Times New Roman"/>
              <a:cs typeface="Times New Roman"/>
              <a:sym typeface="Times New Roman"/>
            </a:endParaRPr>
          </a:p>
          <a:p>
            <a:pPr indent="0" lvl="0" marL="0" rtl="0" algn="l">
              <a:lnSpc>
                <a:spcPct val="122222"/>
              </a:lnSpc>
              <a:spcBef>
                <a:spcPts val="0"/>
              </a:spcBef>
              <a:spcAft>
                <a:spcPts val="0"/>
              </a:spcAft>
              <a:buClr>
                <a:schemeClr val="dk1"/>
              </a:buClr>
              <a:buSzPct val="57894"/>
              <a:buNone/>
            </a:pPr>
            <a:r>
              <a:t/>
            </a:r>
            <a:endParaRPr b="1" sz="1900">
              <a:solidFill>
                <a:srgbClr val="202124"/>
              </a:solidFill>
              <a:highlight>
                <a:srgbClr val="FFFFFF"/>
              </a:highlight>
              <a:latin typeface="Arial"/>
              <a:ea typeface="Arial"/>
              <a:cs typeface="Arial"/>
              <a:sym typeface="Arial"/>
            </a:endParaRPr>
          </a:p>
          <a:p>
            <a:pPr indent="0" lvl="0" marL="0" rtl="0" algn="l">
              <a:lnSpc>
                <a:spcPct val="122222"/>
              </a:lnSpc>
              <a:spcBef>
                <a:spcPts val="1200"/>
              </a:spcBef>
              <a:spcAft>
                <a:spcPts val="1200"/>
              </a:spcAft>
              <a:buClr>
                <a:schemeClr val="dk1"/>
              </a:buClr>
              <a:buSzPct val="40740"/>
              <a:buNone/>
            </a:pPr>
            <a:r>
              <a:t/>
            </a:r>
            <a:endParaRPr b="1" sz="2700">
              <a:solidFill>
                <a:srgbClr val="202124"/>
              </a:solidFill>
              <a:highlight>
                <a:srgbClr val="FFFFFF"/>
              </a:highlight>
              <a:latin typeface="Arial"/>
              <a:ea typeface="Arial"/>
              <a:cs typeface="Arial"/>
              <a:sym typeface="Arial"/>
            </a:endParaRPr>
          </a:p>
        </p:txBody>
      </p:sp>
      <p:sp>
        <p:nvSpPr>
          <p:cNvPr id="108" name="Google Shape;108;p13"/>
          <p:cNvSpPr txBox="1"/>
          <p:nvPr>
            <p:ph type="title"/>
          </p:nvPr>
        </p:nvSpPr>
        <p:spPr>
          <a:xfrm>
            <a:off x="341100" y="348650"/>
            <a:ext cx="11850900" cy="42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A4123F"/>
              </a:buClr>
              <a:buSzPts val="3200"/>
              <a:buFont typeface="Times New Roman"/>
              <a:buNone/>
            </a:pPr>
            <a:r>
              <a:rPr b="1" lang="en-GB">
                <a:latin typeface="Times New Roman"/>
                <a:ea typeface="Times New Roman"/>
                <a:cs typeface="Times New Roman"/>
                <a:sym typeface="Times New Roman"/>
              </a:rPr>
              <a:t>Dataset </a:t>
            </a:r>
            <a:r>
              <a:rPr b="1" lang="en-GB">
                <a:latin typeface="Times New Roman"/>
                <a:ea typeface="Times New Roman"/>
                <a:cs typeface="Times New Roman"/>
                <a:sym typeface="Times New Roman"/>
              </a:rPr>
              <a:t>Description(Sentiment Analysis Using Facial Recognition)</a:t>
            </a:r>
            <a:endParaRPr/>
          </a:p>
        </p:txBody>
      </p:sp>
      <p:sp>
        <p:nvSpPr>
          <p:cNvPr id="109" name="Google Shape;109;p13"/>
          <p:cNvSpPr txBox="1"/>
          <p:nvPr>
            <p:ph idx="11" type="ftr"/>
          </p:nvPr>
        </p:nvSpPr>
        <p:spPr>
          <a:xfrm>
            <a:off x="4038600" y="64085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2</a:t>
            </a:r>
            <a:r>
              <a:rPr lang="en-GB"/>
              <a:t>3AIE233M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4"/>
          <p:cNvPicPr preferRelativeResize="0"/>
          <p:nvPr/>
        </p:nvPicPr>
        <p:blipFill rotWithShape="1">
          <a:blip r:embed="rId3">
            <a:alphaModFix/>
          </a:blip>
          <a:srcRect b="45422" l="0" r="48312" t="6874"/>
          <a:stretch/>
        </p:blipFill>
        <p:spPr>
          <a:xfrm>
            <a:off x="836700" y="1231275"/>
            <a:ext cx="5375124" cy="4223949"/>
          </a:xfrm>
          <a:prstGeom prst="rect">
            <a:avLst/>
          </a:prstGeom>
          <a:noFill/>
          <a:ln>
            <a:noFill/>
          </a:ln>
        </p:spPr>
      </p:pic>
      <p:sp>
        <p:nvSpPr>
          <p:cNvPr id="116" name="Google Shape;116;p14"/>
          <p:cNvSpPr txBox="1"/>
          <p:nvPr>
            <p:ph type="title"/>
          </p:nvPr>
        </p:nvSpPr>
        <p:spPr>
          <a:xfrm>
            <a:off x="341200" y="348650"/>
            <a:ext cx="11850900" cy="42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A4123F"/>
              </a:buClr>
              <a:buSzPts val="3200"/>
              <a:buFont typeface="Times New Roman"/>
              <a:buNone/>
            </a:pPr>
            <a:r>
              <a:rPr b="1" lang="en-GB">
                <a:latin typeface="Times New Roman"/>
                <a:ea typeface="Times New Roman"/>
                <a:cs typeface="Times New Roman"/>
                <a:sym typeface="Times New Roman"/>
              </a:rPr>
              <a:t>Dataset Description(Sentiment Analysis Using Facial Recognition)</a:t>
            </a:r>
            <a:endParaRPr/>
          </a:p>
        </p:txBody>
      </p:sp>
      <p:sp>
        <p:nvSpPr>
          <p:cNvPr id="117" name="Google Shape;117;p14"/>
          <p:cNvSpPr txBox="1"/>
          <p:nvPr>
            <p:ph idx="11" type="ftr"/>
          </p:nvPr>
        </p:nvSpPr>
        <p:spPr>
          <a:xfrm>
            <a:off x="4038600" y="64085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2</a:t>
            </a:r>
            <a:r>
              <a:rPr lang="en-GB"/>
              <a:t>3AIE233M</a:t>
            </a:r>
            <a:endParaRPr/>
          </a:p>
        </p:txBody>
      </p:sp>
      <p:pic>
        <p:nvPicPr>
          <p:cNvPr id="118" name="Google Shape;118;p14"/>
          <p:cNvPicPr preferRelativeResize="0"/>
          <p:nvPr/>
        </p:nvPicPr>
        <p:blipFill rotWithShape="1">
          <a:blip r:embed="rId3">
            <a:alphaModFix/>
          </a:blip>
          <a:srcRect b="1812" l="9429" r="52700" t="55136"/>
          <a:stretch/>
        </p:blipFill>
        <p:spPr>
          <a:xfrm>
            <a:off x="6813888" y="1231265"/>
            <a:ext cx="4541436" cy="4395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5"/>
          <p:cNvSpPr txBox="1"/>
          <p:nvPr>
            <p:ph type="title"/>
          </p:nvPr>
        </p:nvSpPr>
        <p:spPr>
          <a:xfrm>
            <a:off x="341200" y="348650"/>
            <a:ext cx="11850900" cy="42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A4123F"/>
              </a:buClr>
              <a:buSzPts val="3200"/>
              <a:buFont typeface="Times New Roman"/>
              <a:buNone/>
            </a:pPr>
            <a:r>
              <a:rPr b="1" lang="en-GB">
                <a:latin typeface="Times New Roman"/>
                <a:ea typeface="Times New Roman"/>
                <a:cs typeface="Times New Roman"/>
                <a:sym typeface="Times New Roman"/>
              </a:rPr>
              <a:t>Dataset Description(Sentiment Analysis Using Facial Recognition)</a:t>
            </a:r>
            <a:endParaRPr/>
          </a:p>
        </p:txBody>
      </p:sp>
      <p:sp>
        <p:nvSpPr>
          <p:cNvPr id="125" name="Google Shape;125;p15"/>
          <p:cNvSpPr txBox="1"/>
          <p:nvPr>
            <p:ph idx="11" type="ftr"/>
          </p:nvPr>
        </p:nvSpPr>
        <p:spPr>
          <a:xfrm>
            <a:off x="4038600" y="64085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2</a:t>
            </a:r>
            <a:r>
              <a:rPr lang="en-GB"/>
              <a:t>3AIE233M</a:t>
            </a:r>
            <a:endParaRPr/>
          </a:p>
        </p:txBody>
      </p:sp>
      <p:pic>
        <p:nvPicPr>
          <p:cNvPr id="126" name="Google Shape;126;p15"/>
          <p:cNvPicPr preferRelativeResize="0"/>
          <p:nvPr/>
        </p:nvPicPr>
        <p:blipFill rotWithShape="1">
          <a:blip r:embed="rId3">
            <a:alphaModFix/>
          </a:blip>
          <a:srcRect b="45408" l="51765" r="0" t="6636"/>
          <a:stretch/>
        </p:blipFill>
        <p:spPr>
          <a:xfrm>
            <a:off x="906776" y="1292212"/>
            <a:ext cx="4993657" cy="4227077"/>
          </a:xfrm>
          <a:prstGeom prst="rect">
            <a:avLst/>
          </a:prstGeom>
          <a:noFill/>
          <a:ln>
            <a:noFill/>
          </a:ln>
        </p:spPr>
      </p:pic>
      <p:pic>
        <p:nvPicPr>
          <p:cNvPr id="127" name="Google Shape;127;p15"/>
          <p:cNvPicPr preferRelativeResize="0"/>
          <p:nvPr/>
        </p:nvPicPr>
        <p:blipFill rotWithShape="1">
          <a:blip r:embed="rId3">
            <a:alphaModFix/>
          </a:blip>
          <a:srcRect b="2537" l="56871" r="2840" t="55170"/>
          <a:stretch/>
        </p:blipFill>
        <p:spPr>
          <a:xfrm>
            <a:off x="6555299" y="1338712"/>
            <a:ext cx="4729914" cy="422707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6"/>
          <p:cNvSpPr txBox="1"/>
          <p:nvPr>
            <p:ph idx="1" type="body"/>
          </p:nvPr>
        </p:nvSpPr>
        <p:spPr>
          <a:xfrm>
            <a:off x="377544" y="1105467"/>
            <a:ext cx="11436900" cy="45342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rPr i="1" lang="en-GB" sz="1800">
                <a:solidFill>
                  <a:srgbClr val="0D0D0D"/>
                </a:solidFill>
                <a:highlight>
                  <a:srgbClr val="FFFFFF"/>
                </a:highlight>
                <a:latin typeface="Times New Roman"/>
                <a:ea typeface="Times New Roman"/>
                <a:cs typeface="Times New Roman"/>
                <a:sym typeface="Times New Roman"/>
              </a:rPr>
              <a:t>[2] </a:t>
            </a:r>
            <a:r>
              <a:rPr lang="en-GB" sz="1800">
                <a:solidFill>
                  <a:srgbClr val="0D0D0D"/>
                </a:solidFill>
                <a:highlight>
                  <a:srgbClr val="FFFFFF"/>
                </a:highlight>
                <a:latin typeface="Times New Roman"/>
                <a:ea typeface="Times New Roman"/>
                <a:cs typeface="Times New Roman"/>
                <a:sym typeface="Times New Roman"/>
              </a:rPr>
              <a:t>The study uses a neural network model with OpenCV for group facial emotion analysis, achieving a 90.5% accuracy rate. It combines CNN models and OpenCV for precise feature extraction and real-time applications in security and human-computer interaction.</a:t>
            </a:r>
            <a:endParaRPr sz="1800">
              <a:solidFill>
                <a:srgbClr val="0D0D0D"/>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800">
              <a:solidFill>
                <a:srgbClr val="0D0D0D"/>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i="1" lang="en-GB" sz="1800">
                <a:solidFill>
                  <a:srgbClr val="0D0D0D"/>
                </a:solidFill>
                <a:highlight>
                  <a:srgbClr val="FFFFFF"/>
                </a:highlight>
                <a:latin typeface="Times New Roman"/>
                <a:ea typeface="Times New Roman"/>
                <a:cs typeface="Times New Roman"/>
                <a:sym typeface="Times New Roman"/>
              </a:rPr>
              <a:t>[3] </a:t>
            </a:r>
            <a:r>
              <a:rPr lang="en-GB" sz="1800">
                <a:solidFill>
                  <a:srgbClr val="0D0D0D"/>
                </a:solidFill>
                <a:highlight>
                  <a:srgbClr val="FFFFFF"/>
                </a:highlight>
                <a:latin typeface="Times New Roman"/>
                <a:ea typeface="Times New Roman"/>
                <a:cs typeface="Times New Roman"/>
                <a:sym typeface="Times New Roman"/>
              </a:rPr>
              <a:t>This study presents a sentiment analysis model for job interviews using supervised ML and ANN. It includes eye tracking to analyze participants' eye movements during questions. The model uses an MLP with two hidden layers, a sigmoid function, and input normalization, featuring a client-server model with a web-based interface.</a:t>
            </a:r>
            <a:endParaRPr sz="1800">
              <a:solidFill>
                <a:srgbClr val="0D0D0D"/>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800">
              <a:solidFill>
                <a:srgbClr val="0D0D0D"/>
              </a:solidFill>
              <a:highlight>
                <a:srgbClr val="FFFFFF"/>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i="1" lang="en-GB" sz="1800">
                <a:solidFill>
                  <a:srgbClr val="0D0D0D"/>
                </a:solidFill>
                <a:highlight>
                  <a:srgbClr val="FFFFFF"/>
                </a:highlight>
                <a:latin typeface="Times New Roman"/>
                <a:ea typeface="Times New Roman"/>
                <a:cs typeface="Times New Roman"/>
                <a:sym typeface="Times New Roman"/>
              </a:rPr>
              <a:t>[4]</a:t>
            </a:r>
            <a:r>
              <a:rPr lang="en-GB" sz="1800">
                <a:solidFill>
                  <a:srgbClr val="0D0D0D"/>
                </a:solidFill>
                <a:highlight>
                  <a:srgbClr val="FFFFFF"/>
                </a:highlight>
                <a:latin typeface="Times New Roman"/>
                <a:ea typeface="Times New Roman"/>
                <a:cs typeface="Times New Roman"/>
                <a:sym typeface="Times New Roman"/>
              </a:rPr>
              <a:t> The study improves facial emotion recognition by fusing CNN and LBP, and using transfer learning on datasets like CASIA WebFace and SFEW, achieving a 15% accuracy improvement. It demonstrates the practical use of CNNs in real-time emotion detection.</a:t>
            </a:r>
            <a:endParaRPr sz="2000">
              <a:latin typeface="Times New Roman"/>
              <a:ea typeface="Times New Roman"/>
              <a:cs typeface="Times New Roman"/>
              <a:sym typeface="Times New Roman"/>
            </a:endParaRPr>
          </a:p>
        </p:txBody>
      </p:sp>
      <p:sp>
        <p:nvSpPr>
          <p:cNvPr id="133" name="Google Shape;133;p16"/>
          <p:cNvSpPr txBox="1"/>
          <p:nvPr>
            <p:ph type="title"/>
          </p:nvPr>
        </p:nvSpPr>
        <p:spPr>
          <a:xfrm>
            <a:off x="341194" y="348661"/>
            <a:ext cx="11436900" cy="42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A4123F"/>
              </a:buClr>
              <a:buSzPts val="3200"/>
              <a:buFont typeface="Times New Roman"/>
              <a:buNone/>
            </a:pPr>
            <a:r>
              <a:rPr b="1" lang="en-GB">
                <a:latin typeface="Times New Roman"/>
                <a:ea typeface="Times New Roman"/>
                <a:cs typeface="Times New Roman"/>
                <a:sym typeface="Times New Roman"/>
              </a:rPr>
              <a:t>Literature Survey</a:t>
            </a:r>
            <a:endParaRPr/>
          </a:p>
        </p:txBody>
      </p:sp>
      <p:sp>
        <p:nvSpPr>
          <p:cNvPr id="134" name="Google Shape;134;p16"/>
          <p:cNvSpPr txBox="1"/>
          <p:nvPr>
            <p:ph idx="11" type="ftr"/>
          </p:nvPr>
        </p:nvSpPr>
        <p:spPr>
          <a:xfrm>
            <a:off x="4038600" y="64085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2</a:t>
            </a:r>
            <a:r>
              <a:rPr lang="en-GB"/>
              <a:t>3AIE233M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idx="1" type="body"/>
          </p:nvPr>
        </p:nvSpPr>
        <p:spPr>
          <a:xfrm>
            <a:off x="446944" y="1080717"/>
            <a:ext cx="11436900" cy="45342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rPr i="1" lang="en-GB" sz="1800">
                <a:solidFill>
                  <a:srgbClr val="0D0D0D"/>
                </a:solidFill>
                <a:highlight>
                  <a:schemeClr val="lt1"/>
                </a:highlight>
                <a:latin typeface="Times New Roman"/>
                <a:ea typeface="Times New Roman"/>
                <a:cs typeface="Times New Roman"/>
                <a:sym typeface="Times New Roman"/>
              </a:rPr>
              <a:t>[5] </a:t>
            </a:r>
            <a:r>
              <a:rPr lang="en-GB" sz="1800">
                <a:solidFill>
                  <a:srgbClr val="0D0D0D"/>
                </a:solidFill>
                <a:highlight>
                  <a:schemeClr val="lt1"/>
                </a:highlight>
                <a:latin typeface="Times New Roman"/>
                <a:ea typeface="Times New Roman"/>
                <a:cs typeface="Times New Roman"/>
                <a:sym typeface="Times New Roman"/>
              </a:rPr>
              <a:t>The paper "Emotion Detection of Contextual Text using Deep Learning" introduces the Aimens system, which uses a Bi-LSTM model with word2vec and doc2vec embeddings for emotion detection in conversations, achieving an F-score of 0.7185. The system enhances understanding of user emotions and human-computer interaction through hyper-parameter tuning and improved preprocessing.</a:t>
            </a:r>
            <a:endParaRPr sz="1800">
              <a:solidFill>
                <a:srgbClr val="0D0D0D"/>
              </a:solidFill>
              <a:highlight>
                <a:schemeClr val="lt1"/>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800">
              <a:solidFill>
                <a:srgbClr val="0D0D0D"/>
              </a:solidFill>
              <a:highlight>
                <a:schemeClr val="lt1"/>
              </a:highlight>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i="1" lang="en-GB" sz="1800">
                <a:solidFill>
                  <a:srgbClr val="0D0D0D"/>
                </a:solidFill>
                <a:highlight>
                  <a:schemeClr val="lt1"/>
                </a:highlight>
                <a:latin typeface="Times New Roman"/>
                <a:ea typeface="Times New Roman"/>
                <a:cs typeface="Times New Roman"/>
                <a:sym typeface="Times New Roman"/>
              </a:rPr>
              <a:t>[6]</a:t>
            </a:r>
            <a:r>
              <a:rPr lang="en-GB" sz="1800">
                <a:solidFill>
                  <a:srgbClr val="0D0D0D"/>
                </a:solidFill>
                <a:highlight>
                  <a:schemeClr val="lt1"/>
                </a:highlight>
                <a:latin typeface="Times New Roman"/>
                <a:ea typeface="Times New Roman"/>
                <a:cs typeface="Times New Roman"/>
                <a:sym typeface="Times New Roman"/>
              </a:rPr>
              <a:t> This study develops a real-time algorithm for lie detection based on facial expressions during conversations. It identifies six key facial features linked to lying, such as blinking rate and eyebrow movements, using computer vision and signal processing. The model employs the Viola-Jones algorithm for feature extraction and discusses related works and experimental results in facial lie detection.</a:t>
            </a:r>
            <a:endParaRPr sz="1800">
              <a:solidFill>
                <a:srgbClr val="0D0D0D"/>
              </a:solidFill>
              <a:highlight>
                <a:schemeClr val="lt1"/>
              </a:highlight>
              <a:latin typeface="Times New Roman"/>
              <a:ea typeface="Times New Roman"/>
              <a:cs typeface="Times New Roman"/>
              <a:sym typeface="Times New Roman"/>
            </a:endParaRPr>
          </a:p>
        </p:txBody>
      </p:sp>
      <p:sp>
        <p:nvSpPr>
          <p:cNvPr id="140" name="Google Shape;140;p17"/>
          <p:cNvSpPr txBox="1"/>
          <p:nvPr>
            <p:ph type="title"/>
          </p:nvPr>
        </p:nvSpPr>
        <p:spPr>
          <a:xfrm>
            <a:off x="341194" y="348661"/>
            <a:ext cx="11436900" cy="42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A4123F"/>
              </a:buClr>
              <a:buSzPts val="3200"/>
              <a:buFont typeface="Times New Roman"/>
              <a:buNone/>
            </a:pPr>
            <a:r>
              <a:rPr b="1" lang="en-GB">
                <a:latin typeface="Times New Roman"/>
                <a:ea typeface="Times New Roman"/>
                <a:cs typeface="Times New Roman"/>
                <a:sym typeface="Times New Roman"/>
              </a:rPr>
              <a:t>Literature Survey</a:t>
            </a:r>
            <a:endParaRPr/>
          </a:p>
        </p:txBody>
      </p:sp>
      <p:sp>
        <p:nvSpPr>
          <p:cNvPr id="141" name="Google Shape;141;p17"/>
          <p:cNvSpPr txBox="1"/>
          <p:nvPr>
            <p:ph idx="11" type="ftr"/>
          </p:nvPr>
        </p:nvSpPr>
        <p:spPr>
          <a:xfrm>
            <a:off x="4038600" y="64085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2</a:t>
            </a:r>
            <a:r>
              <a:rPr lang="en-GB"/>
              <a:t>3AIE233M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8"/>
          <p:cNvSpPr txBox="1"/>
          <p:nvPr/>
        </p:nvSpPr>
        <p:spPr>
          <a:xfrm>
            <a:off x="341200" y="1208900"/>
            <a:ext cx="11223000" cy="51351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1000"/>
              </a:spcBef>
              <a:spcAft>
                <a:spcPts val="0"/>
              </a:spcAft>
              <a:buClr>
                <a:schemeClr val="dk1"/>
              </a:buClr>
              <a:buSzPts val="1800"/>
              <a:buFont typeface="Times New Roman"/>
              <a:buChar char="●"/>
            </a:pPr>
            <a:r>
              <a:rPr b="1" lang="en-GB" sz="1800">
                <a:solidFill>
                  <a:schemeClr val="dk1"/>
                </a:solidFill>
                <a:latin typeface="Times New Roman"/>
                <a:ea typeface="Times New Roman"/>
                <a:cs typeface="Times New Roman"/>
                <a:sym typeface="Times New Roman"/>
              </a:rPr>
              <a:t>Random Forest:</a:t>
            </a:r>
            <a:r>
              <a:rPr lang="en-GB" sz="1800">
                <a:solidFill>
                  <a:schemeClr val="dk1"/>
                </a:solidFill>
                <a:latin typeface="Times New Roman"/>
                <a:ea typeface="Times New Roman"/>
                <a:cs typeface="Times New Roman"/>
                <a:sym typeface="Times New Roman"/>
              </a:rPr>
              <a:t> Random Forest is like a group of decision trees each specialized in recognizing different emotions. When a new text comes in, each tree votes on which emotion it thinks the text expresses. The forest then aggregates the votes to predict the primary emotion based on the majority opinion of all the trees.</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1000"/>
              </a:spcBef>
              <a:spcAft>
                <a:spcPts val="0"/>
              </a:spcAft>
              <a:buClr>
                <a:schemeClr val="dk1"/>
              </a:buClr>
              <a:buSzPts val="1800"/>
              <a:buFont typeface="Times New Roman"/>
              <a:buChar char="●"/>
            </a:pPr>
            <a:r>
              <a:rPr b="1" lang="en-GB" sz="1800">
                <a:solidFill>
                  <a:schemeClr val="dk1"/>
                </a:solidFill>
                <a:latin typeface="Times New Roman"/>
                <a:ea typeface="Times New Roman"/>
                <a:cs typeface="Times New Roman"/>
                <a:sym typeface="Times New Roman"/>
              </a:rPr>
              <a:t>Logistic Regression:</a:t>
            </a:r>
            <a:r>
              <a:rPr lang="en-GB" sz="1800">
                <a:solidFill>
                  <a:schemeClr val="dk1"/>
                </a:solidFill>
                <a:latin typeface="Times New Roman"/>
                <a:ea typeface="Times New Roman"/>
                <a:cs typeface="Times New Roman"/>
                <a:sym typeface="Times New Roman"/>
              </a:rPr>
              <a:t> Logistic Regression is like drawing a dividing line through a cloud of points, where each point represents a piece of text and the line separates them into different emotion categories. logistic regression calculates the probability that a piece of text belongs to each emotion category.</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1000"/>
              </a:spcBef>
              <a:spcAft>
                <a:spcPts val="0"/>
              </a:spcAft>
              <a:buClr>
                <a:schemeClr val="dk1"/>
              </a:buClr>
              <a:buSzPts val="1800"/>
              <a:buFont typeface="Times New Roman"/>
              <a:buChar char="●"/>
            </a:pPr>
            <a:r>
              <a:rPr b="1" lang="en-GB" sz="1800">
                <a:solidFill>
                  <a:schemeClr val="dk1"/>
                </a:solidFill>
                <a:latin typeface="Times New Roman"/>
                <a:ea typeface="Times New Roman"/>
                <a:cs typeface="Times New Roman"/>
                <a:sym typeface="Times New Roman"/>
              </a:rPr>
              <a:t>Decision Tree: </a:t>
            </a:r>
            <a:r>
              <a:rPr lang="en-GB" sz="1800">
                <a:solidFill>
                  <a:schemeClr val="dk1"/>
                </a:solidFill>
                <a:latin typeface="Times New Roman"/>
                <a:ea typeface="Times New Roman"/>
                <a:cs typeface="Times New Roman"/>
                <a:sym typeface="Times New Roman"/>
              </a:rPr>
              <a:t>Decision Tree is like playing a game of multiple-choice questions about emotions. It asks a series of questions based on the features of the text, gradually narrowing down the possibilities until it reaches a conclusion about the primary emotion expressed in the text.</a:t>
            </a:r>
            <a:endParaRPr sz="18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148" name="Google Shape;148;p18"/>
          <p:cNvSpPr txBox="1"/>
          <p:nvPr>
            <p:ph type="title"/>
          </p:nvPr>
        </p:nvSpPr>
        <p:spPr>
          <a:xfrm>
            <a:off x="341194" y="348661"/>
            <a:ext cx="11436900" cy="42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A4123F"/>
              </a:buClr>
              <a:buSzPts val="3200"/>
              <a:buFont typeface="Times New Roman"/>
              <a:buNone/>
            </a:pPr>
            <a:r>
              <a:rPr b="1" lang="en-GB">
                <a:latin typeface="Times New Roman"/>
                <a:ea typeface="Times New Roman"/>
                <a:cs typeface="Times New Roman"/>
                <a:sym typeface="Times New Roman"/>
              </a:rPr>
              <a:t>Models Used</a:t>
            </a:r>
            <a:endParaRPr/>
          </a:p>
        </p:txBody>
      </p:sp>
      <p:sp>
        <p:nvSpPr>
          <p:cNvPr id="149" name="Google Shape;149;p18"/>
          <p:cNvSpPr txBox="1"/>
          <p:nvPr>
            <p:ph idx="11" type="ftr"/>
          </p:nvPr>
        </p:nvSpPr>
        <p:spPr>
          <a:xfrm>
            <a:off x="4038600" y="64085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2</a:t>
            </a:r>
            <a:r>
              <a:rPr lang="en-GB"/>
              <a:t>3AIE233M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9"/>
          <p:cNvSpPr txBox="1"/>
          <p:nvPr>
            <p:ph idx="1" type="body"/>
          </p:nvPr>
        </p:nvSpPr>
        <p:spPr>
          <a:xfrm>
            <a:off x="341200" y="1247275"/>
            <a:ext cx="11301000" cy="4908000"/>
          </a:xfrm>
          <a:prstGeom prst="rect">
            <a:avLst/>
          </a:prstGeom>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SzPts val="1800"/>
              <a:buFont typeface="Times New Roman"/>
              <a:buChar char="●"/>
            </a:pPr>
            <a:r>
              <a:rPr b="1" lang="en-GB" sz="1800">
                <a:latin typeface="Times New Roman"/>
                <a:ea typeface="Times New Roman"/>
                <a:cs typeface="Times New Roman"/>
                <a:sym typeface="Times New Roman"/>
              </a:rPr>
              <a:t>Support Vector Machine (SVM)</a:t>
            </a:r>
            <a:r>
              <a:rPr lang="en-GB" sz="1800">
                <a:latin typeface="Times New Roman"/>
                <a:ea typeface="Times New Roman"/>
                <a:cs typeface="Times New Roman"/>
                <a:sym typeface="Times New Roman"/>
              </a:rPr>
              <a:t> : Support Vector Machine is like finding the best hyperplane to separate different emotions in a high-dimensional space of text features. It identifies the optimal boundary that maximizes the margin between different emotion categories, enabling accurate classification of text into the appropriate emotion classes.</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b="1" lang="en-GB" sz="1800">
                <a:latin typeface="Times New Roman"/>
                <a:ea typeface="Times New Roman"/>
                <a:cs typeface="Times New Roman"/>
                <a:sym typeface="Times New Roman"/>
              </a:rPr>
              <a:t>K-nearest Neighbor (KNN) Classifier</a:t>
            </a:r>
            <a:r>
              <a:rPr lang="en-GB" sz="1800">
                <a:latin typeface="Times New Roman"/>
                <a:ea typeface="Times New Roman"/>
                <a:cs typeface="Times New Roman"/>
                <a:sym typeface="Times New Roman"/>
              </a:rPr>
              <a:t>: K-nearest Neighbor is like consulting with the closest neighbors to determine the primary emotion expressed in a piece of text. It looks at the emotions of similar texts (neighbors) based on their feature representations and assigns the primary emotion based on the majority vote of its k nearest neighbors.</a:t>
            </a:r>
            <a:endParaRPr sz="1800">
              <a:latin typeface="Times New Roman"/>
              <a:ea typeface="Times New Roman"/>
              <a:cs typeface="Times New Roman"/>
              <a:sym typeface="Times New Roman"/>
            </a:endParaRPr>
          </a:p>
          <a:p>
            <a:pPr indent="-342900" lvl="0" marL="457200" rtl="0" algn="l">
              <a:lnSpc>
                <a:spcPct val="150000"/>
              </a:lnSpc>
              <a:spcBef>
                <a:spcPts val="1000"/>
              </a:spcBef>
              <a:spcAft>
                <a:spcPts val="0"/>
              </a:spcAft>
              <a:buSzPts val="1800"/>
              <a:buFont typeface="Times New Roman"/>
              <a:buChar char="●"/>
            </a:pPr>
            <a:r>
              <a:rPr b="1" lang="en-GB" sz="1800">
                <a:latin typeface="Times New Roman"/>
                <a:ea typeface="Times New Roman"/>
                <a:cs typeface="Times New Roman"/>
                <a:sym typeface="Times New Roman"/>
              </a:rPr>
              <a:t>Convolutional Neural Networks (CNNs)</a:t>
            </a:r>
            <a:r>
              <a:rPr lang="en-GB" sz="1800">
                <a:latin typeface="Times New Roman"/>
                <a:ea typeface="Times New Roman"/>
                <a:cs typeface="Times New Roman"/>
                <a:sym typeface="Times New Roman"/>
              </a:rPr>
              <a:t>: They deep learning models tailored for structured grid data like images and audio. With layers of filters, they learn hierarchical features, making them adept at tasks such as image and speech recognition.</a:t>
            </a:r>
            <a:endParaRPr sz="1800">
              <a:latin typeface="Times New Roman"/>
              <a:ea typeface="Times New Roman"/>
              <a:cs typeface="Times New Roman"/>
              <a:sym typeface="Times New Roman"/>
            </a:endParaRPr>
          </a:p>
          <a:p>
            <a:pPr indent="0" lvl="0" marL="0" rtl="0" algn="l">
              <a:lnSpc>
                <a:spcPct val="200000"/>
              </a:lnSpc>
              <a:spcBef>
                <a:spcPts val="1000"/>
              </a:spcBef>
              <a:spcAft>
                <a:spcPts val="0"/>
              </a:spcAft>
              <a:buNone/>
            </a:pPr>
            <a:r>
              <a:t/>
            </a:r>
            <a:endParaRPr sz="1800">
              <a:latin typeface="Times New Roman"/>
              <a:ea typeface="Times New Roman"/>
              <a:cs typeface="Times New Roman"/>
              <a:sym typeface="Times New Roman"/>
            </a:endParaRPr>
          </a:p>
        </p:txBody>
      </p:sp>
      <p:sp>
        <p:nvSpPr>
          <p:cNvPr id="156" name="Google Shape;156;p19"/>
          <p:cNvSpPr txBox="1"/>
          <p:nvPr>
            <p:ph type="title"/>
          </p:nvPr>
        </p:nvSpPr>
        <p:spPr>
          <a:xfrm>
            <a:off x="341194" y="348661"/>
            <a:ext cx="11436900" cy="42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A4123F"/>
              </a:buClr>
              <a:buSzPts val="3200"/>
              <a:buFont typeface="Times New Roman"/>
              <a:buNone/>
            </a:pPr>
            <a:r>
              <a:rPr b="1" lang="en-GB">
                <a:latin typeface="Times New Roman"/>
                <a:ea typeface="Times New Roman"/>
                <a:cs typeface="Times New Roman"/>
                <a:sym typeface="Times New Roman"/>
              </a:rPr>
              <a:t>Models Used</a:t>
            </a:r>
            <a:endParaRPr/>
          </a:p>
        </p:txBody>
      </p:sp>
      <p:sp>
        <p:nvSpPr>
          <p:cNvPr id="157" name="Google Shape;157;p19"/>
          <p:cNvSpPr txBox="1"/>
          <p:nvPr>
            <p:ph idx="11" type="ftr"/>
          </p:nvPr>
        </p:nvSpPr>
        <p:spPr>
          <a:xfrm>
            <a:off x="4038600" y="64085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2</a:t>
            </a:r>
            <a:r>
              <a:rPr lang="en-GB"/>
              <a:t>3AIE233M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0"/>
          <p:cNvSpPr txBox="1"/>
          <p:nvPr>
            <p:ph idx="1" type="body"/>
          </p:nvPr>
        </p:nvSpPr>
        <p:spPr>
          <a:xfrm>
            <a:off x="377544" y="1135356"/>
            <a:ext cx="11436900" cy="4908000"/>
          </a:xfrm>
          <a:prstGeom prst="rect">
            <a:avLst/>
          </a:prstGeom>
        </p:spPr>
        <p:txBody>
          <a:bodyPr anchorCtr="0" anchor="t" bIns="45700" lIns="91425" spcFirstLastPara="1" rIns="91425" wrap="square" tIns="45700">
            <a:normAutofit/>
          </a:bodyPr>
          <a:lstStyle/>
          <a:p>
            <a:pPr indent="-349250" lvl="0" marL="457200" rtl="0" algn="l">
              <a:lnSpc>
                <a:spcPct val="150000"/>
              </a:lnSpc>
              <a:spcBef>
                <a:spcPts val="0"/>
              </a:spcBef>
              <a:spcAft>
                <a:spcPts val="0"/>
              </a:spcAft>
              <a:buSzPts val="1900"/>
              <a:buFont typeface="Times New Roman"/>
              <a:buChar char="●"/>
            </a:pPr>
            <a:r>
              <a:rPr b="1" lang="en-GB" sz="1900">
                <a:latin typeface="Times New Roman"/>
                <a:ea typeface="Times New Roman"/>
                <a:cs typeface="Times New Roman"/>
                <a:sym typeface="Times New Roman"/>
              </a:rPr>
              <a:t>Gradient Boosting</a:t>
            </a:r>
            <a:r>
              <a:rPr lang="en-GB" sz="1900">
                <a:latin typeface="Times New Roman"/>
                <a:ea typeface="Times New Roman"/>
                <a:cs typeface="Times New Roman"/>
                <a:sym typeface="Times New Roman"/>
              </a:rPr>
              <a:t>: Gradient boosting is a machine learning technique that builds an ensemble of weak learners (typically decision trees). It iteratively adds models to correct errors of the combined model, optimizing performance by minimizing the loss function with each new model.</a:t>
            </a:r>
            <a:endParaRPr sz="1900">
              <a:latin typeface="Times New Roman"/>
              <a:ea typeface="Times New Roman"/>
              <a:cs typeface="Times New Roman"/>
              <a:sym typeface="Times New Roman"/>
            </a:endParaRPr>
          </a:p>
          <a:p>
            <a:pPr indent="-349250" lvl="0" marL="457200" rtl="0" algn="l">
              <a:lnSpc>
                <a:spcPct val="150000"/>
              </a:lnSpc>
              <a:spcBef>
                <a:spcPts val="1000"/>
              </a:spcBef>
              <a:spcAft>
                <a:spcPts val="0"/>
              </a:spcAft>
              <a:buSzPts val="1900"/>
              <a:buFont typeface="Times New Roman"/>
              <a:buChar char="●"/>
            </a:pPr>
            <a:r>
              <a:rPr b="1" lang="en-GB" sz="1900">
                <a:latin typeface="Times New Roman"/>
                <a:ea typeface="Times New Roman"/>
                <a:cs typeface="Times New Roman"/>
                <a:sym typeface="Times New Roman"/>
              </a:rPr>
              <a:t>RNN : </a:t>
            </a:r>
            <a:r>
              <a:rPr lang="en-GB" sz="1800">
                <a:solidFill>
                  <a:srgbClr val="0D0D0D"/>
                </a:solidFill>
                <a:highlight>
                  <a:srgbClr val="FFFFFF"/>
                </a:highlight>
                <a:latin typeface="Times New Roman"/>
                <a:ea typeface="Times New Roman"/>
                <a:cs typeface="Times New Roman"/>
                <a:sym typeface="Times New Roman"/>
              </a:rPr>
              <a:t>A Recurrent Neural Network is like a person reading a message word by word, remembering the previous words as context to understand the emotion of the text. It processes each word in the message sequentially, updating its internal state based on both the current word and the context from previous words. This allows it to capture the sequential nature of language and make predictions about the emotion of the text.</a:t>
            </a:r>
            <a:endParaRPr sz="1800">
              <a:solidFill>
                <a:srgbClr val="0D0D0D"/>
              </a:solidFill>
              <a:highlight>
                <a:srgbClr val="FFFFFF"/>
              </a:highlight>
              <a:latin typeface="Times New Roman"/>
              <a:ea typeface="Times New Roman"/>
              <a:cs typeface="Times New Roman"/>
              <a:sym typeface="Times New Roman"/>
            </a:endParaRPr>
          </a:p>
          <a:p>
            <a:pPr indent="0" lvl="0" marL="457200" rtl="0" algn="l">
              <a:lnSpc>
                <a:spcPct val="150000"/>
              </a:lnSpc>
              <a:spcBef>
                <a:spcPts val="1000"/>
              </a:spcBef>
              <a:spcAft>
                <a:spcPts val="1000"/>
              </a:spcAft>
              <a:buNone/>
            </a:pPr>
            <a:r>
              <a:t/>
            </a:r>
            <a:endParaRPr b="1" sz="1800">
              <a:solidFill>
                <a:srgbClr val="0D0D0D"/>
              </a:solidFill>
              <a:highlight>
                <a:srgbClr val="FFFFFF"/>
              </a:highlight>
              <a:latin typeface="Times New Roman"/>
              <a:ea typeface="Times New Roman"/>
              <a:cs typeface="Times New Roman"/>
              <a:sym typeface="Times New Roman"/>
            </a:endParaRPr>
          </a:p>
        </p:txBody>
      </p:sp>
      <p:sp>
        <p:nvSpPr>
          <p:cNvPr id="164" name="Google Shape;164;p20"/>
          <p:cNvSpPr txBox="1"/>
          <p:nvPr>
            <p:ph type="title"/>
          </p:nvPr>
        </p:nvSpPr>
        <p:spPr>
          <a:xfrm>
            <a:off x="341194" y="348661"/>
            <a:ext cx="11436900" cy="42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A4123F"/>
              </a:buClr>
              <a:buSzPts val="3200"/>
              <a:buFont typeface="Times New Roman"/>
              <a:buNone/>
            </a:pPr>
            <a:r>
              <a:rPr b="1" lang="en-GB">
                <a:latin typeface="Times New Roman"/>
                <a:ea typeface="Times New Roman"/>
                <a:cs typeface="Times New Roman"/>
                <a:sym typeface="Times New Roman"/>
              </a:rPr>
              <a:t>Models Used</a:t>
            </a:r>
            <a:endParaRPr/>
          </a:p>
        </p:txBody>
      </p:sp>
      <p:sp>
        <p:nvSpPr>
          <p:cNvPr id="165" name="Google Shape;165;p20"/>
          <p:cNvSpPr txBox="1"/>
          <p:nvPr>
            <p:ph idx="11" type="ftr"/>
          </p:nvPr>
        </p:nvSpPr>
        <p:spPr>
          <a:xfrm>
            <a:off x="4038600" y="64085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2</a:t>
            </a:r>
            <a:r>
              <a:rPr lang="en-GB"/>
              <a:t>3AIE233M</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1"/>
          <p:cNvPicPr preferRelativeResize="0"/>
          <p:nvPr/>
        </p:nvPicPr>
        <p:blipFill>
          <a:blip r:embed="rId3">
            <a:alphaModFix/>
          </a:blip>
          <a:stretch>
            <a:fillRect/>
          </a:stretch>
        </p:blipFill>
        <p:spPr>
          <a:xfrm>
            <a:off x="982438" y="777325"/>
            <a:ext cx="10365086" cy="5502826"/>
          </a:xfrm>
          <a:prstGeom prst="rect">
            <a:avLst/>
          </a:prstGeom>
          <a:noFill/>
          <a:ln>
            <a:noFill/>
          </a:ln>
        </p:spPr>
      </p:pic>
      <p:sp>
        <p:nvSpPr>
          <p:cNvPr id="171" name="Google Shape;171;p21"/>
          <p:cNvSpPr txBox="1"/>
          <p:nvPr>
            <p:ph type="title"/>
          </p:nvPr>
        </p:nvSpPr>
        <p:spPr>
          <a:xfrm>
            <a:off x="341194" y="348661"/>
            <a:ext cx="11436900" cy="42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A4123F"/>
              </a:buClr>
              <a:buSzPts val="3200"/>
              <a:buFont typeface="Times New Roman"/>
              <a:buNone/>
            </a:pPr>
            <a:r>
              <a:rPr b="1" lang="en-GB">
                <a:latin typeface="Times New Roman"/>
                <a:ea typeface="Times New Roman"/>
                <a:cs typeface="Times New Roman"/>
                <a:sym typeface="Times New Roman"/>
              </a:rPr>
              <a:t>Implementation (Sentiment Analysis Using Text)</a:t>
            </a:r>
            <a:endParaRPr/>
          </a:p>
        </p:txBody>
      </p:sp>
      <p:sp>
        <p:nvSpPr>
          <p:cNvPr id="172" name="Google Shape;172;p21"/>
          <p:cNvSpPr txBox="1"/>
          <p:nvPr>
            <p:ph idx="11" type="ftr"/>
          </p:nvPr>
        </p:nvSpPr>
        <p:spPr>
          <a:xfrm>
            <a:off x="4038600" y="64085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2</a:t>
            </a:r>
            <a:r>
              <a:rPr lang="en-GB"/>
              <a:t>3AIE233M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2"/>
          <p:cNvSpPr txBox="1"/>
          <p:nvPr>
            <p:ph type="title"/>
          </p:nvPr>
        </p:nvSpPr>
        <p:spPr>
          <a:xfrm>
            <a:off x="341194" y="348661"/>
            <a:ext cx="11436900" cy="42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A4123F"/>
              </a:buClr>
              <a:buSzPts val="3200"/>
              <a:buFont typeface="Times New Roman"/>
              <a:buNone/>
            </a:pPr>
            <a:r>
              <a:rPr b="1" lang="en-GB">
                <a:latin typeface="Times New Roman"/>
                <a:ea typeface="Times New Roman"/>
                <a:cs typeface="Times New Roman"/>
                <a:sym typeface="Times New Roman"/>
              </a:rPr>
              <a:t>Implementation (Sentiment Analysis Using Speech)</a:t>
            </a:r>
            <a:r>
              <a:rPr b="1" lang="en-GB">
                <a:solidFill>
                  <a:schemeClr val="dk1"/>
                </a:solidFill>
                <a:latin typeface="Times New Roman"/>
                <a:ea typeface="Times New Roman"/>
                <a:cs typeface="Times New Roman"/>
                <a:sym typeface="Times New Roman"/>
              </a:rPr>
              <a:t> </a:t>
            </a:r>
            <a:endParaRPr/>
          </a:p>
        </p:txBody>
      </p:sp>
      <p:pic>
        <p:nvPicPr>
          <p:cNvPr id="179" name="Google Shape;179;p22"/>
          <p:cNvPicPr preferRelativeResize="0"/>
          <p:nvPr/>
        </p:nvPicPr>
        <p:blipFill rotWithShape="1">
          <a:blip r:embed="rId3">
            <a:alphaModFix/>
          </a:blip>
          <a:srcRect b="0" l="0" r="1351" t="1999"/>
          <a:stretch/>
        </p:blipFill>
        <p:spPr>
          <a:xfrm>
            <a:off x="896950" y="853550"/>
            <a:ext cx="10483576" cy="5258424"/>
          </a:xfrm>
          <a:prstGeom prst="rect">
            <a:avLst/>
          </a:prstGeom>
          <a:noFill/>
          <a:ln>
            <a:noFill/>
          </a:ln>
        </p:spPr>
      </p:pic>
      <p:sp>
        <p:nvSpPr>
          <p:cNvPr id="180" name="Google Shape;180;p22"/>
          <p:cNvSpPr txBox="1"/>
          <p:nvPr>
            <p:ph idx="11" type="ftr"/>
          </p:nvPr>
        </p:nvSpPr>
        <p:spPr>
          <a:xfrm>
            <a:off x="4038600" y="64085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2</a:t>
            </a:r>
            <a:r>
              <a:rPr lang="en-GB"/>
              <a:t>3AIE233M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5"/>
          <p:cNvSpPr txBox="1"/>
          <p:nvPr>
            <p:ph idx="1" type="body"/>
          </p:nvPr>
        </p:nvSpPr>
        <p:spPr>
          <a:xfrm>
            <a:off x="281036" y="1036993"/>
            <a:ext cx="11436823" cy="4908082"/>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50000"/>
              </a:lnSpc>
              <a:spcBef>
                <a:spcPts val="0"/>
              </a:spcBef>
              <a:spcAft>
                <a:spcPts val="0"/>
              </a:spcAft>
              <a:buClr>
                <a:schemeClr val="dk1"/>
              </a:buClr>
              <a:buSzPct val="100000"/>
              <a:buFont typeface="Noto Sans Symbols"/>
              <a:buChar char="⮚"/>
            </a:pPr>
            <a:r>
              <a:rPr lang="en-GB" sz="2400">
                <a:latin typeface="Times New Roman"/>
                <a:ea typeface="Times New Roman"/>
                <a:cs typeface="Times New Roman"/>
                <a:sym typeface="Times New Roman"/>
              </a:rPr>
              <a:t>Problem Statement</a:t>
            </a:r>
            <a:endParaRPr/>
          </a:p>
          <a:p>
            <a:pPr indent="-228600" lvl="0" marL="228600" rtl="0" algn="l">
              <a:lnSpc>
                <a:spcPct val="150000"/>
              </a:lnSpc>
              <a:spcBef>
                <a:spcPts val="1000"/>
              </a:spcBef>
              <a:spcAft>
                <a:spcPts val="0"/>
              </a:spcAft>
              <a:buClr>
                <a:schemeClr val="dk1"/>
              </a:buClr>
              <a:buSzPct val="100000"/>
              <a:buFont typeface="Noto Sans Symbols"/>
              <a:buChar char="⮚"/>
            </a:pPr>
            <a:r>
              <a:rPr lang="en-GB" sz="2400">
                <a:latin typeface="Times New Roman"/>
                <a:ea typeface="Times New Roman"/>
                <a:cs typeface="Times New Roman"/>
                <a:sym typeface="Times New Roman"/>
              </a:rPr>
              <a:t>Introduction</a:t>
            </a:r>
            <a:endParaRPr sz="2400"/>
          </a:p>
          <a:p>
            <a:pPr indent="-228600" lvl="0" marL="228600" rtl="0" algn="l">
              <a:lnSpc>
                <a:spcPct val="150000"/>
              </a:lnSpc>
              <a:spcBef>
                <a:spcPts val="1000"/>
              </a:spcBef>
              <a:spcAft>
                <a:spcPts val="0"/>
              </a:spcAft>
              <a:buClr>
                <a:schemeClr val="dk1"/>
              </a:buClr>
              <a:buSzPct val="100000"/>
              <a:buFont typeface="Noto Sans Symbols"/>
              <a:buChar char="⮚"/>
            </a:pPr>
            <a:r>
              <a:rPr lang="en-GB" sz="2400">
                <a:latin typeface="Times New Roman"/>
                <a:ea typeface="Times New Roman"/>
                <a:cs typeface="Times New Roman"/>
                <a:sym typeface="Times New Roman"/>
              </a:rPr>
              <a:t>Dataset Description</a:t>
            </a:r>
            <a:endParaRPr/>
          </a:p>
          <a:p>
            <a:pPr indent="-228600" lvl="0" marL="228600" rtl="0" algn="l">
              <a:lnSpc>
                <a:spcPct val="150000"/>
              </a:lnSpc>
              <a:spcBef>
                <a:spcPts val="1000"/>
              </a:spcBef>
              <a:spcAft>
                <a:spcPts val="0"/>
              </a:spcAft>
              <a:buClr>
                <a:schemeClr val="dk1"/>
              </a:buClr>
              <a:buSzPct val="100000"/>
              <a:buFont typeface="Noto Sans Symbols"/>
              <a:buChar char="⮚"/>
            </a:pPr>
            <a:r>
              <a:rPr lang="en-GB" sz="2400">
                <a:latin typeface="Times New Roman"/>
                <a:ea typeface="Times New Roman"/>
                <a:cs typeface="Times New Roman"/>
                <a:sym typeface="Times New Roman"/>
              </a:rPr>
              <a:t>Literature Survey</a:t>
            </a:r>
            <a:endParaRPr sz="2400">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chemeClr val="dk1"/>
              </a:buClr>
              <a:buSzPct val="100000"/>
              <a:buFont typeface="Noto Sans Symbols"/>
              <a:buChar char="⮚"/>
            </a:pPr>
            <a:r>
              <a:rPr lang="en-GB" sz="2400">
                <a:latin typeface="Times New Roman"/>
                <a:ea typeface="Times New Roman"/>
                <a:cs typeface="Times New Roman"/>
                <a:sym typeface="Times New Roman"/>
              </a:rPr>
              <a:t>Implementation</a:t>
            </a:r>
            <a:endParaRPr sz="2400">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chemeClr val="dk1"/>
              </a:buClr>
              <a:buSzPct val="100000"/>
              <a:buFont typeface="Noto Sans Symbols"/>
              <a:buChar char="⮚"/>
            </a:pPr>
            <a:r>
              <a:rPr lang="en-GB" sz="2400">
                <a:latin typeface="Times New Roman"/>
                <a:ea typeface="Times New Roman"/>
                <a:cs typeface="Times New Roman"/>
                <a:sym typeface="Times New Roman"/>
              </a:rPr>
              <a:t>Result </a:t>
            </a:r>
            <a:endParaRPr/>
          </a:p>
          <a:p>
            <a:pPr indent="-228600" lvl="0" marL="228600" rtl="0" algn="l">
              <a:lnSpc>
                <a:spcPct val="150000"/>
              </a:lnSpc>
              <a:spcBef>
                <a:spcPts val="1000"/>
              </a:spcBef>
              <a:spcAft>
                <a:spcPts val="0"/>
              </a:spcAft>
              <a:buClr>
                <a:schemeClr val="dk1"/>
              </a:buClr>
              <a:buSzPct val="100000"/>
              <a:buFont typeface="Noto Sans Symbols"/>
              <a:buChar char="⮚"/>
            </a:pPr>
            <a:r>
              <a:rPr lang="en-GB" sz="2400">
                <a:latin typeface="Times New Roman"/>
                <a:ea typeface="Times New Roman"/>
                <a:cs typeface="Times New Roman"/>
                <a:sym typeface="Times New Roman"/>
              </a:rPr>
              <a:t>Conclusion and Future Scope</a:t>
            </a:r>
            <a:endParaRPr/>
          </a:p>
          <a:p>
            <a:pPr indent="-228600" lvl="0" marL="228600" rtl="0" algn="l">
              <a:lnSpc>
                <a:spcPct val="150000"/>
              </a:lnSpc>
              <a:spcBef>
                <a:spcPts val="1000"/>
              </a:spcBef>
              <a:spcAft>
                <a:spcPts val="0"/>
              </a:spcAft>
              <a:buClr>
                <a:schemeClr val="dk1"/>
              </a:buClr>
              <a:buSzPct val="100000"/>
              <a:buFont typeface="Noto Sans Symbols"/>
              <a:buChar char="⮚"/>
            </a:pPr>
            <a:r>
              <a:rPr lang="en-GB" sz="2400">
                <a:latin typeface="Times New Roman"/>
                <a:ea typeface="Times New Roman"/>
                <a:cs typeface="Times New Roman"/>
                <a:sym typeface="Times New Roman"/>
              </a:rPr>
              <a:t>References</a:t>
            </a:r>
            <a:endParaRPr/>
          </a:p>
        </p:txBody>
      </p:sp>
      <p:sp>
        <p:nvSpPr>
          <p:cNvPr id="43" name="Google Shape;43;p5"/>
          <p:cNvSpPr txBox="1"/>
          <p:nvPr>
            <p:ph idx="11" type="ftr"/>
          </p:nvPr>
        </p:nvSpPr>
        <p:spPr>
          <a:xfrm>
            <a:off x="4038600" y="64085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2</a:t>
            </a:r>
            <a:r>
              <a:rPr lang="en-GB"/>
              <a:t>3AIE233M</a:t>
            </a:r>
            <a:endParaRPr/>
          </a:p>
        </p:txBody>
      </p:sp>
      <p:sp>
        <p:nvSpPr>
          <p:cNvPr id="44" name="Google Shape;44;p5"/>
          <p:cNvSpPr txBox="1"/>
          <p:nvPr>
            <p:ph type="title"/>
          </p:nvPr>
        </p:nvSpPr>
        <p:spPr>
          <a:xfrm>
            <a:off x="341194" y="348661"/>
            <a:ext cx="11436900" cy="421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4123F"/>
              </a:buClr>
              <a:buSzPts val="3200"/>
              <a:buFont typeface="Times New Roman"/>
              <a:buNone/>
            </a:pPr>
            <a:r>
              <a:rPr b="1" lang="en-GB">
                <a:latin typeface="Times New Roman"/>
                <a:ea typeface="Times New Roman"/>
                <a:cs typeface="Times New Roman"/>
                <a:sym typeface="Times New Roman"/>
              </a:rPr>
              <a:t>Content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3"/>
          <p:cNvSpPr txBox="1"/>
          <p:nvPr>
            <p:ph type="title"/>
          </p:nvPr>
        </p:nvSpPr>
        <p:spPr>
          <a:xfrm>
            <a:off x="341194" y="348661"/>
            <a:ext cx="11436900" cy="42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GB">
                <a:latin typeface="Times New Roman"/>
                <a:ea typeface="Times New Roman"/>
                <a:cs typeface="Times New Roman"/>
                <a:sym typeface="Times New Roman"/>
              </a:rPr>
              <a:t>Implementation (Sentiment Analysis Using Facial Recognition)</a:t>
            </a:r>
            <a:r>
              <a:rPr b="1" lang="en-GB" sz="2400">
                <a:solidFill>
                  <a:schemeClr val="dk1"/>
                </a:solidFill>
                <a:latin typeface="Times New Roman"/>
                <a:ea typeface="Times New Roman"/>
                <a:cs typeface="Times New Roman"/>
                <a:sym typeface="Times New Roman"/>
              </a:rPr>
              <a:t>            </a:t>
            </a:r>
            <a:endParaRPr b="1">
              <a:latin typeface="Times New Roman"/>
              <a:ea typeface="Times New Roman"/>
              <a:cs typeface="Times New Roman"/>
              <a:sym typeface="Times New Roman"/>
            </a:endParaRPr>
          </a:p>
        </p:txBody>
      </p:sp>
      <p:pic>
        <p:nvPicPr>
          <p:cNvPr id="187" name="Google Shape;187;p23"/>
          <p:cNvPicPr preferRelativeResize="0"/>
          <p:nvPr/>
        </p:nvPicPr>
        <p:blipFill rotWithShape="1">
          <a:blip r:embed="rId3">
            <a:alphaModFix/>
          </a:blip>
          <a:srcRect b="0" l="0" r="724" t="1584"/>
          <a:stretch/>
        </p:blipFill>
        <p:spPr>
          <a:xfrm>
            <a:off x="1284625" y="990437"/>
            <a:ext cx="9550050" cy="5197826"/>
          </a:xfrm>
          <a:prstGeom prst="rect">
            <a:avLst/>
          </a:prstGeom>
          <a:noFill/>
          <a:ln>
            <a:noFill/>
          </a:ln>
        </p:spPr>
      </p:pic>
      <p:sp>
        <p:nvSpPr>
          <p:cNvPr id="188" name="Google Shape;188;p23"/>
          <p:cNvSpPr txBox="1"/>
          <p:nvPr>
            <p:ph idx="11" type="ftr"/>
          </p:nvPr>
        </p:nvSpPr>
        <p:spPr>
          <a:xfrm>
            <a:off x="4038600" y="64085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2</a:t>
            </a:r>
            <a:r>
              <a:rPr lang="en-GB"/>
              <a:t>3AIE233M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graphicFrame>
        <p:nvGraphicFramePr>
          <p:cNvPr id="194" name="Google Shape;194;p24"/>
          <p:cNvGraphicFramePr/>
          <p:nvPr/>
        </p:nvGraphicFramePr>
        <p:xfrm>
          <a:off x="6546450" y="1302075"/>
          <a:ext cx="3000000" cy="3000000"/>
        </p:xfrm>
        <a:graphic>
          <a:graphicData uri="http://schemas.openxmlformats.org/drawingml/2006/table">
            <a:tbl>
              <a:tblPr>
                <a:noFill/>
                <a:tableStyleId>{0EF5FDA5-C58F-4ED4-8010-D1FF6EF91C3A}</a:tableStyleId>
              </a:tblPr>
              <a:tblGrid>
                <a:gridCol w="823700"/>
                <a:gridCol w="2128650"/>
                <a:gridCol w="1476175"/>
              </a:tblGrid>
              <a:tr h="677150">
                <a:tc>
                  <a:txBody>
                    <a:bodyPr/>
                    <a:lstStyle/>
                    <a:p>
                      <a:pPr indent="0" lvl="0" marL="0" rtl="0" algn="ctr">
                        <a:spcBef>
                          <a:spcPts val="0"/>
                        </a:spcBef>
                        <a:spcAft>
                          <a:spcPts val="0"/>
                        </a:spcAft>
                        <a:buNone/>
                      </a:pPr>
                      <a:r>
                        <a:rPr b="1" lang="en-GB">
                          <a:latin typeface="Times New Roman"/>
                          <a:ea typeface="Times New Roman"/>
                          <a:cs typeface="Times New Roman"/>
                          <a:sym typeface="Times New Roman"/>
                        </a:rPr>
                        <a:t>SL NO.</a:t>
                      </a:r>
                      <a:endParaRPr b="1">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GB">
                          <a:latin typeface="Times New Roman"/>
                          <a:ea typeface="Times New Roman"/>
                          <a:cs typeface="Times New Roman"/>
                          <a:sym typeface="Times New Roman"/>
                        </a:rPr>
                        <a:t>MODEL USED: </a:t>
                      </a:r>
                      <a:endParaRPr b="1">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GB">
                          <a:latin typeface="Times New Roman"/>
                          <a:ea typeface="Times New Roman"/>
                          <a:cs typeface="Times New Roman"/>
                          <a:sym typeface="Times New Roman"/>
                        </a:rPr>
                        <a:t>ACCURACY:</a:t>
                      </a:r>
                      <a:endParaRPr b="1">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77150">
                <a:tc>
                  <a:txBody>
                    <a:bodyPr/>
                    <a:lstStyle/>
                    <a:p>
                      <a:pPr indent="-317500" lvl="0" marL="457200" rtl="0" algn="ctr">
                        <a:spcBef>
                          <a:spcPts val="0"/>
                        </a:spcBef>
                        <a:spcAft>
                          <a:spcPts val="0"/>
                        </a:spcAft>
                        <a:buSzPts val="1400"/>
                        <a:buFont typeface="Times New Roman"/>
                        <a:buAutoNum type="arabicPeriod"/>
                      </a:pPr>
                      <a:r>
                        <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2100"/>
                        </a:spcBef>
                        <a:spcAft>
                          <a:spcPts val="2100"/>
                        </a:spcAft>
                        <a:buNone/>
                      </a:pPr>
                      <a:r>
                        <a:rPr lang="en-GB" sz="1800">
                          <a:solidFill>
                            <a:srgbClr val="0D0D0D"/>
                          </a:solidFill>
                          <a:highlight>
                            <a:schemeClr val="lt1"/>
                          </a:highlight>
                          <a:latin typeface="Times New Roman"/>
                          <a:ea typeface="Times New Roman"/>
                          <a:cs typeface="Times New Roman"/>
                          <a:sym typeface="Times New Roman"/>
                        </a:rPr>
                        <a:t>Random Forest</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3600"/>
                        </a:spcBef>
                        <a:spcAft>
                          <a:spcPts val="3600"/>
                        </a:spcAft>
                        <a:buNone/>
                      </a:pPr>
                      <a:r>
                        <a:rPr lang="en-GB" sz="1800">
                          <a:solidFill>
                            <a:srgbClr val="0D0D0D"/>
                          </a:solidFill>
                          <a:highlight>
                            <a:schemeClr val="lt1"/>
                          </a:highlight>
                          <a:latin typeface="Times New Roman"/>
                          <a:ea typeface="Times New Roman"/>
                          <a:cs typeface="Times New Roman"/>
                          <a:sym typeface="Times New Roman"/>
                        </a:rPr>
                        <a:t>0.8890</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77150">
                <a:tc>
                  <a:txBody>
                    <a:bodyPr/>
                    <a:lstStyle/>
                    <a:p>
                      <a:pPr indent="0" lvl="0" marL="0" rtl="0" algn="ctr">
                        <a:spcBef>
                          <a:spcPts val="0"/>
                        </a:spcBef>
                        <a:spcAft>
                          <a:spcPts val="0"/>
                        </a:spcAft>
                        <a:buNone/>
                      </a:pPr>
                      <a:r>
                        <a:rPr lang="en-GB">
                          <a:latin typeface="Times New Roman"/>
                          <a:ea typeface="Times New Roman"/>
                          <a:cs typeface="Times New Roman"/>
                          <a:sym typeface="Times New Roman"/>
                        </a:rPr>
                        <a:t>2.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2100"/>
                        </a:spcBef>
                        <a:spcAft>
                          <a:spcPts val="2100"/>
                        </a:spcAft>
                        <a:buNone/>
                      </a:pPr>
                      <a:r>
                        <a:rPr lang="en-GB" sz="1800">
                          <a:solidFill>
                            <a:srgbClr val="0D0D0D"/>
                          </a:solidFill>
                          <a:highlight>
                            <a:schemeClr val="lt1"/>
                          </a:highlight>
                          <a:latin typeface="Times New Roman"/>
                          <a:ea typeface="Times New Roman"/>
                          <a:cs typeface="Times New Roman"/>
                          <a:sym typeface="Times New Roman"/>
                        </a:rPr>
                        <a:t>Logistic Regression</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3600"/>
                        </a:spcBef>
                        <a:spcAft>
                          <a:spcPts val="3600"/>
                        </a:spcAft>
                        <a:buNone/>
                      </a:pPr>
                      <a:r>
                        <a:rPr lang="en-GB" sz="1800">
                          <a:solidFill>
                            <a:srgbClr val="0D0D0D"/>
                          </a:solidFill>
                          <a:highlight>
                            <a:schemeClr val="lt1"/>
                          </a:highlight>
                          <a:latin typeface="Times New Roman"/>
                          <a:ea typeface="Times New Roman"/>
                          <a:cs typeface="Times New Roman"/>
                          <a:sym typeface="Times New Roman"/>
                        </a:rPr>
                        <a:t>0.8685</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77150">
                <a:tc>
                  <a:txBody>
                    <a:bodyPr/>
                    <a:lstStyle/>
                    <a:p>
                      <a:pPr indent="0" lvl="0" marL="0" rtl="0" algn="ctr">
                        <a:spcBef>
                          <a:spcPts val="0"/>
                        </a:spcBef>
                        <a:spcAft>
                          <a:spcPts val="0"/>
                        </a:spcAft>
                        <a:buNone/>
                      </a:pPr>
                      <a:r>
                        <a:rPr lang="en-GB">
                          <a:latin typeface="Times New Roman"/>
                          <a:ea typeface="Times New Roman"/>
                          <a:cs typeface="Times New Roman"/>
                          <a:sym typeface="Times New Roman"/>
                        </a:rPr>
                        <a:t>3. </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2100"/>
                        </a:spcBef>
                        <a:spcAft>
                          <a:spcPts val="2100"/>
                        </a:spcAft>
                        <a:buNone/>
                      </a:pPr>
                      <a:r>
                        <a:rPr lang="en-GB" sz="1800">
                          <a:solidFill>
                            <a:srgbClr val="0D0D0D"/>
                          </a:solidFill>
                          <a:highlight>
                            <a:schemeClr val="lt1"/>
                          </a:highlight>
                          <a:latin typeface="Times New Roman"/>
                          <a:ea typeface="Times New Roman"/>
                          <a:cs typeface="Times New Roman"/>
                          <a:sym typeface="Times New Roman"/>
                        </a:rPr>
                        <a:t>Decision Tree</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3600"/>
                        </a:spcBef>
                        <a:spcAft>
                          <a:spcPts val="3600"/>
                        </a:spcAft>
                        <a:buNone/>
                      </a:pPr>
                      <a:r>
                        <a:rPr lang="en-GB" sz="1800">
                          <a:solidFill>
                            <a:srgbClr val="0D0D0D"/>
                          </a:solidFill>
                          <a:highlight>
                            <a:schemeClr val="lt1"/>
                          </a:highlight>
                          <a:latin typeface="Times New Roman"/>
                          <a:ea typeface="Times New Roman"/>
                          <a:cs typeface="Times New Roman"/>
                          <a:sym typeface="Times New Roman"/>
                        </a:rPr>
                        <a:t>0.8595</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77150">
                <a:tc>
                  <a:txBody>
                    <a:bodyPr/>
                    <a:lstStyle/>
                    <a:p>
                      <a:pPr indent="0" lvl="0" marL="0" rtl="0" algn="ctr">
                        <a:spcBef>
                          <a:spcPts val="0"/>
                        </a:spcBef>
                        <a:spcAft>
                          <a:spcPts val="0"/>
                        </a:spcAft>
                        <a:buNone/>
                      </a:pPr>
                      <a:r>
                        <a:rPr lang="en-GB">
                          <a:latin typeface="Times New Roman"/>
                          <a:ea typeface="Times New Roman"/>
                          <a:cs typeface="Times New Roman"/>
                          <a:sym typeface="Times New Roman"/>
                        </a:rPr>
                        <a:t>4.</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GB" sz="1800">
                          <a:solidFill>
                            <a:srgbClr val="0D0D0D"/>
                          </a:solidFill>
                          <a:highlight>
                            <a:srgbClr val="FFFFFF"/>
                          </a:highlight>
                          <a:latin typeface="Times New Roman"/>
                          <a:ea typeface="Times New Roman"/>
                          <a:cs typeface="Times New Roman"/>
                          <a:sym typeface="Times New Roman"/>
                        </a:rPr>
                        <a:t>Support Vector Machine (SVM)</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800">
                          <a:solidFill>
                            <a:srgbClr val="0D0D0D"/>
                          </a:solidFill>
                          <a:highlight>
                            <a:srgbClr val="FFFFFF"/>
                          </a:highlight>
                          <a:latin typeface="Times New Roman"/>
                          <a:ea typeface="Times New Roman"/>
                          <a:cs typeface="Times New Roman"/>
                          <a:sym typeface="Times New Roman"/>
                        </a:rPr>
                        <a:t>0.8055</a:t>
                      </a:r>
                      <a:endParaRPr sz="1800">
                        <a:solidFill>
                          <a:srgbClr val="0D0D0D"/>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77150">
                <a:tc>
                  <a:txBody>
                    <a:bodyPr/>
                    <a:lstStyle/>
                    <a:p>
                      <a:pPr indent="0" lvl="0" marL="0" rtl="0" algn="ctr">
                        <a:spcBef>
                          <a:spcPts val="0"/>
                        </a:spcBef>
                        <a:spcAft>
                          <a:spcPts val="0"/>
                        </a:spcAft>
                        <a:buNone/>
                      </a:pPr>
                      <a:r>
                        <a:rPr lang="en-GB">
                          <a:latin typeface="Times New Roman"/>
                          <a:ea typeface="Times New Roman"/>
                          <a:cs typeface="Times New Roman"/>
                          <a:sym typeface="Times New Roman"/>
                        </a:rPr>
                        <a:t>5.</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GB" sz="1800">
                          <a:solidFill>
                            <a:srgbClr val="0D0D0D"/>
                          </a:solidFill>
                          <a:highlight>
                            <a:srgbClr val="FFFFFF"/>
                          </a:highlight>
                          <a:latin typeface="Times New Roman"/>
                          <a:ea typeface="Times New Roman"/>
                          <a:cs typeface="Times New Roman"/>
                          <a:sym typeface="Times New Roman"/>
                        </a:rPr>
                        <a:t>K-nearest Neighbor (KNN) Classifier</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800">
                          <a:solidFill>
                            <a:srgbClr val="0D0D0D"/>
                          </a:solidFill>
                          <a:highlight>
                            <a:srgbClr val="FFFFFF"/>
                          </a:highlight>
                          <a:latin typeface="Times New Roman"/>
                          <a:ea typeface="Times New Roman"/>
                          <a:cs typeface="Times New Roman"/>
                          <a:sym typeface="Times New Roman"/>
                        </a:rPr>
                        <a:t>0.7925</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95" name="Google Shape;195;p24"/>
          <p:cNvSpPr txBox="1"/>
          <p:nvPr/>
        </p:nvSpPr>
        <p:spPr>
          <a:xfrm>
            <a:off x="527525" y="1582600"/>
            <a:ext cx="5624100" cy="453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2100">
                <a:solidFill>
                  <a:srgbClr val="0D0D0D"/>
                </a:solidFill>
                <a:highlight>
                  <a:srgbClr val="FFFFFF"/>
                </a:highlight>
                <a:latin typeface="Times New Roman"/>
                <a:ea typeface="Times New Roman"/>
                <a:cs typeface="Times New Roman"/>
                <a:sym typeface="Times New Roman"/>
              </a:rPr>
              <a:t>Random Forest: (Best Model)</a:t>
            </a:r>
            <a:endParaRPr b="1" sz="2100">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2100">
              <a:solidFill>
                <a:srgbClr val="0D0D0D"/>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D0D0D"/>
              </a:buClr>
              <a:buSzPts val="1800"/>
              <a:buFont typeface="Times New Roman"/>
              <a:buChar char="●"/>
            </a:pPr>
            <a:r>
              <a:rPr lang="en-GB" sz="1800">
                <a:solidFill>
                  <a:srgbClr val="0D0D0D"/>
                </a:solidFill>
                <a:highlight>
                  <a:srgbClr val="FFFFFF"/>
                </a:highlight>
                <a:latin typeface="Times New Roman"/>
                <a:ea typeface="Times New Roman"/>
                <a:cs typeface="Times New Roman"/>
                <a:sym typeface="Times New Roman"/>
              </a:rPr>
              <a:t>Accuracy: 0.8890</a:t>
            </a:r>
            <a:endParaRPr sz="1800">
              <a:solidFill>
                <a:srgbClr val="0D0D0D"/>
              </a:solidFill>
              <a:highlight>
                <a:srgbClr val="FFFFFF"/>
              </a:highlight>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D0D0D"/>
              </a:buClr>
              <a:buSzPts val="1800"/>
              <a:buFont typeface="Times New Roman"/>
              <a:buChar char="●"/>
            </a:pPr>
            <a:r>
              <a:rPr lang="en-GB" sz="1800">
                <a:solidFill>
                  <a:srgbClr val="0D0D0D"/>
                </a:solidFill>
                <a:highlight>
                  <a:srgbClr val="FFFFFF"/>
                </a:highlight>
                <a:latin typeface="Times New Roman"/>
                <a:ea typeface="Times New Roman"/>
                <a:cs typeface="Times New Roman"/>
                <a:sym typeface="Times New Roman"/>
              </a:rPr>
              <a:t>Description: Random Forest performed the best among the models, achieving the highest accuracy in classifying text into six different emotions. Its ensemble of decision trees allowed it to effectively capture the complex relationships between features and emotions in the text da</a:t>
            </a:r>
            <a:r>
              <a:rPr lang="en-GB" sz="1200">
                <a:solidFill>
                  <a:srgbClr val="0D0D0D"/>
                </a:solidFill>
                <a:highlight>
                  <a:srgbClr val="FFFFFF"/>
                </a:highlight>
                <a:latin typeface="Roboto"/>
                <a:ea typeface="Roboto"/>
                <a:cs typeface="Roboto"/>
                <a:sym typeface="Roboto"/>
              </a:rPr>
              <a:t>ta.</a:t>
            </a:r>
            <a:endParaRPr sz="1200">
              <a:solidFill>
                <a:srgbClr val="0D0D0D"/>
              </a:solidFill>
              <a:highlight>
                <a:srgbClr val="FFFFFF"/>
              </a:highlight>
              <a:latin typeface="Roboto"/>
              <a:ea typeface="Roboto"/>
              <a:cs typeface="Roboto"/>
              <a:sym typeface="Roboto"/>
            </a:endParaRPr>
          </a:p>
          <a:p>
            <a:pPr indent="0" lvl="0" marL="0" rtl="0" algn="l">
              <a:spcBef>
                <a:spcPts val="3600"/>
              </a:spcBef>
              <a:spcAft>
                <a:spcPts val="0"/>
              </a:spcAft>
              <a:buNone/>
            </a:pPr>
            <a:r>
              <a:t/>
            </a:r>
            <a:endParaRPr sz="2800">
              <a:solidFill>
                <a:schemeClr val="dk1"/>
              </a:solidFill>
              <a:latin typeface="Calibri"/>
              <a:ea typeface="Calibri"/>
              <a:cs typeface="Calibri"/>
              <a:sym typeface="Calibri"/>
            </a:endParaRPr>
          </a:p>
        </p:txBody>
      </p:sp>
      <p:sp>
        <p:nvSpPr>
          <p:cNvPr id="196" name="Google Shape;196;p24"/>
          <p:cNvSpPr txBox="1"/>
          <p:nvPr>
            <p:ph type="title"/>
          </p:nvPr>
        </p:nvSpPr>
        <p:spPr>
          <a:xfrm>
            <a:off x="445569" y="348661"/>
            <a:ext cx="11436900" cy="42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A4123F"/>
              </a:buClr>
              <a:buSzPts val="3200"/>
              <a:buFont typeface="Times New Roman"/>
              <a:buNone/>
            </a:pPr>
            <a:r>
              <a:rPr b="1" lang="en-GB">
                <a:latin typeface="Times New Roman"/>
                <a:ea typeface="Times New Roman"/>
                <a:cs typeface="Times New Roman"/>
                <a:sym typeface="Times New Roman"/>
              </a:rPr>
              <a:t>Result </a:t>
            </a:r>
            <a:r>
              <a:rPr b="1" lang="en-GB">
                <a:latin typeface="Times New Roman"/>
                <a:ea typeface="Times New Roman"/>
                <a:cs typeface="Times New Roman"/>
                <a:sym typeface="Times New Roman"/>
              </a:rPr>
              <a:t>(Sentiment Analysis Using Text)</a:t>
            </a:r>
            <a:endParaRPr/>
          </a:p>
        </p:txBody>
      </p:sp>
      <p:sp>
        <p:nvSpPr>
          <p:cNvPr id="197" name="Google Shape;197;p24"/>
          <p:cNvSpPr txBox="1"/>
          <p:nvPr>
            <p:ph idx="11" type="ftr"/>
          </p:nvPr>
        </p:nvSpPr>
        <p:spPr>
          <a:xfrm>
            <a:off x="4038600" y="64085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2</a:t>
            </a:r>
            <a:r>
              <a:rPr lang="en-GB"/>
              <a:t>3AIE233M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idx="1" type="body"/>
          </p:nvPr>
        </p:nvSpPr>
        <p:spPr>
          <a:xfrm>
            <a:off x="377544" y="975006"/>
            <a:ext cx="11436900" cy="4908000"/>
          </a:xfrm>
          <a:prstGeom prst="rect">
            <a:avLst/>
          </a:prstGeom>
        </p:spPr>
        <p:txBody>
          <a:bodyPr anchorCtr="0" anchor="t" bIns="45700" lIns="91425" spcFirstLastPara="1" rIns="91425" wrap="square" tIns="45700">
            <a:noAutofit/>
          </a:bodyPr>
          <a:lstStyle/>
          <a:p>
            <a:pPr indent="0" lvl="0" marL="457200" rtl="0" algn="l">
              <a:lnSpc>
                <a:spcPct val="115000"/>
              </a:lnSpc>
              <a:spcBef>
                <a:spcPts val="2100"/>
              </a:spcBef>
              <a:spcAft>
                <a:spcPts val="0"/>
              </a:spcAft>
              <a:buNone/>
            </a:pPr>
            <a:r>
              <a:t/>
            </a:r>
            <a:endParaRPr sz="1800">
              <a:solidFill>
                <a:srgbClr val="0D0D0D"/>
              </a:solidFill>
              <a:highlight>
                <a:srgbClr val="FFFFFF"/>
              </a:highlight>
              <a:latin typeface="Times New Roman"/>
              <a:ea typeface="Times New Roman"/>
              <a:cs typeface="Times New Roman"/>
              <a:sym typeface="Times New Roman"/>
            </a:endParaRPr>
          </a:p>
          <a:p>
            <a:pPr indent="0" lvl="0" marL="0" rtl="0" algn="l">
              <a:lnSpc>
                <a:spcPct val="115000"/>
              </a:lnSpc>
              <a:spcBef>
                <a:spcPts val="2100"/>
              </a:spcBef>
              <a:spcAft>
                <a:spcPts val="0"/>
              </a:spcAft>
              <a:buClr>
                <a:schemeClr val="dk1"/>
              </a:buClr>
              <a:buSzPts val="1100"/>
              <a:buFont typeface="Arial"/>
              <a:buNone/>
            </a:pPr>
            <a:r>
              <a:t/>
            </a:r>
            <a:endParaRPr sz="1800">
              <a:solidFill>
                <a:srgbClr val="0D0D0D"/>
              </a:solidFill>
              <a:highlight>
                <a:srgbClr val="FFFFFF"/>
              </a:highlight>
              <a:latin typeface="Times New Roman"/>
              <a:ea typeface="Times New Roman"/>
              <a:cs typeface="Times New Roman"/>
              <a:sym typeface="Times New Roman"/>
            </a:endParaRPr>
          </a:p>
          <a:p>
            <a:pPr indent="0" lvl="0" marL="0" rtl="0" algn="l">
              <a:spcBef>
                <a:spcPts val="1500"/>
              </a:spcBef>
              <a:spcAft>
                <a:spcPts val="0"/>
              </a:spcAft>
              <a:buNone/>
            </a:pPr>
            <a:r>
              <a:t/>
            </a:r>
            <a:endParaRPr b="1" sz="1800">
              <a:solidFill>
                <a:srgbClr val="0D0D0D"/>
              </a:solidFill>
              <a:highlight>
                <a:srgbClr val="FFFFFF"/>
              </a:highlight>
              <a:latin typeface="Times New Roman"/>
              <a:ea typeface="Times New Roman"/>
              <a:cs typeface="Times New Roman"/>
              <a:sym typeface="Times New Roman"/>
            </a:endParaRPr>
          </a:p>
        </p:txBody>
      </p:sp>
      <p:sp>
        <p:nvSpPr>
          <p:cNvPr id="204" name="Google Shape;204;p25"/>
          <p:cNvSpPr txBox="1"/>
          <p:nvPr>
            <p:ph idx="1" type="body"/>
          </p:nvPr>
        </p:nvSpPr>
        <p:spPr>
          <a:xfrm>
            <a:off x="644900" y="1104438"/>
            <a:ext cx="3206400" cy="2396700"/>
          </a:xfrm>
          <a:prstGeom prst="rect">
            <a:avLst/>
          </a:prstGeom>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342900" lvl="0" marL="457200" rtl="0" algn="l">
              <a:spcBef>
                <a:spcPts val="1000"/>
              </a:spcBef>
              <a:spcAft>
                <a:spcPts val="0"/>
              </a:spcAft>
              <a:buSzPts val="1800"/>
              <a:buFont typeface="Times New Roman"/>
              <a:buChar char="•"/>
            </a:pPr>
            <a:r>
              <a:rPr lang="en-GB" sz="1800">
                <a:latin typeface="Times New Roman"/>
                <a:ea typeface="Times New Roman"/>
                <a:cs typeface="Times New Roman"/>
                <a:sym typeface="Times New Roman"/>
              </a:rPr>
              <a:t>Logistic Regression</a:t>
            </a:r>
            <a:endParaRPr sz="1800">
              <a:latin typeface="Times New Roman"/>
              <a:ea typeface="Times New Roman"/>
              <a:cs typeface="Times New Roman"/>
              <a:sym typeface="Times New Roman"/>
            </a:endParaRPr>
          </a:p>
        </p:txBody>
      </p:sp>
      <p:sp>
        <p:nvSpPr>
          <p:cNvPr id="205" name="Google Shape;205;p25"/>
          <p:cNvSpPr txBox="1"/>
          <p:nvPr>
            <p:ph idx="1" type="body"/>
          </p:nvPr>
        </p:nvSpPr>
        <p:spPr>
          <a:xfrm>
            <a:off x="4492800" y="1104438"/>
            <a:ext cx="3206400" cy="2396700"/>
          </a:xfrm>
          <a:prstGeom prst="rect">
            <a:avLst/>
          </a:prstGeom>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342900" lvl="0" marL="457200" rtl="0" algn="l">
              <a:spcBef>
                <a:spcPts val="1000"/>
              </a:spcBef>
              <a:spcAft>
                <a:spcPts val="0"/>
              </a:spcAft>
              <a:buSzPts val="1800"/>
              <a:buFont typeface="Times New Roman"/>
              <a:buChar char="•"/>
            </a:pPr>
            <a:r>
              <a:rPr lang="en-GB" sz="1800">
                <a:latin typeface="Times New Roman"/>
                <a:ea typeface="Times New Roman"/>
                <a:cs typeface="Times New Roman"/>
                <a:sym typeface="Times New Roman"/>
              </a:rPr>
              <a:t>K- Nearest Neighbour</a:t>
            </a:r>
            <a:endParaRPr sz="1800">
              <a:latin typeface="Times New Roman"/>
              <a:ea typeface="Times New Roman"/>
              <a:cs typeface="Times New Roman"/>
              <a:sym typeface="Times New Roman"/>
            </a:endParaRPr>
          </a:p>
          <a:p>
            <a:pPr indent="0" lvl="0" marL="457200" rtl="0" algn="l">
              <a:spcBef>
                <a:spcPts val="1000"/>
              </a:spcBef>
              <a:spcAft>
                <a:spcPts val="0"/>
              </a:spcAft>
              <a:buNone/>
            </a:pPr>
            <a:r>
              <a:t/>
            </a:r>
            <a:endParaRPr sz="1800">
              <a:latin typeface="Times New Roman"/>
              <a:ea typeface="Times New Roman"/>
              <a:cs typeface="Times New Roman"/>
              <a:sym typeface="Times New Roman"/>
            </a:endParaRPr>
          </a:p>
        </p:txBody>
      </p:sp>
      <p:sp>
        <p:nvSpPr>
          <p:cNvPr id="206" name="Google Shape;206;p25"/>
          <p:cNvSpPr txBox="1"/>
          <p:nvPr>
            <p:ph idx="1" type="body"/>
          </p:nvPr>
        </p:nvSpPr>
        <p:spPr>
          <a:xfrm>
            <a:off x="8340700" y="1137250"/>
            <a:ext cx="3206400" cy="2396700"/>
          </a:xfrm>
          <a:prstGeom prst="rect">
            <a:avLst/>
          </a:prstGeom>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342900" lvl="0" marL="457200" rtl="0" algn="l">
              <a:spcBef>
                <a:spcPts val="1000"/>
              </a:spcBef>
              <a:spcAft>
                <a:spcPts val="0"/>
              </a:spcAft>
              <a:buSzPts val="1800"/>
              <a:buFont typeface="Times New Roman"/>
              <a:buChar char="•"/>
            </a:pPr>
            <a:r>
              <a:rPr lang="en-GB" sz="1800">
                <a:latin typeface="Times New Roman"/>
                <a:ea typeface="Times New Roman"/>
                <a:cs typeface="Times New Roman"/>
                <a:sym typeface="Times New Roman"/>
              </a:rPr>
              <a:t>Decision Tree</a:t>
            </a:r>
            <a:endParaRPr sz="1800">
              <a:latin typeface="Times New Roman"/>
              <a:ea typeface="Times New Roman"/>
              <a:cs typeface="Times New Roman"/>
              <a:sym typeface="Times New Roman"/>
            </a:endParaRPr>
          </a:p>
        </p:txBody>
      </p:sp>
      <p:sp>
        <p:nvSpPr>
          <p:cNvPr id="207" name="Google Shape;207;p25"/>
          <p:cNvSpPr txBox="1"/>
          <p:nvPr>
            <p:ph idx="1" type="body"/>
          </p:nvPr>
        </p:nvSpPr>
        <p:spPr>
          <a:xfrm>
            <a:off x="2510150" y="3835450"/>
            <a:ext cx="3206400" cy="2396700"/>
          </a:xfrm>
          <a:prstGeom prst="rect">
            <a:avLst/>
          </a:prstGeom>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342900" lvl="0" marL="457200" rtl="0" algn="l">
              <a:spcBef>
                <a:spcPts val="1000"/>
              </a:spcBef>
              <a:spcAft>
                <a:spcPts val="0"/>
              </a:spcAft>
              <a:buSzPts val="1800"/>
              <a:buFont typeface="Times New Roman"/>
              <a:buChar char="•"/>
            </a:pPr>
            <a:r>
              <a:rPr lang="en-GB" sz="1800">
                <a:latin typeface="Times New Roman"/>
                <a:ea typeface="Times New Roman"/>
                <a:cs typeface="Times New Roman"/>
                <a:sym typeface="Times New Roman"/>
              </a:rPr>
              <a:t>Support Vector Machine</a:t>
            </a:r>
            <a:endParaRPr sz="1800">
              <a:latin typeface="Times New Roman"/>
              <a:ea typeface="Times New Roman"/>
              <a:cs typeface="Times New Roman"/>
              <a:sym typeface="Times New Roman"/>
            </a:endParaRPr>
          </a:p>
        </p:txBody>
      </p:sp>
      <p:sp>
        <p:nvSpPr>
          <p:cNvPr id="208" name="Google Shape;208;p25"/>
          <p:cNvSpPr txBox="1"/>
          <p:nvPr>
            <p:ph idx="1" type="body"/>
          </p:nvPr>
        </p:nvSpPr>
        <p:spPr>
          <a:xfrm>
            <a:off x="6385875" y="3835450"/>
            <a:ext cx="3206400" cy="2396700"/>
          </a:xfrm>
          <a:prstGeom prst="rect">
            <a:avLst/>
          </a:prstGeom>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342900" lvl="0" marL="457200" rtl="0" algn="l">
              <a:spcBef>
                <a:spcPts val="1000"/>
              </a:spcBef>
              <a:spcAft>
                <a:spcPts val="0"/>
              </a:spcAft>
              <a:buSzPts val="1800"/>
              <a:buFont typeface="Times New Roman"/>
              <a:buChar char="•"/>
            </a:pPr>
            <a:r>
              <a:rPr lang="en-GB" sz="1800">
                <a:latin typeface="Times New Roman"/>
                <a:ea typeface="Times New Roman"/>
                <a:cs typeface="Times New Roman"/>
                <a:sym typeface="Times New Roman"/>
              </a:rPr>
              <a:t>Random Forest</a:t>
            </a:r>
            <a:endParaRPr sz="1800">
              <a:latin typeface="Times New Roman"/>
              <a:ea typeface="Times New Roman"/>
              <a:cs typeface="Times New Roman"/>
              <a:sym typeface="Times New Roman"/>
            </a:endParaRPr>
          </a:p>
        </p:txBody>
      </p:sp>
      <p:pic>
        <p:nvPicPr>
          <p:cNvPr id="209" name="Google Shape;209;p25"/>
          <p:cNvPicPr preferRelativeResize="0"/>
          <p:nvPr/>
        </p:nvPicPr>
        <p:blipFill>
          <a:blip r:embed="rId3">
            <a:alphaModFix/>
          </a:blip>
          <a:stretch>
            <a:fillRect/>
          </a:stretch>
        </p:blipFill>
        <p:spPr>
          <a:xfrm>
            <a:off x="876500" y="1456625"/>
            <a:ext cx="2743199" cy="1972380"/>
          </a:xfrm>
          <a:prstGeom prst="rect">
            <a:avLst/>
          </a:prstGeom>
          <a:noFill/>
          <a:ln>
            <a:noFill/>
          </a:ln>
        </p:spPr>
      </p:pic>
      <p:pic>
        <p:nvPicPr>
          <p:cNvPr id="210" name="Google Shape;210;p25"/>
          <p:cNvPicPr preferRelativeResize="0"/>
          <p:nvPr/>
        </p:nvPicPr>
        <p:blipFill>
          <a:blip r:embed="rId4">
            <a:alphaModFix/>
          </a:blip>
          <a:stretch>
            <a:fillRect/>
          </a:stretch>
        </p:blipFill>
        <p:spPr>
          <a:xfrm>
            <a:off x="4608600" y="1464713"/>
            <a:ext cx="2743201" cy="1956211"/>
          </a:xfrm>
          <a:prstGeom prst="rect">
            <a:avLst/>
          </a:prstGeom>
          <a:noFill/>
          <a:ln>
            <a:noFill/>
          </a:ln>
        </p:spPr>
      </p:pic>
      <p:pic>
        <p:nvPicPr>
          <p:cNvPr id="211" name="Google Shape;211;p25"/>
          <p:cNvPicPr preferRelativeResize="0"/>
          <p:nvPr/>
        </p:nvPicPr>
        <p:blipFill>
          <a:blip r:embed="rId5">
            <a:alphaModFix/>
          </a:blip>
          <a:stretch>
            <a:fillRect/>
          </a:stretch>
        </p:blipFill>
        <p:spPr>
          <a:xfrm>
            <a:off x="8572301" y="1455725"/>
            <a:ext cx="2743200" cy="1974195"/>
          </a:xfrm>
          <a:prstGeom prst="rect">
            <a:avLst/>
          </a:prstGeom>
          <a:noFill/>
          <a:ln>
            <a:noFill/>
          </a:ln>
        </p:spPr>
      </p:pic>
      <p:pic>
        <p:nvPicPr>
          <p:cNvPr id="212" name="Google Shape;212;p25"/>
          <p:cNvPicPr preferRelativeResize="0"/>
          <p:nvPr/>
        </p:nvPicPr>
        <p:blipFill>
          <a:blip r:embed="rId6">
            <a:alphaModFix/>
          </a:blip>
          <a:stretch>
            <a:fillRect/>
          </a:stretch>
        </p:blipFill>
        <p:spPr>
          <a:xfrm>
            <a:off x="2741750" y="4212675"/>
            <a:ext cx="2743200" cy="1936372"/>
          </a:xfrm>
          <a:prstGeom prst="rect">
            <a:avLst/>
          </a:prstGeom>
          <a:noFill/>
          <a:ln>
            <a:noFill/>
          </a:ln>
        </p:spPr>
      </p:pic>
      <p:pic>
        <p:nvPicPr>
          <p:cNvPr id="213" name="Google Shape;213;p25"/>
          <p:cNvPicPr preferRelativeResize="0"/>
          <p:nvPr/>
        </p:nvPicPr>
        <p:blipFill>
          <a:blip r:embed="rId7">
            <a:alphaModFix/>
          </a:blip>
          <a:stretch>
            <a:fillRect/>
          </a:stretch>
        </p:blipFill>
        <p:spPr>
          <a:xfrm>
            <a:off x="6638250" y="4212675"/>
            <a:ext cx="2701649" cy="1936375"/>
          </a:xfrm>
          <a:prstGeom prst="rect">
            <a:avLst/>
          </a:prstGeom>
          <a:noFill/>
          <a:ln>
            <a:noFill/>
          </a:ln>
        </p:spPr>
      </p:pic>
      <p:sp>
        <p:nvSpPr>
          <p:cNvPr id="214" name="Google Shape;214;p25"/>
          <p:cNvSpPr txBox="1"/>
          <p:nvPr>
            <p:ph type="title"/>
          </p:nvPr>
        </p:nvSpPr>
        <p:spPr>
          <a:xfrm>
            <a:off x="445569" y="348661"/>
            <a:ext cx="11436900" cy="42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A4123F"/>
              </a:buClr>
              <a:buSzPts val="3200"/>
              <a:buFont typeface="Times New Roman"/>
              <a:buNone/>
            </a:pPr>
            <a:r>
              <a:rPr b="1" lang="en-GB">
                <a:latin typeface="Times New Roman"/>
                <a:ea typeface="Times New Roman"/>
                <a:cs typeface="Times New Roman"/>
                <a:sym typeface="Times New Roman"/>
              </a:rPr>
              <a:t>Result (Sentiment Analysis Using Text)</a:t>
            </a:r>
            <a:endParaRPr/>
          </a:p>
        </p:txBody>
      </p:sp>
      <p:sp>
        <p:nvSpPr>
          <p:cNvPr id="215" name="Google Shape;215;p25"/>
          <p:cNvSpPr txBox="1"/>
          <p:nvPr>
            <p:ph idx="11" type="ftr"/>
          </p:nvPr>
        </p:nvSpPr>
        <p:spPr>
          <a:xfrm>
            <a:off x="4038600" y="64085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2</a:t>
            </a:r>
            <a:r>
              <a:rPr lang="en-GB"/>
              <a:t>3AIE233M</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idx="1" type="body"/>
          </p:nvPr>
        </p:nvSpPr>
        <p:spPr>
          <a:xfrm>
            <a:off x="644900" y="1104438"/>
            <a:ext cx="3206400" cy="2396700"/>
          </a:xfrm>
          <a:prstGeom prst="rect">
            <a:avLst/>
          </a:prstGeom>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342900" lvl="0" marL="457200" rtl="0" algn="l">
              <a:spcBef>
                <a:spcPts val="1000"/>
              </a:spcBef>
              <a:spcAft>
                <a:spcPts val="0"/>
              </a:spcAft>
              <a:buSzPts val="1800"/>
              <a:buFont typeface="Times New Roman"/>
              <a:buChar char="•"/>
            </a:pPr>
            <a:r>
              <a:rPr lang="en-GB" sz="1800">
                <a:latin typeface="Times New Roman"/>
                <a:ea typeface="Times New Roman"/>
                <a:cs typeface="Times New Roman"/>
                <a:sym typeface="Times New Roman"/>
              </a:rPr>
              <a:t>Logistic Regression</a:t>
            </a:r>
            <a:endParaRPr sz="1800">
              <a:latin typeface="Times New Roman"/>
              <a:ea typeface="Times New Roman"/>
              <a:cs typeface="Times New Roman"/>
              <a:sym typeface="Times New Roman"/>
            </a:endParaRPr>
          </a:p>
        </p:txBody>
      </p:sp>
      <p:sp>
        <p:nvSpPr>
          <p:cNvPr id="222" name="Google Shape;222;p26"/>
          <p:cNvSpPr txBox="1"/>
          <p:nvPr>
            <p:ph idx="1" type="body"/>
          </p:nvPr>
        </p:nvSpPr>
        <p:spPr>
          <a:xfrm>
            <a:off x="4492800" y="1104438"/>
            <a:ext cx="3206400" cy="2396700"/>
          </a:xfrm>
          <a:prstGeom prst="rect">
            <a:avLst/>
          </a:prstGeom>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342900" lvl="0" marL="457200" rtl="0" algn="l">
              <a:spcBef>
                <a:spcPts val="1000"/>
              </a:spcBef>
              <a:spcAft>
                <a:spcPts val="0"/>
              </a:spcAft>
              <a:buSzPts val="1800"/>
              <a:buFont typeface="Times New Roman"/>
              <a:buChar char="•"/>
            </a:pPr>
            <a:r>
              <a:rPr lang="en-GB" sz="1800">
                <a:latin typeface="Times New Roman"/>
                <a:ea typeface="Times New Roman"/>
                <a:cs typeface="Times New Roman"/>
                <a:sym typeface="Times New Roman"/>
              </a:rPr>
              <a:t>K- Nearest Neighbour</a:t>
            </a:r>
            <a:endParaRPr sz="1800">
              <a:latin typeface="Times New Roman"/>
              <a:ea typeface="Times New Roman"/>
              <a:cs typeface="Times New Roman"/>
              <a:sym typeface="Times New Roman"/>
            </a:endParaRPr>
          </a:p>
          <a:p>
            <a:pPr indent="0" lvl="0" marL="457200" rtl="0" algn="l">
              <a:spcBef>
                <a:spcPts val="1000"/>
              </a:spcBef>
              <a:spcAft>
                <a:spcPts val="0"/>
              </a:spcAft>
              <a:buNone/>
            </a:pPr>
            <a:r>
              <a:t/>
            </a:r>
            <a:endParaRPr sz="1800">
              <a:latin typeface="Times New Roman"/>
              <a:ea typeface="Times New Roman"/>
              <a:cs typeface="Times New Roman"/>
              <a:sym typeface="Times New Roman"/>
            </a:endParaRPr>
          </a:p>
        </p:txBody>
      </p:sp>
      <p:sp>
        <p:nvSpPr>
          <p:cNvPr id="223" name="Google Shape;223;p26"/>
          <p:cNvSpPr txBox="1"/>
          <p:nvPr>
            <p:ph idx="1" type="body"/>
          </p:nvPr>
        </p:nvSpPr>
        <p:spPr>
          <a:xfrm>
            <a:off x="8340700" y="1137250"/>
            <a:ext cx="3206400" cy="2396700"/>
          </a:xfrm>
          <a:prstGeom prst="rect">
            <a:avLst/>
          </a:prstGeom>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342900" lvl="0" marL="457200" rtl="0" algn="l">
              <a:spcBef>
                <a:spcPts val="1000"/>
              </a:spcBef>
              <a:spcAft>
                <a:spcPts val="0"/>
              </a:spcAft>
              <a:buSzPts val="1800"/>
              <a:buFont typeface="Times New Roman"/>
              <a:buChar char="•"/>
            </a:pPr>
            <a:r>
              <a:rPr lang="en-GB" sz="1800">
                <a:latin typeface="Times New Roman"/>
                <a:ea typeface="Times New Roman"/>
                <a:cs typeface="Times New Roman"/>
                <a:sym typeface="Times New Roman"/>
              </a:rPr>
              <a:t>Decision Tree</a:t>
            </a:r>
            <a:endParaRPr sz="1800">
              <a:latin typeface="Times New Roman"/>
              <a:ea typeface="Times New Roman"/>
              <a:cs typeface="Times New Roman"/>
              <a:sym typeface="Times New Roman"/>
            </a:endParaRPr>
          </a:p>
        </p:txBody>
      </p:sp>
      <p:sp>
        <p:nvSpPr>
          <p:cNvPr id="224" name="Google Shape;224;p26"/>
          <p:cNvSpPr txBox="1"/>
          <p:nvPr>
            <p:ph idx="1" type="body"/>
          </p:nvPr>
        </p:nvSpPr>
        <p:spPr>
          <a:xfrm>
            <a:off x="2510150" y="3835450"/>
            <a:ext cx="3206400" cy="2396700"/>
          </a:xfrm>
          <a:prstGeom prst="rect">
            <a:avLst/>
          </a:prstGeom>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342900" lvl="0" marL="457200" rtl="0" algn="l">
              <a:spcBef>
                <a:spcPts val="1000"/>
              </a:spcBef>
              <a:spcAft>
                <a:spcPts val="0"/>
              </a:spcAft>
              <a:buSzPts val="1800"/>
              <a:buFont typeface="Times New Roman"/>
              <a:buChar char="•"/>
            </a:pPr>
            <a:r>
              <a:rPr lang="en-GB" sz="1800">
                <a:latin typeface="Times New Roman"/>
                <a:ea typeface="Times New Roman"/>
                <a:cs typeface="Times New Roman"/>
                <a:sym typeface="Times New Roman"/>
              </a:rPr>
              <a:t>Support Vector Machine</a:t>
            </a:r>
            <a:endParaRPr sz="1800">
              <a:latin typeface="Times New Roman"/>
              <a:ea typeface="Times New Roman"/>
              <a:cs typeface="Times New Roman"/>
              <a:sym typeface="Times New Roman"/>
            </a:endParaRPr>
          </a:p>
        </p:txBody>
      </p:sp>
      <p:sp>
        <p:nvSpPr>
          <p:cNvPr id="225" name="Google Shape;225;p26"/>
          <p:cNvSpPr txBox="1"/>
          <p:nvPr>
            <p:ph idx="1" type="body"/>
          </p:nvPr>
        </p:nvSpPr>
        <p:spPr>
          <a:xfrm>
            <a:off x="6385875" y="3835450"/>
            <a:ext cx="3206400" cy="2396700"/>
          </a:xfrm>
          <a:prstGeom prst="rect">
            <a:avLst/>
          </a:prstGeom>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342900" lvl="0" marL="457200" rtl="0" algn="l">
              <a:spcBef>
                <a:spcPts val="1000"/>
              </a:spcBef>
              <a:spcAft>
                <a:spcPts val="0"/>
              </a:spcAft>
              <a:buSzPts val="1800"/>
              <a:buFont typeface="Times New Roman"/>
              <a:buChar char="•"/>
            </a:pPr>
            <a:r>
              <a:rPr lang="en-GB" sz="1800">
                <a:latin typeface="Times New Roman"/>
                <a:ea typeface="Times New Roman"/>
                <a:cs typeface="Times New Roman"/>
                <a:sym typeface="Times New Roman"/>
              </a:rPr>
              <a:t>Random Forest</a:t>
            </a:r>
            <a:endParaRPr sz="1800">
              <a:latin typeface="Times New Roman"/>
              <a:ea typeface="Times New Roman"/>
              <a:cs typeface="Times New Roman"/>
              <a:sym typeface="Times New Roman"/>
            </a:endParaRPr>
          </a:p>
        </p:txBody>
      </p:sp>
      <p:pic>
        <p:nvPicPr>
          <p:cNvPr id="226" name="Google Shape;226;p26"/>
          <p:cNvPicPr preferRelativeResize="0"/>
          <p:nvPr/>
        </p:nvPicPr>
        <p:blipFill>
          <a:blip r:embed="rId3">
            <a:alphaModFix/>
          </a:blip>
          <a:stretch>
            <a:fillRect/>
          </a:stretch>
        </p:blipFill>
        <p:spPr>
          <a:xfrm>
            <a:off x="1467450" y="1546988"/>
            <a:ext cx="1561300" cy="1849200"/>
          </a:xfrm>
          <a:prstGeom prst="rect">
            <a:avLst/>
          </a:prstGeom>
          <a:noFill/>
          <a:ln>
            <a:noFill/>
          </a:ln>
        </p:spPr>
      </p:pic>
      <p:pic>
        <p:nvPicPr>
          <p:cNvPr id="227" name="Google Shape;227;p26"/>
          <p:cNvPicPr preferRelativeResize="0"/>
          <p:nvPr/>
        </p:nvPicPr>
        <p:blipFill>
          <a:blip r:embed="rId4">
            <a:alphaModFix/>
          </a:blip>
          <a:stretch>
            <a:fillRect/>
          </a:stretch>
        </p:blipFill>
        <p:spPr>
          <a:xfrm>
            <a:off x="5315349" y="1551525"/>
            <a:ext cx="1561300" cy="1840124"/>
          </a:xfrm>
          <a:prstGeom prst="rect">
            <a:avLst/>
          </a:prstGeom>
          <a:noFill/>
          <a:ln>
            <a:noFill/>
          </a:ln>
        </p:spPr>
      </p:pic>
      <p:pic>
        <p:nvPicPr>
          <p:cNvPr id="228" name="Google Shape;228;p26"/>
          <p:cNvPicPr preferRelativeResize="0"/>
          <p:nvPr/>
        </p:nvPicPr>
        <p:blipFill>
          <a:blip r:embed="rId5">
            <a:alphaModFix/>
          </a:blip>
          <a:stretch>
            <a:fillRect/>
          </a:stretch>
        </p:blipFill>
        <p:spPr>
          <a:xfrm>
            <a:off x="9163250" y="1576687"/>
            <a:ext cx="1561300" cy="1855431"/>
          </a:xfrm>
          <a:prstGeom prst="rect">
            <a:avLst/>
          </a:prstGeom>
          <a:noFill/>
          <a:ln>
            <a:noFill/>
          </a:ln>
        </p:spPr>
      </p:pic>
      <p:pic>
        <p:nvPicPr>
          <p:cNvPr id="229" name="Google Shape;229;p26"/>
          <p:cNvPicPr preferRelativeResize="0"/>
          <p:nvPr/>
        </p:nvPicPr>
        <p:blipFill>
          <a:blip r:embed="rId6">
            <a:alphaModFix/>
          </a:blip>
          <a:stretch>
            <a:fillRect/>
          </a:stretch>
        </p:blipFill>
        <p:spPr>
          <a:xfrm>
            <a:off x="3332700" y="4224750"/>
            <a:ext cx="1561300" cy="1887029"/>
          </a:xfrm>
          <a:prstGeom prst="rect">
            <a:avLst/>
          </a:prstGeom>
          <a:noFill/>
          <a:ln>
            <a:noFill/>
          </a:ln>
        </p:spPr>
      </p:pic>
      <p:pic>
        <p:nvPicPr>
          <p:cNvPr id="230" name="Google Shape;230;p26"/>
          <p:cNvPicPr preferRelativeResize="0"/>
          <p:nvPr/>
        </p:nvPicPr>
        <p:blipFill>
          <a:blip r:embed="rId7">
            <a:alphaModFix/>
          </a:blip>
          <a:stretch>
            <a:fillRect/>
          </a:stretch>
        </p:blipFill>
        <p:spPr>
          <a:xfrm>
            <a:off x="7208425" y="4255675"/>
            <a:ext cx="1561300" cy="1825177"/>
          </a:xfrm>
          <a:prstGeom prst="rect">
            <a:avLst/>
          </a:prstGeom>
          <a:noFill/>
          <a:ln>
            <a:noFill/>
          </a:ln>
        </p:spPr>
      </p:pic>
      <p:sp>
        <p:nvSpPr>
          <p:cNvPr id="231" name="Google Shape;231;p26"/>
          <p:cNvSpPr txBox="1"/>
          <p:nvPr>
            <p:ph type="title"/>
          </p:nvPr>
        </p:nvSpPr>
        <p:spPr>
          <a:xfrm>
            <a:off x="445569" y="348661"/>
            <a:ext cx="11436900" cy="42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A4123F"/>
              </a:buClr>
              <a:buSzPts val="3200"/>
              <a:buFont typeface="Times New Roman"/>
              <a:buNone/>
            </a:pPr>
            <a:r>
              <a:rPr b="1" lang="en-GB">
                <a:latin typeface="Times New Roman"/>
                <a:ea typeface="Times New Roman"/>
                <a:cs typeface="Times New Roman"/>
                <a:sym typeface="Times New Roman"/>
              </a:rPr>
              <a:t>Result (Sentiment Analysis Using Text)</a:t>
            </a:r>
            <a:endParaRPr/>
          </a:p>
        </p:txBody>
      </p:sp>
      <p:sp>
        <p:nvSpPr>
          <p:cNvPr id="232" name="Google Shape;232;p26"/>
          <p:cNvSpPr txBox="1"/>
          <p:nvPr>
            <p:ph idx="11" type="ftr"/>
          </p:nvPr>
        </p:nvSpPr>
        <p:spPr>
          <a:xfrm>
            <a:off x="4038600" y="64085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2</a:t>
            </a:r>
            <a:r>
              <a:rPr lang="en-GB"/>
              <a:t>3AIE233M</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7"/>
          <p:cNvSpPr txBox="1"/>
          <p:nvPr>
            <p:ph idx="11" type="ftr"/>
          </p:nvPr>
        </p:nvSpPr>
        <p:spPr>
          <a:xfrm>
            <a:off x="4038600" y="64085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2</a:t>
            </a:r>
            <a:r>
              <a:rPr lang="en-GB"/>
              <a:t>3AIE233M</a:t>
            </a:r>
            <a:endParaRPr/>
          </a:p>
        </p:txBody>
      </p:sp>
      <p:sp>
        <p:nvSpPr>
          <p:cNvPr id="238" name="Google Shape;238;p27"/>
          <p:cNvSpPr txBox="1"/>
          <p:nvPr/>
        </p:nvSpPr>
        <p:spPr>
          <a:xfrm>
            <a:off x="516700" y="994500"/>
            <a:ext cx="9417600" cy="26475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Font typeface="Georgia"/>
              <a:buChar char="●"/>
            </a:pPr>
            <a:r>
              <a:rPr lang="en-GB" sz="2000">
                <a:solidFill>
                  <a:schemeClr val="dk1"/>
                </a:solidFill>
                <a:latin typeface="Georgia"/>
                <a:ea typeface="Georgia"/>
                <a:cs typeface="Georgia"/>
                <a:sym typeface="Georgia"/>
              </a:rPr>
              <a:t>The Convolutional Neural Network (CNN) demonstrated a 69% accuracy rate in classifying emotions from audio recordings, indicating its effectiveness in this task.</a:t>
            </a:r>
            <a:endParaRPr sz="2000">
              <a:solidFill>
                <a:schemeClr val="dk1"/>
              </a:solidFill>
              <a:latin typeface="Georgia"/>
              <a:ea typeface="Georgia"/>
              <a:cs typeface="Georgia"/>
              <a:sym typeface="Georgia"/>
            </a:endParaRPr>
          </a:p>
          <a:p>
            <a:pPr indent="-355600" lvl="0" marL="457200" rtl="0" algn="l">
              <a:spcBef>
                <a:spcPts val="0"/>
              </a:spcBef>
              <a:spcAft>
                <a:spcPts val="0"/>
              </a:spcAft>
              <a:buClr>
                <a:schemeClr val="dk1"/>
              </a:buClr>
              <a:buSzPts val="2000"/>
              <a:buFont typeface="Georgia"/>
              <a:buChar char="●"/>
            </a:pPr>
            <a:r>
              <a:rPr lang="en-GB" sz="2000">
                <a:solidFill>
                  <a:schemeClr val="dk1"/>
                </a:solidFill>
                <a:latin typeface="Georgia"/>
                <a:ea typeface="Georgia"/>
                <a:cs typeface="Georgia"/>
                <a:sym typeface="Georgia"/>
              </a:rPr>
              <a:t>CNNs are well-suited for capturing complex patterns in voice data, making them a promising approach for robust emotion recognition in real-world applications.</a:t>
            </a:r>
            <a:endParaRPr sz="2000">
              <a:solidFill>
                <a:schemeClr val="dk1"/>
              </a:solidFill>
              <a:latin typeface="Georgia"/>
              <a:ea typeface="Georgia"/>
              <a:cs typeface="Georgia"/>
              <a:sym typeface="Georgia"/>
            </a:endParaRPr>
          </a:p>
          <a:p>
            <a:pPr indent="0" lvl="0" marL="0" rtl="0" algn="l">
              <a:spcBef>
                <a:spcPts val="0"/>
              </a:spcBef>
              <a:spcAft>
                <a:spcPts val="0"/>
              </a:spcAft>
              <a:buNone/>
            </a:pPr>
            <a:r>
              <a:t/>
            </a:r>
            <a:endParaRPr sz="2000">
              <a:solidFill>
                <a:schemeClr val="dk1"/>
              </a:solidFill>
              <a:latin typeface="Georgia"/>
              <a:ea typeface="Georgia"/>
              <a:cs typeface="Georgia"/>
              <a:sym typeface="Georgia"/>
            </a:endParaRPr>
          </a:p>
          <a:p>
            <a:pPr indent="0" lvl="0" marL="0" rtl="0" algn="l">
              <a:spcBef>
                <a:spcPts val="0"/>
              </a:spcBef>
              <a:spcAft>
                <a:spcPts val="0"/>
              </a:spcAft>
              <a:buNone/>
            </a:pPr>
            <a:r>
              <a:t/>
            </a:r>
            <a:endParaRPr sz="2000">
              <a:solidFill>
                <a:schemeClr val="dk1"/>
              </a:solidFill>
              <a:latin typeface="Georgia"/>
              <a:ea typeface="Georgia"/>
              <a:cs typeface="Georgia"/>
              <a:sym typeface="Georgia"/>
            </a:endParaRPr>
          </a:p>
        </p:txBody>
      </p:sp>
      <p:pic>
        <p:nvPicPr>
          <p:cNvPr id="239" name="Google Shape;239;p27"/>
          <p:cNvPicPr preferRelativeResize="0"/>
          <p:nvPr/>
        </p:nvPicPr>
        <p:blipFill>
          <a:blip r:embed="rId3">
            <a:alphaModFix/>
          </a:blip>
          <a:stretch>
            <a:fillRect/>
          </a:stretch>
        </p:blipFill>
        <p:spPr>
          <a:xfrm>
            <a:off x="6513525" y="3327375"/>
            <a:ext cx="3733800" cy="2760797"/>
          </a:xfrm>
          <a:prstGeom prst="rect">
            <a:avLst/>
          </a:prstGeom>
          <a:noFill/>
          <a:ln>
            <a:noFill/>
          </a:ln>
        </p:spPr>
      </p:pic>
      <p:pic>
        <p:nvPicPr>
          <p:cNvPr id="240" name="Google Shape;240;p27"/>
          <p:cNvPicPr preferRelativeResize="0"/>
          <p:nvPr/>
        </p:nvPicPr>
        <p:blipFill>
          <a:blip r:embed="rId4">
            <a:alphaModFix/>
          </a:blip>
          <a:stretch>
            <a:fillRect/>
          </a:stretch>
        </p:blipFill>
        <p:spPr>
          <a:xfrm>
            <a:off x="1555650" y="3576775"/>
            <a:ext cx="3267075" cy="1952625"/>
          </a:xfrm>
          <a:prstGeom prst="rect">
            <a:avLst/>
          </a:prstGeom>
          <a:noFill/>
          <a:ln>
            <a:noFill/>
          </a:ln>
        </p:spPr>
      </p:pic>
      <p:sp>
        <p:nvSpPr>
          <p:cNvPr id="241" name="Google Shape;241;p27"/>
          <p:cNvSpPr txBox="1"/>
          <p:nvPr>
            <p:ph type="title"/>
          </p:nvPr>
        </p:nvSpPr>
        <p:spPr>
          <a:xfrm>
            <a:off x="445569" y="348661"/>
            <a:ext cx="11436900" cy="42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A4123F"/>
              </a:buClr>
              <a:buSzPts val="3200"/>
              <a:buFont typeface="Times New Roman"/>
              <a:buNone/>
            </a:pPr>
            <a:r>
              <a:rPr b="1" lang="en-GB">
                <a:latin typeface="Times New Roman"/>
                <a:ea typeface="Times New Roman"/>
                <a:cs typeface="Times New Roman"/>
                <a:sym typeface="Times New Roman"/>
              </a:rPr>
              <a:t>Result (Sentiment Analysis Using Speech)</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8"/>
          <p:cNvSpPr txBox="1"/>
          <p:nvPr>
            <p:ph idx="1" type="body"/>
          </p:nvPr>
        </p:nvSpPr>
        <p:spPr>
          <a:xfrm>
            <a:off x="644900" y="1104438"/>
            <a:ext cx="3206400" cy="2396700"/>
          </a:xfrm>
          <a:prstGeom prst="rect">
            <a:avLst/>
          </a:prstGeom>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342900" lvl="0" marL="457200" rtl="0" algn="l">
              <a:spcBef>
                <a:spcPts val="1000"/>
              </a:spcBef>
              <a:spcAft>
                <a:spcPts val="0"/>
              </a:spcAft>
              <a:buSzPts val="1800"/>
              <a:buFont typeface="Times New Roman"/>
              <a:buChar char="•"/>
            </a:pPr>
            <a:r>
              <a:rPr lang="en-GB" sz="1800">
                <a:latin typeface="Times New Roman"/>
                <a:ea typeface="Times New Roman"/>
                <a:cs typeface="Times New Roman"/>
                <a:sym typeface="Times New Roman"/>
              </a:rPr>
              <a:t>CNN</a:t>
            </a:r>
            <a:endParaRPr sz="1800">
              <a:latin typeface="Times New Roman"/>
              <a:ea typeface="Times New Roman"/>
              <a:cs typeface="Times New Roman"/>
              <a:sym typeface="Times New Roman"/>
            </a:endParaRPr>
          </a:p>
        </p:txBody>
      </p:sp>
      <p:sp>
        <p:nvSpPr>
          <p:cNvPr id="248" name="Google Shape;248;p28"/>
          <p:cNvSpPr txBox="1"/>
          <p:nvPr>
            <p:ph idx="1" type="body"/>
          </p:nvPr>
        </p:nvSpPr>
        <p:spPr>
          <a:xfrm>
            <a:off x="4492800" y="1104438"/>
            <a:ext cx="3206400" cy="2396700"/>
          </a:xfrm>
          <a:prstGeom prst="rect">
            <a:avLst/>
          </a:prstGeom>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342900" lvl="0" marL="457200" rtl="0" algn="l">
              <a:spcBef>
                <a:spcPts val="1000"/>
              </a:spcBef>
              <a:spcAft>
                <a:spcPts val="0"/>
              </a:spcAft>
              <a:buSzPts val="1800"/>
              <a:buFont typeface="Times New Roman"/>
              <a:buChar char="•"/>
            </a:pPr>
            <a:r>
              <a:rPr lang="en-GB" sz="1800">
                <a:latin typeface="Times New Roman"/>
                <a:ea typeface="Times New Roman"/>
                <a:cs typeface="Times New Roman"/>
                <a:sym typeface="Times New Roman"/>
              </a:rPr>
              <a:t>K- Nearest Neighbour</a:t>
            </a:r>
            <a:endParaRPr sz="1800">
              <a:latin typeface="Times New Roman"/>
              <a:ea typeface="Times New Roman"/>
              <a:cs typeface="Times New Roman"/>
              <a:sym typeface="Times New Roman"/>
            </a:endParaRPr>
          </a:p>
          <a:p>
            <a:pPr indent="0" lvl="0" marL="457200" rtl="0" algn="l">
              <a:spcBef>
                <a:spcPts val="1000"/>
              </a:spcBef>
              <a:spcAft>
                <a:spcPts val="0"/>
              </a:spcAft>
              <a:buNone/>
            </a:pPr>
            <a:r>
              <a:t/>
            </a:r>
            <a:endParaRPr sz="1800">
              <a:latin typeface="Times New Roman"/>
              <a:ea typeface="Times New Roman"/>
              <a:cs typeface="Times New Roman"/>
              <a:sym typeface="Times New Roman"/>
            </a:endParaRPr>
          </a:p>
        </p:txBody>
      </p:sp>
      <p:sp>
        <p:nvSpPr>
          <p:cNvPr id="249" name="Google Shape;249;p28"/>
          <p:cNvSpPr txBox="1"/>
          <p:nvPr>
            <p:ph idx="1" type="body"/>
          </p:nvPr>
        </p:nvSpPr>
        <p:spPr>
          <a:xfrm>
            <a:off x="8340700" y="1137250"/>
            <a:ext cx="3206400" cy="2396700"/>
          </a:xfrm>
          <a:prstGeom prst="rect">
            <a:avLst/>
          </a:prstGeom>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342900" lvl="0" marL="457200" rtl="0" algn="l">
              <a:spcBef>
                <a:spcPts val="1000"/>
              </a:spcBef>
              <a:spcAft>
                <a:spcPts val="0"/>
              </a:spcAft>
              <a:buSzPts val="1800"/>
              <a:buFont typeface="Times New Roman"/>
              <a:buChar char="•"/>
            </a:pPr>
            <a:r>
              <a:rPr lang="en-GB" sz="1800">
                <a:latin typeface="Times New Roman"/>
                <a:ea typeface="Times New Roman"/>
                <a:cs typeface="Times New Roman"/>
                <a:sym typeface="Times New Roman"/>
              </a:rPr>
              <a:t>Decision Tree</a:t>
            </a:r>
            <a:endParaRPr sz="1800">
              <a:latin typeface="Times New Roman"/>
              <a:ea typeface="Times New Roman"/>
              <a:cs typeface="Times New Roman"/>
              <a:sym typeface="Times New Roman"/>
            </a:endParaRPr>
          </a:p>
        </p:txBody>
      </p:sp>
      <p:sp>
        <p:nvSpPr>
          <p:cNvPr id="250" name="Google Shape;250;p28"/>
          <p:cNvSpPr txBox="1"/>
          <p:nvPr>
            <p:ph idx="1" type="body"/>
          </p:nvPr>
        </p:nvSpPr>
        <p:spPr>
          <a:xfrm>
            <a:off x="2510150" y="3835450"/>
            <a:ext cx="3206400" cy="2396700"/>
          </a:xfrm>
          <a:prstGeom prst="rect">
            <a:avLst/>
          </a:prstGeom>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342900" lvl="0" marL="457200" rtl="0" algn="l">
              <a:spcBef>
                <a:spcPts val="1000"/>
              </a:spcBef>
              <a:spcAft>
                <a:spcPts val="0"/>
              </a:spcAft>
              <a:buSzPts val="1800"/>
              <a:buFont typeface="Times New Roman"/>
              <a:buChar char="•"/>
            </a:pPr>
            <a:r>
              <a:rPr lang="en-GB" sz="1800">
                <a:latin typeface="Times New Roman"/>
                <a:ea typeface="Times New Roman"/>
                <a:cs typeface="Times New Roman"/>
                <a:sym typeface="Times New Roman"/>
              </a:rPr>
              <a:t>Support Vector Machine</a:t>
            </a:r>
            <a:endParaRPr sz="1800">
              <a:latin typeface="Times New Roman"/>
              <a:ea typeface="Times New Roman"/>
              <a:cs typeface="Times New Roman"/>
              <a:sym typeface="Times New Roman"/>
            </a:endParaRPr>
          </a:p>
        </p:txBody>
      </p:sp>
      <p:sp>
        <p:nvSpPr>
          <p:cNvPr id="251" name="Google Shape;251;p28"/>
          <p:cNvSpPr txBox="1"/>
          <p:nvPr>
            <p:ph idx="1" type="body"/>
          </p:nvPr>
        </p:nvSpPr>
        <p:spPr>
          <a:xfrm>
            <a:off x="6385875" y="3835450"/>
            <a:ext cx="3206400" cy="2396700"/>
          </a:xfrm>
          <a:prstGeom prst="rect">
            <a:avLst/>
          </a:prstGeom>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342900" lvl="0" marL="457200" rtl="0" algn="l">
              <a:spcBef>
                <a:spcPts val="1000"/>
              </a:spcBef>
              <a:spcAft>
                <a:spcPts val="0"/>
              </a:spcAft>
              <a:buSzPts val="1800"/>
              <a:buFont typeface="Times New Roman"/>
              <a:buChar char="•"/>
            </a:pPr>
            <a:r>
              <a:rPr lang="en-GB" sz="1800">
                <a:latin typeface="Times New Roman"/>
                <a:ea typeface="Times New Roman"/>
                <a:cs typeface="Times New Roman"/>
                <a:sym typeface="Times New Roman"/>
              </a:rPr>
              <a:t>Random Forest</a:t>
            </a:r>
            <a:endParaRPr sz="1800">
              <a:latin typeface="Times New Roman"/>
              <a:ea typeface="Times New Roman"/>
              <a:cs typeface="Times New Roman"/>
              <a:sym typeface="Times New Roman"/>
            </a:endParaRPr>
          </a:p>
        </p:txBody>
      </p:sp>
      <p:pic>
        <p:nvPicPr>
          <p:cNvPr id="252" name="Google Shape;252;p28"/>
          <p:cNvPicPr preferRelativeResize="0"/>
          <p:nvPr/>
        </p:nvPicPr>
        <p:blipFill>
          <a:blip r:embed="rId3">
            <a:alphaModFix/>
          </a:blip>
          <a:stretch>
            <a:fillRect/>
          </a:stretch>
        </p:blipFill>
        <p:spPr>
          <a:xfrm>
            <a:off x="1186800" y="1602053"/>
            <a:ext cx="2122600" cy="1739074"/>
          </a:xfrm>
          <a:prstGeom prst="rect">
            <a:avLst/>
          </a:prstGeom>
          <a:noFill/>
          <a:ln>
            <a:noFill/>
          </a:ln>
        </p:spPr>
      </p:pic>
      <p:pic>
        <p:nvPicPr>
          <p:cNvPr id="253" name="Google Shape;253;p28"/>
          <p:cNvPicPr preferRelativeResize="0"/>
          <p:nvPr/>
        </p:nvPicPr>
        <p:blipFill>
          <a:blip r:embed="rId4">
            <a:alphaModFix/>
          </a:blip>
          <a:stretch>
            <a:fillRect/>
          </a:stretch>
        </p:blipFill>
        <p:spPr>
          <a:xfrm>
            <a:off x="2886675" y="4391700"/>
            <a:ext cx="2294926" cy="1840453"/>
          </a:xfrm>
          <a:prstGeom prst="rect">
            <a:avLst/>
          </a:prstGeom>
          <a:noFill/>
          <a:ln>
            <a:noFill/>
          </a:ln>
        </p:spPr>
      </p:pic>
      <p:pic>
        <p:nvPicPr>
          <p:cNvPr id="254" name="Google Shape;254;p28"/>
          <p:cNvPicPr preferRelativeResize="0"/>
          <p:nvPr/>
        </p:nvPicPr>
        <p:blipFill>
          <a:blip r:embed="rId5">
            <a:alphaModFix/>
          </a:blip>
          <a:stretch>
            <a:fillRect/>
          </a:stretch>
        </p:blipFill>
        <p:spPr>
          <a:xfrm>
            <a:off x="8769725" y="1628613"/>
            <a:ext cx="2294926" cy="1768597"/>
          </a:xfrm>
          <a:prstGeom prst="rect">
            <a:avLst/>
          </a:prstGeom>
          <a:noFill/>
          <a:ln>
            <a:noFill/>
          </a:ln>
        </p:spPr>
      </p:pic>
      <p:pic>
        <p:nvPicPr>
          <p:cNvPr id="255" name="Google Shape;255;p28"/>
          <p:cNvPicPr preferRelativeResize="0"/>
          <p:nvPr/>
        </p:nvPicPr>
        <p:blipFill>
          <a:blip r:embed="rId6">
            <a:alphaModFix/>
          </a:blip>
          <a:stretch>
            <a:fillRect/>
          </a:stretch>
        </p:blipFill>
        <p:spPr>
          <a:xfrm>
            <a:off x="6841613" y="4390813"/>
            <a:ext cx="2294925" cy="1842227"/>
          </a:xfrm>
          <a:prstGeom prst="rect">
            <a:avLst/>
          </a:prstGeom>
          <a:noFill/>
          <a:ln>
            <a:noFill/>
          </a:ln>
        </p:spPr>
      </p:pic>
      <p:pic>
        <p:nvPicPr>
          <p:cNvPr id="256" name="Google Shape;256;p28"/>
          <p:cNvPicPr preferRelativeResize="0"/>
          <p:nvPr/>
        </p:nvPicPr>
        <p:blipFill>
          <a:blip r:embed="rId7">
            <a:alphaModFix/>
          </a:blip>
          <a:stretch>
            <a:fillRect/>
          </a:stretch>
        </p:blipFill>
        <p:spPr>
          <a:xfrm>
            <a:off x="4948538" y="1490913"/>
            <a:ext cx="2294925" cy="1961361"/>
          </a:xfrm>
          <a:prstGeom prst="rect">
            <a:avLst/>
          </a:prstGeom>
          <a:noFill/>
          <a:ln>
            <a:noFill/>
          </a:ln>
        </p:spPr>
      </p:pic>
      <p:sp>
        <p:nvSpPr>
          <p:cNvPr id="257" name="Google Shape;257;p28"/>
          <p:cNvSpPr txBox="1"/>
          <p:nvPr>
            <p:ph type="title"/>
          </p:nvPr>
        </p:nvSpPr>
        <p:spPr>
          <a:xfrm>
            <a:off x="445569" y="348661"/>
            <a:ext cx="11436900" cy="42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A4123F"/>
              </a:buClr>
              <a:buSzPts val="3200"/>
              <a:buFont typeface="Times New Roman"/>
              <a:buNone/>
            </a:pPr>
            <a:r>
              <a:rPr b="1" lang="en-GB">
                <a:latin typeface="Times New Roman"/>
                <a:ea typeface="Times New Roman"/>
                <a:cs typeface="Times New Roman"/>
                <a:sym typeface="Times New Roman"/>
              </a:rPr>
              <a:t>Result (Sentiment Analysis Using Speech)</a:t>
            </a:r>
            <a:endParaRPr/>
          </a:p>
        </p:txBody>
      </p:sp>
      <p:sp>
        <p:nvSpPr>
          <p:cNvPr id="258" name="Google Shape;258;p28"/>
          <p:cNvSpPr txBox="1"/>
          <p:nvPr>
            <p:ph idx="11" type="ftr"/>
          </p:nvPr>
        </p:nvSpPr>
        <p:spPr>
          <a:xfrm>
            <a:off x="4038600" y="64085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2</a:t>
            </a:r>
            <a:r>
              <a:rPr lang="en-GB"/>
              <a:t>3AIE233M</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9"/>
          <p:cNvSpPr txBox="1"/>
          <p:nvPr>
            <p:ph idx="1" type="body"/>
          </p:nvPr>
        </p:nvSpPr>
        <p:spPr>
          <a:xfrm>
            <a:off x="644900" y="1104438"/>
            <a:ext cx="3206400" cy="2396700"/>
          </a:xfrm>
          <a:prstGeom prst="rect">
            <a:avLst/>
          </a:prstGeom>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342900" lvl="0" marL="457200" rtl="0" algn="l">
              <a:spcBef>
                <a:spcPts val="1000"/>
              </a:spcBef>
              <a:spcAft>
                <a:spcPts val="0"/>
              </a:spcAft>
              <a:buSzPts val="1800"/>
              <a:buFont typeface="Times New Roman"/>
              <a:buChar char="•"/>
            </a:pPr>
            <a:r>
              <a:rPr lang="en-GB" sz="1800">
                <a:latin typeface="Times New Roman"/>
                <a:ea typeface="Times New Roman"/>
                <a:cs typeface="Times New Roman"/>
                <a:sym typeface="Times New Roman"/>
              </a:rPr>
              <a:t>CNN</a:t>
            </a:r>
            <a:endParaRPr sz="1800">
              <a:latin typeface="Times New Roman"/>
              <a:ea typeface="Times New Roman"/>
              <a:cs typeface="Times New Roman"/>
              <a:sym typeface="Times New Roman"/>
            </a:endParaRPr>
          </a:p>
        </p:txBody>
      </p:sp>
      <p:sp>
        <p:nvSpPr>
          <p:cNvPr id="265" name="Google Shape;265;p29"/>
          <p:cNvSpPr txBox="1"/>
          <p:nvPr>
            <p:ph idx="1" type="body"/>
          </p:nvPr>
        </p:nvSpPr>
        <p:spPr>
          <a:xfrm>
            <a:off x="4492800" y="1104438"/>
            <a:ext cx="3206400" cy="2396700"/>
          </a:xfrm>
          <a:prstGeom prst="rect">
            <a:avLst/>
          </a:prstGeom>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342900" lvl="0" marL="457200" rtl="0" algn="l">
              <a:spcBef>
                <a:spcPts val="1000"/>
              </a:spcBef>
              <a:spcAft>
                <a:spcPts val="0"/>
              </a:spcAft>
              <a:buSzPts val="1800"/>
              <a:buFont typeface="Times New Roman"/>
              <a:buChar char="•"/>
            </a:pPr>
            <a:r>
              <a:rPr lang="en-GB" sz="1800">
                <a:latin typeface="Times New Roman"/>
                <a:ea typeface="Times New Roman"/>
                <a:cs typeface="Times New Roman"/>
                <a:sym typeface="Times New Roman"/>
              </a:rPr>
              <a:t>K- Nearest Neighbour</a:t>
            </a:r>
            <a:endParaRPr sz="1800">
              <a:latin typeface="Times New Roman"/>
              <a:ea typeface="Times New Roman"/>
              <a:cs typeface="Times New Roman"/>
              <a:sym typeface="Times New Roman"/>
            </a:endParaRPr>
          </a:p>
          <a:p>
            <a:pPr indent="0" lvl="0" marL="457200" rtl="0" algn="l">
              <a:spcBef>
                <a:spcPts val="1000"/>
              </a:spcBef>
              <a:spcAft>
                <a:spcPts val="0"/>
              </a:spcAft>
              <a:buNone/>
            </a:pPr>
            <a:r>
              <a:t/>
            </a:r>
            <a:endParaRPr sz="1800">
              <a:latin typeface="Times New Roman"/>
              <a:ea typeface="Times New Roman"/>
              <a:cs typeface="Times New Roman"/>
              <a:sym typeface="Times New Roman"/>
            </a:endParaRPr>
          </a:p>
        </p:txBody>
      </p:sp>
      <p:sp>
        <p:nvSpPr>
          <p:cNvPr id="266" name="Google Shape;266;p29"/>
          <p:cNvSpPr txBox="1"/>
          <p:nvPr>
            <p:ph idx="1" type="body"/>
          </p:nvPr>
        </p:nvSpPr>
        <p:spPr>
          <a:xfrm>
            <a:off x="8340700" y="1137250"/>
            <a:ext cx="3206400" cy="2396700"/>
          </a:xfrm>
          <a:prstGeom prst="rect">
            <a:avLst/>
          </a:prstGeom>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342900" lvl="0" marL="457200" rtl="0" algn="l">
              <a:spcBef>
                <a:spcPts val="1000"/>
              </a:spcBef>
              <a:spcAft>
                <a:spcPts val="0"/>
              </a:spcAft>
              <a:buSzPts val="1800"/>
              <a:buFont typeface="Times New Roman"/>
              <a:buChar char="•"/>
            </a:pPr>
            <a:r>
              <a:rPr lang="en-GB" sz="1800">
                <a:latin typeface="Times New Roman"/>
                <a:ea typeface="Times New Roman"/>
                <a:cs typeface="Times New Roman"/>
                <a:sym typeface="Times New Roman"/>
              </a:rPr>
              <a:t>Decision Tree</a:t>
            </a:r>
            <a:endParaRPr sz="1800">
              <a:latin typeface="Times New Roman"/>
              <a:ea typeface="Times New Roman"/>
              <a:cs typeface="Times New Roman"/>
              <a:sym typeface="Times New Roman"/>
            </a:endParaRPr>
          </a:p>
        </p:txBody>
      </p:sp>
      <p:sp>
        <p:nvSpPr>
          <p:cNvPr id="267" name="Google Shape;267;p29"/>
          <p:cNvSpPr txBox="1"/>
          <p:nvPr>
            <p:ph idx="1" type="body"/>
          </p:nvPr>
        </p:nvSpPr>
        <p:spPr>
          <a:xfrm>
            <a:off x="2510150" y="3835450"/>
            <a:ext cx="3206400" cy="2396700"/>
          </a:xfrm>
          <a:prstGeom prst="rect">
            <a:avLst/>
          </a:prstGeom>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342900" lvl="0" marL="457200" rtl="0" algn="l">
              <a:spcBef>
                <a:spcPts val="1000"/>
              </a:spcBef>
              <a:spcAft>
                <a:spcPts val="0"/>
              </a:spcAft>
              <a:buSzPts val="1800"/>
              <a:buFont typeface="Times New Roman"/>
              <a:buChar char="•"/>
            </a:pPr>
            <a:r>
              <a:rPr lang="en-GB" sz="1800">
                <a:latin typeface="Times New Roman"/>
                <a:ea typeface="Times New Roman"/>
                <a:cs typeface="Times New Roman"/>
                <a:sym typeface="Times New Roman"/>
              </a:rPr>
              <a:t>Support Vector Machine</a:t>
            </a:r>
            <a:endParaRPr sz="1800">
              <a:latin typeface="Times New Roman"/>
              <a:ea typeface="Times New Roman"/>
              <a:cs typeface="Times New Roman"/>
              <a:sym typeface="Times New Roman"/>
            </a:endParaRPr>
          </a:p>
        </p:txBody>
      </p:sp>
      <p:sp>
        <p:nvSpPr>
          <p:cNvPr id="268" name="Google Shape;268;p29"/>
          <p:cNvSpPr txBox="1"/>
          <p:nvPr>
            <p:ph idx="1" type="body"/>
          </p:nvPr>
        </p:nvSpPr>
        <p:spPr>
          <a:xfrm>
            <a:off x="6385875" y="3835450"/>
            <a:ext cx="3206400" cy="2396700"/>
          </a:xfrm>
          <a:prstGeom prst="rect">
            <a:avLst/>
          </a:prstGeom>
          <a:ln cap="flat" cmpd="sng" w="952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342900" lvl="0" marL="457200" rtl="0" algn="l">
              <a:spcBef>
                <a:spcPts val="1000"/>
              </a:spcBef>
              <a:spcAft>
                <a:spcPts val="0"/>
              </a:spcAft>
              <a:buSzPts val="1800"/>
              <a:buFont typeface="Times New Roman"/>
              <a:buChar char="•"/>
            </a:pPr>
            <a:r>
              <a:rPr lang="en-GB" sz="1800">
                <a:latin typeface="Times New Roman"/>
                <a:ea typeface="Times New Roman"/>
                <a:cs typeface="Times New Roman"/>
                <a:sym typeface="Times New Roman"/>
              </a:rPr>
              <a:t>Random Forest</a:t>
            </a:r>
            <a:endParaRPr sz="1800">
              <a:latin typeface="Times New Roman"/>
              <a:ea typeface="Times New Roman"/>
              <a:cs typeface="Times New Roman"/>
              <a:sym typeface="Times New Roman"/>
            </a:endParaRPr>
          </a:p>
        </p:txBody>
      </p:sp>
      <p:pic>
        <p:nvPicPr>
          <p:cNvPr id="269" name="Google Shape;269;p29"/>
          <p:cNvPicPr preferRelativeResize="0"/>
          <p:nvPr/>
        </p:nvPicPr>
        <p:blipFill>
          <a:blip r:embed="rId3">
            <a:alphaModFix/>
          </a:blip>
          <a:stretch>
            <a:fillRect/>
          </a:stretch>
        </p:blipFill>
        <p:spPr>
          <a:xfrm>
            <a:off x="4724400" y="1545036"/>
            <a:ext cx="2743200" cy="1720965"/>
          </a:xfrm>
          <a:prstGeom prst="rect">
            <a:avLst/>
          </a:prstGeom>
          <a:noFill/>
          <a:ln>
            <a:noFill/>
          </a:ln>
        </p:spPr>
      </p:pic>
      <p:pic>
        <p:nvPicPr>
          <p:cNvPr id="270" name="Google Shape;270;p29"/>
          <p:cNvPicPr preferRelativeResize="0"/>
          <p:nvPr/>
        </p:nvPicPr>
        <p:blipFill>
          <a:blip r:embed="rId4">
            <a:alphaModFix/>
          </a:blip>
          <a:stretch>
            <a:fillRect/>
          </a:stretch>
        </p:blipFill>
        <p:spPr>
          <a:xfrm>
            <a:off x="8555239" y="1545023"/>
            <a:ext cx="2853911" cy="1842225"/>
          </a:xfrm>
          <a:prstGeom prst="rect">
            <a:avLst/>
          </a:prstGeom>
          <a:noFill/>
          <a:ln>
            <a:noFill/>
          </a:ln>
        </p:spPr>
      </p:pic>
      <p:pic>
        <p:nvPicPr>
          <p:cNvPr id="271" name="Google Shape;271;p29"/>
          <p:cNvPicPr preferRelativeResize="0"/>
          <p:nvPr/>
        </p:nvPicPr>
        <p:blipFill>
          <a:blip r:embed="rId5">
            <a:alphaModFix/>
          </a:blip>
          <a:stretch>
            <a:fillRect/>
          </a:stretch>
        </p:blipFill>
        <p:spPr>
          <a:xfrm>
            <a:off x="812025" y="1659375"/>
            <a:ext cx="2872150" cy="1606625"/>
          </a:xfrm>
          <a:prstGeom prst="rect">
            <a:avLst/>
          </a:prstGeom>
          <a:noFill/>
          <a:ln>
            <a:noFill/>
          </a:ln>
        </p:spPr>
      </p:pic>
      <p:pic>
        <p:nvPicPr>
          <p:cNvPr id="272" name="Google Shape;272;p29"/>
          <p:cNvPicPr preferRelativeResize="0"/>
          <p:nvPr/>
        </p:nvPicPr>
        <p:blipFill>
          <a:blip r:embed="rId6">
            <a:alphaModFix/>
          </a:blip>
          <a:stretch>
            <a:fillRect/>
          </a:stretch>
        </p:blipFill>
        <p:spPr>
          <a:xfrm>
            <a:off x="6491387" y="4270187"/>
            <a:ext cx="2995389" cy="1842225"/>
          </a:xfrm>
          <a:prstGeom prst="rect">
            <a:avLst/>
          </a:prstGeom>
          <a:noFill/>
          <a:ln>
            <a:noFill/>
          </a:ln>
        </p:spPr>
      </p:pic>
      <p:pic>
        <p:nvPicPr>
          <p:cNvPr id="273" name="Google Shape;273;p29"/>
          <p:cNvPicPr preferRelativeResize="0"/>
          <p:nvPr/>
        </p:nvPicPr>
        <p:blipFill>
          <a:blip r:embed="rId7">
            <a:alphaModFix/>
          </a:blip>
          <a:stretch>
            <a:fillRect/>
          </a:stretch>
        </p:blipFill>
        <p:spPr>
          <a:xfrm>
            <a:off x="2615650" y="4261197"/>
            <a:ext cx="2995400" cy="1860203"/>
          </a:xfrm>
          <a:prstGeom prst="rect">
            <a:avLst/>
          </a:prstGeom>
          <a:noFill/>
          <a:ln>
            <a:noFill/>
          </a:ln>
        </p:spPr>
      </p:pic>
      <p:sp>
        <p:nvSpPr>
          <p:cNvPr id="274" name="Google Shape;274;p29"/>
          <p:cNvSpPr txBox="1"/>
          <p:nvPr>
            <p:ph type="title"/>
          </p:nvPr>
        </p:nvSpPr>
        <p:spPr>
          <a:xfrm>
            <a:off x="445569" y="348661"/>
            <a:ext cx="11436900" cy="42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A4123F"/>
              </a:buClr>
              <a:buSzPts val="3200"/>
              <a:buFont typeface="Times New Roman"/>
              <a:buNone/>
            </a:pPr>
            <a:r>
              <a:rPr b="1" lang="en-GB">
                <a:latin typeface="Times New Roman"/>
                <a:ea typeface="Times New Roman"/>
                <a:cs typeface="Times New Roman"/>
                <a:sym typeface="Times New Roman"/>
              </a:rPr>
              <a:t>Result (Sentiment Analysis Using Speech)</a:t>
            </a:r>
            <a:endParaRPr/>
          </a:p>
        </p:txBody>
      </p:sp>
      <p:sp>
        <p:nvSpPr>
          <p:cNvPr id="275" name="Google Shape;275;p29"/>
          <p:cNvSpPr txBox="1"/>
          <p:nvPr>
            <p:ph idx="11" type="ftr"/>
          </p:nvPr>
        </p:nvSpPr>
        <p:spPr>
          <a:xfrm>
            <a:off x="4038600" y="64085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2</a:t>
            </a:r>
            <a:r>
              <a:rPr lang="en-GB"/>
              <a:t>3AIE233M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0"/>
          <p:cNvSpPr txBox="1"/>
          <p:nvPr>
            <p:ph idx="1" type="body"/>
          </p:nvPr>
        </p:nvSpPr>
        <p:spPr>
          <a:xfrm>
            <a:off x="377544" y="909756"/>
            <a:ext cx="11436900" cy="4908000"/>
          </a:xfrm>
          <a:prstGeom prst="rect">
            <a:avLst/>
          </a:prstGeom>
        </p:spPr>
        <p:txBody>
          <a:bodyPr anchorCtr="0" anchor="t" bIns="45700" lIns="91425" spcFirstLastPara="1" rIns="91425" wrap="square" tIns="45700">
            <a:normAutofit/>
          </a:bodyPr>
          <a:lstStyle/>
          <a:p>
            <a:pPr indent="0" lvl="0" marL="0" rtl="0" algn="l">
              <a:lnSpc>
                <a:spcPct val="115000"/>
              </a:lnSpc>
              <a:spcBef>
                <a:spcPts val="1500"/>
              </a:spcBef>
              <a:spcAft>
                <a:spcPts val="0"/>
              </a:spcAft>
              <a:buNone/>
            </a:pPr>
            <a:r>
              <a:rPr b="1" lang="en-GB" sz="1700">
                <a:latin typeface="Times New Roman"/>
                <a:ea typeface="Times New Roman"/>
                <a:cs typeface="Times New Roman"/>
                <a:sym typeface="Times New Roman"/>
              </a:rPr>
              <a:t>Model Comparison for Emotion Classification:</a:t>
            </a:r>
            <a:endParaRPr b="1" sz="1700">
              <a:latin typeface="Times New Roman"/>
              <a:ea typeface="Times New Roman"/>
              <a:cs typeface="Times New Roman"/>
              <a:sym typeface="Times New Roman"/>
            </a:endParaRPr>
          </a:p>
          <a:p>
            <a:pPr indent="0" lvl="0" marL="0" rtl="0" algn="l">
              <a:lnSpc>
                <a:spcPct val="115000"/>
              </a:lnSpc>
              <a:spcBef>
                <a:spcPts val="2100"/>
              </a:spcBef>
              <a:spcAft>
                <a:spcPts val="2100"/>
              </a:spcAft>
              <a:buNone/>
            </a:pPr>
            <a:r>
              <a:t/>
            </a:r>
            <a:endParaRPr/>
          </a:p>
        </p:txBody>
      </p:sp>
      <p:graphicFrame>
        <p:nvGraphicFramePr>
          <p:cNvPr id="282" name="Google Shape;282;p30"/>
          <p:cNvGraphicFramePr/>
          <p:nvPr/>
        </p:nvGraphicFramePr>
        <p:xfrm>
          <a:off x="2132525" y="1309050"/>
          <a:ext cx="3000000" cy="3000000"/>
        </p:xfrm>
        <a:graphic>
          <a:graphicData uri="http://schemas.openxmlformats.org/drawingml/2006/table">
            <a:tbl>
              <a:tblPr>
                <a:noFill/>
                <a:tableStyleId>{0EF5FDA5-C58F-4ED4-8010-D1FF6EF91C3A}</a:tableStyleId>
              </a:tblPr>
              <a:tblGrid>
                <a:gridCol w="759825"/>
                <a:gridCol w="2158875"/>
                <a:gridCol w="1511000"/>
                <a:gridCol w="1338725"/>
                <a:gridCol w="1178075"/>
                <a:gridCol w="1223975"/>
              </a:tblGrid>
              <a:tr h="531675">
                <a:tc>
                  <a:txBody>
                    <a:bodyPr/>
                    <a:lstStyle/>
                    <a:p>
                      <a:pPr indent="0" lvl="0" marL="0" rtl="0" algn="ctr">
                        <a:spcBef>
                          <a:spcPts val="0"/>
                        </a:spcBef>
                        <a:spcAft>
                          <a:spcPts val="0"/>
                        </a:spcAft>
                        <a:buNone/>
                      </a:pPr>
                      <a:r>
                        <a:rPr b="1" lang="en-GB">
                          <a:latin typeface="Times New Roman"/>
                          <a:ea typeface="Times New Roman"/>
                          <a:cs typeface="Times New Roman"/>
                          <a:sym typeface="Times New Roman"/>
                        </a:rPr>
                        <a:t>SL NO.</a:t>
                      </a:r>
                      <a:endParaRPr b="1">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GB">
                          <a:latin typeface="Times New Roman"/>
                          <a:ea typeface="Times New Roman"/>
                          <a:cs typeface="Times New Roman"/>
                          <a:sym typeface="Times New Roman"/>
                        </a:rPr>
                        <a:t>MODEL USED: </a:t>
                      </a:r>
                      <a:endParaRPr b="1">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GB">
                          <a:latin typeface="Times New Roman"/>
                          <a:ea typeface="Times New Roman"/>
                          <a:cs typeface="Times New Roman"/>
                          <a:sym typeface="Times New Roman"/>
                        </a:rPr>
                        <a:t>ACCURACY</a:t>
                      </a:r>
                      <a:endParaRPr b="1">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GB">
                          <a:latin typeface="Times New Roman"/>
                          <a:ea typeface="Times New Roman"/>
                          <a:cs typeface="Times New Roman"/>
                          <a:sym typeface="Times New Roman"/>
                        </a:rPr>
                        <a:t>F1-SCORE</a:t>
                      </a:r>
                      <a:endParaRPr b="1">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GB">
                          <a:latin typeface="Times New Roman"/>
                          <a:ea typeface="Times New Roman"/>
                          <a:cs typeface="Times New Roman"/>
                          <a:sym typeface="Times New Roman"/>
                        </a:rPr>
                        <a:t>PRECISION</a:t>
                      </a:r>
                      <a:endParaRPr b="1">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GB">
                          <a:latin typeface="Times New Roman"/>
                          <a:ea typeface="Times New Roman"/>
                          <a:cs typeface="Times New Roman"/>
                          <a:sym typeface="Times New Roman"/>
                        </a:rPr>
                        <a:t>RECALL</a:t>
                      </a:r>
                      <a:endParaRPr b="1">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31675">
                <a:tc>
                  <a:txBody>
                    <a:bodyPr/>
                    <a:lstStyle/>
                    <a:p>
                      <a:pPr indent="-317500" lvl="0" marL="457200" rtl="0" algn="ctr">
                        <a:spcBef>
                          <a:spcPts val="0"/>
                        </a:spcBef>
                        <a:spcAft>
                          <a:spcPts val="0"/>
                        </a:spcAft>
                        <a:buSzPts val="1400"/>
                        <a:buFont typeface="Times New Roman"/>
                        <a:buAutoNum type="arabicPeriod"/>
                      </a:pPr>
                      <a:r>
                        <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2100"/>
                        </a:spcBef>
                        <a:spcAft>
                          <a:spcPts val="2100"/>
                        </a:spcAft>
                        <a:buNone/>
                      </a:pPr>
                      <a:r>
                        <a:rPr lang="en-GB" sz="1800">
                          <a:solidFill>
                            <a:srgbClr val="0D0D0D"/>
                          </a:solidFill>
                          <a:highlight>
                            <a:schemeClr val="lt1"/>
                          </a:highlight>
                          <a:latin typeface="Times New Roman"/>
                          <a:ea typeface="Times New Roman"/>
                          <a:cs typeface="Times New Roman"/>
                          <a:sym typeface="Times New Roman"/>
                        </a:rPr>
                        <a:t>Random Forest</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3600"/>
                        </a:spcBef>
                        <a:spcAft>
                          <a:spcPts val="3600"/>
                        </a:spcAft>
                        <a:buNone/>
                      </a:pPr>
                      <a:r>
                        <a:rPr lang="en-GB" sz="1600">
                          <a:latin typeface="Times New Roman"/>
                          <a:ea typeface="Times New Roman"/>
                          <a:cs typeface="Times New Roman"/>
                          <a:sym typeface="Times New Roman"/>
                        </a:rPr>
                        <a:t>55%</a:t>
                      </a:r>
                      <a:endParaRPr sz="16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3600"/>
                        </a:spcBef>
                        <a:spcAft>
                          <a:spcPts val="3600"/>
                        </a:spcAft>
                        <a:buNone/>
                      </a:pPr>
                      <a:r>
                        <a:rPr lang="en-GB" sz="1600">
                          <a:solidFill>
                            <a:srgbClr val="0D0D0D"/>
                          </a:solidFill>
                          <a:highlight>
                            <a:schemeClr val="lt1"/>
                          </a:highlight>
                          <a:latin typeface="Times New Roman"/>
                          <a:ea typeface="Times New Roman"/>
                          <a:cs typeface="Times New Roman"/>
                          <a:sym typeface="Times New Roman"/>
                        </a:rPr>
                        <a:t>0.55</a:t>
                      </a:r>
                      <a:endParaRPr sz="1600">
                        <a:solidFill>
                          <a:srgbClr val="0D0D0D"/>
                        </a:solidFill>
                        <a:highlight>
                          <a:schemeClr val="lt1"/>
                        </a:highlight>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3600"/>
                        </a:spcBef>
                        <a:spcAft>
                          <a:spcPts val="3600"/>
                        </a:spcAft>
                        <a:buNone/>
                      </a:pPr>
                      <a:r>
                        <a:rPr lang="en-GB" sz="1600">
                          <a:solidFill>
                            <a:srgbClr val="0D0D0D"/>
                          </a:solidFill>
                          <a:highlight>
                            <a:schemeClr val="lt1"/>
                          </a:highlight>
                          <a:latin typeface="Times New Roman"/>
                          <a:ea typeface="Times New Roman"/>
                          <a:cs typeface="Times New Roman"/>
                          <a:sym typeface="Times New Roman"/>
                        </a:rPr>
                        <a:t>0.57</a:t>
                      </a:r>
                      <a:endParaRPr sz="1600">
                        <a:solidFill>
                          <a:srgbClr val="0D0D0D"/>
                        </a:solidFill>
                        <a:highlight>
                          <a:schemeClr val="lt1"/>
                        </a:highlight>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3600"/>
                        </a:spcBef>
                        <a:spcAft>
                          <a:spcPts val="3600"/>
                        </a:spcAft>
                        <a:buNone/>
                      </a:pPr>
                      <a:r>
                        <a:rPr lang="en-GB" sz="1600">
                          <a:solidFill>
                            <a:srgbClr val="0D0D0D"/>
                          </a:solidFill>
                          <a:highlight>
                            <a:schemeClr val="lt1"/>
                          </a:highlight>
                          <a:latin typeface="Times New Roman"/>
                          <a:ea typeface="Times New Roman"/>
                          <a:cs typeface="Times New Roman"/>
                          <a:sym typeface="Times New Roman"/>
                        </a:rPr>
                        <a:t>0.55</a:t>
                      </a:r>
                      <a:endParaRPr sz="1600">
                        <a:solidFill>
                          <a:srgbClr val="0D0D0D"/>
                        </a:solidFill>
                        <a:highlight>
                          <a:schemeClr val="lt1"/>
                        </a:highlight>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65950">
                <a:tc>
                  <a:txBody>
                    <a:bodyPr/>
                    <a:lstStyle/>
                    <a:p>
                      <a:pPr indent="0" lvl="0" marL="0" rtl="0" algn="ctr">
                        <a:spcBef>
                          <a:spcPts val="0"/>
                        </a:spcBef>
                        <a:spcAft>
                          <a:spcPts val="0"/>
                        </a:spcAft>
                        <a:buNone/>
                      </a:pPr>
                      <a:r>
                        <a:rPr lang="en-GB">
                          <a:latin typeface="Times New Roman"/>
                          <a:ea typeface="Times New Roman"/>
                          <a:cs typeface="Times New Roman"/>
                          <a:sym typeface="Times New Roman"/>
                        </a:rPr>
                        <a:t>2. </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2100"/>
                        </a:spcBef>
                        <a:spcAft>
                          <a:spcPts val="2100"/>
                        </a:spcAft>
                        <a:buNone/>
                      </a:pPr>
                      <a:r>
                        <a:rPr lang="en-GB" sz="1800">
                          <a:solidFill>
                            <a:srgbClr val="0D0D0D"/>
                          </a:solidFill>
                          <a:highlight>
                            <a:schemeClr val="lt1"/>
                          </a:highlight>
                          <a:latin typeface="Times New Roman"/>
                          <a:ea typeface="Times New Roman"/>
                          <a:cs typeface="Times New Roman"/>
                          <a:sym typeface="Times New Roman"/>
                        </a:rPr>
                        <a:t>Logistic Regression</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3600"/>
                        </a:spcBef>
                        <a:spcAft>
                          <a:spcPts val="3600"/>
                        </a:spcAft>
                        <a:buNone/>
                      </a:pPr>
                      <a:r>
                        <a:rPr lang="en-GB" sz="1600">
                          <a:latin typeface="Times New Roman"/>
                          <a:ea typeface="Times New Roman"/>
                          <a:cs typeface="Times New Roman"/>
                          <a:sym typeface="Times New Roman"/>
                        </a:rPr>
                        <a:t>41.32%</a:t>
                      </a:r>
                      <a:endParaRPr sz="16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3600"/>
                        </a:spcBef>
                        <a:spcAft>
                          <a:spcPts val="3600"/>
                        </a:spcAft>
                        <a:buNone/>
                      </a:pPr>
                      <a:r>
                        <a:rPr lang="en-GB" sz="1600">
                          <a:solidFill>
                            <a:srgbClr val="0D0D0D"/>
                          </a:solidFill>
                          <a:highlight>
                            <a:schemeClr val="lt1"/>
                          </a:highlight>
                          <a:latin typeface="Times New Roman"/>
                          <a:ea typeface="Times New Roman"/>
                          <a:cs typeface="Times New Roman"/>
                          <a:sym typeface="Times New Roman"/>
                        </a:rPr>
                        <a:t>0.40</a:t>
                      </a:r>
                      <a:endParaRPr sz="1600">
                        <a:solidFill>
                          <a:srgbClr val="0D0D0D"/>
                        </a:solidFill>
                        <a:highlight>
                          <a:schemeClr val="lt1"/>
                        </a:highlight>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3600"/>
                        </a:spcBef>
                        <a:spcAft>
                          <a:spcPts val="3600"/>
                        </a:spcAft>
                        <a:buNone/>
                      </a:pPr>
                      <a:r>
                        <a:rPr lang="en-GB" sz="1600">
                          <a:solidFill>
                            <a:srgbClr val="0D0D0D"/>
                          </a:solidFill>
                          <a:highlight>
                            <a:schemeClr val="lt1"/>
                          </a:highlight>
                          <a:latin typeface="Times New Roman"/>
                          <a:ea typeface="Times New Roman"/>
                          <a:cs typeface="Times New Roman"/>
                          <a:sym typeface="Times New Roman"/>
                        </a:rPr>
                        <a:t>0.41</a:t>
                      </a:r>
                      <a:endParaRPr sz="1600">
                        <a:solidFill>
                          <a:srgbClr val="0D0D0D"/>
                        </a:solidFill>
                        <a:highlight>
                          <a:schemeClr val="lt1"/>
                        </a:highlight>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3600"/>
                        </a:spcBef>
                        <a:spcAft>
                          <a:spcPts val="3600"/>
                        </a:spcAft>
                        <a:buNone/>
                      </a:pPr>
                      <a:r>
                        <a:rPr lang="en-GB" sz="1600">
                          <a:solidFill>
                            <a:srgbClr val="0D0D0D"/>
                          </a:solidFill>
                          <a:highlight>
                            <a:schemeClr val="lt1"/>
                          </a:highlight>
                          <a:latin typeface="Times New Roman"/>
                          <a:ea typeface="Times New Roman"/>
                          <a:cs typeface="Times New Roman"/>
                          <a:sym typeface="Times New Roman"/>
                        </a:rPr>
                        <a:t>0.41</a:t>
                      </a:r>
                      <a:endParaRPr sz="1600">
                        <a:solidFill>
                          <a:srgbClr val="0D0D0D"/>
                        </a:solidFill>
                        <a:highlight>
                          <a:schemeClr val="lt1"/>
                        </a:highlight>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31675">
                <a:tc>
                  <a:txBody>
                    <a:bodyPr/>
                    <a:lstStyle/>
                    <a:p>
                      <a:pPr indent="0" lvl="0" marL="0" rtl="0" algn="ctr">
                        <a:spcBef>
                          <a:spcPts val="0"/>
                        </a:spcBef>
                        <a:spcAft>
                          <a:spcPts val="0"/>
                        </a:spcAft>
                        <a:buNone/>
                      </a:pPr>
                      <a:r>
                        <a:rPr lang="en-GB">
                          <a:latin typeface="Times New Roman"/>
                          <a:ea typeface="Times New Roman"/>
                          <a:cs typeface="Times New Roman"/>
                          <a:sym typeface="Times New Roman"/>
                        </a:rPr>
                        <a:t>3. </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2100"/>
                        </a:spcBef>
                        <a:spcAft>
                          <a:spcPts val="2100"/>
                        </a:spcAft>
                        <a:buNone/>
                      </a:pPr>
                      <a:r>
                        <a:rPr lang="en-GB" sz="1800">
                          <a:solidFill>
                            <a:srgbClr val="0D0D0D"/>
                          </a:solidFill>
                          <a:highlight>
                            <a:schemeClr val="lt1"/>
                          </a:highlight>
                          <a:latin typeface="Times New Roman"/>
                          <a:ea typeface="Times New Roman"/>
                          <a:cs typeface="Times New Roman"/>
                          <a:sym typeface="Times New Roman"/>
                        </a:rPr>
                        <a:t>Decision Tree </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3600"/>
                        </a:spcBef>
                        <a:spcAft>
                          <a:spcPts val="3600"/>
                        </a:spcAft>
                        <a:buNone/>
                      </a:pPr>
                      <a:r>
                        <a:rPr lang="en-GB" sz="1600">
                          <a:latin typeface="Times New Roman"/>
                          <a:ea typeface="Times New Roman"/>
                          <a:cs typeface="Times New Roman"/>
                          <a:sym typeface="Times New Roman"/>
                        </a:rPr>
                        <a:t>37.25%</a:t>
                      </a:r>
                      <a:endParaRPr sz="16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3600"/>
                        </a:spcBef>
                        <a:spcAft>
                          <a:spcPts val="3600"/>
                        </a:spcAft>
                        <a:buNone/>
                      </a:pPr>
                      <a:r>
                        <a:rPr lang="en-GB" sz="1600">
                          <a:solidFill>
                            <a:srgbClr val="0D0D0D"/>
                          </a:solidFill>
                          <a:highlight>
                            <a:schemeClr val="lt1"/>
                          </a:highlight>
                          <a:latin typeface="Times New Roman"/>
                          <a:ea typeface="Times New Roman"/>
                          <a:cs typeface="Times New Roman"/>
                          <a:sym typeface="Times New Roman"/>
                        </a:rPr>
                        <a:t>0.39</a:t>
                      </a:r>
                      <a:endParaRPr sz="1600">
                        <a:solidFill>
                          <a:srgbClr val="0D0D0D"/>
                        </a:solidFill>
                        <a:highlight>
                          <a:schemeClr val="lt1"/>
                        </a:highlight>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3600"/>
                        </a:spcBef>
                        <a:spcAft>
                          <a:spcPts val="3600"/>
                        </a:spcAft>
                        <a:buNone/>
                      </a:pPr>
                      <a:r>
                        <a:rPr lang="en-GB" sz="1600">
                          <a:solidFill>
                            <a:srgbClr val="0D0D0D"/>
                          </a:solidFill>
                          <a:highlight>
                            <a:schemeClr val="lt1"/>
                          </a:highlight>
                          <a:latin typeface="Times New Roman"/>
                          <a:ea typeface="Times New Roman"/>
                          <a:cs typeface="Times New Roman"/>
                          <a:sym typeface="Times New Roman"/>
                        </a:rPr>
                        <a:t>0.38</a:t>
                      </a:r>
                      <a:endParaRPr sz="1600">
                        <a:solidFill>
                          <a:srgbClr val="0D0D0D"/>
                        </a:solidFill>
                        <a:highlight>
                          <a:schemeClr val="lt1"/>
                        </a:highlight>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3600"/>
                        </a:spcBef>
                        <a:spcAft>
                          <a:spcPts val="3600"/>
                        </a:spcAft>
                        <a:buNone/>
                      </a:pPr>
                      <a:r>
                        <a:rPr lang="en-GB" sz="1600">
                          <a:solidFill>
                            <a:srgbClr val="0D0D0D"/>
                          </a:solidFill>
                          <a:highlight>
                            <a:schemeClr val="lt1"/>
                          </a:highlight>
                          <a:latin typeface="Times New Roman"/>
                          <a:ea typeface="Times New Roman"/>
                          <a:cs typeface="Times New Roman"/>
                          <a:sym typeface="Times New Roman"/>
                        </a:rPr>
                        <a:t>0.37</a:t>
                      </a:r>
                      <a:endParaRPr sz="1600">
                        <a:solidFill>
                          <a:srgbClr val="0D0D0D"/>
                        </a:solidFill>
                        <a:highlight>
                          <a:schemeClr val="lt1"/>
                        </a:highlight>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17375">
                <a:tc>
                  <a:txBody>
                    <a:bodyPr/>
                    <a:lstStyle/>
                    <a:p>
                      <a:pPr indent="0" lvl="0" marL="0" rtl="0" algn="ctr">
                        <a:spcBef>
                          <a:spcPts val="0"/>
                        </a:spcBef>
                        <a:spcAft>
                          <a:spcPts val="0"/>
                        </a:spcAft>
                        <a:buNone/>
                      </a:pPr>
                      <a:r>
                        <a:rPr lang="en-GB">
                          <a:latin typeface="Times New Roman"/>
                          <a:ea typeface="Times New Roman"/>
                          <a:cs typeface="Times New Roman"/>
                          <a:sym typeface="Times New Roman"/>
                        </a:rPr>
                        <a:t>4.</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GB" sz="1800">
                          <a:solidFill>
                            <a:srgbClr val="0D0D0D"/>
                          </a:solidFill>
                          <a:highlight>
                            <a:srgbClr val="FFFFFF"/>
                          </a:highlight>
                          <a:latin typeface="Times New Roman"/>
                          <a:ea typeface="Times New Roman"/>
                          <a:cs typeface="Times New Roman"/>
                          <a:sym typeface="Times New Roman"/>
                        </a:rPr>
                        <a:t>Support Vector Machine (SVM)</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600">
                          <a:latin typeface="Times New Roman"/>
                          <a:ea typeface="Times New Roman"/>
                          <a:cs typeface="Times New Roman"/>
                          <a:sym typeface="Times New Roman"/>
                        </a:rPr>
                        <a:t>43.11%</a:t>
                      </a:r>
                      <a:endParaRPr sz="16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600">
                          <a:solidFill>
                            <a:srgbClr val="0D0D0D"/>
                          </a:solidFill>
                          <a:highlight>
                            <a:srgbClr val="FFFFFF"/>
                          </a:highlight>
                          <a:latin typeface="Times New Roman"/>
                          <a:ea typeface="Times New Roman"/>
                          <a:cs typeface="Times New Roman"/>
                          <a:sym typeface="Times New Roman"/>
                        </a:rPr>
                        <a:t>0.44</a:t>
                      </a:r>
                      <a:endParaRPr sz="1600">
                        <a:solidFill>
                          <a:srgbClr val="0D0D0D"/>
                        </a:solidFill>
                        <a:highlight>
                          <a:srgbClr val="FFFFFF"/>
                        </a:highlight>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600">
                          <a:solidFill>
                            <a:srgbClr val="0D0D0D"/>
                          </a:solidFill>
                          <a:highlight>
                            <a:srgbClr val="FFFFFF"/>
                          </a:highlight>
                          <a:latin typeface="Times New Roman"/>
                          <a:ea typeface="Times New Roman"/>
                          <a:cs typeface="Times New Roman"/>
                          <a:sym typeface="Times New Roman"/>
                        </a:rPr>
                        <a:t>0.46</a:t>
                      </a:r>
                      <a:endParaRPr sz="1600">
                        <a:solidFill>
                          <a:srgbClr val="0D0D0D"/>
                        </a:solidFill>
                        <a:highlight>
                          <a:srgbClr val="FFFFFF"/>
                        </a:highlight>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600">
                          <a:solidFill>
                            <a:srgbClr val="0D0D0D"/>
                          </a:solidFill>
                          <a:highlight>
                            <a:srgbClr val="FFFFFF"/>
                          </a:highlight>
                          <a:latin typeface="Times New Roman"/>
                          <a:ea typeface="Times New Roman"/>
                          <a:cs typeface="Times New Roman"/>
                          <a:sym typeface="Times New Roman"/>
                        </a:rPr>
                        <a:t>0.45</a:t>
                      </a:r>
                      <a:endParaRPr sz="1600">
                        <a:solidFill>
                          <a:srgbClr val="0D0D0D"/>
                        </a:solidFill>
                        <a:highlight>
                          <a:srgbClr val="FFFFFF"/>
                        </a:highlight>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17375">
                <a:tc>
                  <a:txBody>
                    <a:bodyPr/>
                    <a:lstStyle/>
                    <a:p>
                      <a:pPr indent="0" lvl="0" marL="0" rtl="0" algn="ctr">
                        <a:spcBef>
                          <a:spcPts val="0"/>
                        </a:spcBef>
                        <a:spcAft>
                          <a:spcPts val="0"/>
                        </a:spcAft>
                        <a:buNone/>
                      </a:pPr>
                      <a:r>
                        <a:rPr lang="en-GB">
                          <a:latin typeface="Times New Roman"/>
                          <a:ea typeface="Times New Roman"/>
                          <a:cs typeface="Times New Roman"/>
                          <a:sym typeface="Times New Roman"/>
                        </a:rPr>
                        <a:t>5.</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Clr>
                          <a:schemeClr val="dk1"/>
                        </a:buClr>
                        <a:buSzPts val="1100"/>
                        <a:buFont typeface="Arial"/>
                        <a:buNone/>
                      </a:pPr>
                      <a:r>
                        <a:rPr lang="en-GB" sz="1800">
                          <a:solidFill>
                            <a:srgbClr val="0D0D0D"/>
                          </a:solidFill>
                          <a:highlight>
                            <a:srgbClr val="FFFFFF"/>
                          </a:highlight>
                          <a:latin typeface="Times New Roman"/>
                          <a:ea typeface="Times New Roman"/>
                          <a:cs typeface="Times New Roman"/>
                          <a:sym typeface="Times New Roman"/>
                        </a:rPr>
                        <a:t>K-nearest Neighbor (KNN) Classifier</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600">
                          <a:latin typeface="Times New Roman"/>
                          <a:ea typeface="Times New Roman"/>
                          <a:cs typeface="Times New Roman"/>
                          <a:sym typeface="Times New Roman"/>
                        </a:rPr>
                        <a:t>46.73%</a:t>
                      </a:r>
                      <a:endParaRPr sz="16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600">
                          <a:solidFill>
                            <a:srgbClr val="0D0D0D"/>
                          </a:solidFill>
                          <a:highlight>
                            <a:srgbClr val="FFFFFF"/>
                          </a:highlight>
                          <a:latin typeface="Times New Roman"/>
                          <a:ea typeface="Times New Roman"/>
                          <a:cs typeface="Times New Roman"/>
                          <a:sym typeface="Times New Roman"/>
                        </a:rPr>
                        <a:t>0.47</a:t>
                      </a:r>
                      <a:endParaRPr sz="1600">
                        <a:solidFill>
                          <a:srgbClr val="0D0D0D"/>
                        </a:solidFill>
                        <a:highlight>
                          <a:srgbClr val="FFFFFF"/>
                        </a:highlight>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600">
                          <a:solidFill>
                            <a:srgbClr val="0D0D0D"/>
                          </a:solidFill>
                          <a:highlight>
                            <a:srgbClr val="FFFFFF"/>
                          </a:highlight>
                          <a:latin typeface="Times New Roman"/>
                          <a:ea typeface="Times New Roman"/>
                          <a:cs typeface="Times New Roman"/>
                          <a:sym typeface="Times New Roman"/>
                        </a:rPr>
                        <a:t>0.48</a:t>
                      </a:r>
                      <a:endParaRPr sz="1600">
                        <a:solidFill>
                          <a:srgbClr val="0D0D0D"/>
                        </a:solidFill>
                        <a:highlight>
                          <a:srgbClr val="FFFFFF"/>
                        </a:highlight>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600">
                          <a:solidFill>
                            <a:srgbClr val="0D0D0D"/>
                          </a:solidFill>
                          <a:highlight>
                            <a:srgbClr val="FFFFFF"/>
                          </a:highlight>
                          <a:latin typeface="Times New Roman"/>
                          <a:ea typeface="Times New Roman"/>
                          <a:cs typeface="Times New Roman"/>
                          <a:sym typeface="Times New Roman"/>
                        </a:rPr>
                        <a:t>0.47</a:t>
                      </a:r>
                      <a:endParaRPr sz="1600">
                        <a:solidFill>
                          <a:srgbClr val="0D0D0D"/>
                        </a:solidFill>
                        <a:highlight>
                          <a:srgbClr val="FFFFFF"/>
                        </a:highlight>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31675">
                <a:tc>
                  <a:txBody>
                    <a:bodyPr/>
                    <a:lstStyle/>
                    <a:p>
                      <a:pPr indent="0" lvl="0" marL="0" rtl="0" algn="ctr">
                        <a:spcBef>
                          <a:spcPts val="0"/>
                        </a:spcBef>
                        <a:spcAft>
                          <a:spcPts val="0"/>
                        </a:spcAft>
                        <a:buNone/>
                      </a:pPr>
                      <a:r>
                        <a:rPr lang="en-GB">
                          <a:latin typeface="Times New Roman"/>
                          <a:ea typeface="Times New Roman"/>
                          <a:cs typeface="Times New Roman"/>
                          <a:sym typeface="Times New Roman"/>
                        </a:rPr>
                        <a:t>6.</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800">
                          <a:solidFill>
                            <a:srgbClr val="0D0D0D"/>
                          </a:solidFill>
                          <a:highlight>
                            <a:srgbClr val="FFFFFF"/>
                          </a:highlight>
                          <a:latin typeface="Times New Roman"/>
                          <a:ea typeface="Times New Roman"/>
                          <a:cs typeface="Times New Roman"/>
                          <a:sym typeface="Times New Roman"/>
                        </a:rPr>
                        <a:t>Gradient Boosting</a:t>
                      </a:r>
                      <a:endParaRPr sz="1800">
                        <a:solidFill>
                          <a:srgbClr val="0D0D0D"/>
                        </a:solidFill>
                        <a:highlight>
                          <a:srgbClr val="FFFFFF"/>
                        </a:highlight>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600">
                          <a:solidFill>
                            <a:srgbClr val="0D0D0D"/>
                          </a:solidFill>
                          <a:highlight>
                            <a:srgbClr val="FFFFFF"/>
                          </a:highlight>
                          <a:latin typeface="Times New Roman"/>
                          <a:ea typeface="Times New Roman"/>
                          <a:cs typeface="Times New Roman"/>
                          <a:sym typeface="Times New Roman"/>
                        </a:rPr>
                        <a:t>44.51%</a:t>
                      </a:r>
                      <a:endParaRPr sz="1600">
                        <a:solidFill>
                          <a:srgbClr val="0D0D0D"/>
                        </a:solidFill>
                        <a:highlight>
                          <a:srgbClr val="FFFFFF"/>
                        </a:highlight>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600">
                          <a:solidFill>
                            <a:srgbClr val="0D0D0D"/>
                          </a:solidFill>
                          <a:highlight>
                            <a:srgbClr val="FFFFFF"/>
                          </a:highlight>
                          <a:latin typeface="Times New Roman"/>
                          <a:ea typeface="Times New Roman"/>
                          <a:cs typeface="Times New Roman"/>
                          <a:sym typeface="Times New Roman"/>
                        </a:rPr>
                        <a:t>0.40</a:t>
                      </a:r>
                      <a:endParaRPr sz="1600">
                        <a:solidFill>
                          <a:srgbClr val="0D0D0D"/>
                        </a:solidFill>
                        <a:highlight>
                          <a:srgbClr val="FFFFFF"/>
                        </a:highlight>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600">
                          <a:solidFill>
                            <a:srgbClr val="0D0D0D"/>
                          </a:solidFill>
                          <a:highlight>
                            <a:srgbClr val="FFFFFF"/>
                          </a:highlight>
                          <a:latin typeface="Times New Roman"/>
                          <a:ea typeface="Times New Roman"/>
                          <a:cs typeface="Times New Roman"/>
                          <a:sym typeface="Times New Roman"/>
                        </a:rPr>
                        <a:t>0.46</a:t>
                      </a:r>
                      <a:endParaRPr sz="1600">
                        <a:solidFill>
                          <a:srgbClr val="0D0D0D"/>
                        </a:solidFill>
                        <a:highlight>
                          <a:srgbClr val="FFFFFF"/>
                        </a:highlight>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600">
                          <a:solidFill>
                            <a:srgbClr val="0D0D0D"/>
                          </a:solidFill>
                          <a:highlight>
                            <a:srgbClr val="FFFFFF"/>
                          </a:highlight>
                          <a:latin typeface="Times New Roman"/>
                          <a:ea typeface="Times New Roman"/>
                          <a:cs typeface="Times New Roman"/>
                          <a:sym typeface="Times New Roman"/>
                        </a:rPr>
                        <a:t>0.45</a:t>
                      </a:r>
                      <a:endParaRPr sz="1600">
                        <a:solidFill>
                          <a:srgbClr val="0D0D0D"/>
                        </a:solidFill>
                        <a:highlight>
                          <a:srgbClr val="FFFFFF"/>
                        </a:highlight>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31675">
                <a:tc>
                  <a:txBody>
                    <a:bodyPr/>
                    <a:lstStyle/>
                    <a:p>
                      <a:pPr indent="0" lvl="0" marL="0" rtl="0" algn="ctr">
                        <a:spcBef>
                          <a:spcPts val="0"/>
                        </a:spcBef>
                        <a:spcAft>
                          <a:spcPts val="0"/>
                        </a:spcAft>
                        <a:buNone/>
                      </a:pPr>
                      <a:r>
                        <a:rPr lang="en-GB">
                          <a:latin typeface="Times New Roman"/>
                          <a:ea typeface="Times New Roman"/>
                          <a:cs typeface="Times New Roman"/>
                          <a:sym typeface="Times New Roman"/>
                        </a:rPr>
                        <a:t>7.</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800">
                          <a:solidFill>
                            <a:srgbClr val="0D0D0D"/>
                          </a:solidFill>
                          <a:highlight>
                            <a:srgbClr val="FFFFFF"/>
                          </a:highlight>
                          <a:latin typeface="Times New Roman"/>
                          <a:ea typeface="Times New Roman"/>
                          <a:cs typeface="Times New Roman"/>
                          <a:sym typeface="Times New Roman"/>
                        </a:rPr>
                        <a:t>CNN</a:t>
                      </a:r>
                      <a:endParaRPr sz="1800">
                        <a:solidFill>
                          <a:srgbClr val="0D0D0D"/>
                        </a:solidFill>
                        <a:highlight>
                          <a:srgbClr val="FFFFFF"/>
                        </a:highlight>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600">
                          <a:solidFill>
                            <a:srgbClr val="0D0D0D"/>
                          </a:solidFill>
                          <a:highlight>
                            <a:srgbClr val="FFFFFF"/>
                          </a:highlight>
                          <a:latin typeface="Times New Roman"/>
                          <a:ea typeface="Times New Roman"/>
                          <a:cs typeface="Times New Roman"/>
                          <a:sym typeface="Times New Roman"/>
                        </a:rPr>
                        <a:t>20.73%</a:t>
                      </a:r>
                      <a:endParaRPr sz="1600">
                        <a:solidFill>
                          <a:srgbClr val="0D0D0D"/>
                        </a:solidFill>
                        <a:highlight>
                          <a:srgbClr val="FFFFFF"/>
                        </a:highlight>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600">
                          <a:solidFill>
                            <a:srgbClr val="0D0D0D"/>
                          </a:solidFill>
                          <a:highlight>
                            <a:srgbClr val="FFFFFF"/>
                          </a:highlight>
                          <a:latin typeface="Times New Roman"/>
                          <a:ea typeface="Times New Roman"/>
                          <a:cs typeface="Times New Roman"/>
                          <a:sym typeface="Times New Roman"/>
                        </a:rPr>
                        <a:t>0.07</a:t>
                      </a:r>
                      <a:endParaRPr sz="1600">
                        <a:solidFill>
                          <a:srgbClr val="0D0D0D"/>
                        </a:solidFill>
                        <a:highlight>
                          <a:srgbClr val="FFFFFF"/>
                        </a:highlight>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600">
                          <a:solidFill>
                            <a:srgbClr val="0D0D0D"/>
                          </a:solidFill>
                          <a:highlight>
                            <a:srgbClr val="FFFFFF"/>
                          </a:highlight>
                          <a:latin typeface="Times New Roman"/>
                          <a:ea typeface="Times New Roman"/>
                          <a:cs typeface="Times New Roman"/>
                          <a:sym typeface="Times New Roman"/>
                        </a:rPr>
                        <a:t>0.04</a:t>
                      </a:r>
                      <a:endParaRPr sz="1600">
                        <a:solidFill>
                          <a:srgbClr val="0D0D0D"/>
                        </a:solidFill>
                        <a:highlight>
                          <a:srgbClr val="FFFFFF"/>
                        </a:highlight>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1600">
                          <a:solidFill>
                            <a:srgbClr val="0D0D0D"/>
                          </a:solidFill>
                          <a:highlight>
                            <a:srgbClr val="FFFFFF"/>
                          </a:highlight>
                          <a:latin typeface="Times New Roman"/>
                          <a:ea typeface="Times New Roman"/>
                          <a:cs typeface="Times New Roman"/>
                          <a:sym typeface="Times New Roman"/>
                        </a:rPr>
                        <a:t>0.21</a:t>
                      </a:r>
                      <a:endParaRPr sz="1600">
                        <a:solidFill>
                          <a:srgbClr val="0D0D0D"/>
                        </a:solidFill>
                        <a:highlight>
                          <a:srgbClr val="FFFFFF"/>
                        </a:highlight>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283" name="Google Shape;283;p30"/>
          <p:cNvSpPr txBox="1"/>
          <p:nvPr>
            <p:ph type="title"/>
          </p:nvPr>
        </p:nvSpPr>
        <p:spPr>
          <a:xfrm>
            <a:off x="377544" y="322561"/>
            <a:ext cx="11436900" cy="42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A4123F"/>
              </a:buClr>
              <a:buSzPts val="3200"/>
              <a:buFont typeface="Times New Roman"/>
              <a:buNone/>
            </a:pPr>
            <a:r>
              <a:rPr b="1" lang="en-GB">
                <a:latin typeface="Times New Roman"/>
                <a:ea typeface="Times New Roman"/>
                <a:cs typeface="Times New Roman"/>
                <a:sym typeface="Times New Roman"/>
              </a:rPr>
              <a:t>Result</a:t>
            </a:r>
            <a:r>
              <a:rPr b="1" lang="en-GB">
                <a:latin typeface="Times New Roman"/>
                <a:ea typeface="Times New Roman"/>
                <a:cs typeface="Times New Roman"/>
                <a:sym typeface="Times New Roman"/>
              </a:rPr>
              <a:t> (Sentiment Analysis Using Facial Recognition)</a:t>
            </a:r>
            <a:endParaRPr/>
          </a:p>
        </p:txBody>
      </p:sp>
      <p:sp>
        <p:nvSpPr>
          <p:cNvPr id="284" name="Google Shape;284;p30"/>
          <p:cNvSpPr txBox="1"/>
          <p:nvPr>
            <p:ph idx="11" type="ftr"/>
          </p:nvPr>
        </p:nvSpPr>
        <p:spPr>
          <a:xfrm>
            <a:off x="4038600" y="64085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2</a:t>
            </a:r>
            <a:r>
              <a:rPr lang="en-GB"/>
              <a:t>3AIE233M</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1"/>
          <p:cNvSpPr txBox="1"/>
          <p:nvPr/>
        </p:nvSpPr>
        <p:spPr>
          <a:xfrm>
            <a:off x="434450" y="1134663"/>
            <a:ext cx="5288400" cy="149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600"/>
              </a:spcBef>
              <a:spcAft>
                <a:spcPts val="0"/>
              </a:spcAft>
              <a:buNone/>
            </a:pPr>
            <a:r>
              <a:rPr lang="en-GB" sz="2100">
                <a:solidFill>
                  <a:srgbClr val="0D0D0D"/>
                </a:solidFill>
                <a:highlight>
                  <a:srgbClr val="FFFFFF"/>
                </a:highlight>
                <a:latin typeface="Times New Roman"/>
                <a:ea typeface="Times New Roman"/>
                <a:cs typeface="Times New Roman"/>
                <a:sym typeface="Times New Roman"/>
              </a:rPr>
              <a:t>The best model we obtained was the Random Forest, which had the highest accuracy and F1-score.</a:t>
            </a:r>
            <a:endParaRPr sz="2100">
              <a:solidFill>
                <a:srgbClr val="0D0D0D"/>
              </a:solidFill>
              <a:highlight>
                <a:srgbClr val="FFFFFF"/>
              </a:highlight>
              <a:latin typeface="Times New Roman"/>
              <a:ea typeface="Times New Roman"/>
              <a:cs typeface="Times New Roman"/>
              <a:sym typeface="Times New Roman"/>
            </a:endParaRPr>
          </a:p>
          <a:p>
            <a:pPr indent="0" lvl="0" marL="0" rtl="0" algn="l">
              <a:spcBef>
                <a:spcPts val="3600"/>
              </a:spcBef>
              <a:spcAft>
                <a:spcPts val="0"/>
              </a:spcAft>
              <a:buNone/>
            </a:pPr>
            <a:r>
              <a:t/>
            </a:r>
            <a:endParaRPr sz="2800">
              <a:solidFill>
                <a:schemeClr val="dk1"/>
              </a:solidFill>
              <a:latin typeface="Calibri"/>
              <a:ea typeface="Calibri"/>
              <a:cs typeface="Calibri"/>
              <a:sym typeface="Calibri"/>
            </a:endParaRPr>
          </a:p>
        </p:txBody>
      </p:sp>
      <p:pic>
        <p:nvPicPr>
          <p:cNvPr id="291" name="Google Shape;291;p31"/>
          <p:cNvPicPr preferRelativeResize="0"/>
          <p:nvPr/>
        </p:nvPicPr>
        <p:blipFill>
          <a:blip r:embed="rId3">
            <a:alphaModFix/>
          </a:blip>
          <a:stretch>
            <a:fillRect/>
          </a:stretch>
        </p:blipFill>
        <p:spPr>
          <a:xfrm>
            <a:off x="5815925" y="1645961"/>
            <a:ext cx="6071276" cy="3808472"/>
          </a:xfrm>
          <a:prstGeom prst="rect">
            <a:avLst/>
          </a:prstGeom>
          <a:noFill/>
          <a:ln>
            <a:noFill/>
          </a:ln>
        </p:spPr>
      </p:pic>
      <p:pic>
        <p:nvPicPr>
          <p:cNvPr id="292" name="Google Shape;292;p31"/>
          <p:cNvPicPr preferRelativeResize="0"/>
          <p:nvPr/>
        </p:nvPicPr>
        <p:blipFill>
          <a:blip r:embed="rId4">
            <a:alphaModFix/>
          </a:blip>
          <a:stretch>
            <a:fillRect/>
          </a:stretch>
        </p:blipFill>
        <p:spPr>
          <a:xfrm>
            <a:off x="840675" y="2755025"/>
            <a:ext cx="4587275" cy="2382850"/>
          </a:xfrm>
          <a:prstGeom prst="rect">
            <a:avLst/>
          </a:prstGeom>
          <a:noFill/>
          <a:ln>
            <a:noFill/>
          </a:ln>
        </p:spPr>
      </p:pic>
      <p:sp>
        <p:nvSpPr>
          <p:cNvPr id="293" name="Google Shape;293;p31"/>
          <p:cNvSpPr txBox="1"/>
          <p:nvPr>
            <p:ph type="title"/>
          </p:nvPr>
        </p:nvSpPr>
        <p:spPr>
          <a:xfrm>
            <a:off x="377544" y="322561"/>
            <a:ext cx="11436900" cy="42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A4123F"/>
              </a:buClr>
              <a:buSzPts val="3200"/>
              <a:buFont typeface="Times New Roman"/>
              <a:buNone/>
            </a:pPr>
            <a:r>
              <a:rPr b="1" lang="en-GB">
                <a:latin typeface="Times New Roman"/>
                <a:ea typeface="Times New Roman"/>
                <a:cs typeface="Times New Roman"/>
                <a:sym typeface="Times New Roman"/>
              </a:rPr>
              <a:t>Result (Sentiment Analysis Using Facial Recognition)</a:t>
            </a:r>
            <a:endParaRPr/>
          </a:p>
        </p:txBody>
      </p:sp>
      <p:sp>
        <p:nvSpPr>
          <p:cNvPr id="294" name="Google Shape;294;p31"/>
          <p:cNvSpPr txBox="1"/>
          <p:nvPr>
            <p:ph idx="11" type="ftr"/>
          </p:nvPr>
        </p:nvSpPr>
        <p:spPr>
          <a:xfrm>
            <a:off x="4038600" y="64085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2</a:t>
            </a:r>
            <a:r>
              <a:rPr lang="en-GB"/>
              <a:t>3AIE233M</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2"/>
          <p:cNvSpPr txBox="1"/>
          <p:nvPr>
            <p:ph idx="1" type="body"/>
          </p:nvPr>
        </p:nvSpPr>
        <p:spPr>
          <a:xfrm>
            <a:off x="341194" y="1022238"/>
            <a:ext cx="11436900" cy="5023200"/>
          </a:xfrm>
          <a:prstGeom prst="rect">
            <a:avLst/>
          </a:prstGeom>
          <a:noFill/>
          <a:ln>
            <a:noFill/>
          </a:ln>
        </p:spPr>
        <p:txBody>
          <a:bodyPr anchorCtr="0" anchor="t" bIns="45700" lIns="91425" spcFirstLastPara="1" rIns="91425" wrap="square" tIns="45700">
            <a:noAutofit/>
          </a:bodyPr>
          <a:lstStyle/>
          <a:p>
            <a:pPr indent="0" lvl="0" marL="228600" rtl="0" algn="l">
              <a:lnSpc>
                <a:spcPct val="150000"/>
              </a:lnSpc>
              <a:spcBef>
                <a:spcPts val="0"/>
              </a:spcBef>
              <a:spcAft>
                <a:spcPts val="0"/>
              </a:spcAft>
              <a:buNone/>
            </a:pPr>
            <a:r>
              <a:rPr lang="en-GB" sz="2000">
                <a:latin typeface="Times New Roman"/>
                <a:ea typeface="Times New Roman"/>
                <a:cs typeface="Times New Roman"/>
                <a:sym typeface="Times New Roman"/>
              </a:rPr>
              <a:t>The multi-modal emotion recognition system offers transformative potential in understanding human emotions and holds promise for developing personalized recommendation systems across various media platforms.</a:t>
            </a:r>
            <a:endParaRPr sz="2000">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2000">
              <a:latin typeface="Times New Roman"/>
              <a:ea typeface="Times New Roman"/>
              <a:cs typeface="Times New Roman"/>
              <a:sym typeface="Times New Roman"/>
            </a:endParaRPr>
          </a:p>
          <a:p>
            <a:pPr indent="0" lvl="0" marL="228600" rtl="0" algn="l">
              <a:lnSpc>
                <a:spcPct val="150000"/>
              </a:lnSpc>
              <a:spcBef>
                <a:spcPts val="0"/>
              </a:spcBef>
              <a:spcAft>
                <a:spcPts val="0"/>
              </a:spcAft>
              <a:buClr>
                <a:schemeClr val="dk1"/>
              </a:buClr>
              <a:buSzPts val="1100"/>
              <a:buFont typeface="Arial"/>
              <a:buNone/>
            </a:pPr>
            <a:r>
              <a:rPr b="1" lang="en-GB" sz="2000">
                <a:latin typeface="Times New Roman"/>
                <a:ea typeface="Times New Roman"/>
                <a:cs typeface="Times New Roman"/>
                <a:sym typeface="Times New Roman"/>
              </a:rPr>
              <a:t>Future Scope:</a:t>
            </a:r>
            <a:endParaRPr b="1"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Incorporate deep learning models for accuracy enhancement.</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Expand datasets to improve model generalization.</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Optimize real-time processing for enhanced user experiences.</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Extend the system to develop recommendation systems for music, movies, and books based on users' emotional responses, enhancing personalized experiences across various media platforms.</a:t>
            </a:r>
            <a:endParaRPr sz="2000">
              <a:latin typeface="Times New Roman"/>
              <a:ea typeface="Times New Roman"/>
              <a:cs typeface="Times New Roman"/>
              <a:sym typeface="Times New Roman"/>
            </a:endParaRPr>
          </a:p>
          <a:p>
            <a:pPr indent="0" lvl="0" marL="228600" rtl="0" algn="l">
              <a:lnSpc>
                <a:spcPct val="150000"/>
              </a:lnSpc>
              <a:spcBef>
                <a:spcPts val="1000"/>
              </a:spcBef>
              <a:spcAft>
                <a:spcPts val="0"/>
              </a:spcAft>
              <a:buNone/>
            </a:pPr>
            <a:r>
              <a:t/>
            </a:r>
            <a:endParaRPr sz="2000">
              <a:latin typeface="Times New Roman"/>
              <a:ea typeface="Times New Roman"/>
              <a:cs typeface="Times New Roman"/>
              <a:sym typeface="Times New Roman"/>
            </a:endParaRPr>
          </a:p>
        </p:txBody>
      </p:sp>
      <p:sp>
        <p:nvSpPr>
          <p:cNvPr id="300" name="Google Shape;300;p32"/>
          <p:cNvSpPr txBox="1"/>
          <p:nvPr>
            <p:ph type="title"/>
          </p:nvPr>
        </p:nvSpPr>
        <p:spPr>
          <a:xfrm>
            <a:off x="341194" y="348661"/>
            <a:ext cx="11436900" cy="421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4123F"/>
              </a:buClr>
              <a:buSzPts val="3200"/>
              <a:buFont typeface="Times New Roman"/>
              <a:buNone/>
            </a:pPr>
            <a:r>
              <a:rPr b="1" lang="en-GB">
                <a:latin typeface="Times New Roman"/>
                <a:ea typeface="Times New Roman"/>
                <a:cs typeface="Times New Roman"/>
                <a:sym typeface="Times New Roman"/>
              </a:rPr>
              <a:t>Conclusion and Future Scope</a:t>
            </a:r>
            <a:endParaRPr/>
          </a:p>
        </p:txBody>
      </p:sp>
      <p:sp>
        <p:nvSpPr>
          <p:cNvPr id="301" name="Google Shape;301;p32"/>
          <p:cNvSpPr txBox="1"/>
          <p:nvPr>
            <p:ph idx="11" type="ftr"/>
          </p:nvPr>
        </p:nvSpPr>
        <p:spPr>
          <a:xfrm>
            <a:off x="4204050" y="6414625"/>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2</a:t>
            </a:r>
            <a:r>
              <a:rPr lang="en-GB"/>
              <a:t>3AIE233M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6"/>
          <p:cNvSpPr txBox="1"/>
          <p:nvPr>
            <p:ph idx="1" type="body"/>
          </p:nvPr>
        </p:nvSpPr>
        <p:spPr>
          <a:xfrm>
            <a:off x="491550" y="770150"/>
            <a:ext cx="11208900" cy="4908000"/>
          </a:xfrm>
          <a:prstGeom prst="rect">
            <a:avLst/>
          </a:prstGeom>
          <a:noFill/>
          <a:ln cap="flat" cmpd="sng" w="9525">
            <a:solidFill>
              <a:schemeClr val="lt1"/>
            </a:solidFill>
            <a:prstDash val="solid"/>
            <a:round/>
            <a:headEnd len="sm" w="sm" type="none"/>
            <a:tailEnd len="sm" w="sm" type="none"/>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t/>
            </a:r>
            <a:endParaRPr sz="24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en-GB" sz="2000">
                <a:latin typeface="Times New Roman"/>
                <a:ea typeface="Times New Roman"/>
                <a:cs typeface="Times New Roman"/>
                <a:sym typeface="Times New Roman"/>
              </a:rPr>
              <a:t>Developing a multi-modal emotion recognition system integrating facial expression analysis, voice/speech analysis, and text sentiment analysis.This system must accurately identify and classify human emotions across these modalities using computer vision techniques for facial expression analysis, advanced audio analysis for voice/speech processing, and natural language processing for text sentiment analysis.</a:t>
            </a:r>
            <a:endParaRPr sz="2000">
              <a:latin typeface="Times New Roman"/>
              <a:ea typeface="Times New Roman"/>
              <a:cs typeface="Times New Roman"/>
              <a:sym typeface="Times New Roman"/>
            </a:endParaRPr>
          </a:p>
        </p:txBody>
      </p:sp>
      <p:sp>
        <p:nvSpPr>
          <p:cNvPr id="50" name="Google Shape;50;p6"/>
          <p:cNvSpPr txBox="1"/>
          <p:nvPr>
            <p:ph idx="11" type="ftr"/>
          </p:nvPr>
        </p:nvSpPr>
        <p:spPr>
          <a:xfrm>
            <a:off x="4038600" y="64085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2</a:t>
            </a:r>
            <a:r>
              <a:rPr lang="en-GB"/>
              <a:t>3AIE233M</a:t>
            </a:r>
            <a:endParaRPr/>
          </a:p>
        </p:txBody>
      </p:sp>
      <p:sp>
        <p:nvSpPr>
          <p:cNvPr id="51" name="Google Shape;51;p6"/>
          <p:cNvSpPr txBox="1"/>
          <p:nvPr>
            <p:ph type="title"/>
          </p:nvPr>
        </p:nvSpPr>
        <p:spPr>
          <a:xfrm>
            <a:off x="341194" y="348661"/>
            <a:ext cx="11436900" cy="421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4123F"/>
              </a:buClr>
              <a:buSzPts val="3200"/>
              <a:buFont typeface="Times New Roman"/>
              <a:buNone/>
            </a:pPr>
            <a:r>
              <a:rPr b="1" lang="en-GB">
                <a:latin typeface="Times New Roman"/>
                <a:ea typeface="Times New Roman"/>
                <a:cs typeface="Times New Roman"/>
                <a:sym typeface="Times New Roman"/>
              </a:rPr>
              <a:t>Problem Statement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3"/>
          <p:cNvSpPr txBox="1"/>
          <p:nvPr>
            <p:ph idx="1" type="body"/>
          </p:nvPr>
        </p:nvSpPr>
        <p:spPr>
          <a:xfrm>
            <a:off x="341194" y="1273331"/>
            <a:ext cx="11436900" cy="49080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100"/>
              <a:buNone/>
            </a:pPr>
            <a:r>
              <a:rPr lang="en-GB" sz="1800">
                <a:latin typeface="Times New Roman"/>
                <a:ea typeface="Times New Roman"/>
                <a:cs typeface="Times New Roman"/>
                <a:sym typeface="Times New Roman"/>
              </a:rPr>
              <a:t>1. Zeeshan Farhan Hanif, Sohelkhan Samirkhan Pathan, Talha Sameer Sayyed, Minhaj Khan, “Emotional Analysis using OpenCV”, International Journal of Novel Research and Development 2013</a:t>
            </a:r>
            <a:endParaRPr sz="18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None/>
            </a:pPr>
            <a:r>
              <a:rPr lang="en-GB" sz="1800">
                <a:latin typeface="Times New Roman"/>
                <a:ea typeface="Times New Roman"/>
                <a:cs typeface="Times New Roman"/>
                <a:sym typeface="Times New Roman"/>
              </a:rPr>
              <a:t>2. Kaviya P, Arumugaprakash T, “Group Facial Emotion Analysis System Using Convolutional Neural Network”, Fourth International Conference on Trends in Electronics and Informatics (ICOEI 2020)</a:t>
            </a:r>
            <a:endParaRPr sz="18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None/>
            </a:pPr>
            <a:r>
              <a:rPr lang="en-GB" sz="1800">
                <a:latin typeface="Times New Roman"/>
                <a:ea typeface="Times New Roman"/>
                <a:cs typeface="Times New Roman"/>
                <a:sym typeface="Times New Roman"/>
              </a:rPr>
              <a:t>3. Julio Martínez Zárate, Sandra Mateus Santiago, “Sentiment Analysis Through Machine Learning for the Support on Decision-Making in Job Interviews”, C. Stephanidis (Ed.): HCII 2019, LNCS 11786, pp. 202–213, 2019</a:t>
            </a:r>
            <a:endParaRPr sz="18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None/>
            </a:pPr>
            <a:r>
              <a:rPr lang="en-GB" sz="1800">
                <a:latin typeface="Times New Roman"/>
                <a:ea typeface="Times New Roman"/>
                <a:cs typeface="Times New Roman"/>
                <a:sym typeface="Times New Roman"/>
              </a:rPr>
              <a:t>4. Dan Duncan, Gautam Shine, Chris English, “Facial Emotion Recognition in Real Time”</a:t>
            </a:r>
            <a:endParaRPr sz="18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None/>
            </a:pPr>
            <a:r>
              <a:rPr lang="en-GB" sz="1800">
                <a:latin typeface="Times New Roman"/>
                <a:ea typeface="Times New Roman"/>
                <a:cs typeface="Times New Roman"/>
                <a:sym typeface="Times New Roman"/>
              </a:rPr>
              <a:t>5. Umar Rashid; Muhammad Waseem Iqbal; Emotion Detection of Contextual Text using Deep learning.International Symposium on Multidisciplinary Studies and Innovative Technologies (ISMSIT)</a:t>
            </a:r>
            <a:endParaRPr sz="18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None/>
            </a:pPr>
            <a:r>
              <a:rPr lang="en-GB" sz="1800">
                <a:latin typeface="Times New Roman"/>
                <a:ea typeface="Times New Roman"/>
                <a:cs typeface="Times New Roman"/>
                <a:sym typeface="Times New Roman"/>
              </a:rPr>
              <a:t>6. Minh-Triet Tran-Le; Anh-Tu Doan Lie Detection by Facial Expressions in Real Time 2021 International Conference on Decision Aid Sciences and Application (DASA)</a:t>
            </a:r>
            <a:endParaRPr sz="18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None/>
            </a:pPr>
            <a:r>
              <a:t/>
            </a:r>
            <a:endParaRPr sz="1800">
              <a:latin typeface="Times New Roman"/>
              <a:ea typeface="Times New Roman"/>
              <a:cs typeface="Times New Roman"/>
              <a:sym typeface="Times New Roman"/>
            </a:endParaRPr>
          </a:p>
        </p:txBody>
      </p:sp>
      <p:sp>
        <p:nvSpPr>
          <p:cNvPr id="307" name="Google Shape;307;p33"/>
          <p:cNvSpPr txBox="1"/>
          <p:nvPr>
            <p:ph type="title"/>
          </p:nvPr>
        </p:nvSpPr>
        <p:spPr>
          <a:xfrm>
            <a:off x="341194" y="348661"/>
            <a:ext cx="11436900" cy="421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4123F"/>
              </a:buClr>
              <a:buSzPts val="3200"/>
              <a:buFont typeface="Times New Roman"/>
              <a:buNone/>
            </a:pPr>
            <a:r>
              <a:rPr b="1" lang="en-GB">
                <a:latin typeface="Times New Roman"/>
                <a:ea typeface="Times New Roman"/>
                <a:cs typeface="Times New Roman"/>
                <a:sym typeface="Times New Roman"/>
              </a:rPr>
              <a:t>References</a:t>
            </a:r>
            <a:endParaRPr/>
          </a:p>
        </p:txBody>
      </p:sp>
      <p:sp>
        <p:nvSpPr>
          <p:cNvPr id="308" name="Google Shape;308;p33"/>
          <p:cNvSpPr txBox="1"/>
          <p:nvPr>
            <p:ph idx="11" type="ftr"/>
          </p:nvPr>
        </p:nvSpPr>
        <p:spPr>
          <a:xfrm>
            <a:off x="4038600" y="64085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2</a:t>
            </a:r>
            <a:r>
              <a:rPr lang="en-GB"/>
              <a:t>3AIE233M</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4"/>
          <p:cNvSpPr txBox="1"/>
          <p:nvPr>
            <p:ph idx="1" type="body"/>
          </p:nvPr>
        </p:nvSpPr>
        <p:spPr>
          <a:xfrm>
            <a:off x="341194" y="1073506"/>
            <a:ext cx="11436900" cy="49080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100"/>
              <a:buNone/>
            </a:pPr>
            <a:r>
              <a:rPr lang="en-GB" sz="1800">
                <a:latin typeface="Times New Roman"/>
                <a:ea typeface="Times New Roman"/>
                <a:cs typeface="Times New Roman"/>
                <a:sym typeface="Times New Roman"/>
              </a:rPr>
              <a:t>7. Shreshth Saxena, Lauren K. Fink, Elke B. Lange, “ Deep learning models for webcam eye tracking in online experiment”, 3 July 2023</a:t>
            </a:r>
            <a:endParaRPr sz="18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None/>
            </a:pPr>
            <a:r>
              <a:rPr lang="en-GB" sz="1800">
                <a:latin typeface="Times New Roman"/>
                <a:ea typeface="Times New Roman"/>
                <a:cs typeface="Times New Roman"/>
                <a:sym typeface="Times New Roman"/>
              </a:rPr>
              <a:t>8.Midhan, T.M., Selvaraj, P., Raju, M.H.K., Reddy, M.B.P. and Bhaskar, T., 2023, March. Classification of Mental Health and Emotion of Human from Text using Machine Learning Approaches.</a:t>
            </a:r>
            <a:endParaRPr sz="18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None/>
            </a:pPr>
            <a:r>
              <a:rPr lang="en-GB" sz="1800">
                <a:latin typeface="Times New Roman"/>
                <a:ea typeface="Times New Roman"/>
                <a:cs typeface="Times New Roman"/>
                <a:sym typeface="Times New Roman"/>
              </a:rPr>
              <a:t>9.Acheampong, F.A., Nunoo-Mensah, H. and Chen, W., 2021, December. Recognizing emotions from texts using an ensemble of transformer- based language models. In 2021 18th International Computer Confer- ence on Wavelet Active Media Technology and Information Processing (ICCWAMTIP) (pp. 161-164). IEEE. Journal of Artificial Intelligence and Systems, 2(1), pp.53-79.</a:t>
            </a:r>
            <a:endParaRPr sz="1800">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None/>
            </a:pPr>
            <a:r>
              <a:rPr lang="en-GB" sz="1800">
                <a:latin typeface="Times New Roman"/>
                <a:ea typeface="Times New Roman"/>
                <a:cs typeface="Times New Roman"/>
                <a:sym typeface="Times New Roman"/>
              </a:rPr>
              <a:t>10. Saxena, A., Khanna, A. and Gupta, D., 2020. Emotion recognition and detection methods: A comprehensive survey. </a:t>
            </a:r>
            <a:endParaRPr sz="18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None/>
            </a:pPr>
            <a:r>
              <a:t/>
            </a:r>
            <a:endParaRPr sz="1800">
              <a:latin typeface="Times New Roman"/>
              <a:ea typeface="Times New Roman"/>
              <a:cs typeface="Times New Roman"/>
              <a:sym typeface="Times New Roman"/>
            </a:endParaRPr>
          </a:p>
        </p:txBody>
      </p:sp>
      <p:sp>
        <p:nvSpPr>
          <p:cNvPr id="314" name="Google Shape;314;p34"/>
          <p:cNvSpPr txBox="1"/>
          <p:nvPr>
            <p:ph type="title"/>
          </p:nvPr>
        </p:nvSpPr>
        <p:spPr>
          <a:xfrm>
            <a:off x="341194" y="348661"/>
            <a:ext cx="11436900" cy="421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4123F"/>
              </a:buClr>
              <a:buSzPts val="3200"/>
              <a:buFont typeface="Times New Roman"/>
              <a:buNone/>
            </a:pPr>
            <a:r>
              <a:rPr b="1" lang="en-GB">
                <a:latin typeface="Times New Roman"/>
                <a:ea typeface="Times New Roman"/>
                <a:cs typeface="Times New Roman"/>
                <a:sym typeface="Times New Roman"/>
              </a:rPr>
              <a:t>References</a:t>
            </a:r>
            <a:endParaRPr/>
          </a:p>
        </p:txBody>
      </p:sp>
      <p:sp>
        <p:nvSpPr>
          <p:cNvPr id="315" name="Google Shape;315;p34"/>
          <p:cNvSpPr txBox="1"/>
          <p:nvPr>
            <p:ph idx="11" type="ftr"/>
          </p:nvPr>
        </p:nvSpPr>
        <p:spPr>
          <a:xfrm>
            <a:off x="4038600" y="64085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2</a:t>
            </a:r>
            <a:r>
              <a:rPr lang="en-GB"/>
              <a:t>3AIE233M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7"/>
          <p:cNvSpPr txBox="1"/>
          <p:nvPr>
            <p:ph idx="1" type="body"/>
          </p:nvPr>
        </p:nvSpPr>
        <p:spPr>
          <a:xfrm>
            <a:off x="341194" y="770156"/>
            <a:ext cx="11436900" cy="49080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t/>
            </a:r>
            <a:endParaRPr sz="2000">
              <a:latin typeface="Times New Roman"/>
              <a:ea typeface="Times New Roman"/>
              <a:cs typeface="Times New Roman"/>
              <a:sym typeface="Times New Roman"/>
            </a:endParaRPr>
          </a:p>
          <a:p>
            <a:pPr indent="-355600" lvl="0" marL="457200" rtl="0" algn="l">
              <a:lnSpc>
                <a:spcPct val="150000"/>
              </a:lnSpc>
              <a:spcBef>
                <a:spcPts val="1000"/>
              </a:spcBef>
              <a:spcAft>
                <a:spcPts val="0"/>
              </a:spcAft>
              <a:buSzPts val="2000"/>
              <a:buFont typeface="Times New Roman"/>
              <a:buChar char="●"/>
            </a:pPr>
            <a:r>
              <a:rPr lang="en-GB" sz="2000">
                <a:latin typeface="Times New Roman"/>
                <a:ea typeface="Times New Roman"/>
                <a:cs typeface="Times New Roman"/>
                <a:sym typeface="Times New Roman"/>
              </a:rPr>
              <a:t>Multi-modal emotion recognition aims to identify and classify human emotions across facial expressions, voice/speech, and text sentiment analysis.</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Similar to speaker recognition, it involves recognizing individuals based on unique emotional characteristics.</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Motivated by applications in security, forensic analysis, and voice-activated systems.</a:t>
            </a:r>
            <a:endParaRPr sz="2000">
              <a:latin typeface="Times New Roman"/>
              <a:ea typeface="Times New Roman"/>
              <a:cs typeface="Times New Roman"/>
              <a:sym typeface="Times New Roman"/>
            </a:endParaRPr>
          </a:p>
          <a:p>
            <a:pPr indent="-355600" lvl="0" marL="457200" rtl="0" algn="l">
              <a:lnSpc>
                <a:spcPct val="150000"/>
              </a:lnSpc>
              <a:spcBef>
                <a:spcPts val="0"/>
              </a:spcBef>
              <a:spcAft>
                <a:spcPts val="0"/>
              </a:spcAft>
              <a:buSzPts val="2000"/>
              <a:buFont typeface="Times New Roman"/>
              <a:buChar char="●"/>
            </a:pPr>
            <a:r>
              <a:rPr lang="en-GB" sz="2000">
                <a:latin typeface="Times New Roman"/>
                <a:ea typeface="Times New Roman"/>
                <a:cs typeface="Times New Roman"/>
                <a:sym typeface="Times New Roman"/>
              </a:rPr>
              <a:t>Holds promise for revolutionizing human-computer interaction and enhancing user experiences.</a:t>
            </a:r>
            <a:endParaRPr sz="2000">
              <a:latin typeface="Times New Roman"/>
              <a:ea typeface="Times New Roman"/>
              <a:cs typeface="Times New Roman"/>
              <a:sym typeface="Times New Roman"/>
            </a:endParaRPr>
          </a:p>
          <a:p>
            <a:pPr indent="-101600" lvl="0" marL="228600" rtl="0" algn="l">
              <a:lnSpc>
                <a:spcPct val="150000"/>
              </a:lnSpc>
              <a:spcBef>
                <a:spcPts val="1000"/>
              </a:spcBef>
              <a:spcAft>
                <a:spcPts val="0"/>
              </a:spcAft>
              <a:buClr>
                <a:schemeClr val="dk1"/>
              </a:buClr>
              <a:buSzPts val="2000"/>
              <a:buNone/>
            </a:pPr>
            <a:r>
              <a:t/>
            </a:r>
            <a:endParaRPr sz="2000">
              <a:latin typeface="Times New Roman"/>
              <a:ea typeface="Times New Roman"/>
              <a:cs typeface="Times New Roman"/>
              <a:sym typeface="Times New Roman"/>
            </a:endParaRPr>
          </a:p>
        </p:txBody>
      </p:sp>
      <p:sp>
        <p:nvSpPr>
          <p:cNvPr id="57" name="Google Shape;57;p7"/>
          <p:cNvSpPr txBox="1"/>
          <p:nvPr>
            <p:ph type="title"/>
          </p:nvPr>
        </p:nvSpPr>
        <p:spPr>
          <a:xfrm>
            <a:off x="341194" y="348661"/>
            <a:ext cx="11436900" cy="421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4123F"/>
              </a:buClr>
              <a:buSzPts val="3200"/>
              <a:buFont typeface="Times New Roman"/>
              <a:buNone/>
            </a:pPr>
            <a:r>
              <a:rPr b="1" lang="en-GB">
                <a:latin typeface="Times New Roman"/>
                <a:ea typeface="Times New Roman"/>
                <a:cs typeface="Times New Roman"/>
                <a:sym typeface="Times New Roman"/>
              </a:rPr>
              <a:t>Introduction</a:t>
            </a:r>
            <a:endParaRPr/>
          </a:p>
        </p:txBody>
      </p:sp>
      <p:sp>
        <p:nvSpPr>
          <p:cNvPr id="58" name="Google Shape;58;p7"/>
          <p:cNvSpPr txBox="1"/>
          <p:nvPr>
            <p:ph idx="11" type="ftr"/>
          </p:nvPr>
        </p:nvSpPr>
        <p:spPr>
          <a:xfrm>
            <a:off x="4038600" y="64085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2</a:t>
            </a:r>
            <a:r>
              <a:rPr lang="en-GB"/>
              <a:t>3AIE233M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8"/>
          <p:cNvSpPr txBox="1"/>
          <p:nvPr>
            <p:ph idx="1" type="body"/>
          </p:nvPr>
        </p:nvSpPr>
        <p:spPr>
          <a:xfrm>
            <a:off x="377544" y="1171192"/>
            <a:ext cx="11436900" cy="483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b="1" lang="en-GB" sz="2000">
                <a:highlight>
                  <a:schemeClr val="lt1"/>
                </a:highlight>
                <a:latin typeface="Times New Roman"/>
                <a:ea typeface="Times New Roman"/>
                <a:cs typeface="Times New Roman"/>
                <a:sym typeface="Times New Roman"/>
              </a:rPr>
              <a:t>Emotions dataset for NLP</a:t>
            </a:r>
            <a:endParaRPr b="1" sz="2000">
              <a:highlight>
                <a:schemeClr val="lt1"/>
              </a:highlight>
              <a:latin typeface="Times New Roman"/>
              <a:ea typeface="Times New Roman"/>
              <a:cs typeface="Times New Roman"/>
              <a:sym typeface="Times New Roman"/>
            </a:endParaRPr>
          </a:p>
          <a:p>
            <a:pPr indent="-355600" lvl="0" marL="457200" rtl="0" algn="l">
              <a:lnSpc>
                <a:spcPct val="150000"/>
              </a:lnSpc>
              <a:spcBef>
                <a:spcPts val="2100"/>
              </a:spcBef>
              <a:spcAft>
                <a:spcPts val="0"/>
              </a:spcAft>
              <a:buClr>
                <a:srgbClr val="0D0D0D"/>
              </a:buClr>
              <a:buSzPts val="2000"/>
              <a:buFont typeface="Times New Roman"/>
              <a:buChar char="●"/>
            </a:pPr>
            <a:r>
              <a:rPr lang="en-GB" sz="2000">
                <a:solidFill>
                  <a:srgbClr val="0D0D0D"/>
                </a:solidFill>
                <a:highlight>
                  <a:srgbClr val="FFFFFF"/>
                </a:highlight>
                <a:latin typeface="Times New Roman"/>
                <a:ea typeface="Times New Roman"/>
                <a:cs typeface="Times New Roman"/>
                <a:sym typeface="Times New Roman"/>
              </a:rPr>
              <a:t>Number of Files: 3</a:t>
            </a:r>
            <a:endParaRPr sz="2000">
              <a:solidFill>
                <a:srgbClr val="0D0D0D"/>
              </a:solidFill>
              <a:highlight>
                <a:srgbClr val="FFFFFF"/>
              </a:highlight>
              <a:latin typeface="Times New Roman"/>
              <a:ea typeface="Times New Roman"/>
              <a:cs typeface="Times New Roman"/>
              <a:sym typeface="Times New Roman"/>
            </a:endParaRPr>
          </a:p>
          <a:p>
            <a:pPr indent="-355600" lvl="1" marL="914400" rtl="0" algn="l">
              <a:lnSpc>
                <a:spcPct val="150000"/>
              </a:lnSpc>
              <a:spcBef>
                <a:spcPts val="0"/>
              </a:spcBef>
              <a:spcAft>
                <a:spcPts val="0"/>
              </a:spcAft>
              <a:buClr>
                <a:srgbClr val="0D0D0D"/>
              </a:buClr>
              <a:buSzPts val="2000"/>
              <a:buFont typeface="Times New Roman"/>
              <a:buChar char="○"/>
            </a:pPr>
            <a:r>
              <a:rPr lang="en-GB" sz="2000">
                <a:solidFill>
                  <a:srgbClr val="0D0D0D"/>
                </a:solidFill>
                <a:highlight>
                  <a:srgbClr val="FFFFFF"/>
                </a:highlight>
                <a:latin typeface="Times New Roman"/>
                <a:ea typeface="Times New Roman"/>
                <a:cs typeface="Times New Roman"/>
                <a:sym typeface="Times New Roman"/>
              </a:rPr>
              <a:t>train.txt: Training dataset</a:t>
            </a:r>
            <a:endParaRPr sz="2000">
              <a:solidFill>
                <a:srgbClr val="0D0D0D"/>
              </a:solidFill>
              <a:highlight>
                <a:srgbClr val="FFFFFF"/>
              </a:highlight>
              <a:latin typeface="Times New Roman"/>
              <a:ea typeface="Times New Roman"/>
              <a:cs typeface="Times New Roman"/>
              <a:sym typeface="Times New Roman"/>
            </a:endParaRPr>
          </a:p>
          <a:p>
            <a:pPr indent="-355600" lvl="1" marL="914400" rtl="0" algn="l">
              <a:lnSpc>
                <a:spcPct val="150000"/>
              </a:lnSpc>
              <a:spcBef>
                <a:spcPts val="0"/>
              </a:spcBef>
              <a:spcAft>
                <a:spcPts val="0"/>
              </a:spcAft>
              <a:buClr>
                <a:srgbClr val="0D0D0D"/>
              </a:buClr>
              <a:buSzPts val="2000"/>
              <a:buFont typeface="Times New Roman"/>
              <a:buChar char="○"/>
            </a:pPr>
            <a:r>
              <a:rPr lang="en-GB" sz="2000">
                <a:solidFill>
                  <a:srgbClr val="0D0D0D"/>
                </a:solidFill>
                <a:highlight>
                  <a:srgbClr val="FFFFFF"/>
                </a:highlight>
                <a:latin typeface="Times New Roman"/>
                <a:ea typeface="Times New Roman"/>
                <a:cs typeface="Times New Roman"/>
                <a:sym typeface="Times New Roman"/>
              </a:rPr>
              <a:t>test.txt: Testing dataset</a:t>
            </a:r>
            <a:endParaRPr sz="2000">
              <a:solidFill>
                <a:srgbClr val="0D0D0D"/>
              </a:solidFill>
              <a:highlight>
                <a:srgbClr val="FFFFFF"/>
              </a:highlight>
              <a:latin typeface="Times New Roman"/>
              <a:ea typeface="Times New Roman"/>
              <a:cs typeface="Times New Roman"/>
              <a:sym typeface="Times New Roman"/>
            </a:endParaRPr>
          </a:p>
          <a:p>
            <a:pPr indent="-355600" lvl="1" marL="914400" rtl="0" algn="l">
              <a:lnSpc>
                <a:spcPct val="150000"/>
              </a:lnSpc>
              <a:spcBef>
                <a:spcPts val="0"/>
              </a:spcBef>
              <a:spcAft>
                <a:spcPts val="0"/>
              </a:spcAft>
              <a:buClr>
                <a:srgbClr val="0D0D0D"/>
              </a:buClr>
              <a:buSzPts val="2000"/>
              <a:buFont typeface="Times New Roman"/>
              <a:buChar char="○"/>
            </a:pPr>
            <a:r>
              <a:rPr lang="en-GB" sz="2000">
                <a:solidFill>
                  <a:srgbClr val="0D0D0D"/>
                </a:solidFill>
                <a:highlight>
                  <a:srgbClr val="FFFFFF"/>
                </a:highlight>
                <a:latin typeface="Times New Roman"/>
                <a:ea typeface="Times New Roman"/>
                <a:cs typeface="Times New Roman"/>
                <a:sym typeface="Times New Roman"/>
              </a:rPr>
              <a:t>val.txt: Validation dataset</a:t>
            </a:r>
            <a:endParaRPr sz="2000">
              <a:solidFill>
                <a:srgbClr val="0D0D0D"/>
              </a:solidFill>
              <a:highlight>
                <a:srgbClr val="FFFFFF"/>
              </a:highlight>
              <a:latin typeface="Times New Roman"/>
              <a:ea typeface="Times New Roman"/>
              <a:cs typeface="Times New Roman"/>
              <a:sym typeface="Times New Roman"/>
            </a:endParaRPr>
          </a:p>
          <a:p>
            <a:pPr indent="-355600" lvl="0" marL="457200" rtl="0" algn="l">
              <a:lnSpc>
                <a:spcPct val="150000"/>
              </a:lnSpc>
              <a:spcBef>
                <a:spcPts val="0"/>
              </a:spcBef>
              <a:spcAft>
                <a:spcPts val="0"/>
              </a:spcAft>
              <a:buClr>
                <a:srgbClr val="0D0D0D"/>
              </a:buClr>
              <a:buSzPts val="2000"/>
              <a:buFont typeface="Roboto"/>
              <a:buChar char="●"/>
            </a:pPr>
            <a:r>
              <a:rPr lang="en-GB" sz="2000">
                <a:solidFill>
                  <a:srgbClr val="0D0D0D"/>
                </a:solidFill>
                <a:highlight>
                  <a:srgbClr val="FFFFFF"/>
                </a:highlight>
                <a:latin typeface="Times New Roman"/>
                <a:ea typeface="Times New Roman"/>
                <a:cs typeface="Times New Roman"/>
                <a:sym typeface="Times New Roman"/>
              </a:rPr>
              <a:t>Total Size: </a:t>
            </a:r>
            <a:r>
              <a:rPr lang="en-GB" sz="2000">
                <a:solidFill>
                  <a:srgbClr val="5F6368"/>
                </a:solidFill>
                <a:highlight>
                  <a:srgbClr val="FFFFFF"/>
                </a:highlight>
                <a:latin typeface="Times New Roman"/>
                <a:ea typeface="Times New Roman"/>
                <a:cs typeface="Times New Roman"/>
                <a:sym typeface="Times New Roman"/>
              </a:rPr>
              <a:t>206.76 kB(training dataset), 1.66MB(testing dataset), 204.24kB(validation dataset)</a:t>
            </a:r>
            <a:endParaRPr sz="2000">
              <a:solidFill>
                <a:srgbClr val="5F6368"/>
              </a:solidFill>
              <a:highlight>
                <a:srgbClr val="FFFFFF"/>
              </a:highlight>
              <a:latin typeface="Times New Roman"/>
              <a:ea typeface="Times New Roman"/>
              <a:cs typeface="Times New Roman"/>
              <a:sym typeface="Times New Roman"/>
            </a:endParaRPr>
          </a:p>
          <a:p>
            <a:pPr indent="-355600" lvl="0" marL="457200" rtl="0" algn="l">
              <a:lnSpc>
                <a:spcPct val="150000"/>
              </a:lnSpc>
              <a:spcBef>
                <a:spcPts val="0"/>
              </a:spcBef>
              <a:spcAft>
                <a:spcPts val="0"/>
              </a:spcAft>
              <a:buClr>
                <a:srgbClr val="0D0D0D"/>
              </a:buClr>
              <a:buSzPts val="2000"/>
              <a:buFont typeface="Times New Roman"/>
              <a:buChar char="●"/>
            </a:pPr>
            <a:r>
              <a:rPr lang="en-GB" sz="2000">
                <a:solidFill>
                  <a:srgbClr val="0D0D0D"/>
                </a:solidFill>
                <a:highlight>
                  <a:srgbClr val="FFFFFF"/>
                </a:highlight>
                <a:latin typeface="Times New Roman"/>
                <a:ea typeface="Times New Roman"/>
                <a:cs typeface="Times New Roman"/>
                <a:sym typeface="Times New Roman"/>
              </a:rPr>
              <a:t>Data Format: Text files containing textual data for sentiment analysis.</a:t>
            </a:r>
            <a:endParaRPr sz="2000">
              <a:solidFill>
                <a:srgbClr val="0D0D0D"/>
              </a:solidFill>
              <a:highlight>
                <a:srgbClr val="FFFFFF"/>
              </a:highlight>
              <a:latin typeface="Times New Roman"/>
              <a:ea typeface="Times New Roman"/>
              <a:cs typeface="Times New Roman"/>
              <a:sym typeface="Times New Roman"/>
            </a:endParaRPr>
          </a:p>
          <a:p>
            <a:pPr indent="-355600" lvl="0" marL="457200" rtl="0" algn="l">
              <a:lnSpc>
                <a:spcPct val="150000"/>
              </a:lnSpc>
              <a:spcBef>
                <a:spcPts val="0"/>
              </a:spcBef>
              <a:spcAft>
                <a:spcPts val="0"/>
              </a:spcAft>
              <a:buClr>
                <a:srgbClr val="0D0D0D"/>
              </a:buClr>
              <a:buSzPts val="2000"/>
              <a:buFont typeface="Times New Roman"/>
              <a:buChar char="●"/>
            </a:pPr>
            <a:r>
              <a:rPr lang="en-GB" sz="2000">
                <a:solidFill>
                  <a:srgbClr val="3C4043"/>
                </a:solidFill>
                <a:highlight>
                  <a:srgbClr val="FFFFFF"/>
                </a:highlight>
                <a:latin typeface="Times New Roman"/>
                <a:ea typeface="Times New Roman"/>
                <a:cs typeface="Times New Roman"/>
                <a:sym typeface="Times New Roman"/>
              </a:rPr>
              <a:t>List of documents with emotion flag, dataset is split into train, test &amp; validation for building the machine learning model</a:t>
            </a:r>
            <a:endParaRPr sz="2000">
              <a:solidFill>
                <a:srgbClr val="0D0D0D"/>
              </a:solidFill>
              <a:highlight>
                <a:srgbClr val="FFFFFF"/>
              </a:highlight>
              <a:latin typeface="Times New Roman"/>
              <a:ea typeface="Times New Roman"/>
              <a:cs typeface="Times New Roman"/>
              <a:sym typeface="Times New Roman"/>
            </a:endParaRPr>
          </a:p>
        </p:txBody>
      </p:sp>
      <p:sp>
        <p:nvSpPr>
          <p:cNvPr id="64" name="Google Shape;64;p8"/>
          <p:cNvSpPr txBox="1"/>
          <p:nvPr>
            <p:ph type="title"/>
          </p:nvPr>
        </p:nvSpPr>
        <p:spPr>
          <a:xfrm>
            <a:off x="341194" y="348661"/>
            <a:ext cx="11436900" cy="421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4123F"/>
              </a:buClr>
              <a:buSzPts val="3200"/>
              <a:buFont typeface="Times New Roman"/>
              <a:buNone/>
            </a:pPr>
            <a:r>
              <a:rPr b="1" lang="en-GB">
                <a:latin typeface="Times New Roman"/>
                <a:ea typeface="Times New Roman"/>
                <a:cs typeface="Times New Roman"/>
                <a:sym typeface="Times New Roman"/>
              </a:rPr>
              <a:t>Dataset Description</a:t>
            </a:r>
            <a:r>
              <a:rPr b="1" lang="en-GB">
                <a:latin typeface="Times New Roman"/>
                <a:ea typeface="Times New Roman"/>
                <a:cs typeface="Times New Roman"/>
                <a:sym typeface="Times New Roman"/>
              </a:rPr>
              <a:t> (Sentiment Analysis Using Text)</a:t>
            </a:r>
            <a:endParaRPr/>
          </a:p>
        </p:txBody>
      </p:sp>
      <p:sp>
        <p:nvSpPr>
          <p:cNvPr id="65" name="Google Shape;65;p8"/>
          <p:cNvSpPr txBox="1"/>
          <p:nvPr>
            <p:ph idx="11" type="ftr"/>
          </p:nvPr>
        </p:nvSpPr>
        <p:spPr>
          <a:xfrm>
            <a:off x="4038600" y="64085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2</a:t>
            </a:r>
            <a:r>
              <a:rPr lang="en-GB"/>
              <a:t>3AIE233M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9"/>
          <p:cNvSpPr txBox="1"/>
          <p:nvPr>
            <p:ph idx="1" type="body"/>
          </p:nvPr>
        </p:nvSpPr>
        <p:spPr>
          <a:xfrm>
            <a:off x="341197" y="1137250"/>
            <a:ext cx="5697600" cy="4908000"/>
          </a:xfrm>
          <a:prstGeom prst="rect">
            <a:avLst/>
          </a:prstGeom>
        </p:spPr>
        <p:txBody>
          <a:bodyPr anchorCtr="0" anchor="t" bIns="45700" lIns="91425" spcFirstLastPara="1" rIns="91425" wrap="square" tIns="45700">
            <a:normAutofit/>
          </a:bodyPr>
          <a:lstStyle/>
          <a:p>
            <a:pPr indent="-355600" lvl="0" marL="457200" rtl="0" algn="l">
              <a:lnSpc>
                <a:spcPct val="150000"/>
              </a:lnSpc>
              <a:spcBef>
                <a:spcPts val="3600"/>
              </a:spcBef>
              <a:spcAft>
                <a:spcPts val="0"/>
              </a:spcAft>
              <a:buClr>
                <a:srgbClr val="0D0D0D"/>
              </a:buClr>
              <a:buSzPts val="2000"/>
              <a:buFont typeface="Times New Roman"/>
              <a:buChar char="❏"/>
            </a:pPr>
            <a:r>
              <a:rPr lang="en-GB" sz="2000">
                <a:solidFill>
                  <a:srgbClr val="0D0D0D"/>
                </a:solidFill>
                <a:highlight>
                  <a:srgbClr val="FFFFFF"/>
                </a:highlight>
                <a:latin typeface="Times New Roman"/>
                <a:ea typeface="Times New Roman"/>
                <a:cs typeface="Times New Roman"/>
                <a:sym typeface="Times New Roman"/>
              </a:rPr>
              <a:t>train.txt: Training dataset                                             </a:t>
            </a:r>
            <a:endParaRPr sz="2000">
              <a:solidFill>
                <a:srgbClr val="0D0D0D"/>
              </a:solidFill>
              <a:highlight>
                <a:srgbClr val="FFFFFF"/>
              </a:highlight>
              <a:latin typeface="Times New Roman"/>
              <a:ea typeface="Times New Roman"/>
              <a:cs typeface="Times New Roman"/>
              <a:sym typeface="Times New Roman"/>
            </a:endParaRPr>
          </a:p>
          <a:p>
            <a:pPr indent="0" lvl="0" marL="0" rtl="0" algn="l">
              <a:spcBef>
                <a:spcPts val="3600"/>
              </a:spcBef>
              <a:spcAft>
                <a:spcPts val="0"/>
              </a:spcAft>
              <a:buNone/>
            </a:pPr>
            <a:r>
              <a:t/>
            </a:r>
            <a:endParaRPr sz="2000"/>
          </a:p>
        </p:txBody>
      </p:sp>
      <p:sp>
        <p:nvSpPr>
          <p:cNvPr id="72" name="Google Shape;72;p9"/>
          <p:cNvSpPr txBox="1"/>
          <p:nvPr>
            <p:ph type="title"/>
          </p:nvPr>
        </p:nvSpPr>
        <p:spPr>
          <a:xfrm>
            <a:off x="341194" y="348661"/>
            <a:ext cx="11436900" cy="42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A4123F"/>
              </a:buClr>
              <a:buSzPts val="3200"/>
              <a:buFont typeface="Times New Roman"/>
              <a:buNone/>
            </a:pPr>
            <a:r>
              <a:rPr b="1" lang="en-GB">
                <a:latin typeface="Times New Roman"/>
                <a:ea typeface="Times New Roman"/>
                <a:cs typeface="Times New Roman"/>
                <a:sym typeface="Times New Roman"/>
              </a:rPr>
              <a:t>Dataset Description (Sentiment Analysis Using Text)</a:t>
            </a:r>
            <a:endParaRPr/>
          </a:p>
        </p:txBody>
      </p:sp>
      <p:pic>
        <p:nvPicPr>
          <p:cNvPr id="73" name="Google Shape;73;p9"/>
          <p:cNvPicPr preferRelativeResize="0"/>
          <p:nvPr/>
        </p:nvPicPr>
        <p:blipFill rotWithShape="1">
          <a:blip r:embed="rId3">
            <a:alphaModFix/>
          </a:blip>
          <a:srcRect b="-3348" l="0" r="-2711" t="0"/>
          <a:stretch/>
        </p:blipFill>
        <p:spPr>
          <a:xfrm>
            <a:off x="490000" y="2058200"/>
            <a:ext cx="5548800" cy="3147776"/>
          </a:xfrm>
          <a:prstGeom prst="rect">
            <a:avLst/>
          </a:prstGeom>
          <a:noFill/>
          <a:ln cap="flat" cmpd="sng" w="9525">
            <a:solidFill>
              <a:schemeClr val="dk1"/>
            </a:solidFill>
            <a:prstDash val="solid"/>
            <a:round/>
            <a:headEnd len="sm" w="sm" type="none"/>
            <a:tailEnd len="sm" w="sm" type="none"/>
          </a:ln>
        </p:spPr>
      </p:pic>
      <p:sp>
        <p:nvSpPr>
          <p:cNvPr id="74" name="Google Shape;74;p9"/>
          <p:cNvSpPr txBox="1"/>
          <p:nvPr/>
        </p:nvSpPr>
        <p:spPr>
          <a:xfrm>
            <a:off x="6096000" y="1057500"/>
            <a:ext cx="5830800" cy="5011500"/>
          </a:xfrm>
          <a:prstGeom prst="rect">
            <a:avLst/>
          </a:prstGeom>
          <a:noFill/>
          <a:ln>
            <a:noFill/>
          </a:ln>
        </p:spPr>
        <p:txBody>
          <a:bodyPr anchorCtr="0" anchor="t" bIns="91425" lIns="91425" spcFirstLastPara="1" rIns="91425" wrap="square" tIns="91425">
            <a:noAutofit/>
          </a:bodyPr>
          <a:lstStyle/>
          <a:p>
            <a:pPr indent="-355600" lvl="0" marL="457200" rtl="0" algn="l">
              <a:lnSpc>
                <a:spcPct val="150000"/>
              </a:lnSpc>
              <a:spcBef>
                <a:spcPts val="3600"/>
              </a:spcBef>
              <a:spcAft>
                <a:spcPts val="0"/>
              </a:spcAft>
              <a:buClr>
                <a:srgbClr val="0D0D0D"/>
              </a:buClr>
              <a:buSzPts val="2000"/>
              <a:buFont typeface="Times New Roman"/>
              <a:buChar char="❏"/>
            </a:pPr>
            <a:r>
              <a:rPr lang="en-GB" sz="2000">
                <a:solidFill>
                  <a:srgbClr val="0D0D0D"/>
                </a:solidFill>
                <a:highlight>
                  <a:srgbClr val="FFFFFF"/>
                </a:highlight>
                <a:latin typeface="Times New Roman"/>
                <a:ea typeface="Times New Roman"/>
                <a:cs typeface="Times New Roman"/>
                <a:sym typeface="Times New Roman"/>
              </a:rPr>
              <a:t>test.txt: Testing dataset</a:t>
            </a:r>
            <a:endParaRPr sz="2000">
              <a:solidFill>
                <a:srgbClr val="0D0D0D"/>
              </a:solidFill>
              <a:highlight>
                <a:srgbClr val="FFFFFF"/>
              </a:highlight>
              <a:latin typeface="Times New Roman"/>
              <a:ea typeface="Times New Roman"/>
              <a:cs typeface="Times New Roman"/>
              <a:sym typeface="Times New Roman"/>
            </a:endParaRPr>
          </a:p>
          <a:p>
            <a:pPr indent="0" lvl="0" marL="457200" rtl="0" algn="l">
              <a:spcBef>
                <a:spcPts val="3600"/>
              </a:spcBef>
              <a:spcAft>
                <a:spcPts val="0"/>
              </a:spcAft>
              <a:buNone/>
            </a:pPr>
            <a:r>
              <a:t/>
            </a:r>
            <a:endParaRPr sz="2000">
              <a:solidFill>
                <a:schemeClr val="dk1"/>
              </a:solidFill>
              <a:latin typeface="Calibri"/>
              <a:ea typeface="Calibri"/>
              <a:cs typeface="Calibri"/>
              <a:sym typeface="Calibri"/>
            </a:endParaRPr>
          </a:p>
        </p:txBody>
      </p:sp>
      <p:pic>
        <p:nvPicPr>
          <p:cNvPr id="75" name="Google Shape;75;p9"/>
          <p:cNvPicPr preferRelativeResize="0"/>
          <p:nvPr/>
        </p:nvPicPr>
        <p:blipFill>
          <a:blip r:embed="rId4">
            <a:alphaModFix/>
          </a:blip>
          <a:stretch>
            <a:fillRect/>
          </a:stretch>
        </p:blipFill>
        <p:spPr>
          <a:xfrm>
            <a:off x="6096000" y="2058200"/>
            <a:ext cx="5620900" cy="3147776"/>
          </a:xfrm>
          <a:prstGeom prst="rect">
            <a:avLst/>
          </a:prstGeom>
          <a:noFill/>
          <a:ln cap="flat" cmpd="sng" w="9525">
            <a:solidFill>
              <a:schemeClr val="dk1"/>
            </a:solidFill>
            <a:prstDash val="solid"/>
            <a:round/>
            <a:headEnd len="sm" w="sm" type="none"/>
            <a:tailEnd len="sm" w="sm" type="none"/>
          </a:ln>
        </p:spPr>
      </p:pic>
      <p:sp>
        <p:nvSpPr>
          <p:cNvPr id="76" name="Google Shape;76;p9"/>
          <p:cNvSpPr txBox="1"/>
          <p:nvPr>
            <p:ph idx="11" type="ftr"/>
          </p:nvPr>
        </p:nvSpPr>
        <p:spPr>
          <a:xfrm>
            <a:off x="4038600" y="64085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2</a:t>
            </a:r>
            <a:r>
              <a:rPr lang="en-GB"/>
              <a:t>3AIE233M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0"/>
          <p:cNvSpPr txBox="1"/>
          <p:nvPr>
            <p:ph type="title"/>
          </p:nvPr>
        </p:nvSpPr>
        <p:spPr>
          <a:xfrm>
            <a:off x="341194" y="348661"/>
            <a:ext cx="11436900" cy="421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A4123F"/>
              </a:buClr>
              <a:buSzPts val="3200"/>
              <a:buFont typeface="Times New Roman"/>
              <a:buNone/>
            </a:pPr>
            <a:r>
              <a:rPr b="1" lang="en-GB">
                <a:latin typeface="Times New Roman"/>
                <a:ea typeface="Times New Roman"/>
                <a:cs typeface="Times New Roman"/>
                <a:sym typeface="Times New Roman"/>
              </a:rPr>
              <a:t>Dataset Description (Sentiment Analysis Using Text)</a:t>
            </a:r>
            <a:endParaRPr/>
          </a:p>
        </p:txBody>
      </p:sp>
      <p:sp>
        <p:nvSpPr>
          <p:cNvPr id="83" name="Google Shape;83;p10"/>
          <p:cNvSpPr txBox="1"/>
          <p:nvPr>
            <p:ph idx="1" type="body"/>
          </p:nvPr>
        </p:nvSpPr>
        <p:spPr>
          <a:xfrm>
            <a:off x="341197" y="1137250"/>
            <a:ext cx="5697600" cy="4908000"/>
          </a:xfrm>
          <a:prstGeom prst="rect">
            <a:avLst/>
          </a:prstGeom>
        </p:spPr>
        <p:txBody>
          <a:bodyPr anchorCtr="0" anchor="t" bIns="45700" lIns="91425" spcFirstLastPara="1" rIns="91425" wrap="square" tIns="45700">
            <a:normAutofit/>
          </a:bodyPr>
          <a:lstStyle/>
          <a:p>
            <a:pPr indent="-355600" lvl="0" marL="457200" rtl="0" algn="l">
              <a:lnSpc>
                <a:spcPct val="150000"/>
              </a:lnSpc>
              <a:spcBef>
                <a:spcPts val="3600"/>
              </a:spcBef>
              <a:spcAft>
                <a:spcPts val="0"/>
              </a:spcAft>
              <a:buClr>
                <a:srgbClr val="0D0D0D"/>
              </a:buClr>
              <a:buSzPts val="2000"/>
              <a:buFont typeface="Times New Roman"/>
              <a:buChar char="❏"/>
            </a:pPr>
            <a:r>
              <a:rPr lang="en-GB" sz="2000">
                <a:solidFill>
                  <a:srgbClr val="0D0D0D"/>
                </a:solidFill>
                <a:highlight>
                  <a:srgbClr val="FFFFFF"/>
                </a:highlight>
                <a:latin typeface="Times New Roman"/>
                <a:ea typeface="Times New Roman"/>
                <a:cs typeface="Times New Roman"/>
                <a:sym typeface="Times New Roman"/>
              </a:rPr>
              <a:t>val.txt: Validation dataset</a:t>
            </a:r>
            <a:endParaRPr sz="2000">
              <a:solidFill>
                <a:srgbClr val="0D0D0D"/>
              </a:solidFill>
              <a:highlight>
                <a:srgbClr val="FFFFFF"/>
              </a:highlight>
              <a:latin typeface="Times New Roman"/>
              <a:ea typeface="Times New Roman"/>
              <a:cs typeface="Times New Roman"/>
              <a:sym typeface="Times New Roman"/>
            </a:endParaRPr>
          </a:p>
          <a:p>
            <a:pPr indent="0" lvl="0" marL="457200" rtl="0" algn="l">
              <a:lnSpc>
                <a:spcPct val="150000"/>
              </a:lnSpc>
              <a:spcBef>
                <a:spcPts val="3600"/>
              </a:spcBef>
              <a:spcAft>
                <a:spcPts val="0"/>
              </a:spcAft>
              <a:buNone/>
            </a:pPr>
            <a:r>
              <a:rPr lang="en-GB" sz="2000">
                <a:solidFill>
                  <a:srgbClr val="0D0D0D"/>
                </a:solidFill>
                <a:highlight>
                  <a:srgbClr val="FFFFFF"/>
                </a:highlight>
                <a:latin typeface="Times New Roman"/>
                <a:ea typeface="Times New Roman"/>
                <a:cs typeface="Times New Roman"/>
                <a:sym typeface="Times New Roman"/>
              </a:rPr>
              <a:t>                                            </a:t>
            </a:r>
            <a:endParaRPr sz="2000">
              <a:solidFill>
                <a:srgbClr val="0D0D0D"/>
              </a:solidFill>
              <a:highlight>
                <a:srgbClr val="FFFFFF"/>
              </a:highlight>
              <a:latin typeface="Times New Roman"/>
              <a:ea typeface="Times New Roman"/>
              <a:cs typeface="Times New Roman"/>
              <a:sym typeface="Times New Roman"/>
            </a:endParaRPr>
          </a:p>
          <a:p>
            <a:pPr indent="0" lvl="0" marL="0" rtl="0" algn="l">
              <a:spcBef>
                <a:spcPts val="3600"/>
              </a:spcBef>
              <a:spcAft>
                <a:spcPts val="0"/>
              </a:spcAft>
              <a:buNone/>
            </a:pPr>
            <a:r>
              <a:t/>
            </a:r>
            <a:endParaRPr sz="2000"/>
          </a:p>
        </p:txBody>
      </p:sp>
      <p:pic>
        <p:nvPicPr>
          <p:cNvPr id="84" name="Google Shape;84;p10"/>
          <p:cNvPicPr preferRelativeResize="0"/>
          <p:nvPr/>
        </p:nvPicPr>
        <p:blipFill>
          <a:blip r:embed="rId3">
            <a:alphaModFix/>
          </a:blip>
          <a:stretch>
            <a:fillRect/>
          </a:stretch>
        </p:blipFill>
        <p:spPr>
          <a:xfrm>
            <a:off x="513197" y="1862761"/>
            <a:ext cx="5848404" cy="3132479"/>
          </a:xfrm>
          <a:prstGeom prst="rect">
            <a:avLst/>
          </a:prstGeom>
          <a:noFill/>
          <a:ln cap="flat" cmpd="sng" w="9525">
            <a:solidFill>
              <a:schemeClr val="dk1"/>
            </a:solidFill>
            <a:prstDash val="solid"/>
            <a:round/>
            <a:headEnd len="sm" w="sm" type="none"/>
            <a:tailEnd len="sm" w="sm" type="none"/>
          </a:ln>
        </p:spPr>
      </p:pic>
      <p:sp>
        <p:nvSpPr>
          <p:cNvPr id="85" name="Google Shape;85;p10"/>
          <p:cNvSpPr txBox="1"/>
          <p:nvPr/>
        </p:nvSpPr>
        <p:spPr>
          <a:xfrm>
            <a:off x="6802475" y="1180025"/>
            <a:ext cx="4975500" cy="45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chemeClr val="dk1"/>
                </a:solidFill>
                <a:latin typeface="Times New Roman"/>
                <a:ea typeface="Times New Roman"/>
                <a:cs typeface="Times New Roman"/>
                <a:sym typeface="Times New Roman"/>
              </a:rPr>
              <a:t>LINKS:</a:t>
            </a:r>
            <a:endParaRPr b="1"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chemeClr val="dk1"/>
              </a:buClr>
              <a:buSzPts val="2000"/>
              <a:buFont typeface="Times New Roman"/>
              <a:buChar char="●"/>
            </a:pPr>
            <a:r>
              <a:rPr lang="en-GB" sz="2000" u="sng">
                <a:solidFill>
                  <a:schemeClr val="hlink"/>
                </a:solidFill>
                <a:latin typeface="Times New Roman"/>
                <a:ea typeface="Times New Roman"/>
                <a:cs typeface="Times New Roman"/>
                <a:sym typeface="Times New Roman"/>
                <a:hlinkClick r:id="rId4"/>
              </a:rPr>
              <a:t>https://www.kaggle.com/code/dadaji/sentiment-analysis/input?select=test.txt</a:t>
            </a:r>
            <a:endParaRPr sz="2000">
              <a:solidFill>
                <a:schemeClr val="dk1"/>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chemeClr val="dk1"/>
              </a:buClr>
              <a:buSzPts val="2000"/>
              <a:buFont typeface="Times New Roman"/>
              <a:buChar char="●"/>
            </a:pPr>
            <a:r>
              <a:rPr lang="en-GB" sz="2000" u="sng">
                <a:solidFill>
                  <a:schemeClr val="hlink"/>
                </a:solidFill>
                <a:latin typeface="Times New Roman"/>
                <a:ea typeface="Times New Roman"/>
                <a:cs typeface="Times New Roman"/>
                <a:sym typeface="Times New Roman"/>
                <a:hlinkClick r:id="rId5"/>
              </a:rPr>
              <a:t>https://www.kaggle.com/code/dadaji/sentiment-analysis/input?select=train.txt</a:t>
            </a:r>
            <a:endParaRPr sz="2000">
              <a:solidFill>
                <a:schemeClr val="dk1"/>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chemeClr val="dk1"/>
              </a:buClr>
              <a:buSzPts val="2000"/>
              <a:buFont typeface="Times New Roman"/>
              <a:buChar char="●"/>
            </a:pPr>
            <a:r>
              <a:rPr lang="en-GB" sz="2000" u="sng">
                <a:solidFill>
                  <a:schemeClr val="hlink"/>
                </a:solidFill>
                <a:latin typeface="Times New Roman"/>
                <a:ea typeface="Times New Roman"/>
                <a:cs typeface="Times New Roman"/>
                <a:sym typeface="Times New Roman"/>
                <a:hlinkClick r:id="rId6"/>
              </a:rPr>
              <a:t>https://www.kaggle.com/code/dadaji/sentiment-analysis/input?select=val.txt</a:t>
            </a:r>
            <a:endParaRPr sz="2000">
              <a:solidFill>
                <a:schemeClr val="dk1"/>
              </a:solidFill>
              <a:latin typeface="Times New Roman"/>
              <a:ea typeface="Times New Roman"/>
              <a:cs typeface="Times New Roman"/>
              <a:sym typeface="Times New Roman"/>
            </a:endParaRPr>
          </a:p>
          <a:p>
            <a:pPr indent="0" lvl="0" marL="914400" rtl="0" algn="l">
              <a:lnSpc>
                <a:spcPct val="15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86" name="Google Shape;86;p10"/>
          <p:cNvSpPr txBox="1"/>
          <p:nvPr>
            <p:ph idx="11" type="ftr"/>
          </p:nvPr>
        </p:nvSpPr>
        <p:spPr>
          <a:xfrm>
            <a:off x="4038600" y="64085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2</a:t>
            </a:r>
            <a:r>
              <a:rPr lang="en-GB"/>
              <a:t>3AIE233M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1"/>
          <p:cNvSpPr txBox="1"/>
          <p:nvPr>
            <p:ph idx="1" type="body"/>
          </p:nvPr>
        </p:nvSpPr>
        <p:spPr>
          <a:xfrm>
            <a:off x="377544" y="1171192"/>
            <a:ext cx="11436900" cy="4836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900"/>
              <a:buNone/>
            </a:pPr>
            <a:r>
              <a:rPr b="1" lang="en-GB" sz="2000">
                <a:latin typeface="Times New Roman"/>
                <a:ea typeface="Times New Roman"/>
                <a:cs typeface="Times New Roman"/>
                <a:sym typeface="Times New Roman"/>
              </a:rPr>
              <a:t>Ryerson Audio-Visual Database of Emotional Speech and Song (RAVDESS)</a:t>
            </a:r>
            <a:endParaRPr b="1" sz="20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900"/>
              <a:buNone/>
            </a:pPr>
            <a:r>
              <a:t/>
            </a:r>
            <a:endParaRPr b="1" sz="2000">
              <a:latin typeface="Times New Roman"/>
              <a:ea typeface="Times New Roman"/>
              <a:cs typeface="Times New Roman"/>
              <a:sym typeface="Times New Roman"/>
            </a:endParaRPr>
          </a:p>
          <a:p>
            <a:pPr indent="-234950" lvl="0" marL="228600" rtl="0" algn="l">
              <a:lnSpc>
                <a:spcPct val="100000"/>
              </a:lnSpc>
              <a:spcBef>
                <a:spcPts val="1000"/>
              </a:spcBef>
              <a:spcAft>
                <a:spcPts val="0"/>
              </a:spcAft>
              <a:buClr>
                <a:schemeClr val="dk1"/>
              </a:buClr>
              <a:buSzPts val="2000"/>
              <a:buChar char="•"/>
            </a:pPr>
            <a:r>
              <a:rPr lang="en-GB" sz="2000">
                <a:latin typeface="Times New Roman"/>
                <a:ea typeface="Times New Roman"/>
                <a:cs typeface="Times New Roman"/>
                <a:sym typeface="Times New Roman"/>
              </a:rPr>
              <a:t>This portion of the RAVDESS contains 1440 files: 60 trials per actor x 24 actors = 1440</a:t>
            </a:r>
            <a:endParaRPr b="1" sz="2000">
              <a:latin typeface="Times New Roman"/>
              <a:ea typeface="Times New Roman"/>
              <a:cs typeface="Times New Roman"/>
              <a:sym typeface="Times New Roman"/>
            </a:endParaRPr>
          </a:p>
          <a:p>
            <a:pPr indent="-234950" lvl="0" marL="228600" rtl="0" algn="l">
              <a:lnSpc>
                <a:spcPct val="100000"/>
              </a:lnSpc>
              <a:spcBef>
                <a:spcPts val="1000"/>
              </a:spcBef>
              <a:spcAft>
                <a:spcPts val="0"/>
              </a:spcAft>
              <a:buClr>
                <a:schemeClr val="dk1"/>
              </a:buClr>
              <a:buSzPts val="2000"/>
              <a:buChar char="•"/>
            </a:pPr>
            <a:r>
              <a:rPr lang="en-GB" sz="2000">
                <a:latin typeface="Times New Roman"/>
                <a:ea typeface="Times New Roman"/>
                <a:cs typeface="Times New Roman"/>
                <a:sym typeface="Times New Roman"/>
              </a:rPr>
              <a:t>RAVDESS contains 24 professional actors (12 female, 12 male)   </a:t>
            </a:r>
            <a:endParaRPr sz="2000"/>
          </a:p>
          <a:p>
            <a:pPr indent="-234950" lvl="0" marL="228600" rtl="0" algn="l">
              <a:lnSpc>
                <a:spcPct val="100000"/>
              </a:lnSpc>
              <a:spcBef>
                <a:spcPts val="1000"/>
              </a:spcBef>
              <a:spcAft>
                <a:spcPts val="0"/>
              </a:spcAft>
              <a:buClr>
                <a:schemeClr val="dk1"/>
              </a:buClr>
              <a:buSzPts val="2000"/>
              <a:buChar char="•"/>
            </a:pPr>
            <a:r>
              <a:rPr lang="en-GB" sz="2000">
                <a:latin typeface="Times New Roman"/>
                <a:ea typeface="Times New Roman"/>
                <a:cs typeface="Times New Roman"/>
                <a:sym typeface="Times New Roman"/>
              </a:rPr>
              <a:t>Emotions includes calm, happy, sad, angry, fearful, surprise, and disgust.</a:t>
            </a:r>
            <a:endParaRPr sz="2000"/>
          </a:p>
          <a:p>
            <a:pPr indent="-234950" lvl="0" marL="228600" rtl="0" algn="l">
              <a:lnSpc>
                <a:spcPct val="100000"/>
              </a:lnSpc>
              <a:spcBef>
                <a:spcPts val="1000"/>
              </a:spcBef>
              <a:spcAft>
                <a:spcPts val="0"/>
              </a:spcAft>
              <a:buClr>
                <a:schemeClr val="dk1"/>
              </a:buClr>
              <a:buSzPts val="2000"/>
              <a:buChar char="•"/>
            </a:pPr>
            <a:r>
              <a:rPr lang="en-GB" sz="2000">
                <a:latin typeface="Times New Roman"/>
                <a:ea typeface="Times New Roman"/>
                <a:cs typeface="Times New Roman"/>
                <a:sym typeface="Times New Roman"/>
              </a:rPr>
              <a:t>The filename consists of a 7-part numerical identifier (e.g., 03-01-06-01-02-01-12.wav). These identifiers define the stimulus characteristics:</a:t>
            </a:r>
            <a:endParaRPr sz="2000"/>
          </a:p>
          <a:p>
            <a:pPr indent="0" lvl="0" marL="228600" rtl="0" algn="l">
              <a:lnSpc>
                <a:spcPct val="100000"/>
              </a:lnSpc>
              <a:spcBef>
                <a:spcPts val="1000"/>
              </a:spcBef>
              <a:spcAft>
                <a:spcPts val="0"/>
              </a:spcAft>
              <a:buNone/>
            </a:pPr>
            <a:r>
              <a:t/>
            </a:r>
            <a:endParaRPr sz="2000"/>
          </a:p>
          <a:p>
            <a:pPr indent="0" lvl="0" marL="0" rtl="0" algn="l">
              <a:lnSpc>
                <a:spcPct val="100000"/>
              </a:lnSpc>
              <a:spcBef>
                <a:spcPts val="1000"/>
              </a:spcBef>
              <a:spcAft>
                <a:spcPts val="0"/>
              </a:spcAft>
              <a:buClr>
                <a:schemeClr val="dk1"/>
              </a:buClr>
              <a:buSzPts val="1900"/>
              <a:buNone/>
            </a:pPr>
            <a:r>
              <a:rPr b="1" lang="en-GB" sz="2000">
                <a:latin typeface="Times New Roman"/>
                <a:ea typeface="Times New Roman"/>
                <a:cs typeface="Times New Roman"/>
                <a:sym typeface="Times New Roman"/>
              </a:rPr>
              <a:t>  Dataset link- </a:t>
            </a:r>
            <a:r>
              <a:rPr b="1" lang="en-GB" sz="2000" u="sng">
                <a:solidFill>
                  <a:schemeClr val="hlink"/>
                </a:solidFill>
                <a:latin typeface="Times New Roman"/>
                <a:ea typeface="Times New Roman"/>
                <a:cs typeface="Times New Roman"/>
                <a:sym typeface="Times New Roman"/>
                <a:hlinkClick r:id="rId3"/>
              </a:rPr>
              <a:t>https://www.kaggle.com/datasets/uwrfkaggler/ravdess-emotional-speech-audio/data</a:t>
            </a:r>
            <a:endParaRPr sz="2000"/>
          </a:p>
          <a:p>
            <a:pPr indent="0" lvl="0" marL="0" rtl="0" algn="l">
              <a:lnSpc>
                <a:spcPct val="90000"/>
              </a:lnSpc>
              <a:spcBef>
                <a:spcPts val="1000"/>
              </a:spcBef>
              <a:spcAft>
                <a:spcPts val="0"/>
              </a:spcAft>
              <a:buClr>
                <a:schemeClr val="dk1"/>
              </a:buClr>
              <a:buSzPts val="1900"/>
              <a:buNone/>
            </a:pPr>
            <a:r>
              <a:t/>
            </a:r>
            <a:endParaRPr b="1" sz="1900">
              <a:latin typeface="Times New Roman"/>
              <a:ea typeface="Times New Roman"/>
              <a:cs typeface="Times New Roman"/>
              <a:sym typeface="Times New Roman"/>
            </a:endParaRPr>
          </a:p>
        </p:txBody>
      </p:sp>
      <p:sp>
        <p:nvSpPr>
          <p:cNvPr id="92" name="Google Shape;92;p11"/>
          <p:cNvSpPr txBox="1"/>
          <p:nvPr>
            <p:ph type="title"/>
          </p:nvPr>
        </p:nvSpPr>
        <p:spPr>
          <a:xfrm>
            <a:off x="341194" y="348661"/>
            <a:ext cx="11436900" cy="421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4123F"/>
              </a:buClr>
              <a:buSzPts val="3200"/>
              <a:buFont typeface="Times New Roman"/>
              <a:buNone/>
            </a:pPr>
            <a:r>
              <a:rPr b="1" lang="en-GB">
                <a:latin typeface="Times New Roman"/>
                <a:ea typeface="Times New Roman"/>
                <a:cs typeface="Times New Roman"/>
                <a:sym typeface="Times New Roman"/>
              </a:rPr>
              <a:t>Dataset Description</a:t>
            </a:r>
            <a:r>
              <a:rPr b="1" lang="en-GB">
                <a:latin typeface="Times New Roman"/>
                <a:ea typeface="Times New Roman"/>
                <a:cs typeface="Times New Roman"/>
                <a:sym typeface="Times New Roman"/>
              </a:rPr>
              <a:t> (Sentiment Analysis Using Speech)</a:t>
            </a:r>
            <a:endParaRPr/>
          </a:p>
        </p:txBody>
      </p:sp>
      <p:sp>
        <p:nvSpPr>
          <p:cNvPr id="93" name="Google Shape;93;p11"/>
          <p:cNvSpPr txBox="1"/>
          <p:nvPr>
            <p:ph idx="11" type="ftr"/>
          </p:nvPr>
        </p:nvSpPr>
        <p:spPr>
          <a:xfrm>
            <a:off x="4038600" y="64085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2</a:t>
            </a:r>
            <a:r>
              <a:rPr lang="en-GB"/>
              <a:t>3AIE233M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2"/>
          <p:cNvPicPr preferRelativeResize="0"/>
          <p:nvPr/>
        </p:nvPicPr>
        <p:blipFill>
          <a:blip r:embed="rId3">
            <a:alphaModFix/>
          </a:blip>
          <a:stretch>
            <a:fillRect/>
          </a:stretch>
        </p:blipFill>
        <p:spPr>
          <a:xfrm>
            <a:off x="341200" y="1517350"/>
            <a:ext cx="6195825" cy="3544425"/>
          </a:xfrm>
          <a:prstGeom prst="rect">
            <a:avLst/>
          </a:prstGeom>
          <a:noFill/>
          <a:ln>
            <a:noFill/>
          </a:ln>
        </p:spPr>
      </p:pic>
      <p:pic>
        <p:nvPicPr>
          <p:cNvPr id="100" name="Google Shape;100;p12"/>
          <p:cNvPicPr preferRelativeResize="0"/>
          <p:nvPr/>
        </p:nvPicPr>
        <p:blipFill>
          <a:blip r:embed="rId4">
            <a:alphaModFix/>
          </a:blip>
          <a:stretch>
            <a:fillRect/>
          </a:stretch>
        </p:blipFill>
        <p:spPr>
          <a:xfrm>
            <a:off x="7055725" y="1544189"/>
            <a:ext cx="4114800" cy="3643138"/>
          </a:xfrm>
          <a:prstGeom prst="rect">
            <a:avLst/>
          </a:prstGeom>
          <a:noFill/>
          <a:ln>
            <a:noFill/>
          </a:ln>
        </p:spPr>
      </p:pic>
      <p:sp>
        <p:nvSpPr>
          <p:cNvPr id="101" name="Google Shape;101;p12"/>
          <p:cNvSpPr txBox="1"/>
          <p:nvPr>
            <p:ph type="title"/>
          </p:nvPr>
        </p:nvSpPr>
        <p:spPr>
          <a:xfrm>
            <a:off x="341194" y="348661"/>
            <a:ext cx="11436900" cy="421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A4123F"/>
              </a:buClr>
              <a:buSzPts val="3200"/>
              <a:buFont typeface="Times New Roman"/>
              <a:buNone/>
            </a:pPr>
            <a:r>
              <a:rPr b="1" lang="en-GB">
                <a:latin typeface="Times New Roman"/>
                <a:ea typeface="Times New Roman"/>
                <a:cs typeface="Times New Roman"/>
                <a:sym typeface="Times New Roman"/>
              </a:rPr>
              <a:t>Dataset Description</a:t>
            </a:r>
            <a:r>
              <a:rPr b="1" lang="en-GB">
                <a:latin typeface="Times New Roman"/>
                <a:ea typeface="Times New Roman"/>
                <a:cs typeface="Times New Roman"/>
                <a:sym typeface="Times New Roman"/>
              </a:rPr>
              <a:t> (Sentiment Analysis Using Speech)</a:t>
            </a:r>
            <a:endParaRPr/>
          </a:p>
        </p:txBody>
      </p:sp>
      <p:sp>
        <p:nvSpPr>
          <p:cNvPr id="102" name="Google Shape;102;p12"/>
          <p:cNvSpPr txBox="1"/>
          <p:nvPr>
            <p:ph idx="11" type="ftr"/>
          </p:nvPr>
        </p:nvSpPr>
        <p:spPr>
          <a:xfrm>
            <a:off x="4038600" y="64085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GB">
                <a:latin typeface="Times New Roman"/>
                <a:ea typeface="Times New Roman"/>
                <a:cs typeface="Times New Roman"/>
                <a:sym typeface="Times New Roman"/>
              </a:rPr>
              <a:t>2</a:t>
            </a:r>
            <a:r>
              <a:rPr lang="en-GB"/>
              <a:t>3AIE233M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AAC PRT Templat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