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8"/>
  </p:notesMasterIdLst>
  <p:sldIdLst>
    <p:sldId id="256" r:id="rId2"/>
    <p:sldId id="258" r:id="rId3"/>
    <p:sldId id="263" r:id="rId4"/>
    <p:sldId id="259" r:id="rId5"/>
    <p:sldId id="261" r:id="rId6"/>
    <p:sldId id="273" r:id="rId7"/>
    <p:sldId id="262" r:id="rId8"/>
    <p:sldId id="264" r:id="rId9"/>
    <p:sldId id="265" r:id="rId10"/>
    <p:sldId id="270" r:id="rId11"/>
    <p:sldId id="266" r:id="rId12"/>
    <p:sldId id="267" r:id="rId13"/>
    <p:sldId id="268" r:id="rId14"/>
    <p:sldId id="269"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B610EA-DCB8-0256-C253-5141F30F18AB}" v="123" dt="2024-03-28T04:03:30.0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68" d="100"/>
          <a:sy n="68" d="100"/>
        </p:scale>
        <p:origin x="6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45CECD-5D0E-42BC-B3C5-FB65A256D640}" type="datetimeFigureOut">
              <a:rPr lang="en-US" smtClean="0"/>
              <a:t>3/27/2024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12C364-C41A-4512-8336-9CE055938E14}" type="slidenum">
              <a:rPr lang="en-US" smtClean="0"/>
              <a:t>‹#›</a:t>
            </a:fld>
            <a:endParaRPr lang="en-US"/>
          </a:p>
        </p:txBody>
      </p:sp>
    </p:spTree>
    <p:extLst>
      <p:ext uri="{BB962C8B-B14F-4D97-AF65-F5344CB8AC3E}">
        <p14:creationId xmlns:p14="http://schemas.microsoft.com/office/powerpoint/2010/main" val="2677022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12C364-C41A-4512-8336-9CE055938E14}" type="slidenum">
              <a:rPr lang="en-US" smtClean="0"/>
              <a:t>1</a:t>
            </a:fld>
            <a:endParaRPr lang="en-US"/>
          </a:p>
        </p:txBody>
      </p:sp>
    </p:spTree>
    <p:extLst>
      <p:ext uri="{BB962C8B-B14F-4D97-AF65-F5344CB8AC3E}">
        <p14:creationId xmlns:p14="http://schemas.microsoft.com/office/powerpoint/2010/main" val="3469560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14D3F80-7CA4-43B0-A26D-294C3EE57A6E}" type="datetime1">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11D99-AFF5-4124-946A-CFE13186D503}" type="slidenum">
              <a:rPr lang="en-US" smtClean="0"/>
              <a:t>‹#›</a:t>
            </a:fld>
            <a:endParaRPr lang="en-US"/>
          </a:p>
        </p:txBody>
      </p:sp>
    </p:spTree>
    <p:extLst>
      <p:ext uri="{BB962C8B-B14F-4D97-AF65-F5344CB8AC3E}">
        <p14:creationId xmlns:p14="http://schemas.microsoft.com/office/powerpoint/2010/main" val="1543134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087AA7-891A-46FC-BA17-849409B0E416}" type="datetime1">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11D99-AFF5-4124-946A-CFE13186D503}" type="slidenum">
              <a:rPr lang="en-US" smtClean="0"/>
              <a:t>‹#›</a:t>
            </a:fld>
            <a:endParaRPr lang="en-US"/>
          </a:p>
        </p:txBody>
      </p:sp>
    </p:spTree>
    <p:extLst>
      <p:ext uri="{BB962C8B-B14F-4D97-AF65-F5344CB8AC3E}">
        <p14:creationId xmlns:p14="http://schemas.microsoft.com/office/powerpoint/2010/main" val="804019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55904A-17A8-477B-B6D6-6DFB12B68993}" type="datetime1">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11D99-AFF5-4124-946A-CFE13186D503}" type="slidenum">
              <a:rPr lang="en-US" smtClean="0"/>
              <a:t>‹#›</a:t>
            </a:fld>
            <a:endParaRPr lang="en-US"/>
          </a:p>
        </p:txBody>
      </p:sp>
    </p:spTree>
    <p:extLst>
      <p:ext uri="{BB962C8B-B14F-4D97-AF65-F5344CB8AC3E}">
        <p14:creationId xmlns:p14="http://schemas.microsoft.com/office/powerpoint/2010/main" val="3006071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D2D685-3BBD-4F23-BC2C-A16B563768CD}" type="datetime1">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11D99-AFF5-4124-946A-CFE13186D503}" type="slidenum">
              <a:rPr lang="en-US" smtClean="0"/>
              <a:t>‹#›</a:t>
            </a:fld>
            <a:endParaRPr lang="en-US"/>
          </a:p>
        </p:txBody>
      </p:sp>
    </p:spTree>
    <p:extLst>
      <p:ext uri="{BB962C8B-B14F-4D97-AF65-F5344CB8AC3E}">
        <p14:creationId xmlns:p14="http://schemas.microsoft.com/office/powerpoint/2010/main" val="2865304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53369E-C4D0-441E-8A89-9553A167BC1F}" type="datetime1">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11D99-AFF5-4124-946A-CFE13186D503}" type="slidenum">
              <a:rPr lang="en-US" smtClean="0"/>
              <a:t>‹#›</a:t>
            </a:fld>
            <a:endParaRPr lang="en-US"/>
          </a:p>
        </p:txBody>
      </p:sp>
    </p:spTree>
    <p:extLst>
      <p:ext uri="{BB962C8B-B14F-4D97-AF65-F5344CB8AC3E}">
        <p14:creationId xmlns:p14="http://schemas.microsoft.com/office/powerpoint/2010/main" val="15922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DD8CC2F-DDFD-4F3F-BF44-95A4198D8BFC}" type="datetime1">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11D99-AFF5-4124-946A-CFE13186D503}" type="slidenum">
              <a:rPr lang="en-US" smtClean="0"/>
              <a:t>‹#›</a:t>
            </a:fld>
            <a:endParaRPr lang="en-US"/>
          </a:p>
        </p:txBody>
      </p:sp>
    </p:spTree>
    <p:extLst>
      <p:ext uri="{BB962C8B-B14F-4D97-AF65-F5344CB8AC3E}">
        <p14:creationId xmlns:p14="http://schemas.microsoft.com/office/powerpoint/2010/main" val="1060762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5D5869-7E62-4521-88E8-5CF4BC274A7F}" type="datetime1">
              <a:rPr lang="en-US" smtClean="0"/>
              <a:t>3/27/2024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811D99-AFF5-4124-946A-CFE13186D503}" type="slidenum">
              <a:rPr lang="en-US" smtClean="0"/>
              <a:t>‹#›</a:t>
            </a:fld>
            <a:endParaRPr lang="en-US"/>
          </a:p>
        </p:txBody>
      </p:sp>
    </p:spTree>
    <p:extLst>
      <p:ext uri="{BB962C8B-B14F-4D97-AF65-F5344CB8AC3E}">
        <p14:creationId xmlns:p14="http://schemas.microsoft.com/office/powerpoint/2010/main" val="1696777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05AA9E-B17A-494E-9843-0D2D356482B1}" type="datetime1">
              <a:rPr lang="en-US" smtClean="0"/>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811D99-AFF5-4124-946A-CFE13186D503}" type="slidenum">
              <a:rPr lang="en-US" smtClean="0"/>
              <a:t>‹#›</a:t>
            </a:fld>
            <a:endParaRPr lang="en-US"/>
          </a:p>
        </p:txBody>
      </p:sp>
    </p:spTree>
    <p:extLst>
      <p:ext uri="{BB962C8B-B14F-4D97-AF65-F5344CB8AC3E}">
        <p14:creationId xmlns:p14="http://schemas.microsoft.com/office/powerpoint/2010/main" val="2701760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B836D5-F82E-4CDF-B01B-E852B83AD439}" type="datetime1">
              <a:rPr lang="en-US" smtClean="0"/>
              <a:t>3/27/2024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811D99-AFF5-4124-946A-CFE13186D503}" type="slidenum">
              <a:rPr lang="en-US" smtClean="0"/>
              <a:t>‹#›</a:t>
            </a:fld>
            <a:endParaRPr lang="en-US"/>
          </a:p>
        </p:txBody>
      </p:sp>
    </p:spTree>
    <p:extLst>
      <p:ext uri="{BB962C8B-B14F-4D97-AF65-F5344CB8AC3E}">
        <p14:creationId xmlns:p14="http://schemas.microsoft.com/office/powerpoint/2010/main" val="2612272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97AA8-7F5E-4DAC-AAE0-A52AF4C3B17E}" type="datetime1">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11D99-AFF5-4124-946A-CFE13186D503}" type="slidenum">
              <a:rPr lang="en-US" smtClean="0"/>
              <a:t>‹#›</a:t>
            </a:fld>
            <a:endParaRPr lang="en-US"/>
          </a:p>
        </p:txBody>
      </p:sp>
    </p:spTree>
    <p:extLst>
      <p:ext uri="{BB962C8B-B14F-4D97-AF65-F5344CB8AC3E}">
        <p14:creationId xmlns:p14="http://schemas.microsoft.com/office/powerpoint/2010/main" val="331764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48507F-0494-46E5-9E7B-446EAA37DF50}" type="datetime1">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11D99-AFF5-4124-946A-CFE13186D503}" type="slidenum">
              <a:rPr lang="en-US" smtClean="0"/>
              <a:t>‹#›</a:t>
            </a:fld>
            <a:endParaRPr lang="en-US"/>
          </a:p>
        </p:txBody>
      </p:sp>
    </p:spTree>
    <p:extLst>
      <p:ext uri="{BB962C8B-B14F-4D97-AF65-F5344CB8AC3E}">
        <p14:creationId xmlns:p14="http://schemas.microsoft.com/office/powerpoint/2010/main" val="1155939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BEEEC0-9EBC-4BB9-8A59-EB6D3A7EBE9E}" type="datetime1">
              <a:rPr lang="en-US" smtClean="0"/>
              <a:t>3/27/2024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11D99-AFF5-4124-946A-CFE13186D503}" type="slidenum">
              <a:rPr lang="en-US" smtClean="0"/>
              <a:t>‹#›</a:t>
            </a:fld>
            <a:endParaRPr lang="en-US"/>
          </a:p>
        </p:txBody>
      </p:sp>
    </p:spTree>
    <p:extLst>
      <p:ext uri="{BB962C8B-B14F-4D97-AF65-F5344CB8AC3E}">
        <p14:creationId xmlns:p14="http://schemas.microsoft.com/office/powerpoint/2010/main" val="271710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40360" y="3343113"/>
            <a:ext cx="9144000" cy="777915"/>
          </a:xfrm>
        </p:spPr>
        <p:txBody>
          <a:bodyPr>
            <a:noAutofit/>
          </a:bodyPr>
          <a:lstStyle/>
          <a:p>
            <a:r>
              <a:rPr lang="en-US" sz="4800" dirty="0">
                <a:latin typeface="Times New Roman"/>
                <a:ea typeface="Cambria Math"/>
                <a:cs typeface="Times New Roman"/>
              </a:rPr>
              <a:t>SPAM MAIL DETECTION </a:t>
            </a:r>
            <a:br>
              <a:rPr lang="en-US" sz="4800" dirty="0">
                <a:latin typeface="Times New Roman"/>
                <a:ea typeface="Cambria Math" panose="02040503050406030204" pitchFamily="18" charset="0"/>
              </a:rPr>
            </a:br>
            <a:r>
              <a:rPr lang="en-US" sz="4800" dirty="0">
                <a:latin typeface="Times New Roman"/>
                <a:ea typeface="Cambria Math"/>
                <a:cs typeface="Times New Roman"/>
              </a:rPr>
              <a:t>USING MACHINE LEARNING</a:t>
            </a:r>
          </a:p>
        </p:txBody>
      </p:sp>
      <p:sp>
        <p:nvSpPr>
          <p:cNvPr id="3" name="TextBox 2"/>
          <p:cNvSpPr txBox="1"/>
          <p:nvPr/>
        </p:nvSpPr>
        <p:spPr>
          <a:xfrm>
            <a:off x="3536794" y="3217361"/>
            <a:ext cx="5118410" cy="523220"/>
          </a:xfrm>
          <a:prstGeom prst="rect">
            <a:avLst/>
          </a:prstGeom>
          <a:noFill/>
        </p:spPr>
        <p:txBody>
          <a:bodyPr wrap="square" lIns="91440" tIns="45720" rIns="91440" bIns="45720" rtlCol="0" anchor="t">
            <a:spAutoFit/>
          </a:bodyPr>
          <a:lstStyle/>
          <a:p>
            <a:pPr algn="ctr"/>
            <a:endParaRPr lang="en-US" sz="2800" b="1" dirty="0">
              <a:latin typeface="Britannic Bold" panose="020B0903060703020204" pitchFamily="34" charset="0"/>
              <a:ea typeface="Cambria Math" panose="02040503050406030204" pitchFamily="18" charset="0"/>
            </a:endParaRPr>
          </a:p>
        </p:txBody>
      </p:sp>
      <p:sp>
        <p:nvSpPr>
          <p:cNvPr id="8" name="Rectangle 7"/>
          <p:cNvSpPr/>
          <p:nvPr/>
        </p:nvSpPr>
        <p:spPr>
          <a:xfrm>
            <a:off x="2525718" y="4153704"/>
            <a:ext cx="7145396" cy="461665"/>
          </a:xfrm>
          <a:prstGeom prst="rect">
            <a:avLst/>
          </a:prstGeom>
        </p:spPr>
        <p:txBody>
          <a:bodyPr wrap="square" lIns="91440" tIns="45720" rIns="91440" bIns="45720" anchor="t">
            <a:spAutoFit/>
          </a:bodyPr>
          <a:lstStyle/>
          <a:p>
            <a:pPr marL="342900" indent="-342900" algn="ctr">
              <a:buFont typeface="Calibri"/>
              <a:buChar char="-"/>
            </a:pPr>
            <a:r>
              <a:rPr lang="en-US" sz="2400" b="1" dirty="0">
                <a:latin typeface="Times New Roman"/>
                <a:cs typeface="Times New Roman"/>
              </a:rPr>
              <a:t>K SUPRIYA  -</a:t>
            </a:r>
            <a:endParaRPr lang="en-US" dirty="0"/>
          </a:p>
        </p:txBody>
      </p:sp>
    </p:spTree>
    <p:extLst>
      <p:ext uri="{BB962C8B-B14F-4D97-AF65-F5344CB8AC3E}">
        <p14:creationId xmlns:p14="http://schemas.microsoft.com/office/powerpoint/2010/main" val="1895903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732" y="0"/>
            <a:ext cx="10515600" cy="1325563"/>
          </a:xfrm>
        </p:spPr>
        <p:txBody>
          <a:bodyPr>
            <a:normAutofit/>
          </a:bodyPr>
          <a:lstStyle/>
          <a:p>
            <a:r>
              <a:rPr lang="en-US" sz="4000" dirty="0">
                <a:latin typeface="Times New Roman"/>
                <a:cs typeface="Times New Roman"/>
              </a:rPr>
              <a:t>IMPLEMENTATION</a:t>
            </a:r>
          </a:p>
        </p:txBody>
      </p:sp>
      <p:sp>
        <p:nvSpPr>
          <p:cNvPr id="3" name="Content Placeholder 2"/>
          <p:cNvSpPr>
            <a:spLocks noGrp="1"/>
          </p:cNvSpPr>
          <p:nvPr>
            <p:ph idx="1"/>
          </p:nvPr>
        </p:nvSpPr>
        <p:spPr>
          <a:xfrm>
            <a:off x="213732" y="1097757"/>
            <a:ext cx="10640122" cy="5441157"/>
          </a:xfrm>
        </p:spPr>
        <p:txBody>
          <a:bodyPr vert="horz" lIns="91440" tIns="45720" rIns="91440" bIns="45720" rtlCol="0" anchor="t">
            <a:normAutofit/>
          </a:bodyPr>
          <a:lstStyle/>
          <a:p>
            <a:pPr marL="0" indent="0">
              <a:buNone/>
            </a:pPr>
            <a:r>
              <a:rPr lang="en-US" b="1" dirty="0">
                <a:latin typeface="Times New Roman"/>
                <a:cs typeface="Times New Roman"/>
              </a:rPr>
              <a:t>DATASET AND SOFTWARE: </a:t>
            </a:r>
            <a:endParaRPr lang="en-US">
              <a:latin typeface="Times New Roman"/>
              <a:cs typeface="Times New Roman"/>
            </a:endParaRPr>
          </a:p>
          <a:p>
            <a:pPr marL="0" indent="0" algn="just">
              <a:buNone/>
            </a:pPr>
            <a:r>
              <a:rPr lang="en-US" dirty="0">
                <a:latin typeface="Times New Roman"/>
                <a:cs typeface="Times New Roman"/>
              </a:rPr>
              <a:t>We have used ANACONDA and </a:t>
            </a:r>
            <a:r>
              <a:rPr lang="en-US" err="1">
                <a:latin typeface="Times New Roman"/>
                <a:cs typeface="Times New Roman"/>
              </a:rPr>
              <a:t>Jupyter</a:t>
            </a:r>
            <a:r>
              <a:rPr lang="en-US" dirty="0">
                <a:latin typeface="Times New Roman"/>
                <a:cs typeface="Times New Roman"/>
              </a:rPr>
              <a:t> Notebook to run and </a:t>
            </a:r>
          </a:p>
          <a:p>
            <a:pPr marL="0" indent="0" algn="just">
              <a:buNone/>
            </a:pPr>
            <a:r>
              <a:rPr lang="en-US" dirty="0">
                <a:latin typeface="Times New Roman"/>
                <a:cs typeface="Times New Roman"/>
              </a:rPr>
              <a:t>simulate the code and produce the output and graphs. </a:t>
            </a:r>
          </a:p>
          <a:p>
            <a:pPr marL="227965" indent="-227965"/>
            <a:endParaRPr lang="en-US" dirty="0">
              <a:latin typeface="Times New Roman"/>
              <a:cs typeface="Times New Roman"/>
            </a:endParaRPr>
          </a:p>
        </p:txBody>
      </p:sp>
      <p:sp>
        <p:nvSpPr>
          <p:cNvPr id="4" name="Slide Number Placeholder 3"/>
          <p:cNvSpPr>
            <a:spLocks noGrp="1"/>
          </p:cNvSpPr>
          <p:nvPr>
            <p:ph type="sldNum" sz="quarter" idx="12"/>
          </p:nvPr>
        </p:nvSpPr>
        <p:spPr/>
        <p:txBody>
          <a:bodyPr/>
          <a:lstStyle/>
          <a:p>
            <a:fld id="{64811D99-AFF5-4124-946A-CFE13186D503}" type="slidenum">
              <a:rPr lang="en-US" smtClean="0"/>
              <a:t>10</a:t>
            </a:fld>
            <a:endParaRPr lang="en-US"/>
          </a:p>
        </p:txBody>
      </p:sp>
      <p:pic>
        <p:nvPicPr>
          <p:cNvPr id="6" name="Picture 5"/>
          <p:cNvPicPr>
            <a:picLocks noChangeAspect="1"/>
          </p:cNvPicPr>
          <p:nvPr/>
        </p:nvPicPr>
        <p:blipFill>
          <a:blip r:embed="rId2"/>
          <a:stretch>
            <a:fillRect/>
          </a:stretch>
        </p:blipFill>
        <p:spPr>
          <a:xfrm>
            <a:off x="10082651" y="987988"/>
            <a:ext cx="1792380" cy="1435332"/>
          </a:xfrm>
          <a:prstGeom prst="rect">
            <a:avLst/>
          </a:prstGeom>
          <a:ln>
            <a:noFill/>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505" y="2754198"/>
            <a:ext cx="10335322" cy="3875997"/>
          </a:xfrm>
          <a:prstGeom prst="rect">
            <a:avLst/>
          </a:prstGeom>
          <a:ln>
            <a:solidFill>
              <a:schemeClr val="tx1"/>
            </a:solidFill>
          </a:ln>
        </p:spPr>
      </p:pic>
    </p:spTree>
    <p:extLst>
      <p:ext uri="{BB962C8B-B14F-4D97-AF65-F5344CB8AC3E}">
        <p14:creationId xmlns:p14="http://schemas.microsoft.com/office/powerpoint/2010/main" val="3571235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732" y="0"/>
            <a:ext cx="10515600" cy="1325563"/>
          </a:xfrm>
        </p:spPr>
        <p:txBody>
          <a:bodyPr>
            <a:normAutofit/>
          </a:bodyPr>
          <a:lstStyle/>
          <a:p>
            <a:r>
              <a:rPr lang="en-US" sz="4000" dirty="0">
                <a:latin typeface="Times New Roman"/>
                <a:cs typeface="Times New Roman"/>
              </a:rPr>
              <a:t>IMPLEMENTATION</a:t>
            </a:r>
          </a:p>
        </p:txBody>
      </p:sp>
      <p:sp>
        <p:nvSpPr>
          <p:cNvPr id="3" name="Content Placeholder 2"/>
          <p:cNvSpPr>
            <a:spLocks noGrp="1"/>
          </p:cNvSpPr>
          <p:nvPr>
            <p:ph idx="1"/>
          </p:nvPr>
        </p:nvSpPr>
        <p:spPr>
          <a:xfrm>
            <a:off x="213732" y="1182029"/>
            <a:ext cx="11140068" cy="5351948"/>
          </a:xfrm>
        </p:spPr>
        <p:txBody>
          <a:bodyPr vert="horz" lIns="91440" tIns="45720" rIns="91440" bIns="45720" rtlCol="0" anchor="t">
            <a:normAutofit/>
          </a:bodyPr>
          <a:lstStyle/>
          <a:p>
            <a:pPr marL="0" indent="0">
              <a:buNone/>
            </a:pPr>
            <a:r>
              <a:rPr lang="en-US" b="1" dirty="0">
                <a:latin typeface="Times New Roman"/>
                <a:cs typeface="Times New Roman"/>
              </a:rPr>
              <a:t>LIBRARIES/ MODULES USED: </a:t>
            </a:r>
            <a:endParaRPr lang="en-US" dirty="0">
              <a:latin typeface="Britannic Bold" panose="020B0903060703020204" pitchFamily="34"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64811D99-AFF5-4124-946A-CFE13186D503}" type="slidenum">
              <a:rPr lang="en-US" smtClean="0"/>
              <a:t>11</a:t>
            </a:fld>
            <a:endParaRPr lang="en-US"/>
          </a:p>
        </p:txBody>
      </p:sp>
      <p:sp>
        <p:nvSpPr>
          <p:cNvPr id="6" name="AutoShape 2" descr="Utilizing Anaconda Environments in JupyterHub | Announce | University of  Nebraska-Lincol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1525588" y="2214871"/>
            <a:ext cx="9140825" cy="3066904"/>
          </a:xfrm>
          <a:prstGeom prst="rect">
            <a:avLst/>
          </a:prstGeom>
          <a:ln>
            <a:solidFill>
              <a:schemeClr val="tx1"/>
            </a:solidFill>
          </a:ln>
        </p:spPr>
      </p:pic>
    </p:spTree>
    <p:extLst>
      <p:ext uri="{BB962C8B-B14F-4D97-AF65-F5344CB8AC3E}">
        <p14:creationId xmlns:p14="http://schemas.microsoft.com/office/powerpoint/2010/main" val="4010866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732" y="0"/>
            <a:ext cx="10515600" cy="1325563"/>
          </a:xfrm>
        </p:spPr>
        <p:txBody>
          <a:bodyPr>
            <a:normAutofit/>
          </a:bodyPr>
          <a:lstStyle/>
          <a:p>
            <a:r>
              <a:rPr lang="en-US" sz="4000" dirty="0">
                <a:latin typeface="Times New Roman"/>
                <a:cs typeface="Times New Roman"/>
              </a:rPr>
              <a:t>IMPLEMENTATION</a:t>
            </a:r>
          </a:p>
        </p:txBody>
      </p:sp>
      <p:sp>
        <p:nvSpPr>
          <p:cNvPr id="3" name="Content Placeholder 2"/>
          <p:cNvSpPr>
            <a:spLocks noGrp="1"/>
          </p:cNvSpPr>
          <p:nvPr>
            <p:ph idx="1"/>
          </p:nvPr>
        </p:nvSpPr>
        <p:spPr>
          <a:xfrm>
            <a:off x="213732" y="1104765"/>
            <a:ext cx="11878719" cy="5351948"/>
          </a:xfrm>
        </p:spPr>
        <p:txBody>
          <a:bodyPr vert="horz" lIns="91440" tIns="45720" rIns="91440" bIns="45720" rtlCol="0" anchor="t">
            <a:normAutofit/>
          </a:bodyPr>
          <a:lstStyle/>
          <a:p>
            <a:pPr marL="0" indent="0">
              <a:buNone/>
            </a:pPr>
            <a:r>
              <a:rPr lang="en-US" b="1" dirty="0">
                <a:latin typeface="Times New Roman"/>
                <a:cs typeface="Times New Roman"/>
              </a:rPr>
              <a:t>DATA PREPROCESSING:</a:t>
            </a:r>
          </a:p>
          <a:p>
            <a:pPr marL="227965" indent="-227965">
              <a:lnSpc>
                <a:spcPct val="150000"/>
              </a:lnSpc>
            </a:pPr>
            <a:r>
              <a:rPr lang="en-US" sz="2400" dirty="0">
                <a:latin typeface="Times New Roman"/>
                <a:cs typeface="Times New Roman"/>
              </a:rPr>
              <a:t>The original dataset when imported consists of 5 columns. Out of the five columns, three columns are unnamed or not named and they had null values in them. These three columns don’t have any use so we have removed them. </a:t>
            </a:r>
          </a:p>
          <a:p>
            <a:pPr marL="227965" indent="-227965"/>
            <a:endParaRPr lang="en-US" sz="2400" b="1" dirty="0">
              <a:latin typeface="Times New Roman"/>
              <a:cs typeface="Times New Roman"/>
            </a:endParaRPr>
          </a:p>
          <a:p>
            <a:pPr marL="0" indent="0">
              <a:buNone/>
            </a:pPr>
            <a:r>
              <a:rPr lang="en-US" b="1" dirty="0">
                <a:latin typeface="Times New Roman"/>
                <a:cs typeface="Times New Roman"/>
              </a:rPr>
              <a:t>TRAINING AND TESTING:</a:t>
            </a:r>
          </a:p>
          <a:p>
            <a:pPr marL="227965" indent="-227965">
              <a:lnSpc>
                <a:spcPct val="150000"/>
              </a:lnSpc>
            </a:pPr>
            <a:r>
              <a:rPr lang="en-US" sz="2400" dirty="0">
                <a:latin typeface="Times New Roman"/>
                <a:cs typeface="Times New Roman"/>
              </a:rPr>
              <a:t>The ‘</a:t>
            </a:r>
            <a:r>
              <a:rPr lang="en-US" sz="2400" err="1">
                <a:latin typeface="Times New Roman"/>
                <a:cs typeface="Times New Roman"/>
              </a:rPr>
              <a:t>train_test_split</a:t>
            </a:r>
            <a:r>
              <a:rPr lang="en-US" sz="2400" dirty="0">
                <a:latin typeface="Times New Roman"/>
                <a:cs typeface="Times New Roman"/>
              </a:rPr>
              <a:t>’ function is used and </a:t>
            </a:r>
          </a:p>
          <a:p>
            <a:pPr marL="0" indent="0">
              <a:lnSpc>
                <a:spcPct val="150000"/>
              </a:lnSpc>
              <a:buNone/>
            </a:pPr>
            <a:r>
              <a:rPr lang="en-US" sz="2400" dirty="0">
                <a:latin typeface="Times New Roman"/>
                <a:cs typeface="Times New Roman"/>
              </a:rPr>
              <a:t>the </a:t>
            </a:r>
            <a:r>
              <a:rPr lang="en-US" sz="2400" err="1">
                <a:latin typeface="Times New Roman"/>
                <a:cs typeface="Times New Roman"/>
              </a:rPr>
              <a:t>train:test</a:t>
            </a:r>
            <a:r>
              <a:rPr lang="en-US" sz="2400" dirty="0">
                <a:latin typeface="Times New Roman"/>
                <a:cs typeface="Times New Roman"/>
              </a:rPr>
              <a:t> ratio is taken to be </a:t>
            </a:r>
            <a:r>
              <a:rPr lang="en-US" sz="2400" b="1" dirty="0">
                <a:latin typeface="Times New Roman"/>
                <a:cs typeface="Times New Roman"/>
              </a:rPr>
              <a:t>8:2</a:t>
            </a:r>
            <a:endParaRPr lang="en-US" sz="2400">
              <a:latin typeface="Times New Roman"/>
              <a:cs typeface="Times New Roman"/>
            </a:endParaRPr>
          </a:p>
        </p:txBody>
      </p:sp>
      <p:sp>
        <p:nvSpPr>
          <p:cNvPr id="4" name="Slide Number Placeholder 3"/>
          <p:cNvSpPr>
            <a:spLocks noGrp="1"/>
          </p:cNvSpPr>
          <p:nvPr>
            <p:ph type="sldNum" sz="quarter" idx="12"/>
          </p:nvPr>
        </p:nvSpPr>
        <p:spPr/>
        <p:txBody>
          <a:bodyPr/>
          <a:lstStyle/>
          <a:p>
            <a:fld id="{64811D99-AFF5-4124-946A-CFE13186D503}" type="slidenum">
              <a:rPr lang="en-US" smtClean="0"/>
              <a:t>12</a:t>
            </a:fld>
            <a:endParaRPr lang="en-US"/>
          </a:p>
        </p:txBody>
      </p:sp>
      <p:sp>
        <p:nvSpPr>
          <p:cNvPr id="6" name="AutoShape 2" descr="Utilizing Anaconda Environments in JupyterHub | Announce | University of  Nebraska-Lincol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2" descr="Machine Learning Algorithm">
            <a:extLst>
              <a:ext uri="{FF2B5EF4-FFF2-40B4-BE49-F238E27FC236}">
                <a16:creationId xmlns:a16="http://schemas.microsoft.com/office/drawing/2014/main" id="{3AE0A713-9B81-4487-8E6F-14DBB83B52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96" y="3231892"/>
            <a:ext cx="4622047" cy="2859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570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282" y="0"/>
            <a:ext cx="10515600" cy="1325563"/>
          </a:xfrm>
        </p:spPr>
        <p:txBody>
          <a:bodyPr>
            <a:normAutofit/>
          </a:bodyPr>
          <a:lstStyle/>
          <a:p>
            <a:r>
              <a:rPr lang="en-US" sz="4000" dirty="0">
                <a:latin typeface="Times New Roman"/>
                <a:cs typeface="Times New Roman"/>
              </a:rPr>
              <a:t>IMPLEMENTATION</a:t>
            </a:r>
          </a:p>
        </p:txBody>
      </p:sp>
      <p:sp>
        <p:nvSpPr>
          <p:cNvPr id="3" name="Content Placeholder 2"/>
          <p:cNvSpPr>
            <a:spLocks noGrp="1"/>
          </p:cNvSpPr>
          <p:nvPr>
            <p:ph idx="1"/>
          </p:nvPr>
        </p:nvSpPr>
        <p:spPr>
          <a:xfrm>
            <a:off x="213732" y="1004404"/>
            <a:ext cx="11878719" cy="5351948"/>
          </a:xfrm>
        </p:spPr>
        <p:txBody>
          <a:bodyPr vert="horz" lIns="91440" tIns="45720" rIns="91440" bIns="45720" rtlCol="0" anchor="t">
            <a:normAutofit/>
          </a:bodyPr>
          <a:lstStyle/>
          <a:p>
            <a:pPr marL="0" indent="0">
              <a:buNone/>
            </a:pPr>
            <a:r>
              <a:rPr lang="en-US" dirty="0">
                <a:latin typeface="Times New Roman"/>
                <a:cs typeface="Times New Roman"/>
              </a:rPr>
              <a:t>FUNCTIONS USED AND THEIR DESCRIPTION:</a:t>
            </a:r>
          </a:p>
        </p:txBody>
      </p:sp>
      <p:sp>
        <p:nvSpPr>
          <p:cNvPr id="4" name="Slide Number Placeholder 3"/>
          <p:cNvSpPr>
            <a:spLocks noGrp="1"/>
          </p:cNvSpPr>
          <p:nvPr>
            <p:ph type="sldNum" sz="quarter" idx="12"/>
          </p:nvPr>
        </p:nvSpPr>
        <p:spPr/>
        <p:txBody>
          <a:bodyPr/>
          <a:lstStyle/>
          <a:p>
            <a:fld id="{64811D99-AFF5-4124-946A-CFE13186D503}" type="slidenum">
              <a:rPr lang="en-US" smtClean="0"/>
              <a:t>13</a:t>
            </a:fld>
            <a:endParaRPr lang="en-US"/>
          </a:p>
        </p:txBody>
      </p:sp>
      <p:sp>
        <p:nvSpPr>
          <p:cNvPr id="6" name="AutoShape 2" descr="Utilizing Anaconda Environments in JupyterHub | Announce | University of  Nebraska-Lincol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3413" b="1608"/>
          <a:stretch/>
        </p:blipFill>
        <p:spPr>
          <a:xfrm>
            <a:off x="3678883" y="1482474"/>
            <a:ext cx="4931717" cy="5195830"/>
          </a:xfrm>
          <a:prstGeom prst="rect">
            <a:avLst/>
          </a:prstGeom>
        </p:spPr>
      </p:pic>
    </p:spTree>
    <p:extLst>
      <p:ext uri="{BB962C8B-B14F-4D97-AF65-F5344CB8AC3E}">
        <p14:creationId xmlns:p14="http://schemas.microsoft.com/office/powerpoint/2010/main" val="2746392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882" y="7937"/>
            <a:ext cx="10515600" cy="1325563"/>
          </a:xfrm>
        </p:spPr>
        <p:txBody>
          <a:bodyPr>
            <a:normAutofit/>
          </a:bodyPr>
          <a:lstStyle/>
          <a:p>
            <a:r>
              <a:rPr lang="en-US" sz="4000" dirty="0">
                <a:latin typeface="Times New Roman"/>
                <a:cs typeface="Times New Roman"/>
              </a:rPr>
              <a:t>OUTPUT/RESULT</a:t>
            </a:r>
          </a:p>
        </p:txBody>
      </p:sp>
      <p:sp>
        <p:nvSpPr>
          <p:cNvPr id="3" name="Content Placeholder 2"/>
          <p:cNvSpPr>
            <a:spLocks noGrp="1"/>
          </p:cNvSpPr>
          <p:nvPr>
            <p:ph idx="1"/>
          </p:nvPr>
        </p:nvSpPr>
        <p:spPr>
          <a:xfrm>
            <a:off x="213731" y="1182029"/>
            <a:ext cx="11878719" cy="5351948"/>
          </a:xfrm>
        </p:spPr>
        <p:txBody>
          <a:bodyPr vert="horz" lIns="91440" tIns="45720" rIns="91440" bIns="45720" rtlCol="0" anchor="t">
            <a:normAutofit/>
          </a:bodyPr>
          <a:lstStyle/>
          <a:p>
            <a:pPr marL="0" indent="0">
              <a:buNone/>
            </a:pPr>
            <a:r>
              <a:rPr lang="en-US" dirty="0">
                <a:latin typeface="Times New Roman"/>
                <a:cs typeface="Times New Roman"/>
              </a:rPr>
              <a:t>COMPARISION OF THE DIFFERENT MODELS:</a:t>
            </a:r>
          </a:p>
          <a:p>
            <a:pPr marL="0" indent="0">
              <a:buNone/>
            </a:pPr>
            <a:endParaRPr lang="en-US" sz="2400" dirty="0">
              <a:latin typeface="Times New Roman"/>
              <a:cs typeface="Times New Roman"/>
            </a:endParaRPr>
          </a:p>
        </p:txBody>
      </p:sp>
      <p:sp>
        <p:nvSpPr>
          <p:cNvPr id="4" name="Slide Number Placeholder 3"/>
          <p:cNvSpPr>
            <a:spLocks noGrp="1"/>
          </p:cNvSpPr>
          <p:nvPr>
            <p:ph type="sldNum" sz="quarter" idx="12"/>
          </p:nvPr>
        </p:nvSpPr>
        <p:spPr/>
        <p:txBody>
          <a:bodyPr/>
          <a:lstStyle/>
          <a:p>
            <a:fld id="{64811D99-AFF5-4124-946A-CFE13186D503}" type="slidenum">
              <a:rPr lang="en-US" smtClean="0"/>
              <a:t>14</a:t>
            </a:fld>
            <a:endParaRPr lang="en-US"/>
          </a:p>
        </p:txBody>
      </p:sp>
      <p:sp>
        <p:nvSpPr>
          <p:cNvPr id="6" name="AutoShape 2" descr="Utilizing Anaconda Environments in JupyterHub | Announce | University of  Nebraska-Lincol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7642" y="2352636"/>
            <a:ext cx="7396716" cy="2833110"/>
          </a:xfrm>
          <a:prstGeom prst="rect">
            <a:avLst/>
          </a:prstGeom>
        </p:spPr>
      </p:pic>
    </p:spTree>
    <p:extLst>
      <p:ext uri="{BB962C8B-B14F-4D97-AF65-F5344CB8AC3E}">
        <p14:creationId xmlns:p14="http://schemas.microsoft.com/office/powerpoint/2010/main" val="1450445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882" y="7937"/>
            <a:ext cx="10515600" cy="1325563"/>
          </a:xfrm>
        </p:spPr>
        <p:txBody>
          <a:bodyPr>
            <a:normAutofit/>
          </a:bodyPr>
          <a:lstStyle/>
          <a:p>
            <a:r>
              <a:rPr lang="en-US" sz="4000" dirty="0">
                <a:latin typeface="Times New Roman"/>
                <a:cs typeface="Times New Roman"/>
              </a:rPr>
              <a:t>OUTPUT/RESULT</a:t>
            </a:r>
          </a:p>
        </p:txBody>
      </p:sp>
      <p:sp>
        <p:nvSpPr>
          <p:cNvPr id="3" name="Content Placeholder 2"/>
          <p:cNvSpPr>
            <a:spLocks noGrp="1"/>
          </p:cNvSpPr>
          <p:nvPr>
            <p:ph idx="1"/>
          </p:nvPr>
        </p:nvSpPr>
        <p:spPr>
          <a:xfrm>
            <a:off x="213731" y="1182029"/>
            <a:ext cx="11878719" cy="5351948"/>
          </a:xfrm>
        </p:spPr>
        <p:txBody>
          <a:bodyPr vert="horz" lIns="91440" tIns="45720" rIns="91440" bIns="45720" rtlCol="0" anchor="t">
            <a:normAutofit/>
          </a:bodyPr>
          <a:lstStyle/>
          <a:p>
            <a:pPr marL="0" indent="0">
              <a:buNone/>
            </a:pPr>
            <a:r>
              <a:rPr lang="en-US" dirty="0">
                <a:latin typeface="Times New Roman"/>
                <a:cs typeface="Times New Roman"/>
              </a:rPr>
              <a:t>COMPARISION OF THE DIFFERENT MODELS:</a:t>
            </a:r>
          </a:p>
          <a:p>
            <a:pPr marL="0" indent="0">
              <a:buNone/>
            </a:pPr>
            <a:endParaRPr lang="en-US" sz="2400" dirty="0">
              <a:latin typeface="Times New Roman"/>
              <a:cs typeface="Times New Roman"/>
            </a:endParaRPr>
          </a:p>
        </p:txBody>
      </p:sp>
      <p:sp>
        <p:nvSpPr>
          <p:cNvPr id="4" name="Slide Number Placeholder 3"/>
          <p:cNvSpPr>
            <a:spLocks noGrp="1"/>
          </p:cNvSpPr>
          <p:nvPr>
            <p:ph type="sldNum" sz="quarter" idx="12"/>
          </p:nvPr>
        </p:nvSpPr>
        <p:spPr/>
        <p:txBody>
          <a:bodyPr/>
          <a:lstStyle/>
          <a:p>
            <a:fld id="{64811D99-AFF5-4124-946A-CFE13186D503}" type="slidenum">
              <a:rPr lang="en-US" smtClean="0"/>
              <a:t>15</a:t>
            </a:fld>
            <a:endParaRPr lang="en-US"/>
          </a:p>
        </p:txBody>
      </p:sp>
      <p:sp>
        <p:nvSpPr>
          <p:cNvPr id="6" name="AutoShape 2" descr="Utilizing Anaconda Environments in JupyterHub | Announce | University of  Nebraska-Lincol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3202232" y="2144393"/>
            <a:ext cx="5787537" cy="4044691"/>
          </a:xfrm>
          <a:prstGeom prst="rect">
            <a:avLst/>
          </a:prstGeom>
          <a:ln>
            <a:solidFill>
              <a:schemeClr val="tx1"/>
            </a:solidFill>
          </a:ln>
        </p:spPr>
      </p:pic>
    </p:spTree>
    <p:extLst>
      <p:ext uri="{BB962C8B-B14F-4D97-AF65-F5344CB8AC3E}">
        <p14:creationId xmlns:p14="http://schemas.microsoft.com/office/powerpoint/2010/main" val="3028899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882" y="7937"/>
            <a:ext cx="10515600" cy="1325563"/>
          </a:xfrm>
        </p:spPr>
        <p:txBody>
          <a:bodyPr>
            <a:normAutofit/>
          </a:bodyPr>
          <a:lstStyle/>
          <a:p>
            <a:r>
              <a:rPr lang="en-US" sz="4000" dirty="0">
                <a:latin typeface="Times New Roman"/>
                <a:cs typeface="Times New Roman"/>
              </a:rPr>
              <a:t>CONCLUSION</a:t>
            </a:r>
          </a:p>
        </p:txBody>
      </p:sp>
      <p:sp>
        <p:nvSpPr>
          <p:cNvPr id="3" name="Content Placeholder 2"/>
          <p:cNvSpPr>
            <a:spLocks noGrp="1"/>
          </p:cNvSpPr>
          <p:nvPr>
            <p:ph idx="1"/>
          </p:nvPr>
        </p:nvSpPr>
        <p:spPr>
          <a:xfrm>
            <a:off x="213731" y="1182029"/>
            <a:ext cx="11878719" cy="5351948"/>
          </a:xfrm>
        </p:spPr>
        <p:txBody>
          <a:bodyPr vert="horz" lIns="91440" tIns="45720" rIns="91440" bIns="45720" rtlCol="0" anchor="t">
            <a:normAutofit/>
          </a:bodyPr>
          <a:lstStyle/>
          <a:p>
            <a:pPr marL="0" indent="0" algn="just">
              <a:buNone/>
            </a:pPr>
            <a:endParaRPr lang="en-US" dirty="0"/>
          </a:p>
          <a:p>
            <a:pPr marL="0" indent="0" algn="just">
              <a:lnSpc>
                <a:spcPct val="150000"/>
              </a:lnSpc>
              <a:buNone/>
            </a:pPr>
            <a:r>
              <a:rPr lang="en-US" dirty="0">
                <a:latin typeface="Times New Roman"/>
                <a:cs typeface="Times New Roman"/>
              </a:rPr>
              <a:t>We can conclude or infer from the above table that the most accurate model here is SVM.SVM also has the best precision value and both KNN and decision tree have the best recall value. Through this project a comprehensive analysis of various classifiers was implemented on a common dataset. The results were compared based accuracy, precision, and recall score. Models like SVM are a good example with high accuracy. </a:t>
            </a:r>
            <a:endParaRPr lang="en-US">
              <a:latin typeface="Times New Roman"/>
              <a:cs typeface="Times New Roman"/>
            </a:endParaRPr>
          </a:p>
        </p:txBody>
      </p:sp>
      <p:sp>
        <p:nvSpPr>
          <p:cNvPr id="4" name="Slide Number Placeholder 3"/>
          <p:cNvSpPr>
            <a:spLocks noGrp="1"/>
          </p:cNvSpPr>
          <p:nvPr>
            <p:ph type="sldNum" sz="quarter" idx="12"/>
          </p:nvPr>
        </p:nvSpPr>
        <p:spPr/>
        <p:txBody>
          <a:bodyPr/>
          <a:lstStyle/>
          <a:p>
            <a:fld id="{64811D99-AFF5-4124-946A-CFE13186D503}" type="slidenum">
              <a:rPr lang="en-US" smtClean="0"/>
              <a:t>16</a:t>
            </a:fld>
            <a:endParaRPr lang="en-US"/>
          </a:p>
        </p:txBody>
      </p:sp>
      <p:sp>
        <p:nvSpPr>
          <p:cNvPr id="6" name="AutoShape 2" descr="Utilizing Anaconda Environments in JupyterHub | Announce | University of  Nebraska-Lincol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48271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225" y="20484"/>
            <a:ext cx="10515600" cy="1325563"/>
          </a:xfrm>
        </p:spPr>
        <p:txBody>
          <a:bodyPr>
            <a:normAutofit/>
          </a:bodyPr>
          <a:lstStyle/>
          <a:p>
            <a:r>
              <a:rPr lang="en-US" sz="4000" dirty="0">
                <a:latin typeface="Times New Roman"/>
                <a:cs typeface="Times New Roman"/>
              </a:rPr>
              <a:t>INTRODUCTION</a:t>
            </a:r>
          </a:p>
        </p:txBody>
      </p:sp>
      <p:sp>
        <p:nvSpPr>
          <p:cNvPr id="3" name="Content Placeholder 2"/>
          <p:cNvSpPr>
            <a:spLocks noGrp="1"/>
          </p:cNvSpPr>
          <p:nvPr>
            <p:ph idx="1"/>
          </p:nvPr>
        </p:nvSpPr>
        <p:spPr>
          <a:xfrm>
            <a:off x="331225" y="1213330"/>
            <a:ext cx="11544824" cy="5254376"/>
          </a:xfrm>
        </p:spPr>
        <p:txBody>
          <a:bodyPr vert="horz" lIns="91440" tIns="45720" rIns="91440" bIns="45720" rtlCol="0" anchor="t">
            <a:normAutofit/>
          </a:bodyPr>
          <a:lstStyle/>
          <a:p>
            <a:pPr marL="0" indent="0" algn="just">
              <a:lnSpc>
                <a:spcPct val="150000"/>
              </a:lnSpc>
              <a:buNone/>
            </a:pPr>
            <a:r>
              <a:rPr lang="en-US" sz="2400" dirty="0">
                <a:latin typeface="Times New Roman"/>
                <a:cs typeface="Times New Roman"/>
              </a:rPr>
              <a:t>Spam email is unwanted junk email sent out in bulk to a random recipient list. There are different ways that spam can be sent. It could be sent by humans but the most common way is sending them through a network of computers called botnets (spambots). To solve this problem of spotting or detecting a Spam Email, there are various Machine Learning techniques in both Supervised and Unsupervised learning. </a:t>
            </a:r>
          </a:p>
          <a:p>
            <a:pPr marL="0" indent="0" algn="just">
              <a:buNone/>
            </a:pPr>
            <a:endParaRPr lang="en-US" sz="2400" dirty="0"/>
          </a:p>
        </p:txBody>
      </p:sp>
      <p:sp>
        <p:nvSpPr>
          <p:cNvPr id="4" name="Slide Number Placeholder 3"/>
          <p:cNvSpPr>
            <a:spLocks noGrp="1"/>
          </p:cNvSpPr>
          <p:nvPr>
            <p:ph type="sldNum" sz="quarter" idx="12"/>
          </p:nvPr>
        </p:nvSpPr>
        <p:spPr>
          <a:xfrm>
            <a:off x="5980771" y="6356352"/>
            <a:ext cx="230459" cy="365125"/>
          </a:xfrm>
        </p:spPr>
        <p:txBody>
          <a:bodyPr/>
          <a:lstStyle/>
          <a:p>
            <a:fld id="{64811D99-AFF5-4124-946A-CFE13186D503}" type="slidenum">
              <a:rPr lang="en-US" smtClean="0"/>
              <a:t>2</a:t>
            </a:fld>
            <a:endParaRPr lang="en-US" dirty="0"/>
          </a:p>
        </p:txBody>
      </p:sp>
      <p:sp>
        <p:nvSpPr>
          <p:cNvPr id="7" name="AutoShape 2" descr="Email Marketing and spam - Reputation is (Almost) Everything - eMailChe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Email Marketing and spam - Reputation is (Almost) Everything - eMailChef"/>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Email Marketing and spam - Reputation is (Almost) Everything - eMailChe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402912" y="4433461"/>
            <a:ext cx="2619375" cy="1743075"/>
          </a:xfrm>
          <a:prstGeom prst="rect">
            <a:avLst/>
          </a:prstGeom>
          <a:ln>
            <a:solidFill>
              <a:schemeClr val="tx1"/>
            </a:solidFill>
          </a:ln>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3637" y="4628723"/>
            <a:ext cx="3381375" cy="1352550"/>
          </a:xfrm>
          <a:prstGeom prst="rect">
            <a:avLst/>
          </a:prstGeom>
          <a:ln>
            <a:solidFill>
              <a:schemeClr val="tx1"/>
            </a:solidFill>
          </a:ln>
        </p:spPr>
      </p:pic>
    </p:spTree>
    <p:extLst>
      <p:ext uri="{BB962C8B-B14F-4D97-AF65-F5344CB8AC3E}">
        <p14:creationId xmlns:p14="http://schemas.microsoft.com/office/powerpoint/2010/main" val="4169467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663" y="256479"/>
            <a:ext cx="10941205" cy="6211228"/>
          </a:xfrm>
        </p:spPr>
        <p:txBody>
          <a:bodyPr vert="horz" lIns="91440" tIns="45720" rIns="91440" bIns="45720" rtlCol="0" anchor="t">
            <a:normAutofit/>
          </a:bodyPr>
          <a:lstStyle/>
          <a:p>
            <a:pPr marL="0" indent="0" algn="just">
              <a:buNone/>
            </a:pPr>
            <a:r>
              <a:rPr lang="en-US" sz="4000" dirty="0"/>
              <a:t> </a:t>
            </a:r>
            <a:r>
              <a:rPr lang="en-US" sz="4000" dirty="0">
                <a:latin typeface="Times New Roman"/>
                <a:cs typeface="Times New Roman"/>
              </a:rPr>
              <a:t>WHAT WE AIM TO DO?</a:t>
            </a:r>
          </a:p>
          <a:p>
            <a:pPr marL="0" indent="0" algn="just">
              <a:lnSpc>
                <a:spcPct val="150000"/>
              </a:lnSpc>
              <a:buNone/>
            </a:pPr>
            <a:r>
              <a:rPr lang="en-US" sz="2400" dirty="0">
                <a:latin typeface="Times New Roman"/>
                <a:cs typeface="Times New Roman"/>
              </a:rPr>
              <a:t>Through this project we aim to detect or spot spam emails and classify them using different Machine Learning algorithms. We would also compare the algorithms and check the best algorithm which has a better precision and accuracy value. </a:t>
            </a:r>
          </a:p>
          <a:p>
            <a:pPr marL="0" indent="0" algn="just">
              <a:lnSpc>
                <a:spcPct val="150000"/>
              </a:lnSpc>
              <a:buNone/>
            </a:pPr>
            <a:r>
              <a:rPr lang="en-US" sz="2400" dirty="0">
                <a:latin typeface="Times New Roman"/>
                <a:cs typeface="Times New Roman"/>
              </a:rPr>
              <a:t>For this particular project we would be focusing on using three Supervised Machine Learning techniques: </a:t>
            </a:r>
          </a:p>
          <a:p>
            <a:pPr marL="227965" indent="-227965" algn="just">
              <a:lnSpc>
                <a:spcPct val="150000"/>
              </a:lnSpc>
            </a:pPr>
            <a:r>
              <a:rPr lang="en-US" sz="2400" dirty="0">
                <a:latin typeface="Times New Roman"/>
                <a:cs typeface="Times New Roman"/>
              </a:rPr>
              <a:t> KNN or K-nearest neighbors </a:t>
            </a:r>
          </a:p>
          <a:p>
            <a:pPr marL="227965" indent="-227965" algn="just">
              <a:lnSpc>
                <a:spcPct val="150000"/>
              </a:lnSpc>
            </a:pPr>
            <a:r>
              <a:rPr lang="en-US" sz="2400" dirty="0">
                <a:latin typeface="Times New Roman"/>
                <a:cs typeface="Times New Roman"/>
              </a:rPr>
              <a:t> SVM or Support vector machine </a:t>
            </a:r>
          </a:p>
          <a:p>
            <a:pPr marL="227965" indent="-227965" algn="just">
              <a:lnSpc>
                <a:spcPct val="150000"/>
              </a:lnSpc>
            </a:pPr>
            <a:r>
              <a:rPr lang="en-US" sz="2400" dirty="0">
                <a:latin typeface="Times New Roman"/>
                <a:cs typeface="Times New Roman"/>
              </a:rPr>
              <a:t> Decision Trees </a:t>
            </a:r>
          </a:p>
          <a:p>
            <a:pPr marL="227965" indent="-227965" algn="just">
              <a:lnSpc>
                <a:spcPct val="150000"/>
              </a:lnSpc>
            </a:pPr>
            <a:endParaRPr lang="en-US" dirty="0">
              <a:cs typeface="Calibri" panose="020F0502020204030204"/>
            </a:endParaRPr>
          </a:p>
        </p:txBody>
      </p:sp>
      <p:sp>
        <p:nvSpPr>
          <p:cNvPr id="4" name="Slide Number Placeholder 3"/>
          <p:cNvSpPr>
            <a:spLocks noGrp="1"/>
          </p:cNvSpPr>
          <p:nvPr>
            <p:ph type="sldNum" sz="quarter" idx="12"/>
          </p:nvPr>
        </p:nvSpPr>
        <p:spPr>
          <a:xfrm>
            <a:off x="5980771" y="6356352"/>
            <a:ext cx="230459" cy="365125"/>
          </a:xfrm>
        </p:spPr>
        <p:txBody>
          <a:bodyPr/>
          <a:lstStyle/>
          <a:p>
            <a:fld id="{64811D99-AFF5-4124-946A-CFE13186D503}" type="slidenum">
              <a:rPr lang="en-US" smtClean="0"/>
              <a:t>3</a:t>
            </a:fld>
            <a:endParaRPr lang="en-US" dirty="0"/>
          </a:p>
        </p:txBody>
      </p:sp>
      <p:pic>
        <p:nvPicPr>
          <p:cNvPr id="5" name="Picture 2" descr="spam-classifier · GitHub Topics · GitHub">
            <a:extLst>
              <a:ext uri="{FF2B5EF4-FFF2-40B4-BE49-F238E27FC236}">
                <a16:creationId xmlns:a16="http://schemas.microsoft.com/office/drawing/2014/main" id="{8DD9B73A-9E7C-44EE-821D-4A26AEC3FB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0771" y="3481337"/>
            <a:ext cx="5754028" cy="2875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89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29" y="0"/>
            <a:ext cx="10515600" cy="1325563"/>
          </a:xfrm>
        </p:spPr>
        <p:txBody>
          <a:bodyPr>
            <a:normAutofit/>
          </a:bodyPr>
          <a:lstStyle/>
          <a:p>
            <a:r>
              <a:rPr lang="en-US" sz="4000" dirty="0">
                <a:latin typeface="Times New Roman"/>
                <a:cs typeface="Times New Roman"/>
              </a:rPr>
              <a:t>LITERATURE SURVEY</a:t>
            </a:r>
          </a:p>
        </p:txBody>
      </p:sp>
      <p:sp>
        <p:nvSpPr>
          <p:cNvPr id="3" name="Content Placeholder 2"/>
          <p:cNvSpPr>
            <a:spLocks noGrp="1"/>
          </p:cNvSpPr>
          <p:nvPr>
            <p:ph idx="1"/>
          </p:nvPr>
        </p:nvSpPr>
        <p:spPr>
          <a:xfrm>
            <a:off x="-277" y="1460046"/>
            <a:ext cx="11984772" cy="5129561"/>
          </a:xfrm>
        </p:spPr>
        <p:txBody>
          <a:bodyPr vert="horz" lIns="91440" tIns="45720" rIns="91440" bIns="45720" rtlCol="0" anchor="t">
            <a:normAutofit fontScale="92500"/>
          </a:bodyPr>
          <a:lstStyle/>
          <a:p>
            <a:pPr marL="457200" indent="-457200">
              <a:buAutoNum type="arabicPeriod"/>
            </a:pPr>
            <a:r>
              <a:rPr lang="en-US" sz="2400" b="1" i="1" dirty="0">
                <a:latin typeface="Times New Roman"/>
                <a:cs typeface="Times New Roman"/>
              </a:rPr>
              <a:t>Machine Learning Techniques for Spam Detection in Email and IoT Platforms: Analysis and Research Challenges.</a:t>
            </a:r>
            <a:endParaRPr lang="en-US" dirty="0">
              <a:cs typeface="Calibri" panose="020F0502020204030204"/>
            </a:endParaRPr>
          </a:p>
          <a:p>
            <a:pPr marL="0" indent="0">
              <a:buNone/>
            </a:pPr>
            <a:endParaRPr lang="en-US" sz="2400" b="1" i="1" dirty="0">
              <a:latin typeface="Times New Roman"/>
              <a:cs typeface="Times New Roman"/>
            </a:endParaRPr>
          </a:p>
          <a:p>
            <a:pPr marL="227965" indent="-227965" algn="just">
              <a:lnSpc>
                <a:spcPct val="150000"/>
              </a:lnSpc>
            </a:pPr>
            <a:r>
              <a:rPr lang="en-US" sz="2400" dirty="0">
                <a:latin typeface="Times New Roman"/>
                <a:cs typeface="Times New Roman"/>
              </a:rPr>
              <a:t> A detailed comparison including different parameters like accuracy, precision, recall have been discussed in depth. Both Supervised and Unsupervised Machine Learning techniques are used and they are compared based on their accuracy, precision value and other important parameters.</a:t>
            </a:r>
          </a:p>
          <a:p>
            <a:pPr marL="227965" indent="-227965" algn="just">
              <a:lnSpc>
                <a:spcPct val="150000"/>
              </a:lnSpc>
            </a:pPr>
            <a:r>
              <a:rPr lang="en-US" sz="2400" dirty="0">
                <a:latin typeface="Times New Roman"/>
                <a:cs typeface="Times New Roman"/>
              </a:rPr>
              <a:t> It also provides a comprehension or understanding of future spam detection or filtering methods that are open to research and provide better security email platforms. Finally the paper gives us research gaps, challenges of spam detection and also future space and area of research. </a:t>
            </a:r>
            <a:endParaRPr lang="en-US" sz="2400" b="1" i="1">
              <a:latin typeface="Times New Roman"/>
              <a:cs typeface="Times New Roman"/>
            </a:endParaRPr>
          </a:p>
        </p:txBody>
      </p:sp>
      <p:sp>
        <p:nvSpPr>
          <p:cNvPr id="4" name="Slide Number Placeholder 3"/>
          <p:cNvSpPr>
            <a:spLocks noGrp="1"/>
          </p:cNvSpPr>
          <p:nvPr>
            <p:ph type="sldNum" sz="quarter" idx="12"/>
          </p:nvPr>
        </p:nvSpPr>
        <p:spPr>
          <a:xfrm>
            <a:off x="5977983" y="6356352"/>
            <a:ext cx="236034" cy="365125"/>
          </a:xfrm>
        </p:spPr>
        <p:txBody>
          <a:bodyPr/>
          <a:lstStyle/>
          <a:p>
            <a:fld id="{64811D99-AFF5-4124-946A-CFE13186D503}" type="slidenum">
              <a:rPr lang="en-US" smtClean="0"/>
              <a:t>4</a:t>
            </a:fld>
            <a:endParaRPr lang="en-US" dirty="0"/>
          </a:p>
        </p:txBody>
      </p:sp>
    </p:spTree>
    <p:extLst>
      <p:ext uri="{BB962C8B-B14F-4D97-AF65-F5344CB8AC3E}">
        <p14:creationId xmlns:p14="http://schemas.microsoft.com/office/powerpoint/2010/main" val="2999162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272" y="-67340"/>
            <a:ext cx="10515600" cy="1325563"/>
          </a:xfrm>
        </p:spPr>
        <p:txBody>
          <a:bodyPr>
            <a:normAutofit/>
          </a:bodyPr>
          <a:lstStyle/>
          <a:p>
            <a:r>
              <a:rPr lang="en-US" sz="4000" dirty="0">
                <a:latin typeface="Times New Roman"/>
                <a:cs typeface="Times New Roman"/>
              </a:rPr>
              <a:t>LITERATURE SURVEY</a:t>
            </a:r>
            <a:endParaRPr lang="en-US" sz="4000">
              <a:latin typeface="Times New Roman"/>
              <a:cs typeface="Times New Roman"/>
            </a:endParaRPr>
          </a:p>
        </p:txBody>
      </p:sp>
      <p:sp>
        <p:nvSpPr>
          <p:cNvPr id="3" name="Content Placeholder 2"/>
          <p:cNvSpPr>
            <a:spLocks noGrp="1"/>
          </p:cNvSpPr>
          <p:nvPr>
            <p:ph idx="1"/>
          </p:nvPr>
        </p:nvSpPr>
        <p:spPr>
          <a:xfrm>
            <a:off x="151471" y="1260245"/>
            <a:ext cx="11630721" cy="5096107"/>
          </a:xfrm>
        </p:spPr>
        <p:txBody>
          <a:bodyPr anchor="t">
            <a:normAutofit/>
          </a:bodyPr>
          <a:lstStyle/>
          <a:p>
            <a:pPr marL="0" indent="0">
              <a:lnSpc>
                <a:spcPct val="100000"/>
              </a:lnSpc>
              <a:buNone/>
            </a:pPr>
            <a:r>
              <a:rPr lang="en-US" sz="2400" b="1" i="1" dirty="0">
                <a:latin typeface="Times New Roman"/>
                <a:cs typeface="Times New Roman"/>
              </a:rPr>
              <a:t>2. A Comparative Analysis of SMS Spam Detection employing Machine Learning Methods. </a:t>
            </a:r>
          </a:p>
          <a:p>
            <a:pPr marL="0" indent="0">
              <a:lnSpc>
                <a:spcPct val="100000"/>
              </a:lnSpc>
              <a:buNone/>
            </a:pPr>
            <a:endParaRPr lang="en-US" sz="2400" b="1" i="1" dirty="0">
              <a:latin typeface="Times New Roman"/>
              <a:cs typeface="Times New Roman"/>
            </a:endParaRPr>
          </a:p>
          <a:p>
            <a:pPr marL="227965" indent="-227965" algn="just">
              <a:lnSpc>
                <a:spcPct val="150000"/>
              </a:lnSpc>
            </a:pPr>
            <a:r>
              <a:rPr lang="en-US" sz="2200" dirty="0">
                <a:latin typeface="Times New Roman"/>
                <a:cs typeface="Times New Roman"/>
              </a:rPr>
              <a:t>The aim of this study is to detect spam message that are a threat </a:t>
            </a:r>
          </a:p>
          <a:p>
            <a:pPr marL="227965" indent="-227965" algn="just">
              <a:lnSpc>
                <a:spcPct val="150000"/>
              </a:lnSpc>
            </a:pPr>
            <a:r>
              <a:rPr lang="en-US" sz="2200" dirty="0">
                <a:latin typeface="Times New Roman"/>
                <a:cs typeface="Times New Roman"/>
              </a:rPr>
              <a:t>In this paper, studies on SMS spam problems to perform a better accuracy using several different techniques such as Support Vector Machine, K-Nearest Neighbor, Naïve Bayes, Random Forest, Logistic Regression and some more are performed. </a:t>
            </a:r>
          </a:p>
          <a:p>
            <a:pPr marL="227965" indent="-227965" algn="just">
              <a:lnSpc>
                <a:spcPct val="150000"/>
              </a:lnSpc>
            </a:pPr>
            <a:r>
              <a:rPr lang="en-US" sz="2200" dirty="0">
                <a:latin typeface="Times New Roman"/>
                <a:cs typeface="Times New Roman"/>
              </a:rPr>
              <a:t>The result indicated that Support Vector Machine achieved the highest accuracy of 99%, indicating it might be useful as an effective machine learning system for future research. </a:t>
            </a:r>
          </a:p>
        </p:txBody>
      </p:sp>
      <p:sp>
        <p:nvSpPr>
          <p:cNvPr id="4" name="Slide Number Placeholder 3"/>
          <p:cNvSpPr>
            <a:spLocks noGrp="1"/>
          </p:cNvSpPr>
          <p:nvPr>
            <p:ph type="sldNum" sz="quarter" idx="12"/>
          </p:nvPr>
        </p:nvSpPr>
        <p:spPr>
          <a:xfrm>
            <a:off x="5966832" y="6356352"/>
            <a:ext cx="258337" cy="365125"/>
          </a:xfrm>
        </p:spPr>
        <p:txBody>
          <a:bodyPr/>
          <a:lstStyle/>
          <a:p>
            <a:fld id="{64811D99-AFF5-4124-946A-CFE13186D503}" type="slidenum">
              <a:rPr lang="en-US" smtClean="0"/>
              <a:t>5</a:t>
            </a:fld>
            <a:endParaRPr lang="en-US" dirty="0"/>
          </a:p>
        </p:txBody>
      </p:sp>
    </p:spTree>
    <p:extLst>
      <p:ext uri="{BB962C8B-B14F-4D97-AF65-F5344CB8AC3E}">
        <p14:creationId xmlns:p14="http://schemas.microsoft.com/office/powerpoint/2010/main" val="2096671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814" y="10996"/>
            <a:ext cx="10515600" cy="1325563"/>
          </a:xfrm>
        </p:spPr>
        <p:txBody>
          <a:bodyPr>
            <a:normAutofit/>
          </a:bodyPr>
          <a:lstStyle/>
          <a:p>
            <a:r>
              <a:rPr lang="en-US" sz="4000" dirty="0">
                <a:latin typeface="Times New Roman"/>
                <a:cs typeface="Times New Roman"/>
              </a:rPr>
              <a:t>TYPES OF MACHINE LEARNING</a:t>
            </a:r>
          </a:p>
        </p:txBody>
      </p:sp>
      <p:sp>
        <p:nvSpPr>
          <p:cNvPr id="4" name="Slide Number Placeholder 3"/>
          <p:cNvSpPr>
            <a:spLocks noGrp="1"/>
          </p:cNvSpPr>
          <p:nvPr>
            <p:ph type="sldNum" sz="quarter" idx="12"/>
          </p:nvPr>
        </p:nvSpPr>
        <p:spPr>
          <a:xfrm>
            <a:off x="5966832" y="6356352"/>
            <a:ext cx="258337" cy="365125"/>
          </a:xfrm>
        </p:spPr>
        <p:txBody>
          <a:bodyPr/>
          <a:lstStyle/>
          <a:p>
            <a:fld id="{64811D99-AFF5-4124-946A-CFE13186D503}" type="slidenum">
              <a:rPr lang="en-US" smtClean="0"/>
              <a:t>6</a:t>
            </a:fld>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b="10277"/>
          <a:stretch/>
        </p:blipFill>
        <p:spPr>
          <a:xfrm>
            <a:off x="1908717" y="1347555"/>
            <a:ext cx="8374566" cy="4618347"/>
          </a:xfrm>
          <a:prstGeom prst="rect">
            <a:avLst/>
          </a:prstGeom>
        </p:spPr>
      </p:pic>
    </p:spTree>
    <p:extLst>
      <p:ext uri="{BB962C8B-B14F-4D97-AF65-F5344CB8AC3E}">
        <p14:creationId xmlns:p14="http://schemas.microsoft.com/office/powerpoint/2010/main" val="2487670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732" y="0"/>
            <a:ext cx="10515600" cy="1325563"/>
          </a:xfrm>
        </p:spPr>
        <p:txBody>
          <a:bodyPr>
            <a:normAutofit/>
          </a:bodyPr>
          <a:lstStyle/>
          <a:p>
            <a:r>
              <a:rPr lang="en-US" sz="4000" dirty="0">
                <a:latin typeface="Times New Roman"/>
                <a:cs typeface="Times New Roman"/>
              </a:rPr>
              <a:t>MODELS USED</a:t>
            </a:r>
          </a:p>
        </p:txBody>
      </p:sp>
      <p:sp>
        <p:nvSpPr>
          <p:cNvPr id="3" name="Content Placeholder 2"/>
          <p:cNvSpPr>
            <a:spLocks noGrp="1"/>
          </p:cNvSpPr>
          <p:nvPr>
            <p:ph idx="1"/>
          </p:nvPr>
        </p:nvSpPr>
        <p:spPr>
          <a:xfrm>
            <a:off x="213732" y="1147938"/>
            <a:ext cx="11695770" cy="5386039"/>
          </a:xfrm>
        </p:spPr>
        <p:txBody>
          <a:bodyPr vert="horz" lIns="91440" tIns="45720" rIns="91440" bIns="45720" rtlCol="0" anchor="t">
            <a:normAutofit/>
          </a:bodyPr>
          <a:lstStyle/>
          <a:p>
            <a:pPr marL="0" indent="0">
              <a:buNone/>
            </a:pPr>
            <a:r>
              <a:rPr lang="en-US" b="1" dirty="0">
                <a:latin typeface="Times New Roman"/>
                <a:cs typeface="Times New Roman"/>
              </a:rPr>
              <a:t>K-NEAREST NEIGHBORS: </a:t>
            </a:r>
            <a:endParaRPr lang="en-US">
              <a:latin typeface="Times New Roman"/>
              <a:cs typeface="Times New Roman"/>
            </a:endParaRPr>
          </a:p>
          <a:p>
            <a:pPr marL="0" indent="0">
              <a:lnSpc>
                <a:spcPct val="150000"/>
              </a:lnSpc>
              <a:buNone/>
            </a:pPr>
            <a:r>
              <a:rPr lang="en-US" sz="2400" dirty="0">
                <a:latin typeface="Times New Roman"/>
                <a:cs typeface="Times New Roman"/>
              </a:rPr>
              <a:t>KNN (K-Nearest Neighbors) is one of the simplest supervised learning algorithms. “K” stands for number of data set items that are considered for the classification.</a:t>
            </a:r>
            <a:r>
              <a:rPr lang="en-US" sz="2400" dirty="0"/>
              <a:t> </a:t>
            </a:r>
          </a:p>
        </p:txBody>
      </p:sp>
      <p:sp>
        <p:nvSpPr>
          <p:cNvPr id="4" name="Slide Number Placeholder 3"/>
          <p:cNvSpPr>
            <a:spLocks noGrp="1"/>
          </p:cNvSpPr>
          <p:nvPr>
            <p:ph type="sldNum" sz="quarter" idx="12"/>
          </p:nvPr>
        </p:nvSpPr>
        <p:spPr/>
        <p:txBody>
          <a:bodyPr/>
          <a:lstStyle/>
          <a:p>
            <a:fld id="{64811D99-AFF5-4124-946A-CFE13186D503}" type="slidenum">
              <a:rPr lang="en-US" smtClean="0"/>
              <a:t>7</a:t>
            </a:fld>
            <a:endParaRPr lang="en-US"/>
          </a:p>
        </p:txBody>
      </p:sp>
      <p:pic>
        <p:nvPicPr>
          <p:cNvPr id="6" name="Picture 5"/>
          <p:cNvPicPr>
            <a:picLocks noChangeAspect="1"/>
          </p:cNvPicPr>
          <p:nvPr/>
        </p:nvPicPr>
        <p:blipFill rotWithShape="1">
          <a:blip r:embed="rId2"/>
          <a:srcRect l="7197" b="7437"/>
          <a:stretch/>
        </p:blipFill>
        <p:spPr>
          <a:xfrm>
            <a:off x="4244898" y="3233854"/>
            <a:ext cx="3702205" cy="3300123"/>
          </a:xfrm>
          <a:prstGeom prst="rect">
            <a:avLst/>
          </a:prstGeom>
          <a:ln>
            <a:solidFill>
              <a:schemeClr val="tx1"/>
            </a:solidFill>
          </a:ln>
        </p:spPr>
      </p:pic>
    </p:spTree>
    <p:extLst>
      <p:ext uri="{BB962C8B-B14F-4D97-AF65-F5344CB8AC3E}">
        <p14:creationId xmlns:p14="http://schemas.microsoft.com/office/powerpoint/2010/main" val="3160673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60" y="-42729"/>
            <a:ext cx="10515600" cy="1325563"/>
          </a:xfrm>
        </p:spPr>
        <p:txBody>
          <a:bodyPr>
            <a:normAutofit/>
          </a:bodyPr>
          <a:lstStyle/>
          <a:p>
            <a:r>
              <a:rPr lang="en-US" sz="4000" dirty="0">
                <a:latin typeface="Times New Roman"/>
                <a:cs typeface="Times New Roman"/>
              </a:rPr>
              <a:t>MODELS USED</a:t>
            </a:r>
          </a:p>
        </p:txBody>
      </p:sp>
      <p:sp>
        <p:nvSpPr>
          <p:cNvPr id="3" name="Content Placeholder 2"/>
          <p:cNvSpPr>
            <a:spLocks noGrp="1"/>
          </p:cNvSpPr>
          <p:nvPr>
            <p:ph idx="1"/>
          </p:nvPr>
        </p:nvSpPr>
        <p:spPr>
          <a:xfrm>
            <a:off x="213732" y="1147938"/>
            <a:ext cx="11706922" cy="5386039"/>
          </a:xfrm>
        </p:spPr>
        <p:txBody>
          <a:bodyPr vert="horz" lIns="91440" tIns="45720" rIns="91440" bIns="45720" rtlCol="0" anchor="t">
            <a:normAutofit/>
          </a:bodyPr>
          <a:lstStyle/>
          <a:p>
            <a:pPr marL="0" indent="0">
              <a:buNone/>
            </a:pPr>
            <a:r>
              <a:rPr lang="en-US" b="1" dirty="0">
                <a:latin typeface="Times New Roman"/>
                <a:cs typeface="Times New Roman"/>
              </a:rPr>
              <a:t>SUPPORT VECTOR MACHINE: </a:t>
            </a:r>
          </a:p>
          <a:p>
            <a:pPr marL="0" indent="0">
              <a:lnSpc>
                <a:spcPct val="150000"/>
              </a:lnSpc>
              <a:buNone/>
            </a:pPr>
            <a:r>
              <a:rPr lang="en-US" sz="2400" dirty="0">
                <a:latin typeface="Times New Roman"/>
                <a:cs typeface="Times New Roman"/>
              </a:rPr>
              <a:t>It is a supervised machine learning algorithm that works by finding a hyper plane that classifies the dataset into different classes. </a:t>
            </a:r>
          </a:p>
        </p:txBody>
      </p:sp>
      <p:sp>
        <p:nvSpPr>
          <p:cNvPr id="4" name="Slide Number Placeholder 3"/>
          <p:cNvSpPr>
            <a:spLocks noGrp="1"/>
          </p:cNvSpPr>
          <p:nvPr>
            <p:ph type="sldNum" sz="quarter" idx="12"/>
          </p:nvPr>
        </p:nvSpPr>
        <p:spPr/>
        <p:txBody>
          <a:bodyPr/>
          <a:lstStyle/>
          <a:p>
            <a:fld id="{64811D99-AFF5-4124-946A-CFE13186D503}" type="slidenum">
              <a:rPr lang="en-US" smtClean="0"/>
              <a:t>8</a:t>
            </a:fld>
            <a:endParaRPr lang="en-US"/>
          </a:p>
        </p:txBody>
      </p:sp>
      <p:pic>
        <p:nvPicPr>
          <p:cNvPr id="6" name="Picture 5"/>
          <p:cNvPicPr>
            <a:picLocks noChangeAspect="1"/>
          </p:cNvPicPr>
          <p:nvPr/>
        </p:nvPicPr>
        <p:blipFill rotWithShape="1">
          <a:blip r:embed="rId2"/>
          <a:srcRect l="3797" b="7809"/>
          <a:stretch/>
        </p:blipFill>
        <p:spPr>
          <a:xfrm>
            <a:off x="3209662" y="3189406"/>
            <a:ext cx="5772677" cy="3166946"/>
          </a:xfrm>
          <a:prstGeom prst="rect">
            <a:avLst/>
          </a:prstGeom>
          <a:ln>
            <a:solidFill>
              <a:schemeClr val="tx1"/>
            </a:solidFill>
          </a:ln>
        </p:spPr>
      </p:pic>
    </p:spTree>
    <p:extLst>
      <p:ext uri="{BB962C8B-B14F-4D97-AF65-F5344CB8AC3E}">
        <p14:creationId xmlns:p14="http://schemas.microsoft.com/office/powerpoint/2010/main" val="4143880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732" y="0"/>
            <a:ext cx="10515600" cy="1325563"/>
          </a:xfrm>
        </p:spPr>
        <p:txBody>
          <a:bodyPr>
            <a:normAutofit/>
          </a:bodyPr>
          <a:lstStyle/>
          <a:p>
            <a:r>
              <a:rPr lang="en-US" sz="4000" dirty="0">
                <a:latin typeface="Times New Roman"/>
                <a:cs typeface="Times New Roman"/>
              </a:rPr>
              <a:t>MODELS USED</a:t>
            </a:r>
          </a:p>
        </p:txBody>
      </p:sp>
      <p:sp>
        <p:nvSpPr>
          <p:cNvPr id="3" name="Content Placeholder 2"/>
          <p:cNvSpPr>
            <a:spLocks noGrp="1"/>
          </p:cNvSpPr>
          <p:nvPr>
            <p:ph idx="1"/>
          </p:nvPr>
        </p:nvSpPr>
        <p:spPr>
          <a:xfrm>
            <a:off x="213731" y="1147938"/>
            <a:ext cx="11878719" cy="5386039"/>
          </a:xfrm>
        </p:spPr>
        <p:txBody>
          <a:bodyPr vert="horz" lIns="91440" tIns="45720" rIns="91440" bIns="45720" rtlCol="0" anchor="t">
            <a:normAutofit/>
          </a:bodyPr>
          <a:lstStyle/>
          <a:p>
            <a:pPr marL="0" indent="0">
              <a:buNone/>
            </a:pPr>
            <a:r>
              <a:rPr lang="en-US" b="1" dirty="0">
                <a:latin typeface="Times New Roman"/>
                <a:cs typeface="Times New Roman"/>
              </a:rPr>
              <a:t>DECISION TREE:</a:t>
            </a:r>
            <a:endParaRPr lang="en-US">
              <a:latin typeface="Times New Roman"/>
              <a:cs typeface="Times New Roman"/>
            </a:endParaRPr>
          </a:p>
          <a:p>
            <a:pPr marL="0" indent="0">
              <a:lnSpc>
                <a:spcPct val="150000"/>
              </a:lnSpc>
              <a:buNone/>
            </a:pPr>
            <a:r>
              <a:rPr lang="en-US" sz="2400" dirty="0">
                <a:latin typeface="Times New Roman"/>
                <a:cs typeface="Times New Roman"/>
              </a:rPr>
              <a:t>A decision tree is a type of supervised machine learning used to categorize or make predictions based on how a previous set of questions were answered. </a:t>
            </a:r>
          </a:p>
        </p:txBody>
      </p:sp>
      <p:sp>
        <p:nvSpPr>
          <p:cNvPr id="4" name="Slide Number Placeholder 3"/>
          <p:cNvSpPr>
            <a:spLocks noGrp="1"/>
          </p:cNvSpPr>
          <p:nvPr>
            <p:ph type="sldNum" sz="quarter" idx="12"/>
          </p:nvPr>
        </p:nvSpPr>
        <p:spPr/>
        <p:txBody>
          <a:bodyPr/>
          <a:lstStyle/>
          <a:p>
            <a:fld id="{64811D99-AFF5-4124-946A-CFE13186D503}" type="slidenum">
              <a:rPr lang="en-US" smtClean="0"/>
              <a:t>9</a:t>
            </a:fld>
            <a:endParaRPr lang="en-US"/>
          </a:p>
        </p:txBody>
      </p:sp>
      <p:pic>
        <p:nvPicPr>
          <p:cNvPr id="6" name="Picture 5"/>
          <p:cNvPicPr>
            <a:picLocks noChangeAspect="1"/>
          </p:cNvPicPr>
          <p:nvPr/>
        </p:nvPicPr>
        <p:blipFill>
          <a:blip r:embed="rId2"/>
          <a:stretch>
            <a:fillRect/>
          </a:stretch>
        </p:blipFill>
        <p:spPr>
          <a:xfrm>
            <a:off x="3336073" y="3122848"/>
            <a:ext cx="5519854" cy="3233504"/>
          </a:xfrm>
          <a:prstGeom prst="rect">
            <a:avLst/>
          </a:prstGeom>
          <a:ln>
            <a:solidFill>
              <a:schemeClr val="tx1"/>
            </a:solidFill>
          </a:ln>
        </p:spPr>
      </p:pic>
    </p:spTree>
    <p:extLst>
      <p:ext uri="{BB962C8B-B14F-4D97-AF65-F5344CB8AC3E}">
        <p14:creationId xmlns:p14="http://schemas.microsoft.com/office/powerpoint/2010/main" val="3128604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768</TotalTime>
  <Words>708</Words>
  <Application>Microsoft Office PowerPoint</Application>
  <PresentationFormat>Widescreen</PresentationFormat>
  <Paragraphs>76</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SPAM MAIL DETECTION  USING MACHINE LEARNING</vt:lpstr>
      <vt:lpstr>INTRODUCTION</vt:lpstr>
      <vt:lpstr>PowerPoint Presentation</vt:lpstr>
      <vt:lpstr>LITERATURE SURVEY</vt:lpstr>
      <vt:lpstr>LITERATURE SURVEY</vt:lpstr>
      <vt:lpstr>TYPES OF MACHINE LEARNING</vt:lpstr>
      <vt:lpstr>MODELS USED</vt:lpstr>
      <vt:lpstr>MODELS USED</vt:lpstr>
      <vt:lpstr>MODELS USED</vt:lpstr>
      <vt:lpstr>IMPLEMENTATION</vt:lpstr>
      <vt:lpstr>IMPLEMENTATION</vt:lpstr>
      <vt:lpstr>IMPLEMENTATION</vt:lpstr>
      <vt:lpstr>IMPLEMENTATION</vt:lpstr>
      <vt:lpstr>OUTPUT/RESULT</vt:lpstr>
      <vt:lpstr>OUTPUT/RESULT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HUNTINGTON’S DISEASE DETECTION USING GENOME SEQUENCING</dc:title>
  <dc:creator>Naga Sai Shreya Kunda</dc:creator>
  <cp:lastModifiedBy>Microsoft account</cp:lastModifiedBy>
  <cp:revision>121</cp:revision>
  <dcterms:created xsi:type="dcterms:W3CDTF">2022-10-24T06:51:52Z</dcterms:created>
  <dcterms:modified xsi:type="dcterms:W3CDTF">2024-03-28T04:05:52Z</dcterms:modified>
</cp:coreProperties>
</file>