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5" r:id="rId8"/>
    <p:sldId id="266" r:id="rId9"/>
    <p:sldId id="278" r:id="rId10"/>
    <p:sldId id="280" r:id="rId11"/>
    <p:sldId id="281" r:id="rId12"/>
    <p:sldId id="270" r:id="rId13"/>
    <p:sldId id="271" r:id="rId14"/>
    <p:sldId id="272" r:id="rId15"/>
    <p:sldId id="274" r:id="rId16"/>
    <p:sldId id="279" r:id="rId17"/>
    <p:sldId id="275"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C5A000-061B-42A7-9FE5-C4050782A120}"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87428163-FC07-465B-A116-8EED4B788E77}">
      <dgm:prSet/>
      <dgm:spPr/>
      <dgm:t>
        <a:bodyPr/>
        <a:lstStyle/>
        <a:p>
          <a:r>
            <a:rPr lang="en-US" b="1">
              <a:latin typeface="Times New Roman" panose="02020603050405020304" pitchFamily="18" charset="0"/>
              <a:cs typeface="Times New Roman" panose="02020603050405020304" pitchFamily="18" charset="0"/>
            </a:rPr>
            <a:t>Supriya Manda 	                                                                      R11847461</a:t>
          </a:r>
        </a:p>
      </dgm:t>
    </dgm:pt>
    <dgm:pt modelId="{41090A5F-DD3B-4C78-81C3-CBEA0BC6530F}" type="parTrans" cxnId="{2C0E84A0-741B-4A3D-BBB1-81AAEDC1220C}">
      <dgm:prSet/>
      <dgm:spPr/>
      <dgm:t>
        <a:bodyPr/>
        <a:lstStyle/>
        <a:p>
          <a:endParaRPr lang="en-US"/>
        </a:p>
      </dgm:t>
    </dgm:pt>
    <dgm:pt modelId="{EE6213CA-5460-447B-9966-F5D54267D1C6}" type="sibTrans" cxnId="{2C0E84A0-741B-4A3D-BBB1-81AAEDC1220C}">
      <dgm:prSet/>
      <dgm:spPr/>
      <dgm:t>
        <a:bodyPr/>
        <a:lstStyle/>
        <a:p>
          <a:endParaRPr lang="en-US"/>
        </a:p>
      </dgm:t>
    </dgm:pt>
    <dgm:pt modelId="{480092F4-66FA-49A6-899E-A4EF98B6001E}">
      <dgm:prSet/>
      <dgm:spPr/>
      <dgm:t>
        <a:bodyPr/>
        <a:lstStyle/>
        <a:p>
          <a:r>
            <a:rPr lang="en-US" b="1">
              <a:latin typeface="Times New Roman" panose="02020603050405020304" pitchFamily="18" charset="0"/>
              <a:cs typeface="Times New Roman" panose="02020603050405020304" pitchFamily="18" charset="0"/>
            </a:rPr>
            <a:t>Ajay Konkitala	                                                                      R11854972</a:t>
          </a:r>
        </a:p>
      </dgm:t>
    </dgm:pt>
    <dgm:pt modelId="{29BC6B92-AA0D-48A0-80DD-1707819FC902}" type="parTrans" cxnId="{CDA65F96-34AE-411C-8461-B820C1B1D7F9}">
      <dgm:prSet/>
      <dgm:spPr/>
      <dgm:t>
        <a:bodyPr/>
        <a:lstStyle/>
        <a:p>
          <a:endParaRPr lang="en-US"/>
        </a:p>
      </dgm:t>
    </dgm:pt>
    <dgm:pt modelId="{AE0C8557-2F21-4515-89AC-115CB293F115}" type="sibTrans" cxnId="{CDA65F96-34AE-411C-8461-B820C1B1D7F9}">
      <dgm:prSet/>
      <dgm:spPr/>
      <dgm:t>
        <a:bodyPr/>
        <a:lstStyle/>
        <a:p>
          <a:endParaRPr lang="en-US"/>
        </a:p>
      </dgm:t>
    </dgm:pt>
    <dgm:pt modelId="{EF6BC5F7-56F7-485E-9D10-2B21DDB17E47}">
      <dgm:prSet/>
      <dgm:spPr/>
      <dgm:t>
        <a:bodyPr/>
        <a:lstStyle/>
        <a:p>
          <a:r>
            <a:rPr lang="en-US" b="1">
              <a:latin typeface="Times New Roman" panose="02020603050405020304" pitchFamily="18" charset="0"/>
              <a:cs typeface="Times New Roman" panose="02020603050405020304" pitchFamily="18" charset="0"/>
            </a:rPr>
            <a:t>Teja Potturi		                                                        R11842952</a:t>
          </a:r>
        </a:p>
      </dgm:t>
    </dgm:pt>
    <dgm:pt modelId="{FC727BCC-91BA-4508-9E98-09ECBA47E879}" type="parTrans" cxnId="{AF0D2D57-AB89-46A5-9AE4-6C55F1DBB75D}">
      <dgm:prSet/>
      <dgm:spPr/>
      <dgm:t>
        <a:bodyPr/>
        <a:lstStyle/>
        <a:p>
          <a:endParaRPr lang="en-US"/>
        </a:p>
      </dgm:t>
    </dgm:pt>
    <dgm:pt modelId="{B633F025-4A13-4C02-A843-31933273D242}" type="sibTrans" cxnId="{AF0D2D57-AB89-46A5-9AE4-6C55F1DBB75D}">
      <dgm:prSet/>
      <dgm:spPr/>
      <dgm:t>
        <a:bodyPr/>
        <a:lstStyle/>
        <a:p>
          <a:endParaRPr lang="en-US"/>
        </a:p>
      </dgm:t>
    </dgm:pt>
    <dgm:pt modelId="{E2F256C0-204C-44CC-87F3-290C32B2052A}">
      <dgm:prSet/>
      <dgm:spPr/>
      <dgm:t>
        <a:bodyPr/>
        <a:lstStyle/>
        <a:p>
          <a:r>
            <a:rPr lang="en-US" b="1">
              <a:latin typeface="Times New Roman" panose="02020603050405020304" pitchFamily="18" charset="0"/>
              <a:cs typeface="Times New Roman" panose="02020603050405020304" pitchFamily="18" charset="0"/>
            </a:rPr>
            <a:t>Lakshmi Surya Sesha Sai Varma Manthena		               </a:t>
          </a:r>
        </a:p>
        <a:p>
          <a:r>
            <a:rPr lang="en-US" b="1">
              <a:latin typeface="Times New Roman" panose="02020603050405020304" pitchFamily="18" charset="0"/>
              <a:cs typeface="Times New Roman" panose="02020603050405020304" pitchFamily="18" charset="0"/>
            </a:rPr>
            <a:t>							R11847455</a:t>
          </a:r>
        </a:p>
      </dgm:t>
    </dgm:pt>
    <dgm:pt modelId="{0028161B-F4CE-4231-9607-9E43B3246498}" type="parTrans" cxnId="{CFD9FEB5-0834-4048-B54E-0930D18C2C83}">
      <dgm:prSet/>
      <dgm:spPr/>
      <dgm:t>
        <a:bodyPr/>
        <a:lstStyle/>
        <a:p>
          <a:endParaRPr lang="en-US"/>
        </a:p>
      </dgm:t>
    </dgm:pt>
    <dgm:pt modelId="{EF4C8A32-71F9-4028-8198-9BF1A9C6D81D}" type="sibTrans" cxnId="{CFD9FEB5-0834-4048-B54E-0930D18C2C83}">
      <dgm:prSet/>
      <dgm:spPr/>
      <dgm:t>
        <a:bodyPr/>
        <a:lstStyle/>
        <a:p>
          <a:endParaRPr lang="en-US"/>
        </a:p>
      </dgm:t>
    </dgm:pt>
    <dgm:pt modelId="{84ED29A7-6CF8-4942-B29B-3549ED74889C}">
      <dgm:prSet/>
      <dgm:spPr/>
      <dgm:t>
        <a:bodyPr/>
        <a:lstStyle/>
        <a:p>
          <a:r>
            <a:rPr lang="en-US" b="1">
              <a:latin typeface="Times New Roman" panose="02020603050405020304" pitchFamily="18" charset="0"/>
              <a:cs typeface="Times New Roman" panose="02020603050405020304" pitchFamily="18" charset="0"/>
            </a:rPr>
            <a:t>Neha Lagatapati					R11856841</a:t>
          </a:r>
        </a:p>
      </dgm:t>
    </dgm:pt>
    <dgm:pt modelId="{3D2B518C-0906-44D2-B2A4-707393B50BF8}" type="parTrans" cxnId="{D7467B02-8E3C-4BB2-972F-B1004A018256}">
      <dgm:prSet/>
      <dgm:spPr/>
      <dgm:t>
        <a:bodyPr/>
        <a:lstStyle/>
        <a:p>
          <a:endParaRPr lang="en-US"/>
        </a:p>
      </dgm:t>
    </dgm:pt>
    <dgm:pt modelId="{FD0B217A-FC74-4C97-8373-05A7856F36A8}" type="sibTrans" cxnId="{D7467B02-8E3C-4BB2-972F-B1004A018256}">
      <dgm:prSet/>
      <dgm:spPr/>
      <dgm:t>
        <a:bodyPr/>
        <a:lstStyle/>
        <a:p>
          <a:endParaRPr lang="en-US"/>
        </a:p>
      </dgm:t>
    </dgm:pt>
    <dgm:pt modelId="{01F07386-27D5-49F5-B858-2DB90510597D}">
      <dgm:prSet/>
      <dgm:spPr/>
      <dgm:t>
        <a:bodyPr/>
        <a:lstStyle/>
        <a:p>
          <a:r>
            <a:rPr lang="en-US" b="1">
              <a:latin typeface="Times New Roman" panose="02020603050405020304" pitchFamily="18" charset="0"/>
              <a:cs typeface="Times New Roman" panose="02020603050405020304" pitchFamily="18" charset="0"/>
            </a:rPr>
            <a:t>Nikhil Chandrareddy Desireddy                              	R11808040</a:t>
          </a:r>
        </a:p>
      </dgm:t>
    </dgm:pt>
    <dgm:pt modelId="{A78D5F7A-A05F-4509-9F2F-262A7FFDD4C4}" type="parTrans" cxnId="{D4DE7D84-685B-4069-A976-06E41173D66C}">
      <dgm:prSet/>
      <dgm:spPr/>
      <dgm:t>
        <a:bodyPr/>
        <a:lstStyle/>
        <a:p>
          <a:endParaRPr lang="en-US"/>
        </a:p>
      </dgm:t>
    </dgm:pt>
    <dgm:pt modelId="{82C5BBF5-4C13-4137-BF69-0068575E1C5B}" type="sibTrans" cxnId="{D4DE7D84-685B-4069-A976-06E41173D66C}">
      <dgm:prSet/>
      <dgm:spPr/>
      <dgm:t>
        <a:bodyPr/>
        <a:lstStyle/>
        <a:p>
          <a:endParaRPr lang="en-US"/>
        </a:p>
      </dgm:t>
    </dgm:pt>
    <dgm:pt modelId="{F0CEFAFC-5D70-4782-A8E0-7EB168CA79F3}" type="pres">
      <dgm:prSet presAssocID="{EFC5A000-061B-42A7-9FE5-C4050782A120}" presName="linear" presStyleCnt="0">
        <dgm:presLayoutVars>
          <dgm:animLvl val="lvl"/>
          <dgm:resizeHandles val="exact"/>
        </dgm:presLayoutVars>
      </dgm:prSet>
      <dgm:spPr/>
    </dgm:pt>
    <dgm:pt modelId="{774B2FC2-231C-43C0-A6B0-750372637551}" type="pres">
      <dgm:prSet presAssocID="{87428163-FC07-465B-A116-8EED4B788E77}" presName="parentText" presStyleLbl="node1" presStyleIdx="0" presStyleCnt="6">
        <dgm:presLayoutVars>
          <dgm:chMax val="0"/>
          <dgm:bulletEnabled val="1"/>
        </dgm:presLayoutVars>
      </dgm:prSet>
      <dgm:spPr/>
    </dgm:pt>
    <dgm:pt modelId="{43762826-4A51-4D80-AB28-9778882147E8}" type="pres">
      <dgm:prSet presAssocID="{EE6213CA-5460-447B-9966-F5D54267D1C6}" presName="spacer" presStyleCnt="0"/>
      <dgm:spPr/>
    </dgm:pt>
    <dgm:pt modelId="{C8E01F96-90A9-4539-B838-918AE7E858B4}" type="pres">
      <dgm:prSet presAssocID="{480092F4-66FA-49A6-899E-A4EF98B6001E}" presName="parentText" presStyleLbl="node1" presStyleIdx="1" presStyleCnt="6">
        <dgm:presLayoutVars>
          <dgm:chMax val="0"/>
          <dgm:bulletEnabled val="1"/>
        </dgm:presLayoutVars>
      </dgm:prSet>
      <dgm:spPr/>
    </dgm:pt>
    <dgm:pt modelId="{F00C932F-62F2-43FC-BF71-29974997B094}" type="pres">
      <dgm:prSet presAssocID="{AE0C8557-2F21-4515-89AC-115CB293F115}" presName="spacer" presStyleCnt="0"/>
      <dgm:spPr/>
    </dgm:pt>
    <dgm:pt modelId="{B5932344-BBC6-42FD-A2F9-75557079B967}" type="pres">
      <dgm:prSet presAssocID="{EF6BC5F7-56F7-485E-9D10-2B21DDB17E47}" presName="parentText" presStyleLbl="node1" presStyleIdx="2" presStyleCnt="6">
        <dgm:presLayoutVars>
          <dgm:chMax val="0"/>
          <dgm:bulletEnabled val="1"/>
        </dgm:presLayoutVars>
      </dgm:prSet>
      <dgm:spPr/>
    </dgm:pt>
    <dgm:pt modelId="{B3538CDF-C91E-4073-8C87-1E630E84B960}" type="pres">
      <dgm:prSet presAssocID="{B633F025-4A13-4C02-A843-31933273D242}" presName="spacer" presStyleCnt="0"/>
      <dgm:spPr/>
    </dgm:pt>
    <dgm:pt modelId="{5919DA41-D411-47F6-9974-71E346DEBF79}" type="pres">
      <dgm:prSet presAssocID="{E2F256C0-204C-44CC-87F3-290C32B2052A}" presName="parentText" presStyleLbl="node1" presStyleIdx="3" presStyleCnt="6">
        <dgm:presLayoutVars>
          <dgm:chMax val="0"/>
          <dgm:bulletEnabled val="1"/>
        </dgm:presLayoutVars>
      </dgm:prSet>
      <dgm:spPr/>
    </dgm:pt>
    <dgm:pt modelId="{58D5FAF7-9888-4350-B7AD-ABDE75E9221A}" type="pres">
      <dgm:prSet presAssocID="{EF4C8A32-71F9-4028-8198-9BF1A9C6D81D}" presName="spacer" presStyleCnt="0"/>
      <dgm:spPr/>
    </dgm:pt>
    <dgm:pt modelId="{8A2B0D0C-8487-4EB5-8C2C-18CFE2A885BB}" type="pres">
      <dgm:prSet presAssocID="{84ED29A7-6CF8-4942-B29B-3549ED74889C}" presName="parentText" presStyleLbl="node1" presStyleIdx="4" presStyleCnt="6">
        <dgm:presLayoutVars>
          <dgm:chMax val="0"/>
          <dgm:bulletEnabled val="1"/>
        </dgm:presLayoutVars>
      </dgm:prSet>
      <dgm:spPr/>
    </dgm:pt>
    <dgm:pt modelId="{8C932406-B9FA-4C2C-824D-A74BEC52AE1B}" type="pres">
      <dgm:prSet presAssocID="{FD0B217A-FC74-4C97-8373-05A7856F36A8}" presName="spacer" presStyleCnt="0"/>
      <dgm:spPr/>
    </dgm:pt>
    <dgm:pt modelId="{25EEA8BC-1999-4E9D-BE91-EFBDC75D6444}" type="pres">
      <dgm:prSet presAssocID="{01F07386-27D5-49F5-B858-2DB90510597D}" presName="parentText" presStyleLbl="node1" presStyleIdx="5" presStyleCnt="6">
        <dgm:presLayoutVars>
          <dgm:chMax val="0"/>
          <dgm:bulletEnabled val="1"/>
        </dgm:presLayoutVars>
      </dgm:prSet>
      <dgm:spPr/>
    </dgm:pt>
  </dgm:ptLst>
  <dgm:cxnLst>
    <dgm:cxn modelId="{D7467B02-8E3C-4BB2-972F-B1004A018256}" srcId="{EFC5A000-061B-42A7-9FE5-C4050782A120}" destId="{84ED29A7-6CF8-4942-B29B-3549ED74889C}" srcOrd="4" destOrd="0" parTransId="{3D2B518C-0906-44D2-B2A4-707393B50BF8}" sibTransId="{FD0B217A-FC74-4C97-8373-05A7856F36A8}"/>
    <dgm:cxn modelId="{6B32DA0F-1873-4218-A6F8-8EA21525E244}" type="presOf" srcId="{87428163-FC07-465B-A116-8EED4B788E77}" destId="{774B2FC2-231C-43C0-A6B0-750372637551}" srcOrd="0" destOrd="0" presId="urn:microsoft.com/office/officeart/2005/8/layout/vList2"/>
    <dgm:cxn modelId="{2DBFE93E-5BCC-4E20-970A-3EB1E8BE484B}" type="presOf" srcId="{480092F4-66FA-49A6-899E-A4EF98B6001E}" destId="{C8E01F96-90A9-4539-B838-918AE7E858B4}" srcOrd="0" destOrd="0" presId="urn:microsoft.com/office/officeart/2005/8/layout/vList2"/>
    <dgm:cxn modelId="{6BEE716C-6098-413F-B5CB-4EF1A371CFED}" type="presOf" srcId="{E2F256C0-204C-44CC-87F3-290C32B2052A}" destId="{5919DA41-D411-47F6-9974-71E346DEBF79}" srcOrd="0" destOrd="0" presId="urn:microsoft.com/office/officeart/2005/8/layout/vList2"/>
    <dgm:cxn modelId="{85C73D55-24A0-4781-A186-6B358032B1F6}" type="presOf" srcId="{EFC5A000-061B-42A7-9FE5-C4050782A120}" destId="{F0CEFAFC-5D70-4782-A8E0-7EB168CA79F3}" srcOrd="0" destOrd="0" presId="urn:microsoft.com/office/officeart/2005/8/layout/vList2"/>
    <dgm:cxn modelId="{AF0D2D57-AB89-46A5-9AE4-6C55F1DBB75D}" srcId="{EFC5A000-061B-42A7-9FE5-C4050782A120}" destId="{EF6BC5F7-56F7-485E-9D10-2B21DDB17E47}" srcOrd="2" destOrd="0" parTransId="{FC727BCC-91BA-4508-9E98-09ECBA47E879}" sibTransId="{B633F025-4A13-4C02-A843-31933273D242}"/>
    <dgm:cxn modelId="{D4DE7D84-685B-4069-A976-06E41173D66C}" srcId="{EFC5A000-061B-42A7-9FE5-C4050782A120}" destId="{01F07386-27D5-49F5-B858-2DB90510597D}" srcOrd="5" destOrd="0" parTransId="{A78D5F7A-A05F-4509-9F2F-262A7FFDD4C4}" sibTransId="{82C5BBF5-4C13-4137-BF69-0068575E1C5B}"/>
    <dgm:cxn modelId="{CDA65F96-34AE-411C-8461-B820C1B1D7F9}" srcId="{EFC5A000-061B-42A7-9FE5-C4050782A120}" destId="{480092F4-66FA-49A6-899E-A4EF98B6001E}" srcOrd="1" destOrd="0" parTransId="{29BC6B92-AA0D-48A0-80DD-1707819FC902}" sibTransId="{AE0C8557-2F21-4515-89AC-115CB293F115}"/>
    <dgm:cxn modelId="{2C0E84A0-741B-4A3D-BBB1-81AAEDC1220C}" srcId="{EFC5A000-061B-42A7-9FE5-C4050782A120}" destId="{87428163-FC07-465B-A116-8EED4B788E77}" srcOrd="0" destOrd="0" parTransId="{41090A5F-DD3B-4C78-81C3-CBEA0BC6530F}" sibTransId="{EE6213CA-5460-447B-9966-F5D54267D1C6}"/>
    <dgm:cxn modelId="{91676BAF-2853-4D61-96BC-08A4BB6B27B4}" type="presOf" srcId="{EF6BC5F7-56F7-485E-9D10-2B21DDB17E47}" destId="{B5932344-BBC6-42FD-A2F9-75557079B967}" srcOrd="0" destOrd="0" presId="urn:microsoft.com/office/officeart/2005/8/layout/vList2"/>
    <dgm:cxn modelId="{CFD9FEB5-0834-4048-B54E-0930D18C2C83}" srcId="{EFC5A000-061B-42A7-9FE5-C4050782A120}" destId="{E2F256C0-204C-44CC-87F3-290C32B2052A}" srcOrd="3" destOrd="0" parTransId="{0028161B-F4CE-4231-9607-9E43B3246498}" sibTransId="{EF4C8A32-71F9-4028-8198-9BF1A9C6D81D}"/>
    <dgm:cxn modelId="{54B405CB-716F-4FD8-8E83-440B933082A1}" type="presOf" srcId="{01F07386-27D5-49F5-B858-2DB90510597D}" destId="{25EEA8BC-1999-4E9D-BE91-EFBDC75D6444}" srcOrd="0" destOrd="0" presId="urn:microsoft.com/office/officeart/2005/8/layout/vList2"/>
    <dgm:cxn modelId="{110182FF-D648-4BE4-98F1-F736E9F55968}" type="presOf" srcId="{84ED29A7-6CF8-4942-B29B-3549ED74889C}" destId="{8A2B0D0C-8487-4EB5-8C2C-18CFE2A885BB}" srcOrd="0" destOrd="0" presId="urn:microsoft.com/office/officeart/2005/8/layout/vList2"/>
    <dgm:cxn modelId="{7BC0FE77-D6AE-4485-AC08-FEBAAF35EDE5}" type="presParOf" srcId="{F0CEFAFC-5D70-4782-A8E0-7EB168CA79F3}" destId="{774B2FC2-231C-43C0-A6B0-750372637551}" srcOrd="0" destOrd="0" presId="urn:microsoft.com/office/officeart/2005/8/layout/vList2"/>
    <dgm:cxn modelId="{6DEBA32B-D99C-4434-B2AE-1C0B587495EF}" type="presParOf" srcId="{F0CEFAFC-5D70-4782-A8E0-7EB168CA79F3}" destId="{43762826-4A51-4D80-AB28-9778882147E8}" srcOrd="1" destOrd="0" presId="urn:microsoft.com/office/officeart/2005/8/layout/vList2"/>
    <dgm:cxn modelId="{FCBF5CA1-E0E4-4E04-81B1-D461205C9AE1}" type="presParOf" srcId="{F0CEFAFC-5D70-4782-A8E0-7EB168CA79F3}" destId="{C8E01F96-90A9-4539-B838-918AE7E858B4}" srcOrd="2" destOrd="0" presId="urn:microsoft.com/office/officeart/2005/8/layout/vList2"/>
    <dgm:cxn modelId="{CD4C63F8-ED3A-47E6-B8DE-505D057563DB}" type="presParOf" srcId="{F0CEFAFC-5D70-4782-A8E0-7EB168CA79F3}" destId="{F00C932F-62F2-43FC-BF71-29974997B094}" srcOrd="3" destOrd="0" presId="urn:microsoft.com/office/officeart/2005/8/layout/vList2"/>
    <dgm:cxn modelId="{32276A43-C739-47B5-90C0-E33315A8E3A3}" type="presParOf" srcId="{F0CEFAFC-5D70-4782-A8E0-7EB168CA79F3}" destId="{B5932344-BBC6-42FD-A2F9-75557079B967}" srcOrd="4" destOrd="0" presId="urn:microsoft.com/office/officeart/2005/8/layout/vList2"/>
    <dgm:cxn modelId="{0878989C-C89C-4483-8BCE-6FB3F319C574}" type="presParOf" srcId="{F0CEFAFC-5D70-4782-A8E0-7EB168CA79F3}" destId="{B3538CDF-C91E-4073-8C87-1E630E84B960}" srcOrd="5" destOrd="0" presId="urn:microsoft.com/office/officeart/2005/8/layout/vList2"/>
    <dgm:cxn modelId="{28FEB12B-86DB-40BF-8470-C78520877690}" type="presParOf" srcId="{F0CEFAFC-5D70-4782-A8E0-7EB168CA79F3}" destId="{5919DA41-D411-47F6-9974-71E346DEBF79}" srcOrd="6" destOrd="0" presId="urn:microsoft.com/office/officeart/2005/8/layout/vList2"/>
    <dgm:cxn modelId="{EE6AC89C-7579-4EE0-9C7C-A5D540A6B2AE}" type="presParOf" srcId="{F0CEFAFC-5D70-4782-A8E0-7EB168CA79F3}" destId="{58D5FAF7-9888-4350-B7AD-ABDE75E9221A}" srcOrd="7" destOrd="0" presId="urn:microsoft.com/office/officeart/2005/8/layout/vList2"/>
    <dgm:cxn modelId="{6767C0B2-23F8-4958-982B-571C998F2A97}" type="presParOf" srcId="{F0CEFAFC-5D70-4782-A8E0-7EB168CA79F3}" destId="{8A2B0D0C-8487-4EB5-8C2C-18CFE2A885BB}" srcOrd="8" destOrd="0" presId="urn:microsoft.com/office/officeart/2005/8/layout/vList2"/>
    <dgm:cxn modelId="{94B95BBF-8293-43F5-AD71-744EF8A08B48}" type="presParOf" srcId="{F0CEFAFC-5D70-4782-A8E0-7EB168CA79F3}" destId="{8C932406-B9FA-4C2C-824D-A74BEC52AE1B}" srcOrd="9" destOrd="0" presId="urn:microsoft.com/office/officeart/2005/8/layout/vList2"/>
    <dgm:cxn modelId="{51747071-F6BC-428E-A072-C3CE5F2666DA}" type="presParOf" srcId="{F0CEFAFC-5D70-4782-A8E0-7EB168CA79F3}" destId="{25EEA8BC-1999-4E9D-BE91-EFBDC75D644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D32B9-5D28-475D-BDE9-A2D04F634DA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F004CDA-42AF-4628-AD18-8CA7299366AD}">
      <dgm:prSet custT="1"/>
      <dgm:spPr/>
      <dgm:t>
        <a:bodyPr/>
        <a:lstStyle/>
        <a:p>
          <a:r>
            <a:rPr lang="en-US" sz="2000">
              <a:latin typeface="Times New Roman" panose="02020603050405020304" pitchFamily="18" charset="0"/>
              <a:cs typeface="Times New Roman" panose="02020603050405020304" pitchFamily="18" charset="0"/>
            </a:rPr>
            <a:t>Reduced Pedestrian Accidents</a:t>
          </a:r>
        </a:p>
      </dgm:t>
    </dgm:pt>
    <dgm:pt modelId="{5C501E15-F83D-4A6A-B774-AD650C43B9F6}" type="parTrans" cxnId="{6C36724A-0750-48DE-8E13-DC156353D875}">
      <dgm:prSet/>
      <dgm:spPr/>
      <dgm:t>
        <a:bodyPr/>
        <a:lstStyle/>
        <a:p>
          <a:endParaRPr lang="en-US"/>
        </a:p>
      </dgm:t>
    </dgm:pt>
    <dgm:pt modelId="{62C12716-33E4-4F76-8E64-6ED46CB3CC7B}" type="sibTrans" cxnId="{6C36724A-0750-48DE-8E13-DC156353D875}">
      <dgm:prSet/>
      <dgm:spPr/>
      <dgm:t>
        <a:bodyPr/>
        <a:lstStyle/>
        <a:p>
          <a:endParaRPr lang="en-US"/>
        </a:p>
      </dgm:t>
    </dgm:pt>
    <dgm:pt modelId="{C102E2A8-1376-4758-86C2-7C1875ACCD07}">
      <dgm:prSet custT="1"/>
      <dgm:spPr/>
      <dgm:t>
        <a:bodyPr/>
        <a:lstStyle/>
        <a:p>
          <a:r>
            <a:rPr lang="en-US" sz="2000" dirty="0">
              <a:latin typeface="Times New Roman" panose="02020603050405020304" pitchFamily="18" charset="0"/>
              <a:cs typeface="Times New Roman" panose="02020603050405020304" pitchFamily="18" charset="0"/>
            </a:rPr>
            <a:t>Secure signal data</a:t>
          </a:r>
        </a:p>
      </dgm:t>
    </dgm:pt>
    <dgm:pt modelId="{188A8264-7B05-427F-BE00-53689C5BCBF6}" type="parTrans" cxnId="{FEA857B1-99CA-4001-BDA6-D746F71A46CE}">
      <dgm:prSet/>
      <dgm:spPr/>
      <dgm:t>
        <a:bodyPr/>
        <a:lstStyle/>
        <a:p>
          <a:endParaRPr lang="en-US"/>
        </a:p>
      </dgm:t>
    </dgm:pt>
    <dgm:pt modelId="{80FB52E8-5B26-4919-BD1F-9FA70DCFBD35}" type="sibTrans" cxnId="{FEA857B1-99CA-4001-BDA6-D746F71A46CE}">
      <dgm:prSet/>
      <dgm:spPr/>
      <dgm:t>
        <a:bodyPr/>
        <a:lstStyle/>
        <a:p>
          <a:endParaRPr lang="en-US"/>
        </a:p>
      </dgm:t>
    </dgm:pt>
    <dgm:pt modelId="{DE5A58B7-7D6B-4F71-9F17-82C1EAB5C3DD}">
      <dgm:prSet custT="1"/>
      <dgm:spPr/>
      <dgm:t>
        <a:bodyPr/>
        <a:lstStyle/>
        <a:p>
          <a:r>
            <a:rPr lang="en-US" sz="2000">
              <a:latin typeface="Times New Roman" panose="02020603050405020304" pitchFamily="18" charset="0"/>
              <a:cs typeface="Times New Roman" panose="02020603050405020304" pitchFamily="18" charset="0"/>
            </a:rPr>
            <a:t>Image encryption is an advantage to the model</a:t>
          </a:r>
        </a:p>
      </dgm:t>
    </dgm:pt>
    <dgm:pt modelId="{7CC9F053-0CE9-45C4-BE5F-5EA46FC24F19}" type="parTrans" cxnId="{79CB2595-CA39-4FD9-9935-14E3D25ADB01}">
      <dgm:prSet/>
      <dgm:spPr/>
      <dgm:t>
        <a:bodyPr/>
        <a:lstStyle/>
        <a:p>
          <a:endParaRPr lang="en-US"/>
        </a:p>
      </dgm:t>
    </dgm:pt>
    <dgm:pt modelId="{17F71F2E-883A-44D6-AB08-F6BCCB87D83F}" type="sibTrans" cxnId="{79CB2595-CA39-4FD9-9935-14E3D25ADB01}">
      <dgm:prSet/>
      <dgm:spPr/>
      <dgm:t>
        <a:bodyPr/>
        <a:lstStyle/>
        <a:p>
          <a:endParaRPr lang="en-US"/>
        </a:p>
      </dgm:t>
    </dgm:pt>
    <dgm:pt modelId="{32C1B741-89D1-4317-8FAF-92317D51A18B}">
      <dgm:prSet custT="1"/>
      <dgm:spPr/>
      <dgm:t>
        <a:bodyPr/>
        <a:lstStyle/>
        <a:p>
          <a:r>
            <a:rPr lang="en-US" sz="2000" dirty="0">
              <a:latin typeface="Times New Roman" panose="02020603050405020304" pitchFamily="18" charset="0"/>
              <a:cs typeface="Times New Roman" panose="02020603050405020304" pitchFamily="18" charset="0"/>
            </a:rPr>
            <a:t>Cost effective</a:t>
          </a:r>
        </a:p>
      </dgm:t>
    </dgm:pt>
    <dgm:pt modelId="{D30D7F56-63D2-490B-AE47-851EE394950B}" type="parTrans" cxnId="{5D211879-FEB7-4960-B0FF-AD8C5313F4F3}">
      <dgm:prSet/>
      <dgm:spPr/>
      <dgm:t>
        <a:bodyPr/>
        <a:lstStyle/>
        <a:p>
          <a:endParaRPr lang="en-US"/>
        </a:p>
      </dgm:t>
    </dgm:pt>
    <dgm:pt modelId="{B92FCB7F-7FDC-4326-B704-55CED4FE30CB}" type="sibTrans" cxnId="{5D211879-FEB7-4960-B0FF-AD8C5313F4F3}">
      <dgm:prSet/>
      <dgm:spPr/>
      <dgm:t>
        <a:bodyPr/>
        <a:lstStyle/>
        <a:p>
          <a:endParaRPr lang="en-US"/>
        </a:p>
      </dgm:t>
    </dgm:pt>
    <dgm:pt modelId="{35B2984F-9E07-4E77-ACDD-3AC86297062D}" type="pres">
      <dgm:prSet presAssocID="{2C1D32B9-5D28-475D-BDE9-A2D04F634DAF}" presName="vert0" presStyleCnt="0">
        <dgm:presLayoutVars>
          <dgm:dir/>
          <dgm:animOne val="branch"/>
          <dgm:animLvl val="lvl"/>
        </dgm:presLayoutVars>
      </dgm:prSet>
      <dgm:spPr/>
    </dgm:pt>
    <dgm:pt modelId="{AD6DB7D1-65EE-4BE2-B470-DF65CB4FCA48}" type="pres">
      <dgm:prSet presAssocID="{2F004CDA-42AF-4628-AD18-8CA7299366AD}" presName="thickLine" presStyleLbl="alignNode1" presStyleIdx="0" presStyleCnt="4"/>
      <dgm:spPr/>
    </dgm:pt>
    <dgm:pt modelId="{9C874C2D-F9EA-4629-804C-1094C307BF99}" type="pres">
      <dgm:prSet presAssocID="{2F004CDA-42AF-4628-AD18-8CA7299366AD}" presName="horz1" presStyleCnt="0"/>
      <dgm:spPr/>
    </dgm:pt>
    <dgm:pt modelId="{95C0CCBA-E9B2-432E-B8C6-A63863C3F547}" type="pres">
      <dgm:prSet presAssocID="{2F004CDA-42AF-4628-AD18-8CA7299366AD}" presName="tx1" presStyleLbl="revTx" presStyleIdx="0" presStyleCnt="4"/>
      <dgm:spPr/>
    </dgm:pt>
    <dgm:pt modelId="{B7959BE0-4298-4A79-AA05-CA501C501F31}" type="pres">
      <dgm:prSet presAssocID="{2F004CDA-42AF-4628-AD18-8CA7299366AD}" presName="vert1" presStyleCnt="0"/>
      <dgm:spPr/>
    </dgm:pt>
    <dgm:pt modelId="{F0DA0F04-93C3-45BC-9D1C-EC09F59A69B2}" type="pres">
      <dgm:prSet presAssocID="{C102E2A8-1376-4758-86C2-7C1875ACCD07}" presName="thickLine" presStyleLbl="alignNode1" presStyleIdx="1" presStyleCnt="4"/>
      <dgm:spPr/>
    </dgm:pt>
    <dgm:pt modelId="{8FC39739-1F9A-49F2-BFC0-8124D6BF14A8}" type="pres">
      <dgm:prSet presAssocID="{C102E2A8-1376-4758-86C2-7C1875ACCD07}" presName="horz1" presStyleCnt="0"/>
      <dgm:spPr/>
    </dgm:pt>
    <dgm:pt modelId="{77395EB0-7454-4714-8E61-39170DBA43A1}" type="pres">
      <dgm:prSet presAssocID="{C102E2A8-1376-4758-86C2-7C1875ACCD07}" presName="tx1" presStyleLbl="revTx" presStyleIdx="1" presStyleCnt="4"/>
      <dgm:spPr/>
    </dgm:pt>
    <dgm:pt modelId="{55BF1E93-7E87-430A-B9E0-64D9678775A3}" type="pres">
      <dgm:prSet presAssocID="{C102E2A8-1376-4758-86C2-7C1875ACCD07}" presName="vert1" presStyleCnt="0"/>
      <dgm:spPr/>
    </dgm:pt>
    <dgm:pt modelId="{3BEF94B6-5F8F-4357-8BCC-DC5A1B604471}" type="pres">
      <dgm:prSet presAssocID="{DE5A58B7-7D6B-4F71-9F17-82C1EAB5C3DD}" presName="thickLine" presStyleLbl="alignNode1" presStyleIdx="2" presStyleCnt="4"/>
      <dgm:spPr/>
    </dgm:pt>
    <dgm:pt modelId="{5FA023C1-CAA9-43C4-B252-82BCD290B7BF}" type="pres">
      <dgm:prSet presAssocID="{DE5A58B7-7D6B-4F71-9F17-82C1EAB5C3DD}" presName="horz1" presStyleCnt="0"/>
      <dgm:spPr/>
    </dgm:pt>
    <dgm:pt modelId="{CDA6ED3F-4C23-4F76-A0D1-03F08B1355BB}" type="pres">
      <dgm:prSet presAssocID="{DE5A58B7-7D6B-4F71-9F17-82C1EAB5C3DD}" presName="tx1" presStyleLbl="revTx" presStyleIdx="2" presStyleCnt="4"/>
      <dgm:spPr/>
    </dgm:pt>
    <dgm:pt modelId="{93A83397-7C68-4082-B010-AF166E88A78F}" type="pres">
      <dgm:prSet presAssocID="{DE5A58B7-7D6B-4F71-9F17-82C1EAB5C3DD}" presName="vert1" presStyleCnt="0"/>
      <dgm:spPr/>
    </dgm:pt>
    <dgm:pt modelId="{D029424C-456E-4D5B-A76B-2B1A06856B3F}" type="pres">
      <dgm:prSet presAssocID="{32C1B741-89D1-4317-8FAF-92317D51A18B}" presName="thickLine" presStyleLbl="alignNode1" presStyleIdx="3" presStyleCnt="4"/>
      <dgm:spPr/>
    </dgm:pt>
    <dgm:pt modelId="{BFFB93D8-6F8F-44BC-B75E-B277C9A6ABF6}" type="pres">
      <dgm:prSet presAssocID="{32C1B741-89D1-4317-8FAF-92317D51A18B}" presName="horz1" presStyleCnt="0"/>
      <dgm:spPr/>
    </dgm:pt>
    <dgm:pt modelId="{392B5F48-2F1A-48AD-BCF1-69D5D6D60185}" type="pres">
      <dgm:prSet presAssocID="{32C1B741-89D1-4317-8FAF-92317D51A18B}" presName="tx1" presStyleLbl="revTx" presStyleIdx="3" presStyleCnt="4"/>
      <dgm:spPr/>
    </dgm:pt>
    <dgm:pt modelId="{85983152-2DF7-4FE2-986B-4529E8DFC0C7}" type="pres">
      <dgm:prSet presAssocID="{32C1B741-89D1-4317-8FAF-92317D51A18B}" presName="vert1" presStyleCnt="0"/>
      <dgm:spPr/>
    </dgm:pt>
  </dgm:ptLst>
  <dgm:cxnLst>
    <dgm:cxn modelId="{9891CE06-1B5B-4703-88CC-410DC17D4E6D}" type="presOf" srcId="{2F004CDA-42AF-4628-AD18-8CA7299366AD}" destId="{95C0CCBA-E9B2-432E-B8C6-A63863C3F547}" srcOrd="0" destOrd="0" presId="urn:microsoft.com/office/officeart/2008/layout/LinedList"/>
    <dgm:cxn modelId="{4E687860-9A5F-4646-A104-C3313FDC3140}" type="presOf" srcId="{DE5A58B7-7D6B-4F71-9F17-82C1EAB5C3DD}" destId="{CDA6ED3F-4C23-4F76-A0D1-03F08B1355BB}" srcOrd="0" destOrd="0" presId="urn:microsoft.com/office/officeart/2008/layout/LinedList"/>
    <dgm:cxn modelId="{6C36724A-0750-48DE-8E13-DC156353D875}" srcId="{2C1D32B9-5D28-475D-BDE9-A2D04F634DAF}" destId="{2F004CDA-42AF-4628-AD18-8CA7299366AD}" srcOrd="0" destOrd="0" parTransId="{5C501E15-F83D-4A6A-B774-AD650C43B9F6}" sibTransId="{62C12716-33E4-4F76-8E64-6ED46CB3CC7B}"/>
    <dgm:cxn modelId="{5D211879-FEB7-4960-B0FF-AD8C5313F4F3}" srcId="{2C1D32B9-5D28-475D-BDE9-A2D04F634DAF}" destId="{32C1B741-89D1-4317-8FAF-92317D51A18B}" srcOrd="3" destOrd="0" parTransId="{D30D7F56-63D2-490B-AE47-851EE394950B}" sibTransId="{B92FCB7F-7FDC-4326-B704-55CED4FE30CB}"/>
    <dgm:cxn modelId="{79CB2595-CA39-4FD9-9935-14E3D25ADB01}" srcId="{2C1D32B9-5D28-475D-BDE9-A2D04F634DAF}" destId="{DE5A58B7-7D6B-4F71-9F17-82C1EAB5C3DD}" srcOrd="2" destOrd="0" parTransId="{7CC9F053-0CE9-45C4-BE5F-5EA46FC24F19}" sibTransId="{17F71F2E-883A-44D6-AB08-F6BCCB87D83F}"/>
    <dgm:cxn modelId="{530844A0-9BC8-416C-B788-66F4A41FC64A}" type="presOf" srcId="{32C1B741-89D1-4317-8FAF-92317D51A18B}" destId="{392B5F48-2F1A-48AD-BCF1-69D5D6D60185}" srcOrd="0" destOrd="0" presId="urn:microsoft.com/office/officeart/2008/layout/LinedList"/>
    <dgm:cxn modelId="{037971A7-FD2A-4A84-B0D5-ECF78FD70145}" type="presOf" srcId="{2C1D32B9-5D28-475D-BDE9-A2D04F634DAF}" destId="{35B2984F-9E07-4E77-ACDD-3AC86297062D}" srcOrd="0" destOrd="0" presId="urn:microsoft.com/office/officeart/2008/layout/LinedList"/>
    <dgm:cxn modelId="{FEA857B1-99CA-4001-BDA6-D746F71A46CE}" srcId="{2C1D32B9-5D28-475D-BDE9-A2D04F634DAF}" destId="{C102E2A8-1376-4758-86C2-7C1875ACCD07}" srcOrd="1" destOrd="0" parTransId="{188A8264-7B05-427F-BE00-53689C5BCBF6}" sibTransId="{80FB52E8-5B26-4919-BD1F-9FA70DCFBD35}"/>
    <dgm:cxn modelId="{AF8A4ABC-A9D5-41DB-BB9E-2C34D3C6FB99}" type="presOf" srcId="{C102E2A8-1376-4758-86C2-7C1875ACCD07}" destId="{77395EB0-7454-4714-8E61-39170DBA43A1}" srcOrd="0" destOrd="0" presId="urn:microsoft.com/office/officeart/2008/layout/LinedList"/>
    <dgm:cxn modelId="{CCE36DB3-25C6-4268-ADC3-4566C7189C7E}" type="presParOf" srcId="{35B2984F-9E07-4E77-ACDD-3AC86297062D}" destId="{AD6DB7D1-65EE-4BE2-B470-DF65CB4FCA48}" srcOrd="0" destOrd="0" presId="urn:microsoft.com/office/officeart/2008/layout/LinedList"/>
    <dgm:cxn modelId="{9A1ADD5F-AB61-4ADD-B580-DAB560BDDF73}" type="presParOf" srcId="{35B2984F-9E07-4E77-ACDD-3AC86297062D}" destId="{9C874C2D-F9EA-4629-804C-1094C307BF99}" srcOrd="1" destOrd="0" presId="urn:microsoft.com/office/officeart/2008/layout/LinedList"/>
    <dgm:cxn modelId="{BB33DC09-EE1E-4C5D-8759-E7527A9E97E6}" type="presParOf" srcId="{9C874C2D-F9EA-4629-804C-1094C307BF99}" destId="{95C0CCBA-E9B2-432E-B8C6-A63863C3F547}" srcOrd="0" destOrd="0" presId="urn:microsoft.com/office/officeart/2008/layout/LinedList"/>
    <dgm:cxn modelId="{6E0150CF-A91B-485D-A402-324C15866089}" type="presParOf" srcId="{9C874C2D-F9EA-4629-804C-1094C307BF99}" destId="{B7959BE0-4298-4A79-AA05-CA501C501F31}" srcOrd="1" destOrd="0" presId="urn:microsoft.com/office/officeart/2008/layout/LinedList"/>
    <dgm:cxn modelId="{66007BEF-8307-4B6A-80E6-D2D4719B3F5B}" type="presParOf" srcId="{35B2984F-9E07-4E77-ACDD-3AC86297062D}" destId="{F0DA0F04-93C3-45BC-9D1C-EC09F59A69B2}" srcOrd="2" destOrd="0" presId="urn:microsoft.com/office/officeart/2008/layout/LinedList"/>
    <dgm:cxn modelId="{F20F975A-4E84-4115-A64E-8ED6FD6862CD}" type="presParOf" srcId="{35B2984F-9E07-4E77-ACDD-3AC86297062D}" destId="{8FC39739-1F9A-49F2-BFC0-8124D6BF14A8}" srcOrd="3" destOrd="0" presId="urn:microsoft.com/office/officeart/2008/layout/LinedList"/>
    <dgm:cxn modelId="{EE5AF130-2FD7-49F1-B7B2-B76CD50F9ED1}" type="presParOf" srcId="{8FC39739-1F9A-49F2-BFC0-8124D6BF14A8}" destId="{77395EB0-7454-4714-8E61-39170DBA43A1}" srcOrd="0" destOrd="0" presId="urn:microsoft.com/office/officeart/2008/layout/LinedList"/>
    <dgm:cxn modelId="{D3F202F8-1AE4-48C7-8E83-7C0E2B674394}" type="presParOf" srcId="{8FC39739-1F9A-49F2-BFC0-8124D6BF14A8}" destId="{55BF1E93-7E87-430A-B9E0-64D9678775A3}" srcOrd="1" destOrd="0" presId="urn:microsoft.com/office/officeart/2008/layout/LinedList"/>
    <dgm:cxn modelId="{274E494B-A741-463E-B13D-7E4595F35E6C}" type="presParOf" srcId="{35B2984F-9E07-4E77-ACDD-3AC86297062D}" destId="{3BEF94B6-5F8F-4357-8BCC-DC5A1B604471}" srcOrd="4" destOrd="0" presId="urn:microsoft.com/office/officeart/2008/layout/LinedList"/>
    <dgm:cxn modelId="{A8978DBD-6E99-424A-B6FC-1F735DCB9703}" type="presParOf" srcId="{35B2984F-9E07-4E77-ACDD-3AC86297062D}" destId="{5FA023C1-CAA9-43C4-B252-82BCD290B7BF}" srcOrd="5" destOrd="0" presId="urn:microsoft.com/office/officeart/2008/layout/LinedList"/>
    <dgm:cxn modelId="{3258C4DD-F15E-4365-8AD3-7E004370C868}" type="presParOf" srcId="{5FA023C1-CAA9-43C4-B252-82BCD290B7BF}" destId="{CDA6ED3F-4C23-4F76-A0D1-03F08B1355BB}" srcOrd="0" destOrd="0" presId="urn:microsoft.com/office/officeart/2008/layout/LinedList"/>
    <dgm:cxn modelId="{188851DE-DFFB-4A5C-A02D-C307FD9A4E5B}" type="presParOf" srcId="{5FA023C1-CAA9-43C4-B252-82BCD290B7BF}" destId="{93A83397-7C68-4082-B010-AF166E88A78F}" srcOrd="1" destOrd="0" presId="urn:microsoft.com/office/officeart/2008/layout/LinedList"/>
    <dgm:cxn modelId="{A08DE1CC-8114-4910-878F-066F5EA9CE7C}" type="presParOf" srcId="{35B2984F-9E07-4E77-ACDD-3AC86297062D}" destId="{D029424C-456E-4D5B-A76B-2B1A06856B3F}" srcOrd="6" destOrd="0" presId="urn:microsoft.com/office/officeart/2008/layout/LinedList"/>
    <dgm:cxn modelId="{3C10D081-AF60-4348-9487-C2BBA42DD6D3}" type="presParOf" srcId="{35B2984F-9E07-4E77-ACDD-3AC86297062D}" destId="{BFFB93D8-6F8F-44BC-B75E-B277C9A6ABF6}" srcOrd="7" destOrd="0" presId="urn:microsoft.com/office/officeart/2008/layout/LinedList"/>
    <dgm:cxn modelId="{CB86845C-7925-4DA9-B563-71FDDB7A8D65}" type="presParOf" srcId="{BFFB93D8-6F8F-44BC-B75E-B277C9A6ABF6}" destId="{392B5F48-2F1A-48AD-BCF1-69D5D6D60185}" srcOrd="0" destOrd="0" presId="urn:microsoft.com/office/officeart/2008/layout/LinedList"/>
    <dgm:cxn modelId="{B808E31D-1EE7-4F36-B3DE-7C129918B3AF}" type="presParOf" srcId="{BFFB93D8-6F8F-44BC-B75E-B277C9A6ABF6}" destId="{85983152-2DF7-4FE2-986B-4529E8DFC0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FA79E6-09E3-48E4-B7BB-488EFA7A12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C36412-E60D-4490-92D0-F8A901CF94E1}">
      <dgm:prSet/>
      <dgm:spPr/>
      <dgm:t>
        <a:bodyPr/>
        <a:lstStyle/>
        <a:p>
          <a:r>
            <a:rPr lang="en-US" b="0" i="0"/>
            <a:t>Currently using the model, we are able to detect the pedestrian waiting to cross the road. </a:t>
          </a:r>
          <a:endParaRPr lang="en-US"/>
        </a:p>
      </dgm:t>
    </dgm:pt>
    <dgm:pt modelId="{934427B4-305E-44C1-A597-B0343FD295CD}" type="parTrans" cxnId="{F82EF258-611A-4129-B58A-0489FD816256}">
      <dgm:prSet/>
      <dgm:spPr/>
      <dgm:t>
        <a:bodyPr/>
        <a:lstStyle/>
        <a:p>
          <a:endParaRPr lang="en-US"/>
        </a:p>
      </dgm:t>
    </dgm:pt>
    <dgm:pt modelId="{4C381F88-6EE6-454A-B752-F388F0DC4F5E}" type="sibTrans" cxnId="{F82EF258-611A-4129-B58A-0489FD816256}">
      <dgm:prSet/>
      <dgm:spPr/>
      <dgm:t>
        <a:bodyPr/>
        <a:lstStyle/>
        <a:p>
          <a:endParaRPr lang="en-US"/>
        </a:p>
      </dgm:t>
    </dgm:pt>
    <dgm:pt modelId="{916FB8F3-FD9B-446F-B738-801D1BC917B4}">
      <dgm:prSet/>
      <dgm:spPr/>
      <dgm:t>
        <a:bodyPr/>
        <a:lstStyle/>
        <a:p>
          <a:r>
            <a:rPr lang="en-US" b="0" i="0"/>
            <a:t>Along with this the model is able to detect if a car is attempting to cross the road when the signal shows red light.</a:t>
          </a:r>
          <a:endParaRPr lang="en-US"/>
        </a:p>
      </dgm:t>
    </dgm:pt>
    <dgm:pt modelId="{6FDBC3CF-56BF-4E96-8E69-73AC92E91996}" type="parTrans" cxnId="{9AB287AB-94D3-45E5-A687-E35FFF2B3DF9}">
      <dgm:prSet/>
      <dgm:spPr/>
      <dgm:t>
        <a:bodyPr/>
        <a:lstStyle/>
        <a:p>
          <a:endParaRPr lang="en-US"/>
        </a:p>
      </dgm:t>
    </dgm:pt>
    <dgm:pt modelId="{8A15D865-3D43-4021-947C-61B8B1E2DCCF}" type="sibTrans" cxnId="{9AB287AB-94D3-45E5-A687-E35FFF2B3DF9}">
      <dgm:prSet/>
      <dgm:spPr/>
      <dgm:t>
        <a:bodyPr/>
        <a:lstStyle/>
        <a:p>
          <a:endParaRPr lang="en-US"/>
        </a:p>
      </dgm:t>
    </dgm:pt>
    <dgm:pt modelId="{2A742A0B-B3D0-4FE9-8DC7-DA6CEE473C0F}">
      <dgm:prSet/>
      <dgm:spPr/>
      <dgm:t>
        <a:bodyPr/>
        <a:lstStyle/>
        <a:p>
          <a:r>
            <a:rPr lang="en-US" b="0" i="0"/>
            <a:t>This can be further developed by adding the features to detect and change the signals based on the vehicle count.</a:t>
          </a:r>
          <a:endParaRPr lang="en-US"/>
        </a:p>
      </dgm:t>
    </dgm:pt>
    <dgm:pt modelId="{1FCDBC1A-00E7-4DEB-A07B-61D3D739A11B}" type="parTrans" cxnId="{24AFA146-1893-42F1-8547-F3CDA943D638}">
      <dgm:prSet/>
      <dgm:spPr/>
      <dgm:t>
        <a:bodyPr/>
        <a:lstStyle/>
        <a:p>
          <a:endParaRPr lang="en-US"/>
        </a:p>
      </dgm:t>
    </dgm:pt>
    <dgm:pt modelId="{8C33BCDF-A9E2-4195-A3C3-FD326F5A51C1}" type="sibTrans" cxnId="{24AFA146-1893-42F1-8547-F3CDA943D638}">
      <dgm:prSet/>
      <dgm:spPr/>
      <dgm:t>
        <a:bodyPr/>
        <a:lstStyle/>
        <a:p>
          <a:endParaRPr lang="en-US"/>
        </a:p>
      </dgm:t>
    </dgm:pt>
    <dgm:pt modelId="{9D22CFD4-0921-4E98-8B67-D9DAE139244B}">
      <dgm:prSet/>
      <dgm:spPr/>
      <dgm:t>
        <a:bodyPr/>
        <a:lstStyle/>
        <a:p>
          <a:r>
            <a:rPr lang="en-US" b="0" i="0"/>
            <a:t>The model can be further trained based on the frequency of the vehicles and pedestrians.</a:t>
          </a:r>
          <a:endParaRPr lang="en-US"/>
        </a:p>
      </dgm:t>
    </dgm:pt>
    <dgm:pt modelId="{E0F66DD3-3C47-4855-B6D9-68B505758D54}" type="parTrans" cxnId="{68325FAF-FA21-490C-9CBB-E58902D72174}">
      <dgm:prSet/>
      <dgm:spPr/>
      <dgm:t>
        <a:bodyPr/>
        <a:lstStyle/>
        <a:p>
          <a:endParaRPr lang="en-US"/>
        </a:p>
      </dgm:t>
    </dgm:pt>
    <dgm:pt modelId="{C5209738-CA92-4D4A-A2CB-E2AC61758858}" type="sibTrans" cxnId="{68325FAF-FA21-490C-9CBB-E58902D72174}">
      <dgm:prSet/>
      <dgm:spPr/>
      <dgm:t>
        <a:bodyPr/>
        <a:lstStyle/>
        <a:p>
          <a:endParaRPr lang="en-US"/>
        </a:p>
      </dgm:t>
    </dgm:pt>
    <dgm:pt modelId="{CBC349DB-C46B-4AA8-8555-3C052D43B0A3}">
      <dgm:prSet/>
      <dgm:spPr/>
      <dgm:t>
        <a:bodyPr/>
        <a:lstStyle/>
        <a:p>
          <a:r>
            <a:rPr lang="en-US" b="0" i="0"/>
            <a:t>When these advanced features are implemented in the model, it will help to reduce vehicle congestion on road along with focus on pedestrian safety for road crossing.</a:t>
          </a:r>
          <a:endParaRPr lang="en-US"/>
        </a:p>
      </dgm:t>
    </dgm:pt>
    <dgm:pt modelId="{7E4F7EC6-2E1F-40A6-91E4-979C1A747D17}" type="parTrans" cxnId="{C1869173-9D53-415C-B45F-0EC41B447D34}">
      <dgm:prSet/>
      <dgm:spPr/>
      <dgm:t>
        <a:bodyPr/>
        <a:lstStyle/>
        <a:p>
          <a:endParaRPr lang="en-US"/>
        </a:p>
      </dgm:t>
    </dgm:pt>
    <dgm:pt modelId="{9F499568-8C8B-42CB-9AF1-27A54CFAFBCE}" type="sibTrans" cxnId="{C1869173-9D53-415C-B45F-0EC41B447D34}">
      <dgm:prSet/>
      <dgm:spPr/>
      <dgm:t>
        <a:bodyPr/>
        <a:lstStyle/>
        <a:p>
          <a:endParaRPr lang="en-US"/>
        </a:p>
      </dgm:t>
    </dgm:pt>
    <dgm:pt modelId="{D51C32C3-D44A-4F31-85E8-0F8F1F332A0A}">
      <dgm:prSet/>
      <dgm:spPr/>
      <dgm:t>
        <a:bodyPr/>
        <a:lstStyle/>
        <a:p>
          <a:r>
            <a:rPr lang="en-US" b="0" i="0"/>
            <a:t>Once the testing and training of the model with mentioned advanced features in future scope is achieved, the model can be implemented in the real world pedestrians problems.</a:t>
          </a:r>
          <a:endParaRPr lang="en-US"/>
        </a:p>
      </dgm:t>
    </dgm:pt>
    <dgm:pt modelId="{CD77113B-B49C-4354-B911-A842764A3DEA}" type="parTrans" cxnId="{D6E5F9DB-3381-4DBD-A9A1-1970943DB8EC}">
      <dgm:prSet/>
      <dgm:spPr/>
      <dgm:t>
        <a:bodyPr/>
        <a:lstStyle/>
        <a:p>
          <a:endParaRPr lang="en-US"/>
        </a:p>
      </dgm:t>
    </dgm:pt>
    <dgm:pt modelId="{73BDE9D5-388B-443A-AD76-0637473A129B}" type="sibTrans" cxnId="{D6E5F9DB-3381-4DBD-A9A1-1970943DB8EC}">
      <dgm:prSet/>
      <dgm:spPr/>
      <dgm:t>
        <a:bodyPr/>
        <a:lstStyle/>
        <a:p>
          <a:endParaRPr lang="en-US"/>
        </a:p>
      </dgm:t>
    </dgm:pt>
    <dgm:pt modelId="{DF97C3D2-4A48-490E-B3C1-E01EA444FC13}" type="pres">
      <dgm:prSet presAssocID="{BDFA79E6-09E3-48E4-B7BB-488EFA7A1226}" presName="linear" presStyleCnt="0">
        <dgm:presLayoutVars>
          <dgm:animLvl val="lvl"/>
          <dgm:resizeHandles val="exact"/>
        </dgm:presLayoutVars>
      </dgm:prSet>
      <dgm:spPr/>
    </dgm:pt>
    <dgm:pt modelId="{A1B0EE69-6CD1-4B12-8216-8D3B052E76D0}" type="pres">
      <dgm:prSet presAssocID="{62C36412-E60D-4490-92D0-F8A901CF94E1}" presName="parentText" presStyleLbl="node1" presStyleIdx="0" presStyleCnt="6">
        <dgm:presLayoutVars>
          <dgm:chMax val="0"/>
          <dgm:bulletEnabled val="1"/>
        </dgm:presLayoutVars>
      </dgm:prSet>
      <dgm:spPr/>
    </dgm:pt>
    <dgm:pt modelId="{03459D79-7E3B-4917-AB69-CD712FFE4738}" type="pres">
      <dgm:prSet presAssocID="{4C381F88-6EE6-454A-B752-F388F0DC4F5E}" presName="spacer" presStyleCnt="0"/>
      <dgm:spPr/>
    </dgm:pt>
    <dgm:pt modelId="{CC73F35E-E2AA-47C8-AD6E-92B0B37131C4}" type="pres">
      <dgm:prSet presAssocID="{916FB8F3-FD9B-446F-B738-801D1BC917B4}" presName="parentText" presStyleLbl="node1" presStyleIdx="1" presStyleCnt="6">
        <dgm:presLayoutVars>
          <dgm:chMax val="0"/>
          <dgm:bulletEnabled val="1"/>
        </dgm:presLayoutVars>
      </dgm:prSet>
      <dgm:spPr/>
    </dgm:pt>
    <dgm:pt modelId="{EFAC3709-6C1B-4997-BFFE-63B829C142B4}" type="pres">
      <dgm:prSet presAssocID="{8A15D865-3D43-4021-947C-61B8B1E2DCCF}" presName="spacer" presStyleCnt="0"/>
      <dgm:spPr/>
    </dgm:pt>
    <dgm:pt modelId="{A8443E37-D55D-49AD-9F5E-D70FD486C962}" type="pres">
      <dgm:prSet presAssocID="{2A742A0B-B3D0-4FE9-8DC7-DA6CEE473C0F}" presName="parentText" presStyleLbl="node1" presStyleIdx="2" presStyleCnt="6">
        <dgm:presLayoutVars>
          <dgm:chMax val="0"/>
          <dgm:bulletEnabled val="1"/>
        </dgm:presLayoutVars>
      </dgm:prSet>
      <dgm:spPr/>
    </dgm:pt>
    <dgm:pt modelId="{55D031C8-31F2-46C9-BE17-F710156707BA}" type="pres">
      <dgm:prSet presAssocID="{8C33BCDF-A9E2-4195-A3C3-FD326F5A51C1}" presName="spacer" presStyleCnt="0"/>
      <dgm:spPr/>
    </dgm:pt>
    <dgm:pt modelId="{B15D5CFA-5699-44A8-895D-4D72B5F08F16}" type="pres">
      <dgm:prSet presAssocID="{9D22CFD4-0921-4E98-8B67-D9DAE139244B}" presName="parentText" presStyleLbl="node1" presStyleIdx="3" presStyleCnt="6">
        <dgm:presLayoutVars>
          <dgm:chMax val="0"/>
          <dgm:bulletEnabled val="1"/>
        </dgm:presLayoutVars>
      </dgm:prSet>
      <dgm:spPr/>
    </dgm:pt>
    <dgm:pt modelId="{95F737C9-C62F-44CB-A4EE-9A04E9D531B8}" type="pres">
      <dgm:prSet presAssocID="{C5209738-CA92-4D4A-A2CB-E2AC61758858}" presName="spacer" presStyleCnt="0"/>
      <dgm:spPr/>
    </dgm:pt>
    <dgm:pt modelId="{1C945070-73A5-477E-8520-38A556839C60}" type="pres">
      <dgm:prSet presAssocID="{CBC349DB-C46B-4AA8-8555-3C052D43B0A3}" presName="parentText" presStyleLbl="node1" presStyleIdx="4" presStyleCnt="6">
        <dgm:presLayoutVars>
          <dgm:chMax val="0"/>
          <dgm:bulletEnabled val="1"/>
        </dgm:presLayoutVars>
      </dgm:prSet>
      <dgm:spPr/>
    </dgm:pt>
    <dgm:pt modelId="{49705ABB-C16F-4721-963D-D0DD5EC2CDC0}" type="pres">
      <dgm:prSet presAssocID="{9F499568-8C8B-42CB-9AF1-27A54CFAFBCE}" presName="spacer" presStyleCnt="0"/>
      <dgm:spPr/>
    </dgm:pt>
    <dgm:pt modelId="{B72AE5BE-5A01-4DE1-BD06-9818C91868E3}" type="pres">
      <dgm:prSet presAssocID="{D51C32C3-D44A-4F31-85E8-0F8F1F332A0A}" presName="parentText" presStyleLbl="node1" presStyleIdx="5" presStyleCnt="6">
        <dgm:presLayoutVars>
          <dgm:chMax val="0"/>
          <dgm:bulletEnabled val="1"/>
        </dgm:presLayoutVars>
      </dgm:prSet>
      <dgm:spPr/>
    </dgm:pt>
  </dgm:ptLst>
  <dgm:cxnLst>
    <dgm:cxn modelId="{7371AE11-93C5-44FF-8B4B-CF41912C1BC6}" type="presOf" srcId="{62C36412-E60D-4490-92D0-F8A901CF94E1}" destId="{A1B0EE69-6CD1-4B12-8216-8D3B052E76D0}" srcOrd="0" destOrd="0" presId="urn:microsoft.com/office/officeart/2005/8/layout/vList2"/>
    <dgm:cxn modelId="{24AFA146-1893-42F1-8547-F3CDA943D638}" srcId="{BDFA79E6-09E3-48E4-B7BB-488EFA7A1226}" destId="{2A742A0B-B3D0-4FE9-8DC7-DA6CEE473C0F}" srcOrd="2" destOrd="0" parTransId="{1FCDBC1A-00E7-4DEB-A07B-61D3D739A11B}" sibTransId="{8C33BCDF-A9E2-4195-A3C3-FD326F5A51C1}"/>
    <dgm:cxn modelId="{C1869173-9D53-415C-B45F-0EC41B447D34}" srcId="{BDFA79E6-09E3-48E4-B7BB-488EFA7A1226}" destId="{CBC349DB-C46B-4AA8-8555-3C052D43B0A3}" srcOrd="4" destOrd="0" parTransId="{7E4F7EC6-2E1F-40A6-91E4-979C1A747D17}" sibTransId="{9F499568-8C8B-42CB-9AF1-27A54CFAFBCE}"/>
    <dgm:cxn modelId="{F82EF258-611A-4129-B58A-0489FD816256}" srcId="{BDFA79E6-09E3-48E4-B7BB-488EFA7A1226}" destId="{62C36412-E60D-4490-92D0-F8A901CF94E1}" srcOrd="0" destOrd="0" parTransId="{934427B4-305E-44C1-A597-B0343FD295CD}" sibTransId="{4C381F88-6EE6-454A-B752-F388F0DC4F5E}"/>
    <dgm:cxn modelId="{0E210484-CABA-4D36-AD0F-C35942F00C69}" type="presOf" srcId="{2A742A0B-B3D0-4FE9-8DC7-DA6CEE473C0F}" destId="{A8443E37-D55D-49AD-9F5E-D70FD486C962}" srcOrd="0" destOrd="0" presId="urn:microsoft.com/office/officeart/2005/8/layout/vList2"/>
    <dgm:cxn modelId="{FA3EF18A-66D1-49BB-995B-8391CDBB17B3}" type="presOf" srcId="{9D22CFD4-0921-4E98-8B67-D9DAE139244B}" destId="{B15D5CFA-5699-44A8-895D-4D72B5F08F16}" srcOrd="0" destOrd="0" presId="urn:microsoft.com/office/officeart/2005/8/layout/vList2"/>
    <dgm:cxn modelId="{9AB287AB-94D3-45E5-A687-E35FFF2B3DF9}" srcId="{BDFA79E6-09E3-48E4-B7BB-488EFA7A1226}" destId="{916FB8F3-FD9B-446F-B738-801D1BC917B4}" srcOrd="1" destOrd="0" parTransId="{6FDBC3CF-56BF-4E96-8E69-73AC92E91996}" sibTransId="{8A15D865-3D43-4021-947C-61B8B1E2DCCF}"/>
    <dgm:cxn modelId="{68325FAF-FA21-490C-9CBB-E58902D72174}" srcId="{BDFA79E6-09E3-48E4-B7BB-488EFA7A1226}" destId="{9D22CFD4-0921-4E98-8B67-D9DAE139244B}" srcOrd="3" destOrd="0" parTransId="{E0F66DD3-3C47-4855-B6D9-68B505758D54}" sibTransId="{C5209738-CA92-4D4A-A2CB-E2AC61758858}"/>
    <dgm:cxn modelId="{CEEAA9CD-3244-4CBC-A7AF-742B7B91295E}" type="presOf" srcId="{CBC349DB-C46B-4AA8-8555-3C052D43B0A3}" destId="{1C945070-73A5-477E-8520-38A556839C60}" srcOrd="0" destOrd="0" presId="urn:microsoft.com/office/officeart/2005/8/layout/vList2"/>
    <dgm:cxn modelId="{D6E5F9DB-3381-4DBD-A9A1-1970943DB8EC}" srcId="{BDFA79E6-09E3-48E4-B7BB-488EFA7A1226}" destId="{D51C32C3-D44A-4F31-85E8-0F8F1F332A0A}" srcOrd="5" destOrd="0" parTransId="{CD77113B-B49C-4354-B911-A842764A3DEA}" sibTransId="{73BDE9D5-388B-443A-AD76-0637473A129B}"/>
    <dgm:cxn modelId="{396199DE-2EBD-4664-B0D5-2F0C16F81A6A}" type="presOf" srcId="{BDFA79E6-09E3-48E4-B7BB-488EFA7A1226}" destId="{DF97C3D2-4A48-490E-B3C1-E01EA444FC13}" srcOrd="0" destOrd="0" presId="urn:microsoft.com/office/officeart/2005/8/layout/vList2"/>
    <dgm:cxn modelId="{0E3746E5-97C3-43CB-B359-832BE5D8C1A3}" type="presOf" srcId="{916FB8F3-FD9B-446F-B738-801D1BC917B4}" destId="{CC73F35E-E2AA-47C8-AD6E-92B0B37131C4}" srcOrd="0" destOrd="0" presId="urn:microsoft.com/office/officeart/2005/8/layout/vList2"/>
    <dgm:cxn modelId="{AEDC84E5-5A55-4D4A-A0CC-E208908986C4}" type="presOf" srcId="{D51C32C3-D44A-4F31-85E8-0F8F1F332A0A}" destId="{B72AE5BE-5A01-4DE1-BD06-9818C91868E3}" srcOrd="0" destOrd="0" presId="urn:microsoft.com/office/officeart/2005/8/layout/vList2"/>
    <dgm:cxn modelId="{8ADC9DA3-5E6B-4FF7-958C-EB67B2073185}" type="presParOf" srcId="{DF97C3D2-4A48-490E-B3C1-E01EA444FC13}" destId="{A1B0EE69-6CD1-4B12-8216-8D3B052E76D0}" srcOrd="0" destOrd="0" presId="urn:microsoft.com/office/officeart/2005/8/layout/vList2"/>
    <dgm:cxn modelId="{8441D0AB-3A30-4B4C-962B-8C9F02590AF2}" type="presParOf" srcId="{DF97C3D2-4A48-490E-B3C1-E01EA444FC13}" destId="{03459D79-7E3B-4917-AB69-CD712FFE4738}" srcOrd="1" destOrd="0" presId="urn:microsoft.com/office/officeart/2005/8/layout/vList2"/>
    <dgm:cxn modelId="{F18A42E5-DB21-4B7B-B663-3ABC9CE17A09}" type="presParOf" srcId="{DF97C3D2-4A48-490E-B3C1-E01EA444FC13}" destId="{CC73F35E-E2AA-47C8-AD6E-92B0B37131C4}" srcOrd="2" destOrd="0" presId="urn:microsoft.com/office/officeart/2005/8/layout/vList2"/>
    <dgm:cxn modelId="{960E3A2E-26CE-427B-AE32-CF4C76384141}" type="presParOf" srcId="{DF97C3D2-4A48-490E-B3C1-E01EA444FC13}" destId="{EFAC3709-6C1B-4997-BFFE-63B829C142B4}" srcOrd="3" destOrd="0" presId="urn:microsoft.com/office/officeart/2005/8/layout/vList2"/>
    <dgm:cxn modelId="{2E278771-A009-41E8-B4CD-53AE7D7AEF70}" type="presParOf" srcId="{DF97C3D2-4A48-490E-B3C1-E01EA444FC13}" destId="{A8443E37-D55D-49AD-9F5E-D70FD486C962}" srcOrd="4" destOrd="0" presId="urn:microsoft.com/office/officeart/2005/8/layout/vList2"/>
    <dgm:cxn modelId="{177AF3F1-095E-432D-9582-FC24ED6D3B73}" type="presParOf" srcId="{DF97C3D2-4A48-490E-B3C1-E01EA444FC13}" destId="{55D031C8-31F2-46C9-BE17-F710156707BA}" srcOrd="5" destOrd="0" presId="urn:microsoft.com/office/officeart/2005/8/layout/vList2"/>
    <dgm:cxn modelId="{D11FA8E0-69AD-46DA-A21C-7433F6BE6C31}" type="presParOf" srcId="{DF97C3D2-4A48-490E-B3C1-E01EA444FC13}" destId="{B15D5CFA-5699-44A8-895D-4D72B5F08F16}" srcOrd="6" destOrd="0" presId="urn:microsoft.com/office/officeart/2005/8/layout/vList2"/>
    <dgm:cxn modelId="{9FBC2C3E-11CD-4714-95D3-C153DFB00168}" type="presParOf" srcId="{DF97C3D2-4A48-490E-B3C1-E01EA444FC13}" destId="{95F737C9-C62F-44CB-A4EE-9A04E9D531B8}" srcOrd="7" destOrd="0" presId="urn:microsoft.com/office/officeart/2005/8/layout/vList2"/>
    <dgm:cxn modelId="{934E950B-BD64-44D9-AE1E-3CEB022743BA}" type="presParOf" srcId="{DF97C3D2-4A48-490E-B3C1-E01EA444FC13}" destId="{1C945070-73A5-477E-8520-38A556839C60}" srcOrd="8" destOrd="0" presId="urn:microsoft.com/office/officeart/2005/8/layout/vList2"/>
    <dgm:cxn modelId="{1BCDD260-5DE3-45BC-825C-3149C1525437}" type="presParOf" srcId="{DF97C3D2-4A48-490E-B3C1-E01EA444FC13}" destId="{49705ABB-C16F-4721-963D-D0DD5EC2CDC0}" srcOrd="9" destOrd="0" presId="urn:microsoft.com/office/officeart/2005/8/layout/vList2"/>
    <dgm:cxn modelId="{2F7577C9-6BEF-4F3B-9A15-AFA7A88E1455}" type="presParOf" srcId="{DF97C3D2-4A48-490E-B3C1-E01EA444FC13}" destId="{B72AE5BE-5A01-4DE1-BD06-9818C91868E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B2FC2-231C-43C0-A6B0-750372637551}">
      <dsp:nvSpPr>
        <dsp:cNvPr id="0" name=""/>
        <dsp:cNvSpPr/>
      </dsp:nvSpPr>
      <dsp:spPr>
        <a:xfrm>
          <a:off x="0" y="67859"/>
          <a:ext cx="4798142" cy="52649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Supriya Manda 	                                                                      R11847461</a:t>
          </a:r>
        </a:p>
      </dsp:txBody>
      <dsp:txXfrm>
        <a:off x="25702" y="93561"/>
        <a:ext cx="4746738" cy="475095"/>
      </dsp:txXfrm>
    </dsp:sp>
    <dsp:sp modelId="{C8E01F96-90A9-4539-B838-918AE7E858B4}">
      <dsp:nvSpPr>
        <dsp:cNvPr id="0" name=""/>
        <dsp:cNvSpPr/>
      </dsp:nvSpPr>
      <dsp:spPr>
        <a:xfrm>
          <a:off x="0" y="628919"/>
          <a:ext cx="4798142" cy="52649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Ajay Konkitala	                                                                      R11854972</a:t>
          </a:r>
        </a:p>
      </dsp:txBody>
      <dsp:txXfrm>
        <a:off x="25702" y="654621"/>
        <a:ext cx="4746738" cy="475095"/>
      </dsp:txXfrm>
    </dsp:sp>
    <dsp:sp modelId="{B5932344-BBC6-42FD-A2F9-75557079B967}">
      <dsp:nvSpPr>
        <dsp:cNvPr id="0" name=""/>
        <dsp:cNvSpPr/>
      </dsp:nvSpPr>
      <dsp:spPr>
        <a:xfrm>
          <a:off x="0" y="1189979"/>
          <a:ext cx="4798142" cy="52649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Teja Potturi		                                                        R11842952</a:t>
          </a:r>
        </a:p>
      </dsp:txBody>
      <dsp:txXfrm>
        <a:off x="25702" y="1215681"/>
        <a:ext cx="4746738" cy="475095"/>
      </dsp:txXfrm>
    </dsp:sp>
    <dsp:sp modelId="{5919DA41-D411-47F6-9974-71E346DEBF79}">
      <dsp:nvSpPr>
        <dsp:cNvPr id="0" name=""/>
        <dsp:cNvSpPr/>
      </dsp:nvSpPr>
      <dsp:spPr>
        <a:xfrm>
          <a:off x="0" y="1751039"/>
          <a:ext cx="4798142" cy="52649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Lakshmi Surya Sesha Sai Varma Manthena		               </a:t>
          </a:r>
        </a:p>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							R11847455</a:t>
          </a:r>
        </a:p>
      </dsp:txBody>
      <dsp:txXfrm>
        <a:off x="25702" y="1776741"/>
        <a:ext cx="4746738" cy="475095"/>
      </dsp:txXfrm>
    </dsp:sp>
    <dsp:sp modelId="{8A2B0D0C-8487-4EB5-8C2C-18CFE2A885BB}">
      <dsp:nvSpPr>
        <dsp:cNvPr id="0" name=""/>
        <dsp:cNvSpPr/>
      </dsp:nvSpPr>
      <dsp:spPr>
        <a:xfrm>
          <a:off x="0" y="2312099"/>
          <a:ext cx="4798142" cy="52649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Neha Lagatapati					R11856841</a:t>
          </a:r>
        </a:p>
      </dsp:txBody>
      <dsp:txXfrm>
        <a:off x="25702" y="2337801"/>
        <a:ext cx="4746738" cy="475095"/>
      </dsp:txXfrm>
    </dsp:sp>
    <dsp:sp modelId="{25EEA8BC-1999-4E9D-BE91-EFBDC75D6444}">
      <dsp:nvSpPr>
        <dsp:cNvPr id="0" name=""/>
        <dsp:cNvSpPr/>
      </dsp:nvSpPr>
      <dsp:spPr>
        <a:xfrm>
          <a:off x="0" y="2873158"/>
          <a:ext cx="4798142" cy="52649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Nikhil Chandrareddy Desireddy                              	R11808040</a:t>
          </a:r>
        </a:p>
      </dsp:txBody>
      <dsp:txXfrm>
        <a:off x="25702" y="2898860"/>
        <a:ext cx="4746738" cy="475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DB7D1-65EE-4BE2-B470-DF65CB4FCA48}">
      <dsp:nvSpPr>
        <dsp:cNvPr id="0" name=""/>
        <dsp:cNvSpPr/>
      </dsp:nvSpPr>
      <dsp:spPr>
        <a:xfrm>
          <a:off x="0" y="0"/>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C0CCBA-E9B2-432E-B8C6-A63863C3F547}">
      <dsp:nvSpPr>
        <dsp:cNvPr id="0" name=""/>
        <dsp:cNvSpPr/>
      </dsp:nvSpPr>
      <dsp:spPr>
        <a:xfrm>
          <a:off x="0" y="0"/>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Reduced Pedestrian Accidents</a:t>
          </a:r>
        </a:p>
      </dsp:txBody>
      <dsp:txXfrm>
        <a:off x="0" y="0"/>
        <a:ext cx="5157787" cy="921146"/>
      </dsp:txXfrm>
    </dsp:sp>
    <dsp:sp modelId="{F0DA0F04-93C3-45BC-9D1C-EC09F59A69B2}">
      <dsp:nvSpPr>
        <dsp:cNvPr id="0" name=""/>
        <dsp:cNvSpPr/>
      </dsp:nvSpPr>
      <dsp:spPr>
        <a:xfrm>
          <a:off x="0" y="921146"/>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95EB0-7454-4714-8E61-39170DBA43A1}">
      <dsp:nvSpPr>
        <dsp:cNvPr id="0" name=""/>
        <dsp:cNvSpPr/>
      </dsp:nvSpPr>
      <dsp:spPr>
        <a:xfrm>
          <a:off x="0" y="921146"/>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Secure signal data</a:t>
          </a:r>
        </a:p>
      </dsp:txBody>
      <dsp:txXfrm>
        <a:off x="0" y="921146"/>
        <a:ext cx="5157787" cy="921146"/>
      </dsp:txXfrm>
    </dsp:sp>
    <dsp:sp modelId="{3BEF94B6-5F8F-4357-8BCC-DC5A1B604471}">
      <dsp:nvSpPr>
        <dsp:cNvPr id="0" name=""/>
        <dsp:cNvSpPr/>
      </dsp:nvSpPr>
      <dsp:spPr>
        <a:xfrm>
          <a:off x="0" y="1842293"/>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6ED3F-4C23-4F76-A0D1-03F08B1355BB}">
      <dsp:nvSpPr>
        <dsp:cNvPr id="0" name=""/>
        <dsp:cNvSpPr/>
      </dsp:nvSpPr>
      <dsp:spPr>
        <a:xfrm>
          <a:off x="0" y="1842293"/>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Image encryption is an advantage to the model</a:t>
          </a:r>
        </a:p>
      </dsp:txBody>
      <dsp:txXfrm>
        <a:off x="0" y="1842293"/>
        <a:ext cx="5157787" cy="921146"/>
      </dsp:txXfrm>
    </dsp:sp>
    <dsp:sp modelId="{D029424C-456E-4D5B-A76B-2B1A06856B3F}">
      <dsp:nvSpPr>
        <dsp:cNvPr id="0" name=""/>
        <dsp:cNvSpPr/>
      </dsp:nvSpPr>
      <dsp:spPr>
        <a:xfrm>
          <a:off x="0" y="2763440"/>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2B5F48-2F1A-48AD-BCF1-69D5D6D60185}">
      <dsp:nvSpPr>
        <dsp:cNvPr id="0" name=""/>
        <dsp:cNvSpPr/>
      </dsp:nvSpPr>
      <dsp:spPr>
        <a:xfrm>
          <a:off x="0" y="2763440"/>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Cost effective</a:t>
          </a:r>
        </a:p>
      </dsp:txBody>
      <dsp:txXfrm>
        <a:off x="0" y="2763440"/>
        <a:ext cx="5157787" cy="921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0EE69-6CD1-4B12-8216-8D3B052E76D0}">
      <dsp:nvSpPr>
        <dsp:cNvPr id="0" name=""/>
        <dsp:cNvSpPr/>
      </dsp:nvSpPr>
      <dsp:spPr>
        <a:xfrm>
          <a:off x="0" y="27286"/>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Currently using the model, we are able to detect the pedestrian waiting to cross the road. </a:t>
          </a:r>
          <a:endParaRPr lang="en-US" sz="1700" kern="1200"/>
        </a:p>
      </dsp:txBody>
      <dsp:txXfrm>
        <a:off x="32967" y="60253"/>
        <a:ext cx="10449666" cy="609393"/>
      </dsp:txXfrm>
    </dsp:sp>
    <dsp:sp modelId="{CC73F35E-E2AA-47C8-AD6E-92B0B37131C4}">
      <dsp:nvSpPr>
        <dsp:cNvPr id="0" name=""/>
        <dsp:cNvSpPr/>
      </dsp:nvSpPr>
      <dsp:spPr>
        <a:xfrm>
          <a:off x="0" y="751573"/>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Along with this the model is able to detect if a car is attempting to cross the road when the signal shows red light.</a:t>
          </a:r>
          <a:endParaRPr lang="en-US" sz="1700" kern="1200"/>
        </a:p>
      </dsp:txBody>
      <dsp:txXfrm>
        <a:off x="32967" y="784540"/>
        <a:ext cx="10449666" cy="609393"/>
      </dsp:txXfrm>
    </dsp:sp>
    <dsp:sp modelId="{A8443E37-D55D-49AD-9F5E-D70FD486C962}">
      <dsp:nvSpPr>
        <dsp:cNvPr id="0" name=""/>
        <dsp:cNvSpPr/>
      </dsp:nvSpPr>
      <dsp:spPr>
        <a:xfrm>
          <a:off x="0" y="1475861"/>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This can be further developed by adding the features to detect and change the signals based on the vehicle count.</a:t>
          </a:r>
          <a:endParaRPr lang="en-US" sz="1700" kern="1200"/>
        </a:p>
      </dsp:txBody>
      <dsp:txXfrm>
        <a:off x="32967" y="1508828"/>
        <a:ext cx="10449666" cy="609393"/>
      </dsp:txXfrm>
    </dsp:sp>
    <dsp:sp modelId="{B15D5CFA-5699-44A8-895D-4D72B5F08F16}">
      <dsp:nvSpPr>
        <dsp:cNvPr id="0" name=""/>
        <dsp:cNvSpPr/>
      </dsp:nvSpPr>
      <dsp:spPr>
        <a:xfrm>
          <a:off x="0" y="2200149"/>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 model can be further trained based on the frequency of the vehicles and pedestrians.</a:t>
          </a:r>
          <a:endParaRPr lang="en-US" sz="1700" kern="1200"/>
        </a:p>
      </dsp:txBody>
      <dsp:txXfrm>
        <a:off x="32967" y="2233116"/>
        <a:ext cx="10449666" cy="609393"/>
      </dsp:txXfrm>
    </dsp:sp>
    <dsp:sp modelId="{1C945070-73A5-477E-8520-38A556839C60}">
      <dsp:nvSpPr>
        <dsp:cNvPr id="0" name=""/>
        <dsp:cNvSpPr/>
      </dsp:nvSpPr>
      <dsp:spPr>
        <a:xfrm>
          <a:off x="0" y="2924436"/>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When these advanced features are implemented in the model, it will help to reduce vehicle congestion on road along with focus on pedestrian safety for road crossing.</a:t>
          </a:r>
          <a:endParaRPr lang="en-US" sz="1700" kern="1200"/>
        </a:p>
      </dsp:txBody>
      <dsp:txXfrm>
        <a:off x="32967" y="2957403"/>
        <a:ext cx="10449666" cy="609393"/>
      </dsp:txXfrm>
    </dsp:sp>
    <dsp:sp modelId="{B72AE5BE-5A01-4DE1-BD06-9818C91868E3}">
      <dsp:nvSpPr>
        <dsp:cNvPr id="0" name=""/>
        <dsp:cNvSpPr/>
      </dsp:nvSpPr>
      <dsp:spPr>
        <a:xfrm>
          <a:off x="0" y="3648724"/>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Once the testing and training of the model with mentioned advanced features in future scope is achieved, the model can be implemented in the real world pedestrians problems.</a:t>
          </a:r>
          <a:endParaRPr lang="en-US" sz="1700" kern="1200"/>
        </a:p>
      </dsp:txBody>
      <dsp:txXfrm>
        <a:off x="32967" y="3681691"/>
        <a:ext cx="10449666" cy="6093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AF4-9266-2CF4-9E4B-044B67E82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045E75-8717-2CE7-E757-7E370FE6A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164FB2-4536-321B-D93F-3F556CEA2E7C}"/>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5" name="Footer Placeholder 4">
            <a:extLst>
              <a:ext uri="{FF2B5EF4-FFF2-40B4-BE49-F238E27FC236}">
                <a16:creationId xmlns:a16="http://schemas.microsoft.com/office/drawing/2014/main" id="{F29C2E42-55CA-5419-0309-EC7378039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4E8E8-E279-6B49-A8C9-913DC47DD03E}"/>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31589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A5A5-61E6-54D6-B5B0-60EA62DC32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ED896-FA5D-55F4-B7BA-B4A0F239E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C4131-AE82-72BA-175D-5829CAF6C40E}"/>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5" name="Footer Placeholder 4">
            <a:extLst>
              <a:ext uri="{FF2B5EF4-FFF2-40B4-BE49-F238E27FC236}">
                <a16:creationId xmlns:a16="http://schemas.microsoft.com/office/drawing/2014/main" id="{FE92F5BC-81B5-0DDA-6141-F29FED959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9885D-140C-ABDB-1DAB-BA813DF1EF9A}"/>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216456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26A31-6C93-CBD4-893F-6F523909D3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5712F7-6ABC-5108-7B35-A5BF52C97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4D747-5A67-DC9E-C78D-2DF6989B45DC}"/>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5" name="Footer Placeholder 4">
            <a:extLst>
              <a:ext uri="{FF2B5EF4-FFF2-40B4-BE49-F238E27FC236}">
                <a16:creationId xmlns:a16="http://schemas.microsoft.com/office/drawing/2014/main" id="{960FB6F0-CEB7-8DA4-E4BD-979BA2CA6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41D4B-69E4-F4DB-9174-52CF097D7913}"/>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340478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0736-15DB-543C-BC25-FC865976BA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177824-06C9-381D-D675-8CBD2BC04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F219D-1F58-900E-B67B-EA91AFB51632}"/>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5" name="Footer Placeholder 4">
            <a:extLst>
              <a:ext uri="{FF2B5EF4-FFF2-40B4-BE49-F238E27FC236}">
                <a16:creationId xmlns:a16="http://schemas.microsoft.com/office/drawing/2014/main" id="{F8F53B75-D947-5ADD-3617-E12A96D0B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DEAB6-E85F-2078-4674-1507525E3BFA}"/>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310057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6FE4-F5A8-0499-4D5E-E1EECB0AFE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931636-A029-8C3C-52A3-788857950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9A6CD-7A9F-6AB0-D4D6-85EC17914D4A}"/>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5" name="Footer Placeholder 4">
            <a:extLst>
              <a:ext uri="{FF2B5EF4-FFF2-40B4-BE49-F238E27FC236}">
                <a16:creationId xmlns:a16="http://schemas.microsoft.com/office/drawing/2014/main" id="{EA9EBD57-8282-4B0A-1735-75DA48350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366B9-DF00-3FB0-BF58-D2ED4FCF5FE3}"/>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94551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1538-82FC-88C0-A3DB-79C8000695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886D3-3B57-289C-F0E5-1E61016019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4A4B49-373D-0410-DB06-EC199B938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7E50B-2DCF-1C8D-23F5-7B5939857953}"/>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6" name="Footer Placeholder 5">
            <a:extLst>
              <a:ext uri="{FF2B5EF4-FFF2-40B4-BE49-F238E27FC236}">
                <a16:creationId xmlns:a16="http://schemas.microsoft.com/office/drawing/2014/main" id="{FBC78622-29F4-C52A-6A7F-221B69F4C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E265B-4746-57F1-2FDD-8ED7CE01FD42}"/>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896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0151-34AA-6DB8-387D-ADC4D4F46D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1D1927-0A1B-06A1-2C1B-3C53DA94DF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09C10-A19C-D2E0-1204-FADB1A1EDC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8914D9-A0CC-7AAF-EB6B-217B5D108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9F265-CD54-AC10-C2C0-AAFF8C6B1D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326C25-A4B2-F30B-FFC1-8FD9AFA419B5}"/>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8" name="Footer Placeholder 7">
            <a:extLst>
              <a:ext uri="{FF2B5EF4-FFF2-40B4-BE49-F238E27FC236}">
                <a16:creationId xmlns:a16="http://schemas.microsoft.com/office/drawing/2014/main" id="{12FBD7B1-D889-1586-35C6-7E03500FD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C511B6-921C-007A-1145-ED0CF1C04A34}"/>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386117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13F4-EE28-C31D-41F8-BEDFF4829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C28C65-6006-586E-27CC-F46ADFEC3C0F}"/>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4" name="Footer Placeholder 3">
            <a:extLst>
              <a:ext uri="{FF2B5EF4-FFF2-40B4-BE49-F238E27FC236}">
                <a16:creationId xmlns:a16="http://schemas.microsoft.com/office/drawing/2014/main" id="{B8B2472E-95E0-C055-9E25-AFA5316AD6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C1755C-92F3-7EB3-D93F-3396BE61ED65}"/>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125467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33BF4-5378-D654-7E13-AB559C21A8C6}"/>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3" name="Footer Placeholder 2">
            <a:extLst>
              <a:ext uri="{FF2B5EF4-FFF2-40B4-BE49-F238E27FC236}">
                <a16:creationId xmlns:a16="http://schemas.microsoft.com/office/drawing/2014/main" id="{48DAE91E-BC84-3E3C-CEBA-04D850E655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CF1E2E-0341-2B02-D9F7-1C35DF4BE9DA}"/>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406669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8BC4-795E-0395-CDBE-8F704A67B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566DD0-6EF3-BF8C-5A3F-34370FFB2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999E3-605D-F441-BC1A-1E74C94B9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54EB9-A6E1-887A-942F-CDC9A928E749}"/>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6" name="Footer Placeholder 5">
            <a:extLst>
              <a:ext uri="{FF2B5EF4-FFF2-40B4-BE49-F238E27FC236}">
                <a16:creationId xmlns:a16="http://schemas.microsoft.com/office/drawing/2014/main" id="{06E637ED-F380-EF46-EA47-5E5CF9536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43808-7A93-4986-8725-DA7724AD8813}"/>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40549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B38A-EC7D-0889-100D-4E4A83482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321E63-E316-B3DA-1151-B79D0718C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8F7F1B-5883-09AD-6CD1-A8E9F7777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6C8AA-9B9B-BEFA-E925-C6DB68B2655E}"/>
              </a:ext>
            </a:extLst>
          </p:cNvPr>
          <p:cNvSpPr>
            <a:spLocks noGrp="1"/>
          </p:cNvSpPr>
          <p:nvPr>
            <p:ph type="dt" sz="half" idx="10"/>
          </p:nvPr>
        </p:nvSpPr>
        <p:spPr/>
        <p:txBody>
          <a:bodyPr/>
          <a:lstStyle/>
          <a:p>
            <a:fld id="{B1EAA8D7-D701-4592-965A-0FAC09A9834A}" type="datetimeFigureOut">
              <a:rPr lang="en-US" smtClean="0"/>
              <a:t>4/14/2023</a:t>
            </a:fld>
            <a:endParaRPr lang="en-US"/>
          </a:p>
        </p:txBody>
      </p:sp>
      <p:sp>
        <p:nvSpPr>
          <p:cNvPr id="6" name="Footer Placeholder 5">
            <a:extLst>
              <a:ext uri="{FF2B5EF4-FFF2-40B4-BE49-F238E27FC236}">
                <a16:creationId xmlns:a16="http://schemas.microsoft.com/office/drawing/2014/main" id="{C3379169-06CA-26F9-E65D-F3DD92CD2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576DE-659F-F1C2-4950-2B0750529766}"/>
              </a:ext>
            </a:extLst>
          </p:cNvPr>
          <p:cNvSpPr>
            <a:spLocks noGrp="1"/>
          </p:cNvSpPr>
          <p:nvPr>
            <p:ph type="sldNum" sz="quarter" idx="12"/>
          </p:nvPr>
        </p:nvSpPr>
        <p:spPr/>
        <p:txBody>
          <a:bodyPr/>
          <a:lstStyle/>
          <a:p>
            <a:fld id="{ABE596C8-4A3A-4F53-802C-AF4A7A0CF8F2}" type="slidenum">
              <a:rPr lang="en-US" smtClean="0"/>
              <a:t>‹#›</a:t>
            </a:fld>
            <a:endParaRPr lang="en-US"/>
          </a:p>
        </p:txBody>
      </p:sp>
    </p:spTree>
    <p:extLst>
      <p:ext uri="{BB962C8B-B14F-4D97-AF65-F5344CB8AC3E}">
        <p14:creationId xmlns:p14="http://schemas.microsoft.com/office/powerpoint/2010/main" val="25031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CB4FC-2680-8D7F-46B0-1E6B2B1D9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68AFC3-C085-70B0-BD5F-EC75CA8E11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101B0-1D5A-9A8D-309E-EB13F05E6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AA8D7-D701-4592-965A-0FAC09A9834A}" type="datetimeFigureOut">
              <a:rPr lang="en-US" smtClean="0"/>
              <a:t>4/14/2023</a:t>
            </a:fld>
            <a:endParaRPr lang="en-US"/>
          </a:p>
        </p:txBody>
      </p:sp>
      <p:sp>
        <p:nvSpPr>
          <p:cNvPr id="5" name="Footer Placeholder 4">
            <a:extLst>
              <a:ext uri="{FF2B5EF4-FFF2-40B4-BE49-F238E27FC236}">
                <a16:creationId xmlns:a16="http://schemas.microsoft.com/office/drawing/2014/main" id="{C9EA55BE-1D11-EE56-A770-32FBED505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452F48-C931-6526-835E-B8ADC850A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596C8-4A3A-4F53-802C-AF4A7A0CF8F2}" type="slidenum">
              <a:rPr lang="en-US" smtClean="0"/>
              <a:t>‹#›</a:t>
            </a:fld>
            <a:endParaRPr lang="en-US"/>
          </a:p>
        </p:txBody>
      </p:sp>
    </p:spTree>
    <p:extLst>
      <p:ext uri="{BB962C8B-B14F-4D97-AF65-F5344CB8AC3E}">
        <p14:creationId xmlns:p14="http://schemas.microsoft.com/office/powerpoint/2010/main" val="6313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ieeexplore.ieee.org/document/8005737" TargetMode="Externa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oving bus">
            <a:extLst>
              <a:ext uri="{FF2B5EF4-FFF2-40B4-BE49-F238E27FC236}">
                <a16:creationId xmlns:a16="http://schemas.microsoft.com/office/drawing/2014/main" id="{8D85603B-6889-67E2-B543-961C4F40CB44}"/>
              </a:ext>
            </a:extLst>
          </p:cNvPr>
          <p:cNvPicPr>
            <a:picLocks noChangeAspect="1"/>
          </p:cNvPicPr>
          <p:nvPr/>
        </p:nvPicPr>
        <p:blipFill rotWithShape="1">
          <a:blip r:embed="rId2"/>
          <a:srcRect l="9091" t="23391"/>
          <a:stretch/>
        </p:blipFill>
        <p:spPr>
          <a:xfrm>
            <a:off x="20" y="10"/>
            <a:ext cx="12191981" cy="6857990"/>
          </a:xfrm>
          <a:prstGeom prst="rect">
            <a:avLst/>
          </a:prstGeom>
        </p:spPr>
      </p:pic>
      <p:sp>
        <p:nvSpPr>
          <p:cNvPr id="19" name="Rectangle 1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32A601-0F14-F30D-3D52-932E6E14C9BF}"/>
              </a:ext>
            </a:extLst>
          </p:cNvPr>
          <p:cNvSpPr>
            <a:spLocks noGrp="1"/>
          </p:cNvSpPr>
          <p:nvPr>
            <p:ph type="title"/>
          </p:nvPr>
        </p:nvSpPr>
        <p:spPr>
          <a:xfrm>
            <a:off x="404553" y="3091928"/>
            <a:ext cx="9078562" cy="2387600"/>
          </a:xfrm>
        </p:spPr>
        <p:txBody>
          <a:bodyPr vert="horz" lIns="91440" tIns="45720" rIns="91440" bIns="45720" rtlCol="0" anchor="b">
            <a:noAutofit/>
          </a:bodyPr>
          <a:lstStyle/>
          <a:p>
            <a:r>
              <a:rPr lang="en-US" b="1" dirty="0">
                <a:latin typeface="Times New Roman" panose="02020603050405020304" pitchFamily="18" charset="0"/>
                <a:cs typeface="Times New Roman" panose="02020603050405020304" pitchFamily="18" charset="0"/>
              </a:rPr>
              <a:t>Using Intelligent Transportation Systems to Enhance Pedestrian Safety at Beirut Signalized Intersection.</a:t>
            </a:r>
          </a:p>
        </p:txBody>
      </p:sp>
      <p:sp>
        <p:nvSpPr>
          <p:cNvPr id="21" name="Rectangle: Rounded Corners 2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4161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8096482-D7EB-2F18-FE00-1F4F56CDC796}"/>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Times New Roman" panose="02020603050405020304" pitchFamily="18" charset="0"/>
                <a:cs typeface="Times New Roman" panose="02020603050405020304" pitchFamily="18" charset="0"/>
              </a:rPr>
              <a:t>Threat Model</a:t>
            </a:r>
          </a:p>
        </p:txBody>
      </p:sp>
      <p:sp>
        <p:nvSpPr>
          <p:cNvPr id="12" name="Content Placeholder 7">
            <a:extLst>
              <a:ext uri="{FF2B5EF4-FFF2-40B4-BE49-F238E27FC236}">
                <a16:creationId xmlns:a16="http://schemas.microsoft.com/office/drawing/2014/main" id="{360D6F20-5ED1-CBDF-5395-3E36C116D928}"/>
              </a:ext>
            </a:extLst>
          </p:cNvPr>
          <p:cNvSpPr>
            <a:spLocks noGrp="1"/>
          </p:cNvSpPr>
          <p:nvPr>
            <p:ph idx="1"/>
          </p:nvPr>
        </p:nvSpPr>
        <p:spPr>
          <a:xfrm>
            <a:off x="4810259" y="649480"/>
            <a:ext cx="6555347" cy="5546047"/>
          </a:xfrm>
        </p:spPr>
        <p:txBody>
          <a:bodyPr anchor="ctr">
            <a:normAutofit/>
          </a:bodyPr>
          <a:lstStyle/>
          <a:p>
            <a:r>
              <a:rPr lang="en-US" sz="1700" b="1" dirty="0">
                <a:latin typeface="Times New Roman" panose="02020603050405020304" pitchFamily="18" charset="0"/>
                <a:cs typeface="Times New Roman" panose="02020603050405020304" pitchFamily="18" charset="0"/>
              </a:rPr>
              <a:t>Unauthorized access: </a:t>
            </a:r>
            <a:r>
              <a:rPr lang="en-US" sz="1700" dirty="0">
                <a:latin typeface="Times New Roman" panose="02020603050405020304" pitchFamily="18" charset="0"/>
                <a:cs typeface="Times New Roman" panose="02020603050405020304" pitchFamily="18" charset="0"/>
              </a:rPr>
              <a:t>If the system used to identify cars and pedestrians is not properly secured, an attacker could gain unauthorized access to the system, potentially compromising sensitive data or tampering with the system's operation.</a:t>
            </a:r>
          </a:p>
          <a:p>
            <a:r>
              <a:rPr lang="en-US" sz="1700" b="1" dirty="0">
                <a:latin typeface="Times New Roman" panose="02020603050405020304" pitchFamily="18" charset="0"/>
                <a:cs typeface="Times New Roman" panose="02020603050405020304" pitchFamily="18" charset="0"/>
              </a:rPr>
              <a:t>False positives/negatives</a:t>
            </a:r>
            <a:r>
              <a:rPr lang="en-US" sz="1700" dirty="0">
                <a:latin typeface="Times New Roman" panose="02020603050405020304" pitchFamily="18" charset="0"/>
                <a:cs typeface="Times New Roman" panose="02020603050405020304" pitchFamily="18" charset="0"/>
              </a:rPr>
              <a:t>: The system may incorrectly identify a car or pedestrian, leading to a false positive or negative result. This could cause traffic delays or accidents if traffic lights are not properly controlled.</a:t>
            </a:r>
          </a:p>
          <a:p>
            <a:r>
              <a:rPr lang="en-US" sz="1700" b="1" dirty="0">
                <a:latin typeface="Times New Roman" panose="02020603050405020304" pitchFamily="18" charset="0"/>
                <a:cs typeface="Times New Roman" panose="02020603050405020304" pitchFamily="18" charset="0"/>
              </a:rPr>
              <a:t>Data privacy: </a:t>
            </a:r>
            <a:r>
              <a:rPr lang="en-US" sz="1700" dirty="0">
                <a:latin typeface="Times New Roman" panose="02020603050405020304" pitchFamily="18" charset="0"/>
                <a:cs typeface="Times New Roman" panose="02020603050405020304" pitchFamily="18" charset="0"/>
              </a:rPr>
              <a:t>The images captured by the system could contain sensitive information, such as license plate numbers or personal identifying features of pedestrians. Appropriate measures must be taken to ensure that this data is properly secured and not misused.</a:t>
            </a:r>
          </a:p>
          <a:p>
            <a:r>
              <a:rPr lang="en-US" sz="1700" b="1" dirty="0">
                <a:latin typeface="Times New Roman" panose="02020603050405020304" pitchFamily="18" charset="0"/>
                <a:cs typeface="Times New Roman" panose="02020603050405020304" pitchFamily="18" charset="0"/>
              </a:rPr>
              <a:t>System availability: </a:t>
            </a:r>
            <a:r>
              <a:rPr lang="en-US" sz="1700" dirty="0">
                <a:latin typeface="Times New Roman" panose="02020603050405020304" pitchFamily="18" charset="0"/>
                <a:cs typeface="Times New Roman" panose="02020603050405020304" pitchFamily="18" charset="0"/>
              </a:rPr>
              <a:t>If the system experiences downtime or is otherwise unavailable, it could lead to traffic disruptions or accidents.</a:t>
            </a:r>
          </a:p>
          <a:p>
            <a:r>
              <a:rPr lang="en-US" sz="1700" b="1" dirty="0">
                <a:latin typeface="Times New Roman" panose="02020603050405020304" pitchFamily="18" charset="0"/>
                <a:cs typeface="Times New Roman" panose="02020603050405020304" pitchFamily="18" charset="0"/>
              </a:rPr>
              <a:t>Malicious activity: </a:t>
            </a:r>
            <a:r>
              <a:rPr lang="en-US" sz="1700" dirty="0">
                <a:latin typeface="Times New Roman" panose="02020603050405020304" pitchFamily="18" charset="0"/>
                <a:cs typeface="Times New Roman" panose="02020603050405020304" pitchFamily="18" charset="0"/>
              </a:rPr>
              <a:t>The system could be targeted by an attacker who intentionally causes traffic disruptions or accidents by exploiting vulnerabilities in the system.</a:t>
            </a:r>
          </a:p>
        </p:txBody>
      </p:sp>
    </p:spTree>
    <p:extLst>
      <p:ext uri="{BB962C8B-B14F-4D97-AF65-F5344CB8AC3E}">
        <p14:creationId xmlns:p14="http://schemas.microsoft.com/office/powerpoint/2010/main" val="46341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82450-FE20-8F71-EFC2-704CB9CF980D}"/>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Times New Roman" panose="02020603050405020304" pitchFamily="18" charset="0"/>
                <a:cs typeface="Times New Roman" panose="02020603050405020304" pitchFamily="18" charset="0"/>
              </a:rPr>
              <a:t>Threat Model</a:t>
            </a:r>
          </a:p>
        </p:txBody>
      </p:sp>
      <p:sp>
        <p:nvSpPr>
          <p:cNvPr id="3" name="Content Placeholder 2">
            <a:extLst>
              <a:ext uri="{FF2B5EF4-FFF2-40B4-BE49-F238E27FC236}">
                <a16:creationId xmlns:a16="http://schemas.microsoft.com/office/drawing/2014/main" id="{A26151C6-9B5F-3181-AD50-FFCC024846AF}"/>
              </a:ext>
            </a:extLst>
          </p:cNvPr>
          <p:cNvSpPr>
            <a:spLocks noGrp="1"/>
          </p:cNvSpPr>
          <p:nvPr>
            <p:ph idx="1"/>
          </p:nvPr>
        </p:nvSpPr>
        <p:spPr>
          <a:xfrm>
            <a:off x="4810259" y="649480"/>
            <a:ext cx="6555347" cy="5546047"/>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To mitigate these risks, we could consider implementing security controls such as encryption of data, access controls, monitoring and alerting, and regular security testing and audits. We could also implement redundancy and failover measures to ensure system availability in the event of a failure or outage</a:t>
            </a:r>
          </a:p>
        </p:txBody>
      </p:sp>
    </p:spTree>
    <p:extLst>
      <p:ext uri="{BB962C8B-B14F-4D97-AF65-F5344CB8AC3E}">
        <p14:creationId xmlns:p14="http://schemas.microsoft.com/office/powerpoint/2010/main" val="135915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92558-64B2-7A4E-2B8C-83A90A5B13FD}"/>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b="1" kern="1200" dirty="0">
                <a:solidFill>
                  <a:schemeClr val="tx1"/>
                </a:solidFill>
                <a:latin typeface="Times New Roman" panose="02020603050405020304" pitchFamily="18" charset="0"/>
                <a:cs typeface="Times New Roman" panose="02020603050405020304" pitchFamily="18" charset="0"/>
              </a:rPr>
              <a:t>Results (Output)</a:t>
            </a:r>
          </a:p>
        </p:txBody>
      </p:sp>
      <p:sp>
        <p:nvSpPr>
          <p:cNvPr id="76" name="Content Placeholder 5">
            <a:extLst>
              <a:ext uri="{FF2B5EF4-FFF2-40B4-BE49-F238E27FC236}">
                <a16:creationId xmlns:a16="http://schemas.microsoft.com/office/drawing/2014/main" id="{51DF6345-F053-772A-EB17-CB5B065D406A}"/>
              </a:ext>
            </a:extLst>
          </p:cNvPr>
          <p:cNvSpPr>
            <a:spLocks noGrp="1"/>
          </p:cNvSpPr>
          <p:nvPr>
            <p:ph sz="quarter" idx="4"/>
          </p:nvPr>
        </p:nvSpPr>
        <p:spPr>
          <a:xfrm>
            <a:off x="1144923" y="2405894"/>
            <a:ext cx="5315189" cy="3535083"/>
          </a:xfrm>
        </p:spPr>
        <p:txBody>
          <a:bodyPr vert="horz" lIns="91440" tIns="45720" rIns="91440" bIns="45720" rtlCol="0" anchor="t">
            <a:normAutofit/>
          </a:bodyPr>
          <a:lstStyle/>
          <a:p>
            <a:pPr>
              <a:spcBef>
                <a:spcPts val="58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Using the model, the main aim of the project is achieved. </a:t>
            </a:r>
          </a:p>
          <a:p>
            <a:pPr>
              <a:spcBef>
                <a:spcPts val="58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model is able to detect the pedestrians and send the images to the (Server / Client)</a:t>
            </a:r>
          </a:p>
          <a:p>
            <a:pPr>
              <a:spcBef>
                <a:spcPts val="58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Image encryption is being done to provide security from attackers.</a:t>
            </a:r>
          </a:p>
        </p:txBody>
      </p:sp>
      <p:sp>
        <p:nvSpPr>
          <p:cNvPr id="79" name="Rectangle 7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1406FAF7-0056-5DF8-4860-E8B026E6FB18}"/>
              </a:ext>
            </a:extLst>
          </p:cNvPr>
          <p:cNvSpPr txBox="1">
            <a:spLocks/>
          </p:cNvSpPr>
          <p:nvPr/>
        </p:nvSpPr>
        <p:spPr>
          <a:xfrm>
            <a:off x="1136397" y="2418408"/>
            <a:ext cx="4959603" cy="352256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C83DE2-2A64-2B41-CB08-FA8542F0710A}"/>
              </a:ext>
            </a:extLst>
          </p:cNvPr>
          <p:cNvSpPr txBox="1"/>
          <p:nvPr/>
        </p:nvSpPr>
        <p:spPr>
          <a:xfrm>
            <a:off x="1765269" y="5239808"/>
            <a:ext cx="1850929" cy="253018"/>
          </a:xfrm>
          <a:prstGeom prst="rect">
            <a:avLst/>
          </a:prstGeom>
          <a:noFill/>
        </p:spPr>
        <p:txBody>
          <a:bodyPr wrap="square" rtlCol="0">
            <a:spAutoFit/>
          </a:bodyPr>
          <a:lstStyle/>
          <a:p>
            <a:pPr defTabSz="530352">
              <a:spcAft>
                <a:spcPts val="600"/>
              </a:spcAft>
            </a:pPr>
            <a:r>
              <a:rPr lang="en-US" sz="1044" kern="1200" dirty="0">
                <a:solidFill>
                  <a:schemeClr val="tx1"/>
                </a:solidFill>
                <a:latin typeface="+mn-lt"/>
                <a:ea typeface="+mn-ea"/>
                <a:cs typeface="+mn-cs"/>
              </a:rPr>
              <a:t>&lt;Image oof output&gt;</a:t>
            </a:r>
            <a:endParaRPr lang="en-US" dirty="0"/>
          </a:p>
        </p:txBody>
      </p:sp>
    </p:spTree>
    <p:extLst>
      <p:ext uri="{BB962C8B-B14F-4D97-AF65-F5344CB8AC3E}">
        <p14:creationId xmlns:p14="http://schemas.microsoft.com/office/powerpoint/2010/main" val="368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773E-4D33-ECD6-33A2-6187161853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Pros and Cons</a:t>
            </a:r>
          </a:p>
        </p:txBody>
      </p:sp>
      <p:sp>
        <p:nvSpPr>
          <p:cNvPr id="3" name="Text Placeholder 2">
            <a:extLst>
              <a:ext uri="{FF2B5EF4-FFF2-40B4-BE49-F238E27FC236}">
                <a16:creationId xmlns:a16="http://schemas.microsoft.com/office/drawing/2014/main" id="{5AC1C0D5-61D7-BA13-AEB6-FB7E751AA9CC}"/>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Pros:</a:t>
            </a:r>
          </a:p>
        </p:txBody>
      </p:sp>
      <p:graphicFrame>
        <p:nvGraphicFramePr>
          <p:cNvPr id="8" name="Content Placeholder 3">
            <a:extLst>
              <a:ext uri="{FF2B5EF4-FFF2-40B4-BE49-F238E27FC236}">
                <a16:creationId xmlns:a16="http://schemas.microsoft.com/office/drawing/2014/main" id="{4C58A553-6F75-5398-C5F7-EB22F1C7837C}"/>
              </a:ext>
            </a:extLst>
          </p:cNvPr>
          <p:cNvGraphicFramePr>
            <a:graphicFrameLocks noGrp="1"/>
          </p:cNvGraphicFramePr>
          <p:nvPr>
            <p:ph sz="half" idx="2"/>
            <p:extLst>
              <p:ext uri="{D42A27DB-BD31-4B8C-83A1-F6EECF244321}">
                <p14:modId xmlns:p14="http://schemas.microsoft.com/office/powerpoint/2010/main" val="362814980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5AEFD20D-3D9B-7BD7-2184-BBCA5C906D6A}"/>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Cons:</a:t>
            </a:r>
          </a:p>
        </p:txBody>
      </p:sp>
      <p:sp>
        <p:nvSpPr>
          <p:cNvPr id="6" name="Content Placeholder 5">
            <a:extLst>
              <a:ext uri="{FF2B5EF4-FFF2-40B4-BE49-F238E27FC236}">
                <a16:creationId xmlns:a16="http://schemas.microsoft.com/office/drawing/2014/main" id="{7E841221-B835-4D3D-AC6C-36809276E197}"/>
              </a:ext>
            </a:extLst>
          </p:cNvPr>
          <p:cNvSpPr>
            <a:spLocks noGrp="1"/>
          </p:cNvSpPr>
          <p:nvPr>
            <p:ph sz="quarter" idx="4"/>
          </p:nvPr>
        </p:nvSpPr>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More waiting time for the vehicles</a:t>
            </a:r>
          </a:p>
        </p:txBody>
      </p:sp>
    </p:spTree>
    <p:extLst>
      <p:ext uri="{BB962C8B-B14F-4D97-AF65-F5344CB8AC3E}">
        <p14:creationId xmlns:p14="http://schemas.microsoft.com/office/powerpoint/2010/main" val="350911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91E48-32BF-E1F3-B095-DFFB83C5B219}"/>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b="1" kern="1200" dirty="0">
                <a:solidFill>
                  <a:srgbClr val="FFFFFF"/>
                </a:solidFill>
                <a:latin typeface="Times New Roman" panose="02020603050405020304" pitchFamily="18" charset="0"/>
                <a:cs typeface="Times New Roman" panose="02020603050405020304" pitchFamily="18" charset="0"/>
              </a:rPr>
              <a:t>Issues and Solutions</a:t>
            </a:r>
          </a:p>
        </p:txBody>
      </p:sp>
      <p:sp>
        <p:nvSpPr>
          <p:cNvPr id="4" name="Content Placeholder 3">
            <a:extLst>
              <a:ext uri="{FF2B5EF4-FFF2-40B4-BE49-F238E27FC236}">
                <a16:creationId xmlns:a16="http://schemas.microsoft.com/office/drawing/2014/main" id="{C398B2E9-E4DD-A1C6-BF0B-764287E94765}"/>
              </a:ext>
            </a:extLst>
          </p:cNvPr>
          <p:cNvSpPr>
            <a:spLocks noGrp="1"/>
          </p:cNvSpPr>
          <p:nvPr>
            <p:ph sz="half" idx="1"/>
          </p:nvPr>
        </p:nvSpPr>
        <p:spPr>
          <a:xfrm>
            <a:off x="4905052" y="2098037"/>
            <a:ext cx="3285106" cy="2758725"/>
          </a:xfrm>
        </p:spPr>
        <p:txBody>
          <a:bodyPr>
            <a:normAutofit/>
          </a:bodyPr>
          <a:lstStyle/>
          <a:p>
            <a:pPr marL="0" indent="0" algn="just" defTabSz="576072">
              <a:spcBef>
                <a:spcPts val="630"/>
              </a:spcBef>
              <a:buNone/>
            </a:pPr>
            <a:r>
              <a:rPr lang="en-US" sz="2000" b="1" kern="1200" dirty="0">
                <a:solidFill>
                  <a:schemeClr val="tx1"/>
                </a:solidFill>
                <a:latin typeface="Times New Roman" panose="02020603050405020304" pitchFamily="18" charset="0"/>
                <a:ea typeface="+mn-ea"/>
                <a:cs typeface="Times New Roman" panose="02020603050405020304" pitchFamily="18" charset="0"/>
              </a:rPr>
              <a:t>Issues:</a:t>
            </a:r>
          </a:p>
          <a:p>
            <a:pPr marL="144018" indent="-144018" algn="just" defTabSz="576072">
              <a:spcBef>
                <a:spcPts val="630"/>
              </a:spcBef>
            </a:pPr>
            <a:r>
              <a:rPr lang="en-US" sz="2000" kern="1200" dirty="0">
                <a:solidFill>
                  <a:schemeClr val="tx1"/>
                </a:solidFill>
                <a:latin typeface="Times New Roman" panose="02020603050405020304" pitchFamily="18" charset="0"/>
                <a:ea typeface="+mn-ea"/>
                <a:cs typeface="Times New Roman" panose="02020603050405020304" pitchFamily="18" charset="0"/>
              </a:rPr>
              <a:t>Testing model using correct images.</a:t>
            </a:r>
          </a:p>
          <a:p>
            <a:pPr marL="144018" indent="-144018" algn="just" defTabSz="576072">
              <a:spcBef>
                <a:spcPts val="630"/>
              </a:spcBef>
            </a:pPr>
            <a:r>
              <a:rPr lang="en-US" sz="2000" kern="1200" dirty="0">
                <a:solidFill>
                  <a:schemeClr val="tx1"/>
                </a:solidFill>
                <a:latin typeface="Times New Roman" panose="02020603050405020304" pitchFamily="18" charset="0"/>
                <a:ea typeface="+mn-ea"/>
                <a:cs typeface="Times New Roman" panose="02020603050405020304" pitchFamily="18" charset="0"/>
              </a:rPr>
              <a:t>Finding appropriate dataset to train the model.</a:t>
            </a:r>
          </a:p>
          <a:p>
            <a:pPr marL="144018" indent="-144018" algn="just" defTabSz="576072">
              <a:spcBef>
                <a:spcPts val="630"/>
              </a:spcBef>
            </a:pPr>
            <a:r>
              <a:rPr lang="en-US" sz="2000" kern="1200" dirty="0">
                <a:solidFill>
                  <a:schemeClr val="tx1"/>
                </a:solidFill>
                <a:latin typeface="Times New Roman" panose="02020603050405020304" pitchFamily="18" charset="0"/>
                <a:ea typeface="+mn-ea"/>
                <a:cs typeface="Times New Roman" panose="02020603050405020304" pitchFamily="18" charset="0"/>
              </a:rPr>
              <a:t>Sending encrypted images over the local network.</a:t>
            </a: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A918C0-6301-0308-C04A-31F09D642FAE}"/>
              </a:ext>
            </a:extLst>
          </p:cNvPr>
          <p:cNvSpPr>
            <a:spLocks noGrp="1"/>
          </p:cNvSpPr>
          <p:nvPr>
            <p:ph sz="half" idx="2"/>
          </p:nvPr>
        </p:nvSpPr>
        <p:spPr>
          <a:xfrm>
            <a:off x="8286779" y="2098037"/>
            <a:ext cx="3285106" cy="2758725"/>
          </a:xfrm>
        </p:spPr>
        <p:txBody>
          <a:bodyPr>
            <a:normAutofit/>
          </a:bodyPr>
          <a:lstStyle/>
          <a:p>
            <a:pPr marL="0" indent="0" algn="just" defTabSz="576072">
              <a:spcBef>
                <a:spcPts val="630"/>
              </a:spcBef>
              <a:buNone/>
            </a:pPr>
            <a:r>
              <a:rPr lang="en-US" sz="2000" b="1" kern="1200" dirty="0">
                <a:solidFill>
                  <a:schemeClr val="tx1"/>
                </a:solidFill>
                <a:latin typeface="Times New Roman" panose="02020603050405020304" pitchFamily="18" charset="0"/>
                <a:ea typeface="+mn-ea"/>
                <a:cs typeface="Times New Roman" panose="02020603050405020304" pitchFamily="18" charset="0"/>
              </a:rPr>
              <a:t>Solutions:</a:t>
            </a:r>
          </a:p>
          <a:p>
            <a:pPr marL="144018" indent="-144018" algn="just" defTabSz="576072">
              <a:spcBef>
                <a:spcPts val="630"/>
              </a:spcBef>
            </a:pPr>
            <a:r>
              <a:rPr lang="en-US" sz="2000" kern="1200" dirty="0">
                <a:solidFill>
                  <a:schemeClr val="tx1"/>
                </a:solidFill>
                <a:latin typeface="Times New Roman" panose="02020603050405020304" pitchFamily="18" charset="0"/>
                <a:ea typeface="+mn-ea"/>
                <a:cs typeface="Times New Roman" panose="02020603050405020304" pitchFamily="18" charset="0"/>
              </a:rPr>
              <a:t>Used pedestrian images for testing.</a:t>
            </a:r>
          </a:p>
          <a:p>
            <a:pPr marL="144018" indent="-144018" algn="just" defTabSz="576072">
              <a:spcBef>
                <a:spcPts val="630"/>
              </a:spcBef>
            </a:pPr>
            <a:r>
              <a:rPr lang="en-US" sz="2000" kern="1200" dirty="0">
                <a:solidFill>
                  <a:schemeClr val="tx1"/>
                </a:solidFill>
                <a:latin typeface="Times New Roman" panose="02020603050405020304" pitchFamily="18" charset="0"/>
                <a:ea typeface="+mn-ea"/>
                <a:cs typeface="Times New Roman" panose="02020603050405020304" pitchFamily="18" charset="0"/>
              </a:rPr>
              <a:t>Used online pre trained model for detection of people.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89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03D2A-9A7A-6D51-E684-36E52745EF84}"/>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Times New Roman" panose="02020603050405020304" pitchFamily="18" charset="0"/>
                <a:cs typeface="Times New Roman" panose="02020603050405020304" pitchFamily="18" charset="0"/>
              </a:rPr>
              <a:t>Conclusion</a:t>
            </a:r>
          </a:p>
        </p:txBody>
      </p:sp>
      <p:sp>
        <p:nvSpPr>
          <p:cNvPr id="7" name="Content Placeholder 6">
            <a:extLst>
              <a:ext uri="{FF2B5EF4-FFF2-40B4-BE49-F238E27FC236}">
                <a16:creationId xmlns:a16="http://schemas.microsoft.com/office/drawing/2014/main" id="{3C1500DA-6F2B-842E-75AE-D8639942F9F7}"/>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High percentage of pedestrians are victims of road accidents.</a:t>
            </a:r>
          </a:p>
          <a:p>
            <a:r>
              <a:rPr lang="en-US" sz="2000" dirty="0">
                <a:latin typeface="Times New Roman" panose="02020603050405020304" pitchFamily="18" charset="0"/>
                <a:cs typeface="Times New Roman" panose="02020603050405020304" pitchFamily="18" charset="0"/>
              </a:rPr>
              <a:t>This model serves the solution to reduce the pedestrian fatalities in an efficient way compared to the existing solutions.</a:t>
            </a:r>
          </a:p>
          <a:p>
            <a:r>
              <a:rPr lang="en-US" sz="2000" dirty="0">
                <a:latin typeface="Times New Roman" panose="02020603050405020304" pitchFamily="18" charset="0"/>
                <a:cs typeface="Times New Roman" panose="02020603050405020304" pitchFamily="18" charset="0"/>
              </a:rPr>
              <a:t>The model is built using python programming. Using image detection, the model detects the pedestrians and cars. </a:t>
            </a:r>
          </a:p>
          <a:p>
            <a:r>
              <a:rPr lang="en-US" sz="2000" dirty="0">
                <a:latin typeface="Times New Roman" panose="02020603050405020304" pitchFamily="18" charset="0"/>
                <a:cs typeface="Times New Roman" panose="02020603050405020304" pitchFamily="18" charset="0"/>
              </a:rPr>
              <a:t>Image encryption is done to provide security of the images when sent from client to server.</a:t>
            </a:r>
          </a:p>
          <a:p>
            <a:r>
              <a:rPr lang="en-US" sz="2000" dirty="0">
                <a:latin typeface="Times New Roman" panose="02020603050405020304" pitchFamily="18" charset="0"/>
                <a:cs typeface="Times New Roman" panose="02020603050405020304" pitchFamily="18" charset="0"/>
              </a:rPr>
              <a:t>This gives the pedestrians a safe environment to cross the intersections.</a:t>
            </a:r>
          </a:p>
        </p:txBody>
      </p:sp>
    </p:spTree>
    <p:extLst>
      <p:ext uri="{BB962C8B-B14F-4D97-AF65-F5344CB8AC3E}">
        <p14:creationId xmlns:p14="http://schemas.microsoft.com/office/powerpoint/2010/main" val="132613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D49761-D759-72FD-0E29-79E8A3D466C3}"/>
              </a:ext>
            </a:extLst>
          </p:cNvPr>
          <p:cNvSpPr>
            <a:spLocks noGrp="1"/>
          </p:cNvSpPr>
          <p:nvPr>
            <p:ph type="title"/>
          </p:nvPr>
        </p:nvSpPr>
        <p:spPr>
          <a:xfrm>
            <a:off x="1371597" y="348865"/>
            <a:ext cx="10044023" cy="877729"/>
          </a:xfrm>
        </p:spPr>
        <p:txBody>
          <a:bodyPr anchor="ctr">
            <a:normAutofit/>
          </a:bodyPr>
          <a:lstStyle/>
          <a:p>
            <a:r>
              <a:rPr lang="en-US" b="1">
                <a:solidFill>
                  <a:srgbClr val="FFFFFF"/>
                </a:solidFill>
                <a:latin typeface="Times New Roman" panose="02020603050405020304" pitchFamily="18" charset="0"/>
                <a:cs typeface="Times New Roman" panose="02020603050405020304" pitchFamily="18" charset="0"/>
              </a:rPr>
              <a:t>Future</a:t>
            </a:r>
            <a:r>
              <a:rPr lang="en-US" sz="4000" b="1">
                <a:solidFill>
                  <a:srgbClr val="FFFFFF"/>
                </a:solidFill>
                <a:latin typeface="Times New Roman" panose="02020603050405020304" pitchFamily="18" charset="0"/>
                <a:cs typeface="Times New Roman" panose="02020603050405020304" pitchFamily="18" charset="0"/>
              </a:rPr>
              <a:t> </a:t>
            </a:r>
            <a:r>
              <a:rPr lang="en-US" b="1">
                <a:solidFill>
                  <a:srgbClr val="FFFFFF"/>
                </a:solidFill>
                <a:latin typeface="Times New Roman" panose="02020603050405020304" pitchFamily="18" charset="0"/>
                <a:cs typeface="Times New Roman" panose="02020603050405020304" pitchFamily="18" charset="0"/>
              </a:rPr>
              <a:t>Scope</a:t>
            </a:r>
            <a:r>
              <a:rPr lang="en-US" sz="4000" b="1">
                <a:solidFill>
                  <a:srgbClr val="FFFFFF"/>
                </a:solidFill>
                <a:latin typeface="Times New Roman" panose="02020603050405020304" pitchFamily="18" charset="0"/>
                <a:cs typeface="Times New Roman" panose="02020603050405020304" pitchFamily="18" charset="0"/>
              </a:rPr>
              <a:t> </a:t>
            </a:r>
            <a:endParaRPr lang="en-US" sz="40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18" name="Content Placeholder 3">
            <a:extLst>
              <a:ext uri="{FF2B5EF4-FFF2-40B4-BE49-F238E27FC236}">
                <a16:creationId xmlns:a16="http://schemas.microsoft.com/office/drawing/2014/main" id="{17F5D120-EFF4-FF49-3019-FDB8E0CD86A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331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005C616-6139-47B3-BF77-59176F3C8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a:extLst>
              <a:ext uri="{FF2B5EF4-FFF2-40B4-BE49-F238E27FC236}">
                <a16:creationId xmlns:a16="http://schemas.microsoft.com/office/drawing/2014/main" id="{49882614-11C4-4368-9534-6EBAC3488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684274" y="-4610867"/>
            <a:ext cx="7223503" cy="16095236"/>
          </a:xfrm>
          <a:prstGeom prst="rect">
            <a:avLst/>
          </a:prstGeom>
        </p:spPr>
      </p:pic>
      <p:sp>
        <p:nvSpPr>
          <p:cNvPr id="2" name="Title 1">
            <a:extLst>
              <a:ext uri="{FF2B5EF4-FFF2-40B4-BE49-F238E27FC236}">
                <a16:creationId xmlns:a16="http://schemas.microsoft.com/office/drawing/2014/main" id="{F3505954-6261-DFAF-2DFC-32ABEB18A95E}"/>
              </a:ext>
            </a:extLst>
          </p:cNvPr>
          <p:cNvSpPr>
            <a:spLocks noGrp="1"/>
          </p:cNvSpPr>
          <p:nvPr>
            <p:ph type="title"/>
          </p:nvPr>
        </p:nvSpPr>
        <p:spPr>
          <a:xfrm>
            <a:off x="384048" y="3789400"/>
            <a:ext cx="5807575" cy="2264392"/>
          </a:xfrm>
        </p:spPr>
        <p:txBody>
          <a:bodyPr anchor="ctr">
            <a:normAutofit/>
          </a:bodyPr>
          <a:lstStyle/>
          <a:p>
            <a:r>
              <a:rPr lang="en-US" sz="5000" b="1">
                <a:latin typeface="Times New Roman" panose="02020603050405020304" pitchFamily="18" charset="0"/>
                <a:cs typeface="Times New Roman" panose="02020603050405020304" pitchFamily="18" charset="0"/>
              </a:rPr>
              <a:t>References</a:t>
            </a:r>
          </a:p>
        </p:txBody>
      </p:sp>
      <p:pic>
        <p:nvPicPr>
          <p:cNvPr id="19" name="Picture 5" descr="Greenlight on traffic light">
            <a:extLst>
              <a:ext uri="{FF2B5EF4-FFF2-40B4-BE49-F238E27FC236}">
                <a16:creationId xmlns:a16="http://schemas.microsoft.com/office/drawing/2014/main" id="{5ADFC3EB-6996-0EBF-5521-BF79C597C955}"/>
              </a:ext>
            </a:extLst>
          </p:cNvPr>
          <p:cNvPicPr>
            <a:picLocks noChangeAspect="1"/>
          </p:cNvPicPr>
          <p:nvPr/>
        </p:nvPicPr>
        <p:blipFill rotWithShape="1">
          <a:blip r:embed="rId4"/>
          <a:srcRect l="14646" r="25819" b="-1"/>
          <a:stretch/>
        </p:blipFill>
        <p:spPr>
          <a:xfrm>
            <a:off x="0" y="-2"/>
            <a:ext cx="3262219" cy="3657600"/>
          </a:xfrm>
          <a:prstGeom prst="rect">
            <a:avLst/>
          </a:prstGeom>
        </p:spPr>
      </p:pic>
      <p:sp>
        <p:nvSpPr>
          <p:cNvPr id="45" name="Rectangle 34">
            <a:extLst>
              <a:ext uri="{FF2B5EF4-FFF2-40B4-BE49-F238E27FC236}">
                <a16:creationId xmlns:a16="http://schemas.microsoft.com/office/drawing/2014/main" id="{93C59B8F-AEFF-4D3A-BA0E-3C4311198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D4A756E-F7FA-CF45-B41D-8248F5BA71AE}"/>
              </a:ext>
            </a:extLst>
          </p:cNvPr>
          <p:cNvSpPr>
            <a:spLocks noGrp="1"/>
          </p:cNvSpPr>
          <p:nvPr>
            <p:ph idx="1"/>
          </p:nvPr>
        </p:nvSpPr>
        <p:spPr>
          <a:xfrm>
            <a:off x="6496424" y="3789399"/>
            <a:ext cx="5418208" cy="2382802"/>
          </a:xfrm>
        </p:spPr>
        <p:txBody>
          <a:bodyPr anchor="ctr">
            <a:normAutofit/>
          </a:bodyPr>
          <a:lstStyle/>
          <a:p>
            <a:pPr marL="0" indent="0">
              <a:buNone/>
            </a:pPr>
            <a:r>
              <a:rPr lang="en-US" sz="1800" b="1" i="1" u="sng" dirty="0">
                <a:latin typeface="Times New Roman" panose="02020603050405020304" pitchFamily="18" charset="0"/>
                <a:cs typeface="Times New Roman" panose="02020603050405020304" pitchFamily="18" charset="0"/>
                <a:hlinkClick r:id="rId5"/>
              </a:rPr>
              <a:t>IEEE paper “Using Intelligent Transportation Systems to Enhance Pedestrian Safety at Beirut Signalized Intersection.”</a:t>
            </a:r>
            <a:endParaRPr lang="en-US" sz="1800" b="1" i="1" u="sng" dirty="0">
              <a:latin typeface="Times New Roman" panose="02020603050405020304" pitchFamily="18" charset="0"/>
              <a:cs typeface="Times New Roman" panose="02020603050405020304" pitchFamily="18" charset="0"/>
            </a:endParaRPr>
          </a:p>
        </p:txBody>
      </p:sp>
      <p:sp>
        <p:nvSpPr>
          <p:cNvPr id="46" name="Rectangle 36">
            <a:extLst>
              <a:ext uri="{FF2B5EF4-FFF2-40B4-BE49-F238E27FC236}">
                <a16:creationId xmlns:a16="http://schemas.microsoft.com/office/drawing/2014/main" id="{E042CD37-C859-44CD-853E-5A3427DDB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28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F8B8D5A-12F1-06FC-A558-EA5B69308BBF}"/>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b="1" kern="1200" dirty="0">
                <a:latin typeface="Times New Roman" panose="02020603050405020304" pitchFamily="18" charset="0"/>
                <a:cs typeface="Times New Roman" panose="02020603050405020304" pitchFamily="18" charset="0"/>
              </a:rPr>
              <a:t>Thank You.!</a:t>
            </a:r>
          </a:p>
        </p:txBody>
      </p:sp>
      <p:pic>
        <p:nvPicPr>
          <p:cNvPr id="8" name="Graphic 7" descr="Handshake">
            <a:extLst>
              <a:ext uri="{FF2B5EF4-FFF2-40B4-BE49-F238E27FC236}">
                <a16:creationId xmlns:a16="http://schemas.microsoft.com/office/drawing/2014/main" id="{782AF012-F233-9C5A-2199-4359497B39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0541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4" name="Title 3">
            <a:extLst>
              <a:ext uri="{FF2B5EF4-FFF2-40B4-BE49-F238E27FC236}">
                <a16:creationId xmlns:a16="http://schemas.microsoft.com/office/drawing/2014/main" id="{472B069E-E534-E3B1-A1C6-137ED4249D9B}"/>
              </a:ext>
            </a:extLst>
          </p:cNvPr>
          <p:cNvSpPr>
            <a:spLocks noGrp="1"/>
          </p:cNvSpPr>
          <p:nvPr>
            <p:ph type="title"/>
          </p:nvPr>
        </p:nvSpPr>
        <p:spPr>
          <a:xfrm>
            <a:off x="1179576" y="442912"/>
            <a:ext cx="5043803" cy="1822123"/>
          </a:xfrm>
        </p:spPr>
        <p:txBody>
          <a:bodyPr anchor="b">
            <a:normAutofit/>
          </a:bodyPr>
          <a:lstStyle/>
          <a:p>
            <a:r>
              <a:rPr lang="en-US" sz="3600" b="1">
                <a:latin typeface="Times New Roman" panose="02020603050405020304" pitchFamily="18" charset="0"/>
                <a:cs typeface="Times New Roman" panose="02020603050405020304" pitchFamily="18" charset="0"/>
              </a:rPr>
              <a:t>Team Information – [Group 10]</a:t>
            </a:r>
          </a:p>
        </p:txBody>
      </p:sp>
      <p:sp>
        <p:nvSpPr>
          <p:cNvPr id="93" name="Freeform: Shape 92">
            <a:extLst>
              <a:ext uri="{FF2B5EF4-FFF2-40B4-BE49-F238E27FC236}">
                <a16:creationId xmlns:a16="http://schemas.microsoft.com/office/drawing/2014/main" id="{9F68E20E-6240-4DD9-A3D6-57B838407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27728" y="885812"/>
            <a:ext cx="5298208" cy="50370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Yksi joukosta">
            <a:extLst>
              <a:ext uri="{FF2B5EF4-FFF2-40B4-BE49-F238E27FC236}">
                <a16:creationId xmlns:a16="http://schemas.microsoft.com/office/drawing/2014/main" id="{7790EE5B-9DDE-2785-A63A-C0EDA96AFAF0}"/>
              </a:ext>
            </a:extLst>
          </p:cNvPr>
          <p:cNvPicPr>
            <a:picLocks noChangeAspect="1"/>
          </p:cNvPicPr>
          <p:nvPr/>
        </p:nvPicPr>
        <p:blipFill rotWithShape="1">
          <a:blip r:embed="rId2"/>
          <a:srcRect l="15040" r="6321" b="-2"/>
          <a:stretch/>
        </p:blipFill>
        <p:spPr>
          <a:xfrm>
            <a:off x="6623466" y="1064419"/>
            <a:ext cx="4906732" cy="4679812"/>
          </a:xfrm>
          <a:custGeom>
            <a:avLst/>
            <a:gdLst/>
            <a:ahLst/>
            <a:cxnLst/>
            <a:rect l="l" t="t" r="r" b="b"/>
            <a:pathLst>
              <a:path w="4906732" h="4679812">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p:spPr>
      </p:pic>
      <p:sp>
        <p:nvSpPr>
          <p:cNvPr id="95" name="Freeform: Shape 94">
            <a:extLst>
              <a:ext uri="{FF2B5EF4-FFF2-40B4-BE49-F238E27FC236}">
                <a16:creationId xmlns:a16="http://schemas.microsoft.com/office/drawing/2014/main" id="{74169F48-3AE4-4FA1-899E-6A598A0F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466" y="1064419"/>
            <a:ext cx="4906732" cy="4679812"/>
          </a:xfrm>
          <a:custGeom>
            <a:avLst/>
            <a:gdLst>
              <a:gd name="connsiteX0" fmla="*/ 2111892 w 4906732"/>
              <a:gd name="connsiteY0" fmla="*/ 128277 h 4679812"/>
              <a:gd name="connsiteX1" fmla="*/ 1284759 w 4906732"/>
              <a:gd name="connsiteY1" fmla="*/ 304571 h 4679812"/>
              <a:gd name="connsiteX2" fmla="*/ 681504 w 4906732"/>
              <a:gd name="connsiteY2" fmla="*/ 780226 h 4679812"/>
              <a:gd name="connsiteX3" fmla="*/ 145242 w 4906732"/>
              <a:gd name="connsiteY3" fmla="*/ 2465033 h 4679812"/>
              <a:gd name="connsiteX4" fmla="*/ 384115 w 4906732"/>
              <a:gd name="connsiteY4" fmla="*/ 3155989 h 4679812"/>
              <a:gd name="connsiteX5" fmla="*/ 1091369 w 4906732"/>
              <a:gd name="connsiteY5" fmla="*/ 3799371 h 4679812"/>
              <a:gd name="connsiteX6" fmla="*/ 1246870 w 4906732"/>
              <a:gd name="connsiteY6" fmla="*/ 3922444 h 4679812"/>
              <a:gd name="connsiteX7" fmla="*/ 2524620 w 4906732"/>
              <a:gd name="connsiteY7" fmla="*/ 4542238 h 4679812"/>
              <a:gd name="connsiteX8" fmla="*/ 4207799 w 4906732"/>
              <a:gd name="connsiteY8" fmla="*/ 3534781 h 4679812"/>
              <a:gd name="connsiteX9" fmla="*/ 4387177 w 4906732"/>
              <a:gd name="connsiteY9" fmla="*/ 3277045 h 4679812"/>
              <a:gd name="connsiteX10" fmla="*/ 4743172 w 4906732"/>
              <a:gd name="connsiteY10" fmla="*/ 2465033 h 4679812"/>
              <a:gd name="connsiteX11" fmla="*/ 4528076 w 4906732"/>
              <a:gd name="connsiteY11" fmla="*/ 1590526 h 4679812"/>
              <a:gd name="connsiteX12" fmla="*/ 3934883 w 4906732"/>
              <a:gd name="connsiteY12" fmla="*/ 839091 h 4679812"/>
              <a:gd name="connsiteX13" fmla="*/ 3077260 w 4906732"/>
              <a:gd name="connsiteY13" fmla="*/ 317975 h 4679812"/>
              <a:gd name="connsiteX14" fmla="*/ 2111892 w 4906732"/>
              <a:gd name="connsiteY14" fmla="*/ 128277 h 4679812"/>
              <a:gd name="connsiteX15" fmla="*/ 2098733 w 4906732"/>
              <a:gd name="connsiteY15" fmla="*/ 0 h 4679812"/>
              <a:gd name="connsiteX16" fmla="*/ 3128936 w 4906732"/>
              <a:gd name="connsiteY16" fmla="*/ 201123 h 4679812"/>
              <a:gd name="connsiteX17" fmla="*/ 4044157 w 4906732"/>
              <a:gd name="connsiteY17" fmla="*/ 753626 h 4679812"/>
              <a:gd name="connsiteX18" fmla="*/ 4677189 w 4906732"/>
              <a:gd name="connsiteY18" fmla="*/ 1550320 h 4679812"/>
              <a:gd name="connsiteX19" fmla="*/ 4906732 w 4906732"/>
              <a:gd name="connsiteY19" fmla="*/ 2477497 h 4679812"/>
              <a:gd name="connsiteX20" fmla="*/ 4526828 w 4906732"/>
              <a:gd name="connsiteY20" fmla="*/ 3338417 h 4679812"/>
              <a:gd name="connsiteX21" fmla="*/ 4335403 w 4906732"/>
              <a:gd name="connsiteY21" fmla="*/ 3611676 h 4679812"/>
              <a:gd name="connsiteX22" fmla="*/ 2539181 w 4906732"/>
              <a:gd name="connsiteY22" fmla="*/ 4679812 h 4679812"/>
              <a:gd name="connsiteX23" fmla="*/ 1175614 w 4906732"/>
              <a:gd name="connsiteY23" fmla="*/ 4022687 h 4679812"/>
              <a:gd name="connsiteX24" fmla="*/ 1009670 w 4906732"/>
              <a:gd name="connsiteY24" fmla="*/ 3892202 h 4679812"/>
              <a:gd name="connsiteX25" fmla="*/ 254918 w 4906732"/>
              <a:gd name="connsiteY25" fmla="*/ 3210070 h 4679812"/>
              <a:gd name="connsiteX26" fmla="*/ 0 w 4906732"/>
              <a:gd name="connsiteY26" fmla="*/ 2477497 h 4679812"/>
              <a:gd name="connsiteX27" fmla="*/ 572277 w 4906732"/>
              <a:gd name="connsiteY27" fmla="*/ 691216 h 4679812"/>
              <a:gd name="connsiteX28" fmla="*/ 1216048 w 4906732"/>
              <a:gd name="connsiteY28" fmla="*/ 186911 h 4679812"/>
              <a:gd name="connsiteX29" fmla="*/ 2098733 w 4906732"/>
              <a:gd name="connsiteY29"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06732" h="4679812">
                <a:moveTo>
                  <a:pt x="2111892" y="128277"/>
                </a:moveTo>
                <a:cubicBezTo>
                  <a:pt x="1809573" y="128277"/>
                  <a:pt x="1531330" y="187646"/>
                  <a:pt x="1284759" y="304571"/>
                </a:cubicBezTo>
                <a:cubicBezTo>
                  <a:pt x="1053677" y="414236"/>
                  <a:pt x="850716" y="574300"/>
                  <a:pt x="681504" y="780226"/>
                </a:cubicBezTo>
                <a:cubicBezTo>
                  <a:pt x="335670" y="1201251"/>
                  <a:pt x="145242" y="1799576"/>
                  <a:pt x="145242" y="2465033"/>
                </a:cubicBezTo>
                <a:cubicBezTo>
                  <a:pt x="145242" y="2730530"/>
                  <a:pt x="218947" y="2943614"/>
                  <a:pt x="384115" y="3155989"/>
                </a:cubicBezTo>
                <a:cubicBezTo>
                  <a:pt x="556885" y="3378145"/>
                  <a:pt x="816480" y="3582762"/>
                  <a:pt x="1091369" y="3799371"/>
                </a:cubicBezTo>
                <a:cubicBezTo>
                  <a:pt x="1142084" y="3839287"/>
                  <a:pt x="1194478" y="3880613"/>
                  <a:pt x="1246870" y="3922444"/>
                </a:cubicBezTo>
                <a:cubicBezTo>
                  <a:pt x="1715839" y="4296801"/>
                  <a:pt x="2058119" y="4542238"/>
                  <a:pt x="2524620" y="4542238"/>
                </a:cubicBezTo>
                <a:cubicBezTo>
                  <a:pt x="3235427" y="4542238"/>
                  <a:pt x="3738828" y="4240958"/>
                  <a:pt x="4207799" y="3534781"/>
                </a:cubicBezTo>
                <a:cubicBezTo>
                  <a:pt x="4269169" y="3442350"/>
                  <a:pt x="4329161" y="3358288"/>
                  <a:pt x="4387177" y="3277045"/>
                </a:cubicBezTo>
                <a:cubicBezTo>
                  <a:pt x="4627632" y="2940185"/>
                  <a:pt x="4743172" y="2765002"/>
                  <a:pt x="4743172" y="2465033"/>
                </a:cubicBezTo>
                <a:cubicBezTo>
                  <a:pt x="4743172" y="2167182"/>
                  <a:pt x="4670751" y="1872957"/>
                  <a:pt x="4528076" y="1590526"/>
                </a:cubicBezTo>
                <a:cubicBezTo>
                  <a:pt x="4388460" y="1314244"/>
                  <a:pt x="4188856" y="1061349"/>
                  <a:pt x="3934883" y="839091"/>
                </a:cubicBezTo>
                <a:cubicBezTo>
                  <a:pt x="3685253" y="620565"/>
                  <a:pt x="3388755" y="440343"/>
                  <a:pt x="3077260" y="317975"/>
                </a:cubicBezTo>
                <a:cubicBezTo>
                  <a:pt x="2757379" y="192082"/>
                  <a:pt x="2432465" y="128277"/>
                  <a:pt x="2111892" y="128277"/>
                </a:cubicBezTo>
                <a:close/>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86" name="Content Placeholder 4">
            <a:extLst>
              <a:ext uri="{FF2B5EF4-FFF2-40B4-BE49-F238E27FC236}">
                <a16:creationId xmlns:a16="http://schemas.microsoft.com/office/drawing/2014/main" id="{C31DD575-8BA3-D651-2515-04CD275D7478}"/>
              </a:ext>
            </a:extLst>
          </p:cNvPr>
          <p:cNvGraphicFramePr>
            <a:graphicFrameLocks noGrp="1"/>
          </p:cNvGraphicFramePr>
          <p:nvPr>
            <p:ph idx="1"/>
            <p:extLst>
              <p:ext uri="{D42A27DB-BD31-4B8C-83A1-F6EECF244321}">
                <p14:modId xmlns:p14="http://schemas.microsoft.com/office/powerpoint/2010/main" val="3362854228"/>
              </p:ext>
            </p:extLst>
          </p:nvPr>
        </p:nvGraphicFramePr>
        <p:xfrm>
          <a:off x="1179576" y="2496720"/>
          <a:ext cx="4798143" cy="3467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423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EFB9F-D31D-84CF-4F29-9EBFF47C9103}"/>
              </a:ext>
            </a:extLst>
          </p:cNvPr>
          <p:cNvSpPr>
            <a:spLocks noGrp="1"/>
          </p:cNvSpPr>
          <p:nvPr>
            <p:ph type="title"/>
          </p:nvPr>
        </p:nvSpPr>
        <p:spPr>
          <a:xfrm>
            <a:off x="8643193" y="489507"/>
            <a:ext cx="3091607" cy="1655483"/>
          </a:xfrm>
        </p:spPr>
        <p:txBody>
          <a:bodyPr anchor="b">
            <a:normAutofit/>
          </a:bodyPr>
          <a:lstStyle/>
          <a:p>
            <a:r>
              <a:rPr lang="en-US" sz="4000" b="1">
                <a:latin typeface="Times New Roman" panose="02020603050405020304" pitchFamily="18" charset="0"/>
                <a:cs typeface="Times New Roman" panose="02020603050405020304" pitchFamily="18" charset="0"/>
              </a:rPr>
              <a:t>Agenda</a:t>
            </a:r>
          </a:p>
        </p:txBody>
      </p:sp>
      <p:pic>
        <p:nvPicPr>
          <p:cNvPr id="13" name="Picture 4" descr="Green colour on the traffic light">
            <a:extLst>
              <a:ext uri="{FF2B5EF4-FFF2-40B4-BE49-F238E27FC236}">
                <a16:creationId xmlns:a16="http://schemas.microsoft.com/office/drawing/2014/main" id="{44ED2761-3190-BD72-F9EA-438A824E6E8E}"/>
              </a:ext>
            </a:extLst>
          </p:cNvPr>
          <p:cNvPicPr>
            <a:picLocks noChangeAspect="1"/>
          </p:cNvPicPr>
          <p:nvPr/>
        </p:nvPicPr>
        <p:blipFill rotWithShape="1">
          <a:blip r:embed="rId2"/>
          <a:srcRect l="15470" r="-1" b="-1"/>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6B91FF20-D647-9C14-4F36-8E92ED54A2B8}"/>
              </a:ext>
            </a:extLst>
          </p:cNvPr>
          <p:cNvSpPr>
            <a:spLocks noGrp="1"/>
          </p:cNvSpPr>
          <p:nvPr>
            <p:ph idx="1"/>
          </p:nvPr>
        </p:nvSpPr>
        <p:spPr>
          <a:xfrm>
            <a:off x="8643193" y="2418408"/>
            <a:ext cx="2942813" cy="3540265"/>
          </a:xfrm>
        </p:spPr>
        <p:txBody>
          <a:bodyPr>
            <a:normAutofit/>
          </a:bodyPr>
          <a:lstStyle/>
          <a:p>
            <a:r>
              <a:rPr lang="en-US" sz="2000" dirty="0">
                <a:latin typeface="Times New Roman" panose="02020603050405020304" pitchFamily="18" charset="0"/>
                <a:cs typeface="Times New Roman" panose="02020603050405020304" pitchFamily="18" charset="0"/>
              </a:rPr>
              <a:t>Traffic signal Hacking and Image transfer via servers.</a:t>
            </a:r>
          </a:p>
          <a:p>
            <a:r>
              <a:rPr lang="en-US" sz="2000" dirty="0">
                <a:latin typeface="Times New Roman" panose="02020603050405020304" pitchFamily="18" charset="0"/>
                <a:cs typeface="Times New Roman" panose="02020603050405020304" pitchFamily="18" charset="0"/>
              </a:rPr>
              <a:t>Reduce accidents and secure signals at the crosswalks, secure image transfer.</a:t>
            </a:r>
          </a:p>
        </p:txBody>
      </p:sp>
      <p:sp>
        <p:nvSpPr>
          <p:cNvPr id="27" name="Rectangle 26">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73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8A28C-8416-34F6-C785-F189422A6DF6}"/>
              </a:ext>
            </a:extLst>
          </p:cNvPr>
          <p:cNvSpPr>
            <a:spLocks noGrp="1"/>
          </p:cNvSpPr>
          <p:nvPr>
            <p:ph type="title"/>
          </p:nvPr>
        </p:nvSpPr>
        <p:spPr>
          <a:xfrm>
            <a:off x="1136397" y="502021"/>
            <a:ext cx="4959603" cy="1642969"/>
          </a:xfrm>
        </p:spPr>
        <p:txBody>
          <a:bodyPr anchor="b">
            <a:normAutofit/>
          </a:bodyPr>
          <a:lstStyle/>
          <a:p>
            <a:r>
              <a:rPr lang="en-US" b="1">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59" name="Content Placeholder 2">
            <a:extLst>
              <a:ext uri="{FF2B5EF4-FFF2-40B4-BE49-F238E27FC236}">
                <a16:creationId xmlns:a16="http://schemas.microsoft.com/office/drawing/2014/main" id="{329E49D3-EA7C-CA7D-1043-1DFFBA77CD97}"/>
              </a:ext>
            </a:extLst>
          </p:cNvPr>
          <p:cNvSpPr>
            <a:spLocks noGrp="1"/>
          </p:cNvSpPr>
          <p:nvPr>
            <p:ph idx="1"/>
          </p:nvPr>
        </p:nvSpPr>
        <p:spPr>
          <a:xfrm>
            <a:off x="1136397" y="2418408"/>
            <a:ext cx="4959603" cy="3522569"/>
          </a:xfrm>
        </p:spPr>
        <p:txBody>
          <a:bodyPr anchor="t">
            <a:normAutofit/>
          </a:bodyPr>
          <a:lstStyle/>
          <a:p>
            <a:r>
              <a:rPr lang="en-US" sz="1400">
                <a:latin typeface="Times New Roman" panose="02020603050405020304" pitchFamily="18" charset="0"/>
                <a:cs typeface="Times New Roman" panose="02020603050405020304" pitchFamily="18" charset="0"/>
              </a:rPr>
              <a:t>The paper "Using Intelligent Transportation Systems to Enhance Pedestrian Safety at Beirut Signalized Intersection" is the study done by Rania Wehbe, Zaher Massaad and Elie Otayek. It focuses on the high percentage of pedestrian victims of road accidents at the Al-Ghazal signalized intersection in Greater Beirut Area (GBA). </a:t>
            </a:r>
          </a:p>
          <a:p>
            <a:r>
              <a:rPr lang="en-US" sz="1400">
                <a:latin typeface="Times New Roman" panose="02020603050405020304" pitchFamily="18" charset="0"/>
                <a:cs typeface="Times New Roman" panose="02020603050405020304" pitchFamily="18" charset="0"/>
              </a:rPr>
              <a:t>This particular intersection was chosen due to lack of traffic facilities combined with high pedestrian volume, which favors the accidents of the pedestrians. Due to this, Al-Ghazal signalized intersection has been considered to be a black spot for pedestrians.</a:t>
            </a:r>
          </a:p>
          <a:p>
            <a:r>
              <a:rPr lang="en-US" sz="1400">
                <a:latin typeface="Times New Roman" panose="02020603050405020304" pitchFamily="18" charset="0"/>
                <a:cs typeface="Times New Roman" panose="02020603050405020304" pitchFamily="18" charset="0"/>
              </a:rPr>
              <a:t>They mention the various reasons for such accidents. Some of the reasons mentioned are bad geometry concept, high traffic volumes, missing crosswalk, yield markings, no traffic signals or poor maintenance of traffic signals.</a:t>
            </a:r>
            <a:endParaRPr lang="en-US" sz="1400" dirty="0">
              <a:latin typeface="Times New Roman" panose="02020603050405020304" pitchFamily="18" charset="0"/>
              <a:cs typeface="Times New Roman" panose="02020603050405020304" pitchFamily="18" charset="0"/>
            </a:endParaRPr>
          </a:p>
        </p:txBody>
      </p:sp>
      <p:pic>
        <p:nvPicPr>
          <p:cNvPr id="34" name="Picture 33" descr="Multiple interweaving highways with cars driving in different directions">
            <a:extLst>
              <a:ext uri="{FF2B5EF4-FFF2-40B4-BE49-F238E27FC236}">
                <a16:creationId xmlns:a16="http://schemas.microsoft.com/office/drawing/2014/main" id="{E00A2E03-4064-D4F1-F5E2-490A58117E2D}"/>
              </a:ext>
            </a:extLst>
          </p:cNvPr>
          <p:cNvPicPr>
            <a:picLocks noChangeAspect="1"/>
          </p:cNvPicPr>
          <p:nvPr/>
        </p:nvPicPr>
        <p:blipFill rotWithShape="1">
          <a:blip r:embed="rId2"/>
          <a:srcRect l="27778" r="27795" b="1"/>
          <a:stretch/>
        </p:blipFill>
        <p:spPr>
          <a:xfrm>
            <a:off x="7177967" y="489118"/>
            <a:ext cx="3869972" cy="5466007"/>
          </a:xfrm>
          <a:prstGeom prst="rect">
            <a:avLst/>
          </a:prstGeom>
        </p:spPr>
      </p:pic>
      <p:sp>
        <p:nvSpPr>
          <p:cNvPr id="60" name="Rectangle 4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94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13271-D95A-A509-2D61-BC37AF02A573}"/>
              </a:ext>
            </a:extLst>
          </p:cNvPr>
          <p:cNvSpPr>
            <a:spLocks noGrp="1"/>
          </p:cNvSpPr>
          <p:nvPr>
            <p:ph type="title"/>
          </p:nvPr>
        </p:nvSpPr>
        <p:spPr>
          <a:xfrm>
            <a:off x="572493" y="238539"/>
            <a:ext cx="11018520" cy="1434415"/>
          </a:xfrm>
        </p:spPr>
        <p:txBody>
          <a:bodyPr anchor="b">
            <a:normAutofit/>
          </a:bodyPr>
          <a:lstStyle/>
          <a:p>
            <a:r>
              <a:rPr lang="en-US" b="1" dirty="0">
                <a:latin typeface="Times New Roman" panose="02020603050405020304" pitchFamily="18" charset="0"/>
                <a:cs typeface="Times New Roman" panose="02020603050405020304" pitchFamily="18" charset="0"/>
              </a:rPr>
              <a:t>Existing Solutions</a:t>
            </a:r>
          </a:p>
        </p:txBody>
      </p:sp>
      <p:sp>
        <p:nvSpPr>
          <p:cNvPr id="6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ontent Placeholder 2">
            <a:extLst>
              <a:ext uri="{FF2B5EF4-FFF2-40B4-BE49-F238E27FC236}">
                <a16:creationId xmlns:a16="http://schemas.microsoft.com/office/drawing/2014/main" id="{4A410CDA-9C95-B058-5BB9-490ED9BDBCD6}"/>
              </a:ext>
            </a:extLst>
          </p:cNvPr>
          <p:cNvSpPr>
            <a:spLocks noGrp="1"/>
          </p:cNvSpPr>
          <p:nvPr>
            <p:ph idx="1"/>
          </p:nvPr>
        </p:nvSpPr>
        <p:spPr>
          <a:xfrm>
            <a:off x="572493" y="2071316"/>
            <a:ext cx="6713552" cy="4119172"/>
          </a:xfrm>
        </p:spPr>
        <p:txBody>
          <a:bodyPr anchor="t">
            <a:normAutofit/>
          </a:bodyPr>
          <a:lstStyle/>
          <a:p>
            <a:r>
              <a:rPr lang="en-US" sz="1400" dirty="0">
                <a:latin typeface="Times New Roman" panose="02020603050405020304" pitchFamily="18" charset="0"/>
                <a:cs typeface="Times New Roman" panose="02020603050405020304" pitchFamily="18" charset="0"/>
              </a:rPr>
              <a:t>Various solution scope along with their implementation cost is mentioned in the paper theoretically. The authors state that NRSC implements the given solution analysis practically. Below are the intelligent transportation systems (ITS) solutions proposed in the paper.</a:t>
            </a:r>
          </a:p>
          <a:p>
            <a:r>
              <a:rPr lang="en-US" sz="1400" dirty="0">
                <a:latin typeface="Times New Roman" panose="02020603050405020304" pitchFamily="18" charset="0"/>
                <a:cs typeface="Times New Roman" panose="02020603050405020304" pitchFamily="18" charset="0"/>
              </a:rPr>
              <a:t>At an intersection, the signals and crosswalks should be well organized. </a:t>
            </a:r>
          </a:p>
          <a:p>
            <a:r>
              <a:rPr lang="en-US" sz="1400" dirty="0">
                <a:latin typeface="Times New Roman" panose="02020603050405020304" pitchFamily="18" charset="0"/>
                <a:cs typeface="Times New Roman" panose="02020603050405020304" pitchFamily="18" charset="0"/>
              </a:rPr>
              <a:t>The pedestrians should be alerted on the time remaining to cross the intersection (countdown pedestrian signal). </a:t>
            </a:r>
          </a:p>
          <a:p>
            <a:r>
              <a:rPr lang="en-US" sz="1400" dirty="0">
                <a:latin typeface="Times New Roman" panose="02020603050405020304" pitchFamily="18" charset="0"/>
                <a:cs typeface="Times New Roman" panose="02020603050405020304" pitchFamily="18" charset="0"/>
              </a:rPr>
              <a:t>Automated Pedestrian Detection: This is the most advanced ITS strategy. Using this method, the presence of pedestrians is detected without their effort. This reduces around 185 to 45 accidents but has a high implementation cost (~$10,000 - $70,000) per crosswalk. </a:t>
            </a:r>
          </a:p>
        </p:txBody>
      </p:sp>
      <p:pic>
        <p:nvPicPr>
          <p:cNvPr id="53" name="Picture 52" descr="High speed train with motion blur effect">
            <a:extLst>
              <a:ext uri="{FF2B5EF4-FFF2-40B4-BE49-F238E27FC236}">
                <a16:creationId xmlns:a16="http://schemas.microsoft.com/office/drawing/2014/main" id="{99A56084-CF6B-2064-CC9F-42412C290D2E}"/>
              </a:ext>
            </a:extLst>
          </p:cNvPr>
          <p:cNvPicPr>
            <a:picLocks noChangeAspect="1"/>
          </p:cNvPicPr>
          <p:nvPr/>
        </p:nvPicPr>
        <p:blipFill rotWithShape="1">
          <a:blip r:embed="rId2"/>
          <a:srcRect l="4347" r="31437" b="2"/>
          <a:stretch/>
        </p:blipFill>
        <p:spPr>
          <a:xfrm>
            <a:off x="7675658" y="2093976"/>
            <a:ext cx="3941064" cy="4096512"/>
          </a:xfrm>
          <a:prstGeom prst="rect">
            <a:avLst/>
          </a:prstGeom>
        </p:spPr>
      </p:pic>
    </p:spTree>
    <p:extLst>
      <p:ext uri="{BB962C8B-B14F-4D97-AF65-F5344CB8AC3E}">
        <p14:creationId xmlns:p14="http://schemas.microsoft.com/office/powerpoint/2010/main" val="376621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43B11-F052-3574-90A4-63949DCEB2E1}"/>
              </a:ext>
            </a:extLst>
          </p:cNvPr>
          <p:cNvSpPr>
            <a:spLocks noGrp="1"/>
          </p:cNvSpPr>
          <p:nvPr>
            <p:ph type="title"/>
          </p:nvPr>
        </p:nvSpPr>
        <p:spPr>
          <a:xfrm>
            <a:off x="1136396" y="502021"/>
            <a:ext cx="6173262" cy="1655483"/>
          </a:xfrm>
        </p:spPr>
        <p:txBody>
          <a:bodyPr anchor="b">
            <a:normAutofit/>
          </a:body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DF89B99E-92D1-2BFA-6EFC-E00F7696C710}"/>
              </a:ext>
            </a:extLst>
          </p:cNvPr>
          <p:cNvSpPr>
            <a:spLocks noGrp="1"/>
          </p:cNvSpPr>
          <p:nvPr>
            <p:ph idx="1"/>
          </p:nvPr>
        </p:nvSpPr>
        <p:spPr>
          <a:xfrm>
            <a:off x="1136396" y="2366631"/>
            <a:ext cx="6173262" cy="3830357"/>
          </a:xfrm>
        </p:spPr>
        <p:txBody>
          <a:bodyPr>
            <a:noAutofit/>
          </a:bodyPr>
          <a:lstStyle/>
          <a:p>
            <a:r>
              <a:rPr lang="en-US" sz="1400" dirty="0">
                <a:latin typeface="Times New Roman" panose="02020603050405020304" pitchFamily="18" charset="0"/>
                <a:cs typeface="Times New Roman" panose="02020603050405020304" pitchFamily="18" charset="0"/>
              </a:rPr>
              <a:t>The Automated Pedestrian Detection technique that is mentioned in the paper is taken as the base point for this project implementation which is cost effective. </a:t>
            </a:r>
          </a:p>
          <a:p>
            <a:r>
              <a:rPr lang="en-US" sz="1400" dirty="0">
                <a:latin typeface="Times New Roman" panose="02020603050405020304" pitchFamily="18" charset="0"/>
                <a:cs typeface="Times New Roman" panose="02020603050405020304" pitchFamily="18" charset="0"/>
              </a:rPr>
              <a:t>We will be able to detect the presence of a pedestrian without any action from them through video recording at traffic signals. </a:t>
            </a:r>
          </a:p>
          <a:p>
            <a:r>
              <a:rPr lang="en-US" sz="1400" dirty="0">
                <a:latin typeface="Times New Roman" panose="02020603050405020304" pitchFamily="18" charset="0"/>
                <a:cs typeface="Times New Roman" panose="02020603050405020304" pitchFamily="18" charset="0"/>
              </a:rPr>
              <a:t>If a pedestrian is detected to be waiting at the signal, the signal will change, and the walkway will be opened for the pedestrians to cross safely. </a:t>
            </a:r>
          </a:p>
          <a:p>
            <a:r>
              <a:rPr lang="en-US" sz="1400" dirty="0">
                <a:latin typeface="Times New Roman" panose="02020603050405020304" pitchFamily="18" charset="0"/>
                <a:cs typeface="Times New Roman" panose="02020603050405020304" pitchFamily="18" charset="0"/>
              </a:rPr>
              <a:t>This procedure is cost effective as the cameras that are already installed to detect signal jumping will be used to implement it. </a:t>
            </a:r>
          </a:p>
          <a:p>
            <a:r>
              <a:rPr lang="en-US" sz="1400" dirty="0">
                <a:latin typeface="Times New Roman" panose="02020603050405020304" pitchFamily="18" charset="0"/>
                <a:cs typeface="Times New Roman" panose="02020603050405020304" pitchFamily="18" charset="0"/>
              </a:rPr>
              <a:t>The program used in this project will be inserted into the already existing cameras. </a:t>
            </a:r>
          </a:p>
          <a:p>
            <a:r>
              <a:rPr lang="en-US" sz="1400" dirty="0">
                <a:latin typeface="Times New Roman" panose="02020603050405020304" pitchFamily="18" charset="0"/>
                <a:cs typeface="Times New Roman" panose="02020603050405020304" pitchFamily="18" charset="0"/>
              </a:rPr>
              <a:t>Additionally, we will be able to detect vehicles such as cycles along with the pedestrians in this solution. </a:t>
            </a:r>
          </a:p>
          <a:p>
            <a:r>
              <a:rPr lang="en-US" sz="1400" dirty="0">
                <a:latin typeface="Times New Roman" panose="02020603050405020304" pitchFamily="18" charset="0"/>
                <a:cs typeface="Times New Roman" panose="02020603050405020304" pitchFamily="18" charset="0"/>
              </a:rPr>
              <a:t>Due to this, the solution can easily be implemented at any traffic signal without high costs.</a:t>
            </a:r>
          </a:p>
          <a:p>
            <a:r>
              <a:rPr lang="en-US" sz="1400" dirty="0">
                <a:latin typeface="Times New Roman" panose="02020603050405020304" pitchFamily="18" charset="0"/>
                <a:cs typeface="Times New Roman" panose="02020603050405020304" pitchFamily="18" charset="0"/>
              </a:rPr>
              <a:t>This will enhance the safety of pedestrians by reducing the fatalities. </a:t>
            </a:r>
          </a:p>
        </p:txBody>
      </p:sp>
      <p:pic>
        <p:nvPicPr>
          <p:cNvPr id="5" name="Picture 4" descr="Arrows showing direction">
            <a:extLst>
              <a:ext uri="{FF2B5EF4-FFF2-40B4-BE49-F238E27FC236}">
                <a16:creationId xmlns:a16="http://schemas.microsoft.com/office/drawing/2014/main" id="{E2B93BB5-403D-72D9-FF73-056062FDEC9F}"/>
              </a:ext>
            </a:extLst>
          </p:cNvPr>
          <p:cNvPicPr>
            <a:picLocks noChangeAspect="1"/>
          </p:cNvPicPr>
          <p:nvPr/>
        </p:nvPicPr>
        <p:blipFill rotWithShape="1">
          <a:blip r:embed="rId2"/>
          <a:srcRect l="28081" r="29524" b="1"/>
          <a:stretch/>
        </p:blipFill>
        <p:spPr>
          <a:xfrm>
            <a:off x="8115300" y="-12515"/>
            <a:ext cx="4076700" cy="6418631"/>
          </a:xfrm>
          <a:prstGeom prst="rect">
            <a:avLst/>
          </a:prstGeom>
        </p:spPr>
      </p:pic>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04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43B11-F052-3574-90A4-63949DCEB2E1}"/>
              </a:ext>
            </a:extLst>
          </p:cNvPr>
          <p:cNvSpPr>
            <a:spLocks noGrp="1"/>
          </p:cNvSpPr>
          <p:nvPr>
            <p:ph type="title"/>
          </p:nvPr>
        </p:nvSpPr>
        <p:spPr>
          <a:xfrm>
            <a:off x="1136396" y="502021"/>
            <a:ext cx="6173262" cy="1655483"/>
          </a:xfrm>
        </p:spPr>
        <p:txBody>
          <a:bodyPr anchor="b">
            <a:normAutofit/>
          </a:bodyPr>
          <a:lstStyle/>
          <a:p>
            <a:r>
              <a:rPr lang="en-US" b="1" dirty="0">
                <a:latin typeface="Times New Roman" panose="02020603050405020304" pitchFamily="18" charset="0"/>
                <a:cs typeface="Times New Roman" panose="02020603050405020304" pitchFamily="18" charset="0"/>
              </a:rPr>
              <a:t>Proposed Solution:</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89B99E-92D1-2BFA-6EFC-E00F7696C710}"/>
              </a:ext>
            </a:extLst>
          </p:cNvPr>
          <p:cNvSpPr>
            <a:spLocks noGrp="1"/>
          </p:cNvSpPr>
          <p:nvPr>
            <p:ph idx="1"/>
          </p:nvPr>
        </p:nvSpPr>
        <p:spPr>
          <a:xfrm>
            <a:off x="1136397" y="2408518"/>
            <a:ext cx="6173262" cy="3830357"/>
          </a:xfrm>
        </p:spPr>
        <p:txBody>
          <a:bodyPr>
            <a:noAutofit/>
          </a:bodyPr>
          <a:lstStyle/>
          <a:p>
            <a:r>
              <a:rPr lang="en-US" sz="1400" dirty="0">
                <a:latin typeface="Times New Roman" panose="02020603050405020304" pitchFamily="18" charset="0"/>
                <a:cs typeface="Times New Roman" panose="02020603050405020304" pitchFamily="18" charset="0"/>
              </a:rPr>
              <a:t>We finally decided to use the module OpenCV.</a:t>
            </a:r>
          </a:p>
          <a:p>
            <a:r>
              <a:rPr lang="en-US" sz="1400" dirty="0">
                <a:latin typeface="Times New Roman" panose="02020603050405020304" pitchFamily="18" charset="0"/>
                <a:cs typeface="Times New Roman" panose="02020603050405020304" pitchFamily="18" charset="0"/>
              </a:rPr>
              <a:t>It contains Viola-Jones algorithm and the HOG (Histogram of Oriented Gradients) algorithm and is considered one of the best modules. </a:t>
            </a:r>
          </a:p>
          <a:p>
            <a:r>
              <a:rPr lang="en-US" sz="1400" dirty="0">
                <a:latin typeface="Times New Roman" panose="02020603050405020304" pitchFamily="18" charset="0"/>
                <a:cs typeface="Times New Roman" panose="02020603050405020304" pitchFamily="18" charset="0"/>
              </a:rPr>
              <a:t>The main reason to choose this is its ability to train custom models along with the custom pre trained models even if the pre trained models are more than enough. </a:t>
            </a:r>
          </a:p>
          <a:p>
            <a:r>
              <a:rPr lang="en-US" sz="1400" dirty="0">
                <a:latin typeface="Times New Roman" panose="02020603050405020304" pitchFamily="18" charset="0"/>
                <a:cs typeface="Times New Roman" panose="02020603050405020304" pitchFamily="18" charset="0"/>
              </a:rPr>
              <a:t>Further, we use sockets to establish a client-server connection in order to pass the message to the traffic signal. In addition to this, a time mechanism has been implemented that gives the pedestrians the time to cross without the change of signal(to green) until he is no longer detected. </a:t>
            </a:r>
          </a:p>
          <a:p>
            <a:r>
              <a:rPr lang="en-US" sz="1400" dirty="0">
                <a:latin typeface="Times New Roman" panose="02020603050405020304" pitchFamily="18" charset="0"/>
                <a:cs typeface="Times New Roman" panose="02020603050405020304" pitchFamily="18" charset="0"/>
              </a:rPr>
              <a:t>Once the pedestrian is no longer detected, the signal changes and allows the vehicles further. </a:t>
            </a:r>
          </a:p>
        </p:txBody>
      </p:sp>
      <p:pic>
        <p:nvPicPr>
          <p:cNvPr id="5" name="Picture 4" descr="Arrows showing direction">
            <a:extLst>
              <a:ext uri="{FF2B5EF4-FFF2-40B4-BE49-F238E27FC236}">
                <a16:creationId xmlns:a16="http://schemas.microsoft.com/office/drawing/2014/main" id="{E2B93BB5-403D-72D9-FF73-056062FDEC9F}"/>
              </a:ext>
            </a:extLst>
          </p:cNvPr>
          <p:cNvPicPr>
            <a:picLocks noChangeAspect="1"/>
          </p:cNvPicPr>
          <p:nvPr/>
        </p:nvPicPr>
        <p:blipFill rotWithShape="1">
          <a:blip r:embed="rId2"/>
          <a:srcRect l="28081" r="29524" b="1"/>
          <a:stretch/>
        </p:blipFill>
        <p:spPr>
          <a:xfrm>
            <a:off x="8115300" y="-12515"/>
            <a:ext cx="4076700" cy="6418631"/>
          </a:xfrm>
          <a:prstGeom prst="rect">
            <a:avLst/>
          </a:prstGeom>
        </p:spPr>
      </p:pic>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96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D3D3-6CCA-2311-33B6-55FC5A62169B}"/>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System Requirements</a:t>
            </a:r>
          </a:p>
        </p:txBody>
      </p:sp>
      <p:sp>
        <p:nvSpPr>
          <p:cNvPr id="5" name="Text Placeholder 4">
            <a:extLst>
              <a:ext uri="{FF2B5EF4-FFF2-40B4-BE49-F238E27FC236}">
                <a16:creationId xmlns:a16="http://schemas.microsoft.com/office/drawing/2014/main" id="{1906D5C2-D6E6-D568-D066-DDF918AD0CBB}"/>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AB9C9EC9-FBCF-3569-1577-3F9A3B33D5E7}"/>
              </a:ext>
            </a:extLst>
          </p:cNvPr>
          <p:cNvSpPr>
            <a:spLocks noGrp="1"/>
          </p:cNvSpPr>
          <p:nvPr>
            <p:ph sz="half" idx="2"/>
          </p:nvPr>
        </p:nvSpPr>
        <p:spPr/>
        <p:txBody>
          <a:bodyPr/>
          <a:lstStyle/>
          <a:p>
            <a:pPr marL="0" indent="0">
              <a:buNone/>
            </a:pPr>
            <a:r>
              <a:rPr lang="en-US" i="1" dirty="0">
                <a:latin typeface="Times New Roman" panose="02020603050405020304" pitchFamily="18" charset="0"/>
                <a:cs typeface="Times New Roman" panose="02020603050405020304" pitchFamily="18" charset="0"/>
              </a:rPr>
              <a:t>Models/ Modules that were used.</a:t>
            </a:r>
          </a:p>
          <a:p>
            <a:r>
              <a:rPr lang="en-US" dirty="0">
                <a:latin typeface="Times New Roman" panose="02020603050405020304" pitchFamily="18" charset="0"/>
                <a:cs typeface="Times New Roman" panose="02020603050405020304" pitchFamily="18" charset="0"/>
              </a:rPr>
              <a:t>OpenCV (</a:t>
            </a:r>
            <a:r>
              <a:rPr lang="en-US" dirty="0" err="1">
                <a:latin typeface="Times New Roman" panose="02020603050405020304" pitchFamily="18" charset="0"/>
                <a:cs typeface="Times New Roman" panose="02020603050405020304" pitchFamily="18" charset="0"/>
              </a:rPr>
              <a:t>OpenSource</a:t>
            </a:r>
            <a:r>
              <a:rPr lang="en-US" dirty="0">
                <a:latin typeface="Times New Roman" panose="02020603050405020304" pitchFamily="18" charset="0"/>
                <a:cs typeface="Times New Roman" panose="02020603050405020304" pitchFamily="18" charset="0"/>
              </a:rPr>
              <a:t> Computer Vision Library) </a:t>
            </a:r>
          </a:p>
          <a:p>
            <a:r>
              <a:rPr lang="en-US" dirty="0">
                <a:latin typeface="Times New Roman" panose="02020603050405020304" pitchFamily="18" charset="0"/>
                <a:cs typeface="Times New Roman" panose="02020603050405020304" pitchFamily="18" charset="0"/>
              </a:rPr>
              <a:t>Sockets</a:t>
            </a:r>
          </a:p>
          <a:p>
            <a:r>
              <a:rPr lang="en-US" dirty="0">
                <a:latin typeface="Times New Roman" panose="02020603050405020304" pitchFamily="18" charset="0"/>
                <a:cs typeface="Times New Roman" panose="02020603050405020304" pitchFamily="18" charset="0"/>
              </a:rPr>
              <a:t>Language used : Python</a:t>
            </a:r>
          </a:p>
        </p:txBody>
      </p:sp>
      <p:sp>
        <p:nvSpPr>
          <p:cNvPr id="6" name="Text Placeholder 5">
            <a:extLst>
              <a:ext uri="{FF2B5EF4-FFF2-40B4-BE49-F238E27FC236}">
                <a16:creationId xmlns:a16="http://schemas.microsoft.com/office/drawing/2014/main" id="{5A31AC86-D766-59BB-0ED9-AC8DAB09BC93}"/>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Hardware Requirements</a:t>
            </a:r>
          </a:p>
        </p:txBody>
      </p:sp>
      <p:sp>
        <p:nvSpPr>
          <p:cNvPr id="7" name="Content Placeholder 6">
            <a:extLst>
              <a:ext uri="{FF2B5EF4-FFF2-40B4-BE49-F238E27FC236}">
                <a16:creationId xmlns:a16="http://schemas.microsoft.com/office/drawing/2014/main" id="{54CC0714-0C6B-DADC-96B9-D8DFF9BFD5DC}"/>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Camera</a:t>
            </a:r>
          </a:p>
        </p:txBody>
      </p:sp>
    </p:spTree>
    <p:extLst>
      <p:ext uri="{BB962C8B-B14F-4D97-AF65-F5344CB8AC3E}">
        <p14:creationId xmlns:p14="http://schemas.microsoft.com/office/powerpoint/2010/main" val="4292716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FE8DAE8-0269-3B4A-C00C-38B87C793A41}"/>
              </a:ext>
            </a:extLst>
          </p:cNvPr>
          <p:cNvSpPr/>
          <p:nvPr/>
        </p:nvSpPr>
        <p:spPr>
          <a:xfrm>
            <a:off x="1741990" y="998041"/>
            <a:ext cx="983848" cy="4282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cxnSp>
        <p:nvCxnSpPr>
          <p:cNvPr id="9" name="Straight Arrow Connector 8">
            <a:extLst>
              <a:ext uri="{FF2B5EF4-FFF2-40B4-BE49-F238E27FC236}">
                <a16:creationId xmlns:a16="http://schemas.microsoft.com/office/drawing/2014/main" id="{13116FAE-1CDA-D917-E997-A071F686A7FB}"/>
              </a:ext>
            </a:extLst>
          </p:cNvPr>
          <p:cNvCxnSpPr>
            <a:cxnSpLocks/>
          </p:cNvCxnSpPr>
          <p:nvPr/>
        </p:nvCxnSpPr>
        <p:spPr>
          <a:xfrm>
            <a:off x="2091162" y="1427268"/>
            <a:ext cx="0" cy="381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69FA25AE-D153-9CBF-3657-819C11ACB01C}"/>
              </a:ext>
            </a:extLst>
          </p:cNvPr>
          <p:cNvSpPr/>
          <p:nvPr/>
        </p:nvSpPr>
        <p:spPr>
          <a:xfrm>
            <a:off x="557515" y="1809233"/>
            <a:ext cx="3761772"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Video Stream from Live Cameras</a:t>
            </a:r>
          </a:p>
        </p:txBody>
      </p:sp>
      <p:sp>
        <p:nvSpPr>
          <p:cNvPr id="11" name="Rectangle 10">
            <a:extLst>
              <a:ext uri="{FF2B5EF4-FFF2-40B4-BE49-F238E27FC236}">
                <a16:creationId xmlns:a16="http://schemas.microsoft.com/office/drawing/2014/main" id="{8E14C9FC-61FA-AE85-F49C-FB2FB868DEE0}"/>
              </a:ext>
            </a:extLst>
          </p:cNvPr>
          <p:cNvSpPr/>
          <p:nvPr/>
        </p:nvSpPr>
        <p:spPr>
          <a:xfrm>
            <a:off x="557515" y="1809233"/>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D1D496A-18F6-EEBF-11BB-3BA39BD59013}"/>
              </a:ext>
            </a:extLst>
          </p:cNvPr>
          <p:cNvSpPr/>
          <p:nvPr/>
        </p:nvSpPr>
        <p:spPr>
          <a:xfrm>
            <a:off x="4076214" y="1809233"/>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323E6A-DF45-2A92-1891-27B6B19BF38C}"/>
              </a:ext>
            </a:extLst>
          </p:cNvPr>
          <p:cNvSpPr/>
          <p:nvPr/>
        </p:nvSpPr>
        <p:spPr>
          <a:xfrm>
            <a:off x="557515" y="2766074"/>
            <a:ext cx="3761772"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Image-Split to Frames</a:t>
            </a:r>
          </a:p>
        </p:txBody>
      </p:sp>
      <p:sp>
        <p:nvSpPr>
          <p:cNvPr id="14" name="Rectangle 13">
            <a:extLst>
              <a:ext uri="{FF2B5EF4-FFF2-40B4-BE49-F238E27FC236}">
                <a16:creationId xmlns:a16="http://schemas.microsoft.com/office/drawing/2014/main" id="{0BE26819-8CC5-0253-BE84-28006EF320E9}"/>
              </a:ext>
            </a:extLst>
          </p:cNvPr>
          <p:cNvSpPr/>
          <p:nvPr/>
        </p:nvSpPr>
        <p:spPr>
          <a:xfrm>
            <a:off x="557515" y="2766074"/>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F0663A8-6701-AB29-9479-232F76B6E55F}"/>
              </a:ext>
            </a:extLst>
          </p:cNvPr>
          <p:cNvSpPr/>
          <p:nvPr/>
        </p:nvSpPr>
        <p:spPr>
          <a:xfrm>
            <a:off x="4076214" y="2766074"/>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139E817-3273-1F9A-5FD6-F8634DD10596}"/>
              </a:ext>
            </a:extLst>
          </p:cNvPr>
          <p:cNvCxnSpPr>
            <a:cxnSpLocks/>
          </p:cNvCxnSpPr>
          <p:nvPr/>
        </p:nvCxnSpPr>
        <p:spPr>
          <a:xfrm>
            <a:off x="2162540" y="2301157"/>
            <a:ext cx="0" cy="4649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A45CA66-3674-E450-1BB7-1016459DB622}"/>
              </a:ext>
            </a:extLst>
          </p:cNvPr>
          <p:cNvCxnSpPr>
            <a:cxnSpLocks/>
          </p:cNvCxnSpPr>
          <p:nvPr/>
        </p:nvCxnSpPr>
        <p:spPr>
          <a:xfrm>
            <a:off x="2162540" y="3257998"/>
            <a:ext cx="0" cy="4649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Diamond 22">
            <a:extLst>
              <a:ext uri="{FF2B5EF4-FFF2-40B4-BE49-F238E27FC236}">
                <a16:creationId xmlns:a16="http://schemas.microsoft.com/office/drawing/2014/main" id="{E1A731AA-B5EB-B7D3-DC7C-BFEE45E727A7}"/>
              </a:ext>
            </a:extLst>
          </p:cNvPr>
          <p:cNvSpPr/>
          <p:nvPr/>
        </p:nvSpPr>
        <p:spPr>
          <a:xfrm>
            <a:off x="1165195" y="3749922"/>
            <a:ext cx="1994690" cy="177671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a:t>
            </a:r>
            <a:r>
              <a:rPr lang="en-US" dirty="0"/>
              <a:t> </a:t>
            </a:r>
            <a:r>
              <a:rPr lang="en-US" dirty="0">
                <a:solidFill>
                  <a:schemeClr val="tx1"/>
                </a:solidFill>
              </a:rPr>
              <a:t>detects person</a:t>
            </a:r>
          </a:p>
        </p:txBody>
      </p:sp>
      <p:sp>
        <p:nvSpPr>
          <p:cNvPr id="26" name="TextBox 25">
            <a:extLst>
              <a:ext uri="{FF2B5EF4-FFF2-40B4-BE49-F238E27FC236}">
                <a16:creationId xmlns:a16="http://schemas.microsoft.com/office/drawing/2014/main" id="{D368CB3D-43B2-2B35-3A81-AF238E2648ED}"/>
              </a:ext>
            </a:extLst>
          </p:cNvPr>
          <p:cNvSpPr txBox="1"/>
          <p:nvPr/>
        </p:nvSpPr>
        <p:spPr>
          <a:xfrm>
            <a:off x="2098881" y="5695802"/>
            <a:ext cx="595517" cy="369332"/>
          </a:xfrm>
          <a:prstGeom prst="rect">
            <a:avLst/>
          </a:prstGeom>
          <a:noFill/>
        </p:spPr>
        <p:txBody>
          <a:bodyPr wrap="square" rtlCol="0">
            <a:spAutoFit/>
          </a:bodyPr>
          <a:lstStyle/>
          <a:p>
            <a:r>
              <a:rPr lang="en-US" dirty="0"/>
              <a:t>YES</a:t>
            </a:r>
          </a:p>
        </p:txBody>
      </p:sp>
      <p:sp>
        <p:nvSpPr>
          <p:cNvPr id="27" name="Rectangle 26">
            <a:extLst>
              <a:ext uri="{FF2B5EF4-FFF2-40B4-BE49-F238E27FC236}">
                <a16:creationId xmlns:a16="http://schemas.microsoft.com/office/drawing/2014/main" id="{F0E781A7-0DE4-0253-D653-B3B8282A3BF1}"/>
              </a:ext>
            </a:extLst>
          </p:cNvPr>
          <p:cNvSpPr/>
          <p:nvPr/>
        </p:nvSpPr>
        <p:spPr>
          <a:xfrm>
            <a:off x="2930323" y="5819172"/>
            <a:ext cx="3761772"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Put a rectangle box on the person</a:t>
            </a:r>
          </a:p>
        </p:txBody>
      </p:sp>
      <p:sp>
        <p:nvSpPr>
          <p:cNvPr id="28" name="Rectangle 27">
            <a:extLst>
              <a:ext uri="{FF2B5EF4-FFF2-40B4-BE49-F238E27FC236}">
                <a16:creationId xmlns:a16="http://schemas.microsoft.com/office/drawing/2014/main" id="{3609B90D-707E-5FC8-D065-2801DC80E383}"/>
              </a:ext>
            </a:extLst>
          </p:cNvPr>
          <p:cNvSpPr/>
          <p:nvPr/>
        </p:nvSpPr>
        <p:spPr>
          <a:xfrm>
            <a:off x="2930323" y="5819172"/>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6E3DB536-9E2F-08A5-4E40-336F98BEE3A9}"/>
              </a:ext>
            </a:extLst>
          </p:cNvPr>
          <p:cNvSpPr/>
          <p:nvPr/>
        </p:nvSpPr>
        <p:spPr>
          <a:xfrm>
            <a:off x="6449022" y="5819172"/>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BE4258B-C381-53E9-BCE5-338BB54A8622}"/>
              </a:ext>
            </a:extLst>
          </p:cNvPr>
          <p:cNvSpPr txBox="1"/>
          <p:nvPr/>
        </p:nvSpPr>
        <p:spPr>
          <a:xfrm>
            <a:off x="236724" y="228600"/>
            <a:ext cx="9352101"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Software Architecture Design</a:t>
            </a:r>
            <a:endParaRPr lang="en-US" sz="4400" dirty="0"/>
          </a:p>
        </p:txBody>
      </p:sp>
      <p:cxnSp>
        <p:nvCxnSpPr>
          <p:cNvPr id="3" name="Connector: Elbow 2">
            <a:extLst>
              <a:ext uri="{FF2B5EF4-FFF2-40B4-BE49-F238E27FC236}">
                <a16:creationId xmlns:a16="http://schemas.microsoft.com/office/drawing/2014/main" id="{79975CD6-372E-A275-3CCF-0C0D8189D9E7}"/>
              </a:ext>
            </a:extLst>
          </p:cNvPr>
          <p:cNvCxnSpPr>
            <a:cxnSpLocks/>
          </p:cNvCxnSpPr>
          <p:nvPr/>
        </p:nvCxnSpPr>
        <p:spPr>
          <a:xfrm rot="16200000" flipH="1">
            <a:off x="2277184" y="5411995"/>
            <a:ext cx="538498" cy="7677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Diamond 5">
            <a:extLst>
              <a:ext uri="{FF2B5EF4-FFF2-40B4-BE49-F238E27FC236}">
                <a16:creationId xmlns:a16="http://schemas.microsoft.com/office/drawing/2014/main" id="{CABE981B-A548-D3F4-BBC2-86E59ABF5062}"/>
              </a:ext>
            </a:extLst>
          </p:cNvPr>
          <p:cNvSpPr/>
          <p:nvPr/>
        </p:nvSpPr>
        <p:spPr>
          <a:xfrm>
            <a:off x="7951809" y="4516745"/>
            <a:ext cx="2407534" cy="201978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detects Car crossing during RED signal</a:t>
            </a:r>
          </a:p>
        </p:txBody>
      </p:sp>
      <p:cxnSp>
        <p:nvCxnSpPr>
          <p:cNvPr id="21" name="Straight Arrow Connector 20">
            <a:extLst>
              <a:ext uri="{FF2B5EF4-FFF2-40B4-BE49-F238E27FC236}">
                <a16:creationId xmlns:a16="http://schemas.microsoft.com/office/drawing/2014/main" id="{A471B93C-12E0-8DB7-726D-0C1850676739}"/>
              </a:ext>
            </a:extLst>
          </p:cNvPr>
          <p:cNvCxnSpPr>
            <a:stCxn id="6" idx="0"/>
          </p:cNvCxnSpPr>
          <p:nvPr/>
        </p:nvCxnSpPr>
        <p:spPr>
          <a:xfrm flipV="1">
            <a:off x="9155576" y="3970116"/>
            <a:ext cx="0" cy="5466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33E5D33-3044-A5DB-BE70-AE8925D9E175}"/>
              </a:ext>
            </a:extLst>
          </p:cNvPr>
          <p:cNvSpPr/>
          <p:nvPr/>
        </p:nvSpPr>
        <p:spPr>
          <a:xfrm>
            <a:off x="7151231" y="3434512"/>
            <a:ext cx="3761772"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Detection</a:t>
            </a:r>
          </a:p>
        </p:txBody>
      </p:sp>
      <p:sp>
        <p:nvSpPr>
          <p:cNvPr id="30" name="Rectangle 29">
            <a:extLst>
              <a:ext uri="{FF2B5EF4-FFF2-40B4-BE49-F238E27FC236}">
                <a16:creationId xmlns:a16="http://schemas.microsoft.com/office/drawing/2014/main" id="{FF3839F6-B3A3-2D43-BE26-AE41951E06D4}"/>
              </a:ext>
            </a:extLst>
          </p:cNvPr>
          <p:cNvSpPr/>
          <p:nvPr/>
        </p:nvSpPr>
        <p:spPr>
          <a:xfrm>
            <a:off x="7151231" y="3434512"/>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7AD11FD-0227-6290-901B-64D55DF6FABA}"/>
              </a:ext>
            </a:extLst>
          </p:cNvPr>
          <p:cNvSpPr/>
          <p:nvPr/>
        </p:nvSpPr>
        <p:spPr>
          <a:xfrm>
            <a:off x="10669930" y="3434512"/>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3856825-F47D-4B2F-7EA0-1157BC73CC76}"/>
              </a:ext>
            </a:extLst>
          </p:cNvPr>
          <p:cNvSpPr/>
          <p:nvPr/>
        </p:nvSpPr>
        <p:spPr>
          <a:xfrm>
            <a:off x="7151231" y="2289307"/>
            <a:ext cx="3761772"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Save</a:t>
            </a:r>
          </a:p>
        </p:txBody>
      </p:sp>
      <p:sp>
        <p:nvSpPr>
          <p:cNvPr id="34" name="Rectangle 33">
            <a:extLst>
              <a:ext uri="{FF2B5EF4-FFF2-40B4-BE49-F238E27FC236}">
                <a16:creationId xmlns:a16="http://schemas.microsoft.com/office/drawing/2014/main" id="{12CDCF98-90D7-971F-D1D1-38934814CD1A}"/>
              </a:ext>
            </a:extLst>
          </p:cNvPr>
          <p:cNvSpPr/>
          <p:nvPr/>
        </p:nvSpPr>
        <p:spPr>
          <a:xfrm>
            <a:off x="7151231" y="2289307"/>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F073694-9000-667A-1912-F9826CFD145F}"/>
              </a:ext>
            </a:extLst>
          </p:cNvPr>
          <p:cNvSpPr/>
          <p:nvPr/>
        </p:nvSpPr>
        <p:spPr>
          <a:xfrm>
            <a:off x="10669930" y="2289307"/>
            <a:ext cx="243073" cy="49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or: Elbow 37">
            <a:extLst>
              <a:ext uri="{FF2B5EF4-FFF2-40B4-BE49-F238E27FC236}">
                <a16:creationId xmlns:a16="http://schemas.microsoft.com/office/drawing/2014/main" id="{F405CB96-9555-BF7B-4E5C-A105AB4B3E4A}"/>
              </a:ext>
            </a:extLst>
          </p:cNvPr>
          <p:cNvCxnSpPr>
            <a:cxnSpLocks/>
          </p:cNvCxnSpPr>
          <p:nvPr/>
        </p:nvCxnSpPr>
        <p:spPr>
          <a:xfrm rot="16200000" flipV="1">
            <a:off x="6575039" y="-184164"/>
            <a:ext cx="234112" cy="471283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A1391DC0-8D1B-6BCD-3129-8D4F8AB21D45}"/>
              </a:ext>
            </a:extLst>
          </p:cNvPr>
          <p:cNvCxnSpPr>
            <a:stCxn id="6" idx="3"/>
          </p:cNvCxnSpPr>
          <p:nvPr/>
        </p:nvCxnSpPr>
        <p:spPr>
          <a:xfrm flipV="1">
            <a:off x="10359343" y="2055194"/>
            <a:ext cx="810227" cy="347144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76DD643-6032-396E-7834-99DB09E798FD}"/>
              </a:ext>
            </a:extLst>
          </p:cNvPr>
          <p:cNvCxnSpPr/>
          <p:nvPr/>
        </p:nvCxnSpPr>
        <p:spPr>
          <a:xfrm>
            <a:off x="9032117" y="2055194"/>
            <a:ext cx="212587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B4C7D89-4BCD-59A7-8E15-723D70A71544}"/>
              </a:ext>
            </a:extLst>
          </p:cNvPr>
          <p:cNvCxnSpPr>
            <a:cxnSpLocks/>
          </p:cNvCxnSpPr>
          <p:nvPr/>
        </p:nvCxnSpPr>
        <p:spPr>
          <a:xfrm flipV="1">
            <a:off x="9155576" y="2781231"/>
            <a:ext cx="0" cy="653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EEA1A7CE-E0AD-3517-D60A-D127CB56A2DB}"/>
              </a:ext>
            </a:extLst>
          </p:cNvPr>
          <p:cNvCxnSpPr>
            <a:stCxn id="29" idx="3"/>
            <a:endCxn id="6" idx="1"/>
          </p:cNvCxnSpPr>
          <p:nvPr/>
        </p:nvCxnSpPr>
        <p:spPr>
          <a:xfrm flipV="1">
            <a:off x="6692095" y="5526636"/>
            <a:ext cx="1259714" cy="53849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7154FE25-A727-1BB5-9528-F79D11B82D40}"/>
              </a:ext>
            </a:extLst>
          </p:cNvPr>
          <p:cNvSpPr txBox="1"/>
          <p:nvPr/>
        </p:nvSpPr>
        <p:spPr>
          <a:xfrm flipH="1">
            <a:off x="10515318" y="5179144"/>
            <a:ext cx="552296" cy="369332"/>
          </a:xfrm>
          <a:prstGeom prst="rect">
            <a:avLst/>
          </a:prstGeom>
          <a:noFill/>
        </p:spPr>
        <p:txBody>
          <a:bodyPr wrap="square" rtlCol="0">
            <a:spAutoFit/>
          </a:bodyPr>
          <a:lstStyle/>
          <a:p>
            <a:r>
              <a:rPr lang="en-US" dirty="0"/>
              <a:t>NO</a:t>
            </a:r>
          </a:p>
        </p:txBody>
      </p:sp>
      <p:cxnSp>
        <p:nvCxnSpPr>
          <p:cNvPr id="53" name="Connector: Elbow 52">
            <a:extLst>
              <a:ext uri="{FF2B5EF4-FFF2-40B4-BE49-F238E27FC236}">
                <a16:creationId xmlns:a16="http://schemas.microsoft.com/office/drawing/2014/main" id="{879CF0D6-FA89-3F91-8534-D7B34B9CCBD6}"/>
              </a:ext>
            </a:extLst>
          </p:cNvPr>
          <p:cNvCxnSpPr>
            <a:stCxn id="23" idx="1"/>
            <a:endCxn id="11" idx="1"/>
          </p:cNvCxnSpPr>
          <p:nvPr/>
        </p:nvCxnSpPr>
        <p:spPr>
          <a:xfrm rot="10800000">
            <a:off x="557515" y="2055195"/>
            <a:ext cx="607680" cy="2583084"/>
          </a:xfrm>
          <a:prstGeom prst="bentConnector3">
            <a:avLst>
              <a:gd name="adj1" fmla="val 137618"/>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A58B9BDD-94DC-57FF-FD93-2CD98FD01652}"/>
              </a:ext>
            </a:extLst>
          </p:cNvPr>
          <p:cNvSpPr txBox="1"/>
          <p:nvPr/>
        </p:nvSpPr>
        <p:spPr>
          <a:xfrm flipH="1">
            <a:off x="557515" y="4316739"/>
            <a:ext cx="552296" cy="369332"/>
          </a:xfrm>
          <a:prstGeom prst="rect">
            <a:avLst/>
          </a:prstGeom>
          <a:noFill/>
        </p:spPr>
        <p:txBody>
          <a:bodyPr wrap="square" rtlCol="0">
            <a:spAutoFit/>
          </a:bodyPr>
          <a:lstStyle/>
          <a:p>
            <a:r>
              <a:rPr lang="en-US" dirty="0"/>
              <a:t>NO</a:t>
            </a:r>
          </a:p>
        </p:txBody>
      </p:sp>
      <p:sp>
        <p:nvSpPr>
          <p:cNvPr id="55" name="TextBox 54">
            <a:extLst>
              <a:ext uri="{FF2B5EF4-FFF2-40B4-BE49-F238E27FC236}">
                <a16:creationId xmlns:a16="http://schemas.microsoft.com/office/drawing/2014/main" id="{D1ED862C-17A7-4F13-77A1-72F46EB7F394}"/>
              </a:ext>
            </a:extLst>
          </p:cNvPr>
          <p:cNvSpPr txBox="1"/>
          <p:nvPr/>
        </p:nvSpPr>
        <p:spPr>
          <a:xfrm>
            <a:off x="9108409" y="4132073"/>
            <a:ext cx="595517" cy="369332"/>
          </a:xfrm>
          <a:prstGeom prst="rect">
            <a:avLst/>
          </a:prstGeom>
          <a:noFill/>
        </p:spPr>
        <p:txBody>
          <a:bodyPr wrap="square" rtlCol="0">
            <a:spAutoFit/>
          </a:bodyPr>
          <a:lstStyle/>
          <a:p>
            <a:r>
              <a:rPr lang="en-US" dirty="0"/>
              <a:t>YES</a:t>
            </a:r>
          </a:p>
        </p:txBody>
      </p:sp>
    </p:spTree>
    <p:extLst>
      <p:ext uri="{BB962C8B-B14F-4D97-AF65-F5344CB8AC3E}">
        <p14:creationId xmlns:p14="http://schemas.microsoft.com/office/powerpoint/2010/main" val="4293622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1311</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Meiryo</vt:lpstr>
      <vt:lpstr>Arial</vt:lpstr>
      <vt:lpstr>Calibri</vt:lpstr>
      <vt:lpstr>Calibri Light</vt:lpstr>
      <vt:lpstr>Times New Roman</vt:lpstr>
      <vt:lpstr>Wingdings</vt:lpstr>
      <vt:lpstr>Office Theme</vt:lpstr>
      <vt:lpstr>Using Intelligent Transportation Systems to Enhance Pedestrian Safety at Beirut Signalized Intersection.</vt:lpstr>
      <vt:lpstr>Team Information – [Group 10]</vt:lpstr>
      <vt:lpstr>Agenda</vt:lpstr>
      <vt:lpstr>Problem Statement</vt:lpstr>
      <vt:lpstr>Existing Solutions</vt:lpstr>
      <vt:lpstr>Proposed Solution:</vt:lpstr>
      <vt:lpstr>Proposed Solution:</vt:lpstr>
      <vt:lpstr>System Requirements</vt:lpstr>
      <vt:lpstr>PowerPoint Presentation</vt:lpstr>
      <vt:lpstr>Threat Model</vt:lpstr>
      <vt:lpstr>Threat Model</vt:lpstr>
      <vt:lpstr>Results (Output)</vt:lpstr>
      <vt:lpstr>Pros and Cons</vt:lpstr>
      <vt:lpstr>Issues and Solutions</vt:lpstr>
      <vt:lpstr>Conclusion</vt:lpstr>
      <vt:lpstr>Future Scope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Intelligent Transportation Systems to Enhance Pedestrian Safety at Beirut Signalized Intersection.</dc:title>
  <dc:creator>Manda, Supriya</dc:creator>
  <cp:lastModifiedBy>Manda, Supriya</cp:lastModifiedBy>
  <cp:revision>10</cp:revision>
  <dcterms:created xsi:type="dcterms:W3CDTF">2023-04-14T04:48:20Z</dcterms:created>
  <dcterms:modified xsi:type="dcterms:W3CDTF">2023-04-15T04:12:11Z</dcterms:modified>
</cp:coreProperties>
</file>