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handoutMasterIdLst>
    <p:handoutMasterId r:id="rId9"/>
  </p:handoutMasterIdLst>
  <p:sldIdLst>
    <p:sldId id="1111" r:id="rId2"/>
    <p:sldId id="1107" r:id="rId3"/>
    <p:sldId id="1074" r:id="rId4"/>
    <p:sldId id="1102" r:id="rId5"/>
    <p:sldId id="1108" r:id="rId6"/>
    <p:sldId id="1109" r:id="rId7"/>
  </p:sldIdLst>
  <p:sldSz cx="9144000" cy="6858000" type="screen4x3"/>
  <p:notesSz cx="6858000" cy="9080500"/>
  <p:defaultTextStyle>
    <a:defPPr>
      <a:defRPr lang="en-US"/>
    </a:defPPr>
    <a:lvl1pPr algn="ctr" rtl="0" fontAlgn="base">
      <a:spcBef>
        <a:spcPct val="0"/>
      </a:spcBef>
      <a:spcAft>
        <a:spcPct val="25000"/>
      </a:spcAft>
      <a:defRPr sz="1400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25000"/>
      </a:spcAft>
      <a:defRPr sz="1400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25000"/>
      </a:spcAft>
      <a:defRPr sz="1400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25000"/>
      </a:spcAft>
      <a:defRPr sz="1400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25000"/>
      </a:spcAft>
      <a:defRPr sz="1400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000066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6699"/>
    <a:srgbClr val="FFFFFF"/>
    <a:srgbClr val="6666FF"/>
    <a:srgbClr val="996633"/>
    <a:srgbClr val="336600"/>
    <a:srgbClr val="009999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4" autoAdjust="0"/>
    <p:restoredTop sz="99442" autoAdjust="0"/>
  </p:normalViewPr>
  <p:slideViewPr>
    <p:cSldViewPr snapToGrid="0">
      <p:cViewPr>
        <p:scale>
          <a:sx n="75" d="100"/>
          <a:sy n="75" d="100"/>
        </p:scale>
        <p:origin x="-1998" y="-462"/>
      </p:cViewPr>
      <p:guideLst>
        <p:guide orient="horz" pos="508"/>
        <p:guide orient="horz" pos="348"/>
        <p:guide pos="3052"/>
        <p:guide pos="24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118"/>
    </p:cViewPr>
  </p:sorterViewPr>
  <p:notesViewPr>
    <p:cSldViewPr snapToGrid="0">
      <p:cViewPr varScale="1">
        <p:scale>
          <a:sx n="50" d="100"/>
          <a:sy n="50" d="100"/>
        </p:scale>
        <p:origin x="-1938" y="-102"/>
      </p:cViewPr>
      <p:guideLst>
        <p:guide orient="horz" pos="2860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5" tIns="45314" rIns="90625" bIns="45314" numCol="1" anchor="t" anchorCtr="0" compatLnSpc="1">
            <a:prstTxWarp prst="textNoShape">
              <a:avLst/>
            </a:prstTxWarp>
          </a:bodyPr>
          <a:lstStyle>
            <a:lvl1pPr algn="l" defTabSz="906463">
              <a:spcAft>
                <a:spcPct val="0"/>
              </a:spcAft>
              <a:defRPr sz="1200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endParaRPr lang="en-GB" alt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5" tIns="45314" rIns="90625" bIns="45314" numCol="1" anchor="t" anchorCtr="0" compatLnSpc="1">
            <a:prstTxWarp prst="textNoShape">
              <a:avLst/>
            </a:prstTxWarp>
          </a:bodyPr>
          <a:lstStyle>
            <a:lvl1pPr algn="r" defTabSz="906463">
              <a:spcAft>
                <a:spcPct val="0"/>
              </a:spcAft>
              <a:defRPr sz="1200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endParaRPr lang="en-GB" altLang="en-GB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5" tIns="45314" rIns="90625" bIns="45314" numCol="1" anchor="b" anchorCtr="0" compatLnSpc="1">
            <a:prstTxWarp prst="textNoShape">
              <a:avLst/>
            </a:prstTxWarp>
          </a:bodyPr>
          <a:lstStyle>
            <a:lvl1pPr algn="l" defTabSz="906463">
              <a:spcAft>
                <a:spcPct val="0"/>
              </a:spcAft>
              <a:defRPr sz="1200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endParaRPr lang="en-GB" altLang="en-GB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6475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5" tIns="45314" rIns="90625" bIns="45314" numCol="1" anchor="b" anchorCtr="0" compatLnSpc="1">
            <a:prstTxWarp prst="textNoShape">
              <a:avLst/>
            </a:prstTxWarp>
          </a:bodyPr>
          <a:lstStyle>
            <a:lvl1pPr algn="r" defTabSz="906463">
              <a:spcAft>
                <a:spcPct val="0"/>
              </a:spcAft>
              <a:defRPr sz="1200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fld id="{CEADE234-DC7F-4405-955A-19B51158840C}" type="slidenum">
              <a:rPr lang="en-GB" altLang="en-GB"/>
              <a:pPr/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2673507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0975" y="4124325"/>
            <a:ext cx="6488113" cy="4784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smtClean="0"/>
              <a:t>Click to edit Master text styles</a:t>
            </a:r>
          </a:p>
          <a:p>
            <a:pPr lvl="1"/>
            <a:r>
              <a:rPr lang="en-GB" altLang="en-GB" smtClean="0"/>
              <a:t>Second level</a:t>
            </a:r>
          </a:p>
          <a:p>
            <a:pPr lvl="2"/>
            <a:r>
              <a:rPr lang="en-GB" altLang="en-GB" smtClean="0"/>
              <a:t>Third level</a:t>
            </a:r>
          </a:p>
          <a:p>
            <a:pPr lvl="3"/>
            <a:r>
              <a:rPr lang="en-GB" altLang="en-GB" smtClean="0"/>
              <a:t>Fourth level</a:t>
            </a:r>
          </a:p>
          <a:p>
            <a:pPr lvl="4"/>
            <a:r>
              <a:rPr lang="en-GB" altLang="en-GB" smtClean="0"/>
              <a:t>Fifth level</a:t>
            </a:r>
          </a:p>
        </p:txBody>
      </p:sp>
      <p:sp>
        <p:nvSpPr>
          <p:cNvPr id="5129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8200" y="203200"/>
            <a:ext cx="5175250" cy="387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944058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10000"/>
      </a:spcAft>
      <a:defRPr sz="900" kern="1200">
        <a:solidFill>
          <a:srgbClr val="000066"/>
        </a:solidFill>
        <a:latin typeface="Arial" charset="0"/>
        <a:ea typeface="+mn-ea"/>
        <a:cs typeface="+mn-cs"/>
      </a:defRPr>
    </a:lvl1pPr>
    <a:lvl2pPr marL="179388" algn="l" rtl="0" fontAlgn="base">
      <a:spcBef>
        <a:spcPct val="0"/>
      </a:spcBef>
      <a:spcAft>
        <a:spcPct val="10000"/>
      </a:spcAft>
      <a:buChar char="•"/>
      <a:defRPr sz="900" kern="1200">
        <a:solidFill>
          <a:srgbClr val="000066"/>
        </a:solidFill>
        <a:latin typeface="Arial" charset="0"/>
        <a:ea typeface="+mn-ea"/>
        <a:cs typeface="+mn-cs"/>
      </a:defRPr>
    </a:lvl2pPr>
    <a:lvl3pPr marL="358775" algn="l" rtl="0" fontAlgn="base">
      <a:spcBef>
        <a:spcPct val="0"/>
      </a:spcBef>
      <a:spcAft>
        <a:spcPct val="10000"/>
      </a:spcAft>
      <a:buChar char="•"/>
      <a:defRPr sz="900" kern="1200">
        <a:solidFill>
          <a:srgbClr val="000066"/>
        </a:solidFill>
        <a:latin typeface="Arial" charset="0"/>
        <a:ea typeface="+mn-ea"/>
        <a:cs typeface="+mn-cs"/>
      </a:defRPr>
    </a:lvl3pPr>
    <a:lvl4pPr marL="538163" algn="l" rtl="0" fontAlgn="base">
      <a:spcBef>
        <a:spcPct val="0"/>
      </a:spcBef>
      <a:spcAft>
        <a:spcPct val="10000"/>
      </a:spcAft>
      <a:buChar char="•"/>
      <a:defRPr sz="900" kern="1200">
        <a:solidFill>
          <a:srgbClr val="000066"/>
        </a:solidFill>
        <a:latin typeface="Arial" charset="0"/>
        <a:ea typeface="+mn-ea"/>
        <a:cs typeface="+mn-cs"/>
      </a:defRPr>
    </a:lvl4pPr>
    <a:lvl5pPr marL="717550" algn="l" rtl="0" fontAlgn="base">
      <a:spcBef>
        <a:spcPct val="0"/>
      </a:spcBef>
      <a:spcAft>
        <a:spcPct val="10000"/>
      </a:spcAft>
      <a:buChar char="•"/>
      <a:defRPr sz="900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210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24614"/>
            <a:ext cx="2972421" cy="454336"/>
          </a:xfrm>
          <a:prstGeom prst="rect">
            <a:avLst/>
          </a:prstGeom>
          <a:ln/>
        </p:spPr>
        <p:txBody>
          <a:bodyPr lIns="89373" tIns="44687" rIns="89373" bIns="44687"/>
          <a:lstStyle/>
          <a:p>
            <a:fld id="{C164E7C7-3DD0-4784-B4FE-37442DA509A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203200"/>
            <a:ext cx="5172075" cy="387985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203200"/>
            <a:ext cx="5172075" cy="3879850"/>
          </a:xfrm>
          <a:ln/>
        </p:spPr>
      </p:sp>
      <p:sp>
        <p:nvSpPr>
          <p:cNvPr id="245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2338388"/>
            <a:ext cx="8421688" cy="1397000"/>
          </a:xfrm>
        </p:spPr>
        <p:txBody>
          <a:bodyPr>
            <a:spAutoFit/>
          </a:bodyPr>
          <a:lstStyle>
            <a:lvl1pPr>
              <a:lnSpc>
                <a:spcPts val="5500"/>
              </a:lnSpc>
              <a:defRPr sz="6000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7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3957638"/>
            <a:ext cx="5399088" cy="212725"/>
          </a:xfrm>
        </p:spPr>
        <p:txBody>
          <a:bodyPr>
            <a:spAutoFit/>
          </a:bodyPr>
          <a:lstStyle>
            <a:lvl1pPr>
              <a:defRPr sz="1400" b="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0ABD86-54B2-47A2-A64B-A8A8F8E65491}" type="slidenum">
              <a:rPr lang="en-US" altLang="en-GB"/>
              <a:pPr/>
              <a:t>‹#›</a:t>
            </a:fld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GB"/>
              <a:t>Chart, diagram &amp; table timesaver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DED08E-6FA0-44CE-A535-AAEBAF469866}" type="slidenum">
              <a:rPr lang="en-US" altLang="en-GB"/>
              <a:pPr/>
              <a:t>‹#›</a:t>
            </a:fld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168400"/>
            <a:ext cx="413385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68400"/>
            <a:ext cx="4135438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GB"/>
              <a:t>Chart, diagram &amp; table timesaver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A54A96-96F4-47B5-8DA9-4D018F4D225F}" type="slidenum">
              <a:rPr lang="en-US" altLang="en-GB"/>
              <a:pPr/>
              <a:t>‹#›</a:t>
            </a:fld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GB"/>
              <a:t>Chart, diagram &amp; table timesaver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C54D04-089B-4562-9A44-5427D01074E4}" type="slidenum">
              <a:rPr lang="en-US" altLang="en-GB"/>
              <a:pPr/>
              <a:t>‹#›</a:t>
            </a:fld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GB"/>
              <a:t>Chart, diagram &amp; table timesaver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89192B-E427-4E10-A76F-5C28E5DAA419}" type="slidenum">
              <a:rPr lang="en-US" altLang="en-GB"/>
              <a:pPr/>
              <a:t>‹#›</a:t>
            </a:fld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58775"/>
            <a:ext cx="8421688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6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168400"/>
            <a:ext cx="8421688" cy="5218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664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3900" y="6629400"/>
            <a:ext cx="5243513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>
              <a:spcAft>
                <a:spcPct val="0"/>
              </a:spcAft>
              <a:defRPr sz="800"/>
            </a:lvl1pPr>
          </a:lstStyle>
          <a:p>
            <a:r>
              <a:rPr lang="en-US" altLang="en-GB" dirty="0" smtClean="0"/>
              <a:t>Supriya Naik DW </a:t>
            </a:r>
            <a:r>
              <a:rPr lang="en-US" altLang="en-GB" dirty="0" err="1" smtClean="0"/>
              <a:t>Assgn</a:t>
            </a:r>
            <a:endParaRPr lang="en-US" altLang="en-GB" dirty="0"/>
          </a:p>
        </p:txBody>
      </p:sp>
      <p:sp>
        <p:nvSpPr>
          <p:cNvPr id="2366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063" y="6629400"/>
            <a:ext cx="355600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>
              <a:spcAft>
                <a:spcPct val="0"/>
              </a:spcAft>
              <a:defRPr sz="800"/>
            </a:lvl1pPr>
          </a:lstStyle>
          <a:p>
            <a:fld id="{1FC65FDB-01BF-48E5-BD73-CE11F874BF6C}" type="slidenum">
              <a:rPr lang="en-US" altLang="en-GB"/>
              <a:pPr/>
              <a:t>‹#›</a:t>
            </a:fld>
            <a:endParaRPr lang="en-US" alt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4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0066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0066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0066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0066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0066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0066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0066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0066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0066"/>
          </a:solidFill>
          <a:latin typeface="Arial" charset="0"/>
        </a:defRPr>
      </a:lvl9pPr>
    </p:titleStyle>
    <p:bodyStyle>
      <a:lvl1pPr algn="l" rtl="0" fontAlgn="base">
        <a:spcBef>
          <a:spcPct val="0"/>
        </a:spcBef>
        <a:spcAft>
          <a:spcPct val="25000"/>
        </a:spcAft>
        <a:defRPr b="1">
          <a:solidFill>
            <a:srgbClr val="000066"/>
          </a:solidFill>
          <a:latin typeface="+mn-lt"/>
          <a:ea typeface="+mn-ea"/>
          <a:cs typeface="+mn-cs"/>
        </a:defRPr>
      </a:lvl1pPr>
      <a:lvl2pPr marL="169863" indent="-168275" algn="l" rtl="0" fontAlgn="base">
        <a:spcBef>
          <a:spcPct val="0"/>
        </a:spcBef>
        <a:spcAft>
          <a:spcPct val="25000"/>
        </a:spcAft>
        <a:buChar char="•"/>
        <a:defRPr>
          <a:solidFill>
            <a:srgbClr val="000066"/>
          </a:solidFill>
          <a:latin typeface="+mn-lt"/>
        </a:defRPr>
      </a:lvl2pPr>
      <a:lvl3pPr marL="457200" indent="-171450" algn="l" rtl="0" fontAlgn="base">
        <a:spcBef>
          <a:spcPct val="0"/>
        </a:spcBef>
        <a:spcAft>
          <a:spcPct val="25000"/>
        </a:spcAft>
        <a:buChar char="–"/>
        <a:defRPr sz="1600">
          <a:solidFill>
            <a:srgbClr val="000066"/>
          </a:solidFill>
          <a:latin typeface="+mn-lt"/>
        </a:defRPr>
      </a:lvl3pPr>
      <a:lvl4pPr marL="742950" indent="-171450" algn="l" rtl="0" fontAlgn="base">
        <a:spcBef>
          <a:spcPct val="0"/>
        </a:spcBef>
        <a:spcAft>
          <a:spcPct val="25000"/>
        </a:spcAft>
        <a:buChar char="•"/>
        <a:defRPr sz="1400">
          <a:solidFill>
            <a:srgbClr val="000066"/>
          </a:solidFill>
          <a:latin typeface="+mn-lt"/>
        </a:defRPr>
      </a:lvl4pPr>
      <a:lvl5pPr marL="1028700" indent="-171450" algn="l" rtl="0" fontAlgn="base">
        <a:spcBef>
          <a:spcPct val="0"/>
        </a:spcBef>
        <a:spcAft>
          <a:spcPct val="25000"/>
        </a:spcAft>
        <a:buChar char="–"/>
        <a:defRPr sz="1200">
          <a:solidFill>
            <a:srgbClr val="000066"/>
          </a:solidFill>
          <a:latin typeface="+mn-lt"/>
        </a:defRPr>
      </a:lvl5pPr>
      <a:lvl6pPr marL="1485900" indent="-171450" algn="l" rtl="0" fontAlgn="base">
        <a:spcBef>
          <a:spcPct val="0"/>
        </a:spcBef>
        <a:spcAft>
          <a:spcPct val="25000"/>
        </a:spcAft>
        <a:buChar char="–"/>
        <a:defRPr sz="1200">
          <a:solidFill>
            <a:srgbClr val="000066"/>
          </a:solidFill>
          <a:latin typeface="+mn-lt"/>
        </a:defRPr>
      </a:lvl6pPr>
      <a:lvl7pPr marL="1943100" indent="-171450" algn="l" rtl="0" fontAlgn="base">
        <a:spcBef>
          <a:spcPct val="0"/>
        </a:spcBef>
        <a:spcAft>
          <a:spcPct val="25000"/>
        </a:spcAft>
        <a:buChar char="–"/>
        <a:defRPr sz="1200">
          <a:solidFill>
            <a:srgbClr val="000066"/>
          </a:solidFill>
          <a:latin typeface="+mn-lt"/>
        </a:defRPr>
      </a:lvl7pPr>
      <a:lvl8pPr marL="2400300" indent="-171450" algn="l" rtl="0" fontAlgn="base">
        <a:spcBef>
          <a:spcPct val="0"/>
        </a:spcBef>
        <a:spcAft>
          <a:spcPct val="25000"/>
        </a:spcAft>
        <a:buChar char="–"/>
        <a:defRPr sz="1200">
          <a:solidFill>
            <a:srgbClr val="000066"/>
          </a:solidFill>
          <a:latin typeface="+mn-lt"/>
        </a:defRPr>
      </a:lvl8pPr>
      <a:lvl9pPr marL="2857500" indent="-171450" algn="l" rtl="0" fontAlgn="base">
        <a:spcBef>
          <a:spcPct val="0"/>
        </a:spcBef>
        <a:spcAft>
          <a:spcPct val="25000"/>
        </a:spcAft>
        <a:buChar char="–"/>
        <a:defRPr sz="12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upriya.naik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89192B-E427-4E10-A76F-5C28E5DAA419}" type="slidenum">
              <a:rPr lang="en-US" altLang="en-GB" smtClean="0"/>
              <a:pPr/>
              <a:t>1</a:t>
            </a:fld>
            <a:endParaRPr lang="en-US" alt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9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0700" y="2336800"/>
            <a:ext cx="1981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Supriya Naik</a:t>
            </a:r>
          </a:p>
          <a:p>
            <a:r>
              <a:rPr lang="en-US" i="1" dirty="0" smtClean="0"/>
              <a:t>2/24/2014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99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18D7E-9C5C-431F-B1F0-532F40A0282A}" type="slidenum">
              <a:rPr lang="en-US" altLang="en-GB"/>
              <a:pPr/>
              <a:t>2</a:t>
            </a:fld>
            <a:endParaRPr lang="en-US" altLang="en-GB" dirty="0"/>
          </a:p>
        </p:txBody>
      </p:sp>
      <p:sp>
        <p:nvSpPr>
          <p:cNvPr id="209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Geographical penetration and product </a:t>
            </a:r>
            <a:r>
              <a:rPr lang="en-US" i="1" dirty="0" smtClean="0"/>
              <a:t>mix</a:t>
            </a:r>
            <a:br>
              <a:rPr lang="en-US" i="1" dirty="0" smtClean="0"/>
            </a:br>
            <a:r>
              <a:rPr lang="en-US" b="1" dirty="0" smtClean="0"/>
              <a:t>Analysis </a:t>
            </a:r>
            <a:endParaRPr lang="en-US" b="1" dirty="0"/>
          </a:p>
        </p:txBody>
      </p:sp>
      <p:sp>
        <p:nvSpPr>
          <p:cNvPr id="20992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Approach:</a:t>
            </a:r>
          </a:p>
          <a:p>
            <a:pPr marL="1588" lvl="1" indent="0">
              <a:buNone/>
            </a:pPr>
            <a:r>
              <a:rPr lang="en-US" sz="1600" dirty="0" smtClean="0"/>
              <a:t>- On 2/14 request received from </a:t>
            </a:r>
            <a:r>
              <a:rPr lang="en-US" sz="1600" dirty="0"/>
              <a:t>Bob </a:t>
            </a:r>
            <a:r>
              <a:rPr lang="en-US" sz="1600" dirty="0" smtClean="0"/>
              <a:t>O’Connor, Database Marketer, 2-wheels INC </a:t>
            </a:r>
            <a:r>
              <a:rPr lang="en-US" sz="1600" dirty="0"/>
              <a:t>to build a summary, giving </a:t>
            </a:r>
            <a:r>
              <a:rPr lang="en-US" sz="1600" dirty="0" smtClean="0"/>
              <a:t>by US </a:t>
            </a:r>
            <a:r>
              <a:rPr lang="en-US" sz="1600" dirty="0"/>
              <a:t>postal </a:t>
            </a:r>
            <a:r>
              <a:rPr lang="en-US" sz="1600" dirty="0" smtClean="0"/>
              <a:t>code</a:t>
            </a:r>
            <a:r>
              <a:rPr lang="en-US" sz="1600" dirty="0"/>
              <a:t> </a:t>
            </a:r>
            <a:r>
              <a:rPr lang="en-US" sz="1600" dirty="0" smtClean="0"/>
              <a:t> (1)The </a:t>
            </a:r>
            <a:r>
              <a:rPr lang="en-US" sz="1600" dirty="0"/>
              <a:t>number of distinct buyers</a:t>
            </a:r>
            <a:r>
              <a:rPr lang="en-US" sz="1600" dirty="0" smtClean="0"/>
              <a:t>, (2) </a:t>
            </a:r>
            <a:r>
              <a:rPr lang="en-US" sz="1600" dirty="0"/>
              <a:t>The average order value</a:t>
            </a:r>
            <a:r>
              <a:rPr lang="en-US" sz="1600" dirty="0" smtClean="0"/>
              <a:t>, (3) The </a:t>
            </a:r>
            <a:r>
              <a:rPr lang="en-US" sz="1600" dirty="0"/>
              <a:t>total revenue</a:t>
            </a:r>
            <a:r>
              <a:rPr lang="en-US" sz="1600" dirty="0" smtClean="0"/>
              <a:t>, (4) </a:t>
            </a:r>
            <a:r>
              <a:rPr lang="en-US" sz="1600" dirty="0"/>
              <a:t>The most popular product category (the top level in the product hierarchy)</a:t>
            </a:r>
          </a:p>
          <a:p>
            <a:pPr marL="1588" lvl="1" indent="0">
              <a:buNone/>
            </a:pPr>
            <a:r>
              <a:rPr lang="en-US" sz="1600" dirty="0" smtClean="0"/>
              <a:t>- Performed SQL queries on AdventureWorks2008R2 and </a:t>
            </a:r>
            <a:r>
              <a:rPr lang="en-US" sz="1600" dirty="0"/>
              <a:t>AdventureWorksDW2008R2</a:t>
            </a:r>
          </a:p>
          <a:p>
            <a:pPr marL="1588" lvl="1" indent="0">
              <a:buNone/>
            </a:pPr>
            <a:r>
              <a:rPr lang="en-US" sz="1600" dirty="0" smtClean="0"/>
              <a:t> database to retrieve data for </a:t>
            </a:r>
            <a:r>
              <a:rPr lang="en-US" sz="1600" i="1" dirty="0"/>
              <a:t>Geographical penetration and product </a:t>
            </a:r>
            <a:r>
              <a:rPr lang="en-US" sz="1600" i="1" dirty="0" smtClean="0"/>
              <a:t>mix </a:t>
            </a:r>
            <a:r>
              <a:rPr lang="en-US" sz="1600" dirty="0" smtClean="0"/>
              <a:t>analysis</a:t>
            </a:r>
            <a:r>
              <a:rPr lang="en-US" sz="1600" i="1" dirty="0" smtClean="0"/>
              <a:t>.</a:t>
            </a:r>
          </a:p>
          <a:p>
            <a:pPr lvl="1"/>
            <a:r>
              <a:rPr lang="en-US" b="1" dirty="0" smtClean="0"/>
              <a:t>Assumptions:</a:t>
            </a:r>
          </a:p>
          <a:p>
            <a:pPr lvl="1">
              <a:buFontTx/>
              <a:buChar char="-"/>
            </a:pPr>
            <a:r>
              <a:rPr lang="en-US" sz="1600" dirty="0" smtClean="0"/>
              <a:t>The </a:t>
            </a:r>
            <a:r>
              <a:rPr lang="en-US" sz="1600" dirty="0"/>
              <a:t>top product mix is evaluated on highest </a:t>
            </a:r>
            <a:r>
              <a:rPr lang="en-US" sz="1600" dirty="0" smtClean="0"/>
              <a:t>quantity sold.</a:t>
            </a:r>
          </a:p>
          <a:p>
            <a:pPr lvl="1">
              <a:buFontTx/>
              <a:buChar char="-"/>
            </a:pPr>
            <a:r>
              <a:rPr lang="en-US" sz="1600" dirty="0" smtClean="0"/>
              <a:t>The average order value = </a:t>
            </a:r>
            <a:r>
              <a:rPr lang="en-US" sz="1600" dirty="0" smtClean="0"/>
              <a:t>AVG (Sales </a:t>
            </a:r>
            <a:r>
              <a:rPr lang="en-US" sz="1600" dirty="0" smtClean="0"/>
              <a:t>Amount/ Order </a:t>
            </a:r>
            <a:r>
              <a:rPr lang="en-US" sz="1600" dirty="0" smtClean="0"/>
              <a:t>Quantity)</a:t>
            </a:r>
            <a:endParaRPr lang="en-US" sz="1600" dirty="0" smtClean="0"/>
          </a:p>
          <a:p>
            <a:pPr lvl="1">
              <a:buFontTx/>
              <a:buChar char="-"/>
            </a:pPr>
            <a:r>
              <a:rPr lang="en-US" sz="1600" dirty="0" smtClean="0"/>
              <a:t>The postal codes in consideration are with 5 numbers.</a:t>
            </a:r>
          </a:p>
          <a:p>
            <a:pPr lvl="1"/>
            <a:r>
              <a:rPr lang="en-US" b="1" dirty="0" smtClean="0"/>
              <a:t>Resources:</a:t>
            </a:r>
          </a:p>
          <a:p>
            <a:pPr marL="1588" lvl="1" indent="0">
              <a:buNone/>
            </a:pPr>
            <a:r>
              <a:rPr lang="en-US" sz="1600" dirty="0" smtClean="0"/>
              <a:t>-</a:t>
            </a:r>
            <a:r>
              <a:rPr lang="en-US" dirty="0" smtClean="0"/>
              <a:t> </a:t>
            </a:r>
            <a:r>
              <a:rPr lang="en-US" sz="1600" dirty="0" smtClean="0"/>
              <a:t>Database :</a:t>
            </a:r>
            <a:r>
              <a:rPr lang="en-US" sz="1600" dirty="0"/>
              <a:t>AdventureWorks2008R2 and AdventureWorksDW2008R2</a:t>
            </a:r>
          </a:p>
          <a:p>
            <a:pPr marL="1588" lvl="1" indent="0">
              <a:buNone/>
            </a:pPr>
            <a:r>
              <a:rPr lang="en-US" sz="1600" dirty="0" smtClean="0"/>
              <a:t>- ERD: Online Research</a:t>
            </a:r>
          </a:p>
          <a:p>
            <a:pPr marL="1588" lvl="1" indent="0">
              <a:buNone/>
            </a:pPr>
            <a:r>
              <a:rPr lang="en-US" sz="1600" dirty="0" smtClean="0"/>
              <a:t>- GitHub: SQL Codes ran for this analysis </a:t>
            </a:r>
            <a:r>
              <a:rPr lang="en-US" sz="1600" dirty="0"/>
              <a:t>available on GitHub in "SupriyaAdventureWorks" </a:t>
            </a:r>
            <a:r>
              <a:rPr lang="en-US" sz="1600" dirty="0" smtClean="0"/>
              <a:t>repository. </a:t>
            </a:r>
          </a:p>
          <a:p>
            <a:pPr marL="1588" lvl="1" indent="0">
              <a:buNone/>
            </a:pPr>
            <a:r>
              <a:rPr lang="en-US" sz="1600" dirty="0" smtClean="0"/>
              <a:t>- MS Office</a:t>
            </a:r>
          </a:p>
          <a:p>
            <a:pPr marL="1588" lvl="1" indent="0">
              <a:buNone/>
            </a:pPr>
            <a:r>
              <a:rPr lang="en-US" sz="1600" dirty="0" smtClean="0"/>
              <a:t>- MS SQL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89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17F0F-A5AD-4C56-A73E-8C6689D8E88B}" type="slidenum">
              <a:rPr lang="en-US" altLang="en-GB"/>
              <a:pPr/>
              <a:t>3</a:t>
            </a:fld>
            <a:endParaRPr lang="en-US" altLang="en-GB" dirty="0"/>
          </a:p>
        </p:txBody>
      </p:sp>
      <p:sp>
        <p:nvSpPr>
          <p:cNvPr id="2146321" name="Rectangle 17"/>
          <p:cNvSpPr>
            <a:spLocks noChangeArrowheads="1"/>
          </p:cNvSpPr>
          <p:nvPr/>
        </p:nvSpPr>
        <p:spPr bwMode="auto">
          <a:xfrm>
            <a:off x="269875" y="812800"/>
            <a:ext cx="8601075" cy="5665788"/>
          </a:xfrm>
          <a:prstGeom prst="rect">
            <a:avLst/>
          </a:prstGeom>
          <a:solidFill>
            <a:srgbClr val="E5E5CC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14632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84175" y="914400"/>
            <a:ext cx="8510588" cy="5573713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146322" name="Oval 18"/>
          <p:cNvSpPr>
            <a:spLocks noChangeAspect="1" noChangeArrowheads="1"/>
          </p:cNvSpPr>
          <p:nvPr/>
        </p:nvSpPr>
        <p:spPr bwMode="auto">
          <a:xfrm>
            <a:off x="2679700" y="2271712"/>
            <a:ext cx="3910012" cy="3910012"/>
          </a:xfrm>
          <a:prstGeom prst="ellipse">
            <a:avLst/>
          </a:prstGeom>
          <a:noFill/>
          <a:ln w="28575" algn="ctr">
            <a:solidFill>
              <a:srgbClr val="000066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146319" name="Rectangle 15"/>
          <p:cNvSpPr>
            <a:spLocks noGrp="1" noChangeArrowheads="1"/>
          </p:cNvSpPr>
          <p:nvPr>
            <p:ph type="title"/>
          </p:nvPr>
        </p:nvSpPr>
        <p:spPr>
          <a:xfrm>
            <a:off x="359567" y="182562"/>
            <a:ext cx="8421688" cy="630238"/>
          </a:xfrm>
        </p:spPr>
        <p:txBody>
          <a:bodyPr/>
          <a:lstStyle/>
          <a:p>
            <a:r>
              <a:rPr lang="en-US" dirty="0" smtClean="0"/>
              <a:t>2-Wheel INC</a:t>
            </a:r>
            <a:br>
              <a:rPr lang="en-US" dirty="0" smtClean="0"/>
            </a:br>
            <a:r>
              <a:rPr lang="en-US" b="1" dirty="0" smtClean="0"/>
              <a:t>Customer Centric Sales Analysis</a:t>
            </a:r>
            <a:endParaRPr lang="en-US" b="1" dirty="0"/>
          </a:p>
        </p:txBody>
      </p:sp>
      <p:sp>
        <p:nvSpPr>
          <p:cNvPr id="2146310" name="Rectangle 6"/>
          <p:cNvSpPr>
            <a:spLocks noChangeArrowheads="1"/>
          </p:cNvSpPr>
          <p:nvPr/>
        </p:nvSpPr>
        <p:spPr bwMode="auto">
          <a:xfrm>
            <a:off x="990600" y="5168900"/>
            <a:ext cx="3189288" cy="860425"/>
          </a:xfrm>
          <a:prstGeom prst="rect">
            <a:avLst/>
          </a:prstGeom>
          <a:solidFill>
            <a:srgbClr val="6666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 algn="l">
              <a:spcAft>
                <a:spcPct val="1000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Average Order Value Range: </a:t>
            </a:r>
          </a:p>
          <a:p>
            <a:pPr algn="l">
              <a:spcAft>
                <a:spcPct val="1000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- Highest $ 7277.01 </a:t>
            </a:r>
            <a:r>
              <a:rPr lang="en-US" sz="900" b="1" dirty="0" smtClean="0">
                <a:solidFill>
                  <a:srgbClr val="FFFFFF"/>
                </a:solidFill>
              </a:rPr>
              <a:t>(Postal Code 61265)</a:t>
            </a:r>
          </a:p>
          <a:p>
            <a:pPr algn="l">
              <a:spcAft>
                <a:spcPct val="1000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- Lowest  $ 1.35 </a:t>
            </a:r>
            <a:r>
              <a:rPr lang="en-US" sz="900" b="1" dirty="0" smtClean="0">
                <a:solidFill>
                  <a:srgbClr val="FFFFFF"/>
                </a:solidFill>
              </a:rPr>
              <a:t>(Postal Code 02895)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46311" name="Rectangle 7"/>
          <p:cNvSpPr>
            <a:spLocks noChangeArrowheads="1"/>
          </p:cNvSpPr>
          <p:nvPr/>
        </p:nvSpPr>
        <p:spPr bwMode="auto">
          <a:xfrm>
            <a:off x="4845680" y="5168900"/>
            <a:ext cx="3345819" cy="860425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66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 algn="l">
              <a:spcAft>
                <a:spcPct val="10000"/>
              </a:spcAft>
            </a:pPr>
            <a:r>
              <a:rPr lang="en-US" b="1" dirty="0" smtClean="0"/>
              <a:t>Total Revenue Range:</a:t>
            </a:r>
          </a:p>
          <a:p>
            <a:pPr algn="l">
              <a:spcAft>
                <a:spcPct val="10000"/>
              </a:spcAft>
            </a:pPr>
            <a:r>
              <a:rPr lang="en-US" b="1" dirty="0" smtClean="0"/>
              <a:t>- Highest </a:t>
            </a:r>
            <a:r>
              <a:rPr lang="en-US" b="1" dirty="0"/>
              <a:t>$ </a:t>
            </a:r>
            <a:r>
              <a:rPr lang="en-US" b="1" dirty="0" smtClean="0"/>
              <a:t>1,570,025.39 </a:t>
            </a:r>
            <a:r>
              <a:rPr lang="en-US" sz="900" b="1" dirty="0" smtClean="0"/>
              <a:t>( postal code 98104)</a:t>
            </a:r>
            <a:endParaRPr lang="en-US" sz="1600" b="1" dirty="0"/>
          </a:p>
          <a:p>
            <a:pPr algn="l">
              <a:spcAft>
                <a:spcPct val="10000"/>
              </a:spcAft>
            </a:pPr>
            <a:r>
              <a:rPr lang="en-US" b="1" dirty="0" smtClean="0"/>
              <a:t>- Lowest </a:t>
            </a:r>
            <a:r>
              <a:rPr lang="en-US" b="1" dirty="0"/>
              <a:t>$ </a:t>
            </a:r>
            <a:r>
              <a:rPr lang="en-US" b="1" dirty="0" smtClean="0"/>
              <a:t>                </a:t>
            </a:r>
            <a:r>
              <a:rPr lang="en-US" b="1" dirty="0"/>
              <a:t>1.35 </a:t>
            </a:r>
            <a:r>
              <a:rPr lang="en-US" sz="900" b="1" dirty="0"/>
              <a:t>( postal code </a:t>
            </a:r>
            <a:r>
              <a:rPr lang="en-US" sz="900" b="1" dirty="0" smtClean="0"/>
              <a:t>02895)</a:t>
            </a:r>
            <a:endParaRPr lang="en-US" sz="1800" b="1" dirty="0"/>
          </a:p>
        </p:txBody>
      </p:sp>
      <p:sp>
        <p:nvSpPr>
          <p:cNvPr id="2146315" name="Rectangle 11"/>
          <p:cNvSpPr>
            <a:spLocks noChangeArrowheads="1"/>
          </p:cNvSpPr>
          <p:nvPr/>
        </p:nvSpPr>
        <p:spPr bwMode="auto">
          <a:xfrm>
            <a:off x="2854324" y="812800"/>
            <a:ext cx="3459001" cy="1498600"/>
          </a:xfrm>
          <a:prstGeom prst="rect">
            <a:avLst/>
          </a:prstGeom>
          <a:solidFill>
            <a:srgbClr val="003399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 algn="l">
              <a:spcAft>
                <a:spcPct val="1000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Rank of Product Categories </a:t>
            </a:r>
            <a:r>
              <a:rPr lang="en-US" b="1" dirty="0">
                <a:solidFill>
                  <a:srgbClr val="FFFFFF"/>
                </a:solidFill>
              </a:rPr>
              <a:t>based on </a:t>
            </a:r>
            <a:r>
              <a:rPr lang="en-US" b="1" dirty="0" smtClean="0">
                <a:solidFill>
                  <a:srgbClr val="FFFFFF"/>
                </a:solidFill>
              </a:rPr>
              <a:t>highest quantity sold:</a:t>
            </a:r>
            <a:endParaRPr lang="en-US" b="1" dirty="0">
              <a:solidFill>
                <a:srgbClr val="FFFFFF"/>
              </a:solidFill>
            </a:endParaRPr>
          </a:p>
          <a:p>
            <a:pPr algn="l">
              <a:spcAft>
                <a:spcPct val="1000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#1 Bikes </a:t>
            </a:r>
          </a:p>
          <a:p>
            <a:pPr algn="l">
              <a:spcAft>
                <a:spcPct val="1000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#2 Clothing</a:t>
            </a:r>
            <a:endParaRPr lang="en-US" b="1" dirty="0">
              <a:solidFill>
                <a:srgbClr val="FFFFFF"/>
              </a:solidFill>
            </a:endParaRPr>
          </a:p>
          <a:p>
            <a:pPr algn="l">
              <a:spcAft>
                <a:spcPct val="1000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#3 Accessories </a:t>
            </a:r>
          </a:p>
          <a:p>
            <a:pPr algn="l">
              <a:spcAft>
                <a:spcPct val="1000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#4 Components</a:t>
            </a:r>
          </a:p>
        </p:txBody>
      </p:sp>
      <p:sp>
        <p:nvSpPr>
          <p:cNvPr id="2146323" name="Line 19"/>
          <p:cNvSpPr>
            <a:spLocks noChangeShapeType="1"/>
          </p:cNvSpPr>
          <p:nvPr/>
        </p:nvSpPr>
        <p:spPr bwMode="auto">
          <a:xfrm rot="10800000">
            <a:off x="4569619" y="2311399"/>
            <a:ext cx="794" cy="1736724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lg" len="lg"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146324" name="Line 20"/>
          <p:cNvSpPr>
            <a:spLocks noChangeShapeType="1"/>
          </p:cNvSpPr>
          <p:nvPr/>
        </p:nvSpPr>
        <p:spPr bwMode="auto">
          <a:xfrm rot="3600000">
            <a:off x="3674277" y="3573007"/>
            <a:ext cx="55382" cy="204085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lg" len="lg"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146325" name="Line 21"/>
          <p:cNvSpPr>
            <a:spLocks noChangeShapeType="1"/>
          </p:cNvSpPr>
          <p:nvPr/>
        </p:nvSpPr>
        <p:spPr bwMode="auto">
          <a:xfrm rot="18000000" flipH="1">
            <a:off x="5413944" y="3572319"/>
            <a:ext cx="54588" cy="20422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lg" len="lg"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146317" name="Oval 13"/>
          <p:cNvSpPr>
            <a:spLocks noChangeAspect="1" noChangeArrowheads="1"/>
          </p:cNvSpPr>
          <p:nvPr/>
        </p:nvSpPr>
        <p:spPr bwMode="auto">
          <a:xfrm>
            <a:off x="3441700" y="2919412"/>
            <a:ext cx="2208213" cy="2208213"/>
          </a:xfrm>
          <a:prstGeom prst="ellipse">
            <a:avLst/>
          </a:prstGeom>
          <a:solidFill>
            <a:srgbClr val="800080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36000" tIns="36000" rIns="36000" bIns="36000"/>
          <a:lstStyle/>
          <a:p>
            <a:pPr>
              <a:spcAft>
                <a:spcPct val="10000"/>
              </a:spcAft>
            </a:pPr>
            <a:r>
              <a:rPr lang="en-US" sz="2000" b="1" dirty="0">
                <a:solidFill>
                  <a:srgbClr val="FFFFFF"/>
                </a:solidFill>
              </a:rPr>
              <a:t>Distinct </a:t>
            </a:r>
            <a:r>
              <a:rPr lang="en-US" sz="2000" b="1" dirty="0" smtClean="0">
                <a:solidFill>
                  <a:srgbClr val="FFFFFF"/>
                </a:solidFill>
              </a:rPr>
              <a:t>Buyers </a:t>
            </a:r>
            <a:r>
              <a:rPr lang="en-US" sz="2000" b="1" dirty="0">
                <a:solidFill>
                  <a:srgbClr val="FFFFFF"/>
                </a:solidFill>
              </a:rPr>
              <a:t>#</a:t>
            </a:r>
          </a:p>
          <a:p>
            <a:pPr>
              <a:spcAft>
                <a:spcPct val="10000"/>
              </a:spcAft>
            </a:pPr>
            <a:r>
              <a:rPr lang="en-US" sz="2800" b="1" dirty="0" smtClean="0">
                <a:solidFill>
                  <a:srgbClr val="FFFFFF"/>
                </a:solidFill>
              </a:rPr>
              <a:t>8210</a:t>
            </a:r>
            <a:endParaRPr lang="en-US" sz="2800" b="1" dirty="0">
              <a:solidFill>
                <a:srgbClr val="FFFFFF"/>
              </a:solidFill>
            </a:endParaRPr>
          </a:p>
          <a:p>
            <a:pPr>
              <a:spcAft>
                <a:spcPct val="10000"/>
              </a:spcAft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58775" y="6280150"/>
            <a:ext cx="8421688" cy="10772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spcAft>
                <a:spcPct val="10000"/>
              </a:spcAft>
            </a:pPr>
            <a:r>
              <a:rPr lang="en-US" sz="700" dirty="0" smtClean="0"/>
              <a:t>Source: Data analysis on 2-wheel INC</a:t>
            </a:r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269875" y="965200"/>
            <a:ext cx="8601075" cy="5665788"/>
          </a:xfrm>
          <a:prstGeom prst="rect">
            <a:avLst/>
          </a:prstGeom>
          <a:solidFill>
            <a:srgbClr val="E5E5CC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  <p:pic>
        <p:nvPicPr>
          <p:cNvPr id="238933" name="Picture 1365" descr="US M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357" y="1371600"/>
            <a:ext cx="7239000" cy="4903788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1221012" y="1796140"/>
            <a:ext cx="107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WA</a:t>
            </a:r>
            <a:endParaRPr 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07357" y="4156528"/>
            <a:ext cx="50292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#</a:t>
            </a:r>
            <a:r>
              <a:rPr lang="en-US" b="1" dirty="0" smtClean="0"/>
              <a:t>1 State: California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b="1" dirty="0" smtClean="0"/>
              <a:t>- 34% of Total Revenue for 55% of distinct customers</a:t>
            </a:r>
          </a:p>
          <a:p>
            <a:pPr algn="l"/>
            <a:r>
              <a:rPr lang="en-US" b="1" dirty="0" smtClean="0"/>
              <a:t>- Top selling product: </a:t>
            </a:r>
            <a:r>
              <a:rPr lang="en-US" b="1" dirty="0"/>
              <a:t>#1 Mountain-100 Black, 38 – </a:t>
            </a:r>
            <a:r>
              <a:rPr lang="en-US" b="1" dirty="0" smtClean="0"/>
              <a:t>Bikes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131581" y="3054350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</a:t>
            </a:r>
            <a:endParaRPr lang="en-US" b="1" dirty="0"/>
          </a:p>
        </p:txBody>
      </p:sp>
      <p:sp>
        <p:nvSpPr>
          <p:cNvPr id="66" name="5-Point Star 65"/>
          <p:cNvSpPr/>
          <p:nvPr/>
        </p:nvSpPr>
        <p:spPr bwMode="auto">
          <a:xfrm>
            <a:off x="1182914" y="3519714"/>
            <a:ext cx="246743" cy="217714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7" name="5-Point Star 66"/>
          <p:cNvSpPr/>
          <p:nvPr/>
        </p:nvSpPr>
        <p:spPr bwMode="auto">
          <a:xfrm>
            <a:off x="1814286" y="1796140"/>
            <a:ext cx="246743" cy="217714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4" name="5-Point Star 73"/>
          <p:cNvSpPr/>
          <p:nvPr/>
        </p:nvSpPr>
        <p:spPr bwMode="auto">
          <a:xfrm>
            <a:off x="1560286" y="2376888"/>
            <a:ext cx="246743" cy="217714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354940"/>
            <a:ext cx="49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OR</a:t>
            </a:r>
            <a:endParaRPr lang="en-US" sz="1100" b="1" dirty="0"/>
          </a:p>
        </p:txBody>
      </p:sp>
      <p:sp>
        <p:nvSpPr>
          <p:cNvPr id="6" name="Freeform 5"/>
          <p:cNvSpPr/>
          <p:nvPr/>
        </p:nvSpPr>
        <p:spPr bwMode="auto">
          <a:xfrm>
            <a:off x="1079500" y="1612900"/>
            <a:ext cx="1120162" cy="2882900"/>
          </a:xfrm>
          <a:custGeom>
            <a:avLst/>
            <a:gdLst>
              <a:gd name="connsiteX0" fmla="*/ 317500 w 1120162"/>
              <a:gd name="connsiteY0" fmla="*/ 457200 h 2882900"/>
              <a:gd name="connsiteX1" fmla="*/ 317500 w 1120162"/>
              <a:gd name="connsiteY1" fmla="*/ 457200 h 2882900"/>
              <a:gd name="connsiteX2" fmla="*/ 330200 w 1120162"/>
              <a:gd name="connsiteY2" fmla="*/ 50800 h 2882900"/>
              <a:gd name="connsiteX3" fmla="*/ 355600 w 1120162"/>
              <a:gd name="connsiteY3" fmla="*/ 12700 h 2882900"/>
              <a:gd name="connsiteX4" fmla="*/ 393700 w 1120162"/>
              <a:gd name="connsiteY4" fmla="*/ 0 h 2882900"/>
              <a:gd name="connsiteX5" fmla="*/ 431800 w 1120162"/>
              <a:gd name="connsiteY5" fmla="*/ 12700 h 2882900"/>
              <a:gd name="connsiteX6" fmla="*/ 469900 w 1120162"/>
              <a:gd name="connsiteY6" fmla="*/ 101600 h 2882900"/>
              <a:gd name="connsiteX7" fmla="*/ 533400 w 1120162"/>
              <a:gd name="connsiteY7" fmla="*/ 215900 h 2882900"/>
              <a:gd name="connsiteX8" fmla="*/ 558800 w 1120162"/>
              <a:gd name="connsiteY8" fmla="*/ 177800 h 2882900"/>
              <a:gd name="connsiteX9" fmla="*/ 774700 w 1120162"/>
              <a:gd name="connsiteY9" fmla="*/ 76200 h 2882900"/>
              <a:gd name="connsiteX10" fmla="*/ 850900 w 1120162"/>
              <a:gd name="connsiteY10" fmla="*/ 127000 h 2882900"/>
              <a:gd name="connsiteX11" fmla="*/ 939800 w 1120162"/>
              <a:gd name="connsiteY11" fmla="*/ 165100 h 2882900"/>
              <a:gd name="connsiteX12" fmla="*/ 977900 w 1120162"/>
              <a:gd name="connsiteY12" fmla="*/ 190500 h 2882900"/>
              <a:gd name="connsiteX13" fmla="*/ 1104900 w 1120162"/>
              <a:gd name="connsiteY13" fmla="*/ 228600 h 2882900"/>
              <a:gd name="connsiteX14" fmla="*/ 1104900 w 1120162"/>
              <a:gd name="connsiteY14" fmla="*/ 381000 h 2882900"/>
              <a:gd name="connsiteX15" fmla="*/ 1092200 w 1120162"/>
              <a:gd name="connsiteY15" fmla="*/ 457200 h 2882900"/>
              <a:gd name="connsiteX16" fmla="*/ 1066800 w 1120162"/>
              <a:gd name="connsiteY16" fmla="*/ 533400 h 2882900"/>
              <a:gd name="connsiteX17" fmla="*/ 1066800 w 1120162"/>
              <a:gd name="connsiteY17" fmla="*/ 711200 h 2882900"/>
              <a:gd name="connsiteX18" fmla="*/ 1092200 w 1120162"/>
              <a:gd name="connsiteY18" fmla="*/ 787400 h 2882900"/>
              <a:gd name="connsiteX19" fmla="*/ 1079500 w 1120162"/>
              <a:gd name="connsiteY19" fmla="*/ 863600 h 2882900"/>
              <a:gd name="connsiteX20" fmla="*/ 1041400 w 1120162"/>
              <a:gd name="connsiteY20" fmla="*/ 889000 h 2882900"/>
              <a:gd name="connsiteX21" fmla="*/ 965200 w 1120162"/>
              <a:gd name="connsiteY21" fmla="*/ 952500 h 2882900"/>
              <a:gd name="connsiteX22" fmla="*/ 977900 w 1120162"/>
              <a:gd name="connsiteY22" fmla="*/ 1219200 h 2882900"/>
              <a:gd name="connsiteX23" fmla="*/ 952500 w 1120162"/>
              <a:gd name="connsiteY23" fmla="*/ 1257300 h 2882900"/>
              <a:gd name="connsiteX24" fmla="*/ 939800 w 1120162"/>
              <a:gd name="connsiteY24" fmla="*/ 1295400 h 2882900"/>
              <a:gd name="connsiteX25" fmla="*/ 876300 w 1120162"/>
              <a:gd name="connsiteY25" fmla="*/ 1308100 h 2882900"/>
              <a:gd name="connsiteX26" fmla="*/ 736600 w 1120162"/>
              <a:gd name="connsiteY26" fmla="*/ 1295400 h 2882900"/>
              <a:gd name="connsiteX27" fmla="*/ 685800 w 1120162"/>
              <a:gd name="connsiteY27" fmla="*/ 1270000 h 2882900"/>
              <a:gd name="connsiteX28" fmla="*/ 647700 w 1120162"/>
              <a:gd name="connsiteY28" fmla="*/ 1257300 h 2882900"/>
              <a:gd name="connsiteX29" fmla="*/ 533400 w 1120162"/>
              <a:gd name="connsiteY29" fmla="*/ 1270000 h 2882900"/>
              <a:gd name="connsiteX30" fmla="*/ 520700 w 1120162"/>
              <a:gd name="connsiteY30" fmla="*/ 1473200 h 2882900"/>
              <a:gd name="connsiteX31" fmla="*/ 495300 w 1120162"/>
              <a:gd name="connsiteY31" fmla="*/ 1574800 h 2882900"/>
              <a:gd name="connsiteX32" fmla="*/ 482600 w 1120162"/>
              <a:gd name="connsiteY32" fmla="*/ 1625600 h 2882900"/>
              <a:gd name="connsiteX33" fmla="*/ 508000 w 1120162"/>
              <a:gd name="connsiteY33" fmla="*/ 1778000 h 2882900"/>
              <a:gd name="connsiteX34" fmla="*/ 558800 w 1120162"/>
              <a:gd name="connsiteY34" fmla="*/ 1803400 h 2882900"/>
              <a:gd name="connsiteX35" fmla="*/ 635000 w 1120162"/>
              <a:gd name="connsiteY35" fmla="*/ 1854200 h 2882900"/>
              <a:gd name="connsiteX36" fmla="*/ 698500 w 1120162"/>
              <a:gd name="connsiteY36" fmla="*/ 1930400 h 2882900"/>
              <a:gd name="connsiteX37" fmla="*/ 736600 w 1120162"/>
              <a:gd name="connsiteY37" fmla="*/ 2006600 h 2882900"/>
              <a:gd name="connsiteX38" fmla="*/ 774700 w 1120162"/>
              <a:gd name="connsiteY38" fmla="*/ 2044700 h 2882900"/>
              <a:gd name="connsiteX39" fmla="*/ 800100 w 1120162"/>
              <a:gd name="connsiteY39" fmla="*/ 2082800 h 2882900"/>
              <a:gd name="connsiteX40" fmla="*/ 838200 w 1120162"/>
              <a:gd name="connsiteY40" fmla="*/ 2159000 h 2882900"/>
              <a:gd name="connsiteX41" fmla="*/ 927100 w 1120162"/>
              <a:gd name="connsiteY41" fmla="*/ 2273300 h 2882900"/>
              <a:gd name="connsiteX42" fmla="*/ 965200 w 1120162"/>
              <a:gd name="connsiteY42" fmla="*/ 2349500 h 2882900"/>
              <a:gd name="connsiteX43" fmla="*/ 990600 w 1120162"/>
              <a:gd name="connsiteY43" fmla="*/ 2425700 h 2882900"/>
              <a:gd name="connsiteX44" fmla="*/ 1016000 w 1120162"/>
              <a:gd name="connsiteY44" fmla="*/ 2527300 h 2882900"/>
              <a:gd name="connsiteX45" fmla="*/ 977900 w 1120162"/>
              <a:gd name="connsiteY45" fmla="*/ 2692400 h 2882900"/>
              <a:gd name="connsiteX46" fmla="*/ 927100 w 1120162"/>
              <a:gd name="connsiteY46" fmla="*/ 2832100 h 2882900"/>
              <a:gd name="connsiteX47" fmla="*/ 876300 w 1120162"/>
              <a:gd name="connsiteY47" fmla="*/ 2870200 h 2882900"/>
              <a:gd name="connsiteX48" fmla="*/ 838200 w 1120162"/>
              <a:gd name="connsiteY48" fmla="*/ 2882900 h 2882900"/>
              <a:gd name="connsiteX49" fmla="*/ 546100 w 1120162"/>
              <a:gd name="connsiteY49" fmla="*/ 2832100 h 2882900"/>
              <a:gd name="connsiteX50" fmla="*/ 520700 w 1120162"/>
              <a:gd name="connsiteY50" fmla="*/ 2755900 h 2882900"/>
              <a:gd name="connsiteX51" fmla="*/ 495300 w 1120162"/>
              <a:gd name="connsiteY51" fmla="*/ 2616200 h 2882900"/>
              <a:gd name="connsiteX52" fmla="*/ 469900 w 1120162"/>
              <a:gd name="connsiteY52" fmla="*/ 2565400 h 2882900"/>
              <a:gd name="connsiteX53" fmla="*/ 355600 w 1120162"/>
              <a:gd name="connsiteY53" fmla="*/ 2527300 h 2882900"/>
              <a:gd name="connsiteX54" fmla="*/ 317500 w 1120162"/>
              <a:gd name="connsiteY54" fmla="*/ 2514600 h 2882900"/>
              <a:gd name="connsiteX55" fmla="*/ 292100 w 1120162"/>
              <a:gd name="connsiteY55" fmla="*/ 2476500 h 2882900"/>
              <a:gd name="connsiteX56" fmla="*/ 279400 w 1120162"/>
              <a:gd name="connsiteY56" fmla="*/ 2438400 h 2882900"/>
              <a:gd name="connsiteX57" fmla="*/ 203200 w 1120162"/>
              <a:gd name="connsiteY57" fmla="*/ 2400300 h 2882900"/>
              <a:gd name="connsiteX58" fmla="*/ 165100 w 1120162"/>
              <a:gd name="connsiteY58" fmla="*/ 2197100 h 2882900"/>
              <a:gd name="connsiteX59" fmla="*/ 152400 w 1120162"/>
              <a:gd name="connsiteY59" fmla="*/ 2095500 h 2882900"/>
              <a:gd name="connsiteX60" fmla="*/ 127000 w 1120162"/>
              <a:gd name="connsiteY60" fmla="*/ 2019300 h 2882900"/>
              <a:gd name="connsiteX61" fmla="*/ 101600 w 1120162"/>
              <a:gd name="connsiteY61" fmla="*/ 1943100 h 2882900"/>
              <a:gd name="connsiteX62" fmla="*/ 88900 w 1120162"/>
              <a:gd name="connsiteY62" fmla="*/ 1879600 h 2882900"/>
              <a:gd name="connsiteX63" fmla="*/ 76200 w 1120162"/>
              <a:gd name="connsiteY63" fmla="*/ 1841500 h 2882900"/>
              <a:gd name="connsiteX64" fmla="*/ 63500 w 1120162"/>
              <a:gd name="connsiteY64" fmla="*/ 1790700 h 2882900"/>
              <a:gd name="connsiteX65" fmla="*/ 38100 w 1120162"/>
              <a:gd name="connsiteY65" fmla="*/ 1752600 h 2882900"/>
              <a:gd name="connsiteX66" fmla="*/ 25400 w 1120162"/>
              <a:gd name="connsiteY66" fmla="*/ 1587500 h 2882900"/>
              <a:gd name="connsiteX67" fmla="*/ 12700 w 1120162"/>
              <a:gd name="connsiteY67" fmla="*/ 1536700 h 2882900"/>
              <a:gd name="connsiteX68" fmla="*/ 0 w 1120162"/>
              <a:gd name="connsiteY68" fmla="*/ 1473200 h 2882900"/>
              <a:gd name="connsiteX69" fmla="*/ 12700 w 1120162"/>
              <a:gd name="connsiteY69" fmla="*/ 1257300 h 2882900"/>
              <a:gd name="connsiteX70" fmla="*/ 25400 w 1120162"/>
              <a:gd name="connsiteY70" fmla="*/ 1219200 h 2882900"/>
              <a:gd name="connsiteX71" fmla="*/ 50800 w 1120162"/>
              <a:gd name="connsiteY71" fmla="*/ 1130300 h 2882900"/>
              <a:gd name="connsiteX72" fmla="*/ 88900 w 1120162"/>
              <a:gd name="connsiteY72" fmla="*/ 1003300 h 2882900"/>
              <a:gd name="connsiteX73" fmla="*/ 114300 w 1120162"/>
              <a:gd name="connsiteY73" fmla="*/ 952500 h 2882900"/>
              <a:gd name="connsiteX74" fmla="*/ 139700 w 1120162"/>
              <a:gd name="connsiteY74" fmla="*/ 825500 h 2882900"/>
              <a:gd name="connsiteX75" fmla="*/ 152400 w 1120162"/>
              <a:gd name="connsiteY75" fmla="*/ 787400 h 2882900"/>
              <a:gd name="connsiteX76" fmla="*/ 165100 w 1120162"/>
              <a:gd name="connsiteY76" fmla="*/ 736600 h 2882900"/>
              <a:gd name="connsiteX77" fmla="*/ 190500 w 1120162"/>
              <a:gd name="connsiteY77" fmla="*/ 698500 h 2882900"/>
              <a:gd name="connsiteX78" fmla="*/ 203200 w 1120162"/>
              <a:gd name="connsiteY78" fmla="*/ 647700 h 2882900"/>
              <a:gd name="connsiteX79" fmla="*/ 215900 w 1120162"/>
              <a:gd name="connsiteY79" fmla="*/ 609600 h 2882900"/>
              <a:gd name="connsiteX80" fmla="*/ 241300 w 1120162"/>
              <a:gd name="connsiteY80" fmla="*/ 482600 h 2882900"/>
              <a:gd name="connsiteX81" fmla="*/ 254000 w 1120162"/>
              <a:gd name="connsiteY81" fmla="*/ 431800 h 2882900"/>
              <a:gd name="connsiteX82" fmla="*/ 279400 w 1120162"/>
              <a:gd name="connsiteY82" fmla="*/ 254000 h 2882900"/>
              <a:gd name="connsiteX83" fmla="*/ 292100 w 1120162"/>
              <a:gd name="connsiteY83" fmla="*/ 215900 h 2882900"/>
              <a:gd name="connsiteX84" fmla="*/ 342900 w 1120162"/>
              <a:gd name="connsiteY84" fmla="*/ 88900 h 2882900"/>
              <a:gd name="connsiteX85" fmla="*/ 381000 w 1120162"/>
              <a:gd name="connsiteY85" fmla="*/ 101600 h 2882900"/>
              <a:gd name="connsiteX86" fmla="*/ 406400 w 1120162"/>
              <a:gd name="connsiteY86" fmla="*/ 139700 h 2882900"/>
              <a:gd name="connsiteX87" fmla="*/ 482600 w 1120162"/>
              <a:gd name="connsiteY87" fmla="*/ 165100 h 2882900"/>
              <a:gd name="connsiteX88" fmla="*/ 508000 w 1120162"/>
              <a:gd name="connsiteY88" fmla="*/ 76200 h 2882900"/>
              <a:gd name="connsiteX89" fmla="*/ 508000 w 1120162"/>
              <a:gd name="connsiteY89" fmla="*/ 76200 h 2882900"/>
              <a:gd name="connsiteX90" fmla="*/ 508000 w 1120162"/>
              <a:gd name="connsiteY90" fmla="*/ 7620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120162" h="2882900">
                <a:moveTo>
                  <a:pt x="317500" y="457200"/>
                </a:moveTo>
                <a:lnTo>
                  <a:pt x="317500" y="457200"/>
                </a:lnTo>
                <a:cubicBezTo>
                  <a:pt x="321733" y="321733"/>
                  <a:pt x="318625" y="185838"/>
                  <a:pt x="330200" y="50800"/>
                </a:cubicBezTo>
                <a:cubicBezTo>
                  <a:pt x="331504" y="35592"/>
                  <a:pt x="343681" y="22235"/>
                  <a:pt x="355600" y="12700"/>
                </a:cubicBezTo>
                <a:cubicBezTo>
                  <a:pt x="366053" y="4337"/>
                  <a:pt x="381000" y="4233"/>
                  <a:pt x="393700" y="0"/>
                </a:cubicBezTo>
                <a:cubicBezTo>
                  <a:pt x="406400" y="4233"/>
                  <a:pt x="421347" y="4337"/>
                  <a:pt x="431800" y="12700"/>
                </a:cubicBezTo>
                <a:cubicBezTo>
                  <a:pt x="470323" y="43518"/>
                  <a:pt x="449564" y="60927"/>
                  <a:pt x="469900" y="101600"/>
                </a:cubicBezTo>
                <a:cubicBezTo>
                  <a:pt x="557239" y="276277"/>
                  <a:pt x="498280" y="110539"/>
                  <a:pt x="533400" y="215900"/>
                </a:cubicBezTo>
                <a:cubicBezTo>
                  <a:pt x="541867" y="203200"/>
                  <a:pt x="553973" y="192280"/>
                  <a:pt x="558800" y="177800"/>
                </a:cubicBezTo>
                <a:cubicBezTo>
                  <a:pt x="617182" y="2653"/>
                  <a:pt x="513988" y="58819"/>
                  <a:pt x="774700" y="76200"/>
                </a:cubicBezTo>
                <a:cubicBezTo>
                  <a:pt x="856429" y="103443"/>
                  <a:pt x="767659" y="67542"/>
                  <a:pt x="850900" y="127000"/>
                </a:cubicBezTo>
                <a:cubicBezTo>
                  <a:pt x="878363" y="146617"/>
                  <a:pt x="908708" y="154736"/>
                  <a:pt x="939800" y="165100"/>
                </a:cubicBezTo>
                <a:cubicBezTo>
                  <a:pt x="952500" y="173567"/>
                  <a:pt x="963952" y="184301"/>
                  <a:pt x="977900" y="190500"/>
                </a:cubicBezTo>
                <a:cubicBezTo>
                  <a:pt x="1017654" y="208168"/>
                  <a:pt x="1062680" y="218045"/>
                  <a:pt x="1104900" y="228600"/>
                </a:cubicBezTo>
                <a:cubicBezTo>
                  <a:pt x="1129015" y="300945"/>
                  <a:pt x="1121104" y="259471"/>
                  <a:pt x="1104900" y="381000"/>
                </a:cubicBezTo>
                <a:cubicBezTo>
                  <a:pt x="1101497" y="406524"/>
                  <a:pt x="1098445" y="432218"/>
                  <a:pt x="1092200" y="457200"/>
                </a:cubicBezTo>
                <a:cubicBezTo>
                  <a:pt x="1085706" y="483175"/>
                  <a:pt x="1066800" y="533400"/>
                  <a:pt x="1066800" y="533400"/>
                </a:cubicBezTo>
                <a:cubicBezTo>
                  <a:pt x="1055169" y="649715"/>
                  <a:pt x="1042631" y="630635"/>
                  <a:pt x="1066800" y="711200"/>
                </a:cubicBezTo>
                <a:cubicBezTo>
                  <a:pt x="1074493" y="736845"/>
                  <a:pt x="1092200" y="787400"/>
                  <a:pt x="1092200" y="787400"/>
                </a:cubicBezTo>
                <a:cubicBezTo>
                  <a:pt x="1087967" y="812800"/>
                  <a:pt x="1091016" y="840568"/>
                  <a:pt x="1079500" y="863600"/>
                </a:cubicBezTo>
                <a:cubicBezTo>
                  <a:pt x="1072674" y="877252"/>
                  <a:pt x="1053126" y="879229"/>
                  <a:pt x="1041400" y="889000"/>
                </a:cubicBezTo>
                <a:cubicBezTo>
                  <a:pt x="943614" y="970488"/>
                  <a:pt x="1059795" y="889437"/>
                  <a:pt x="965200" y="952500"/>
                </a:cubicBezTo>
                <a:cubicBezTo>
                  <a:pt x="1029427" y="1048841"/>
                  <a:pt x="1008978" y="1001656"/>
                  <a:pt x="977900" y="1219200"/>
                </a:cubicBezTo>
                <a:cubicBezTo>
                  <a:pt x="975741" y="1234310"/>
                  <a:pt x="959326" y="1243648"/>
                  <a:pt x="952500" y="1257300"/>
                </a:cubicBezTo>
                <a:cubicBezTo>
                  <a:pt x="946513" y="1269274"/>
                  <a:pt x="950939" y="1287974"/>
                  <a:pt x="939800" y="1295400"/>
                </a:cubicBezTo>
                <a:cubicBezTo>
                  <a:pt x="921839" y="1307374"/>
                  <a:pt x="897467" y="1303867"/>
                  <a:pt x="876300" y="1308100"/>
                </a:cubicBezTo>
                <a:cubicBezTo>
                  <a:pt x="829733" y="1303867"/>
                  <a:pt x="782451" y="1304570"/>
                  <a:pt x="736600" y="1295400"/>
                </a:cubicBezTo>
                <a:cubicBezTo>
                  <a:pt x="718036" y="1291687"/>
                  <a:pt x="703201" y="1277458"/>
                  <a:pt x="685800" y="1270000"/>
                </a:cubicBezTo>
                <a:cubicBezTo>
                  <a:pt x="673495" y="1264727"/>
                  <a:pt x="660400" y="1261533"/>
                  <a:pt x="647700" y="1257300"/>
                </a:cubicBezTo>
                <a:cubicBezTo>
                  <a:pt x="609600" y="1261533"/>
                  <a:pt x="552836" y="1236958"/>
                  <a:pt x="533400" y="1270000"/>
                </a:cubicBezTo>
                <a:cubicBezTo>
                  <a:pt x="498991" y="1328496"/>
                  <a:pt x="527134" y="1405640"/>
                  <a:pt x="520700" y="1473200"/>
                </a:cubicBezTo>
                <a:cubicBezTo>
                  <a:pt x="515167" y="1531296"/>
                  <a:pt x="508753" y="1527714"/>
                  <a:pt x="495300" y="1574800"/>
                </a:cubicBezTo>
                <a:cubicBezTo>
                  <a:pt x="490505" y="1591583"/>
                  <a:pt x="486833" y="1608667"/>
                  <a:pt x="482600" y="1625600"/>
                </a:cubicBezTo>
                <a:cubicBezTo>
                  <a:pt x="491067" y="1676400"/>
                  <a:pt x="487713" y="1730663"/>
                  <a:pt x="508000" y="1778000"/>
                </a:cubicBezTo>
                <a:cubicBezTo>
                  <a:pt x="515458" y="1795401"/>
                  <a:pt x="542566" y="1793660"/>
                  <a:pt x="558800" y="1803400"/>
                </a:cubicBezTo>
                <a:cubicBezTo>
                  <a:pt x="584977" y="1819106"/>
                  <a:pt x="635000" y="1854200"/>
                  <a:pt x="635000" y="1854200"/>
                </a:cubicBezTo>
                <a:cubicBezTo>
                  <a:pt x="698063" y="1948795"/>
                  <a:pt x="617012" y="1832614"/>
                  <a:pt x="698500" y="1930400"/>
                </a:cubicBezTo>
                <a:cubicBezTo>
                  <a:pt x="798418" y="2050301"/>
                  <a:pt x="660230" y="1892044"/>
                  <a:pt x="736600" y="2006600"/>
                </a:cubicBezTo>
                <a:cubicBezTo>
                  <a:pt x="746563" y="2021544"/>
                  <a:pt x="763202" y="2030902"/>
                  <a:pt x="774700" y="2044700"/>
                </a:cubicBezTo>
                <a:cubicBezTo>
                  <a:pt x="784471" y="2056426"/>
                  <a:pt x="793274" y="2069148"/>
                  <a:pt x="800100" y="2082800"/>
                </a:cubicBezTo>
                <a:cubicBezTo>
                  <a:pt x="828739" y="2140078"/>
                  <a:pt x="792704" y="2104405"/>
                  <a:pt x="838200" y="2159000"/>
                </a:cubicBezTo>
                <a:cubicBezTo>
                  <a:pt x="874726" y="2202831"/>
                  <a:pt x="905701" y="2209103"/>
                  <a:pt x="927100" y="2273300"/>
                </a:cubicBezTo>
                <a:cubicBezTo>
                  <a:pt x="973417" y="2412251"/>
                  <a:pt x="899548" y="2201784"/>
                  <a:pt x="965200" y="2349500"/>
                </a:cubicBezTo>
                <a:cubicBezTo>
                  <a:pt x="976074" y="2373966"/>
                  <a:pt x="984106" y="2399725"/>
                  <a:pt x="990600" y="2425700"/>
                </a:cubicBezTo>
                <a:lnTo>
                  <a:pt x="1016000" y="2527300"/>
                </a:lnTo>
                <a:cubicBezTo>
                  <a:pt x="986520" y="2733661"/>
                  <a:pt x="1024388" y="2506448"/>
                  <a:pt x="977900" y="2692400"/>
                </a:cubicBezTo>
                <a:cubicBezTo>
                  <a:pt x="965861" y="2740555"/>
                  <a:pt x="964403" y="2794797"/>
                  <a:pt x="927100" y="2832100"/>
                </a:cubicBezTo>
                <a:cubicBezTo>
                  <a:pt x="912133" y="2847067"/>
                  <a:pt x="894678" y="2859698"/>
                  <a:pt x="876300" y="2870200"/>
                </a:cubicBezTo>
                <a:cubicBezTo>
                  <a:pt x="864677" y="2876842"/>
                  <a:pt x="850900" y="2878667"/>
                  <a:pt x="838200" y="2882900"/>
                </a:cubicBezTo>
                <a:cubicBezTo>
                  <a:pt x="792196" y="2744889"/>
                  <a:pt x="865489" y="2925255"/>
                  <a:pt x="546100" y="2832100"/>
                </a:cubicBezTo>
                <a:cubicBezTo>
                  <a:pt x="520397" y="2824603"/>
                  <a:pt x="520700" y="2755900"/>
                  <a:pt x="520700" y="2755900"/>
                </a:cubicBezTo>
                <a:cubicBezTo>
                  <a:pt x="513386" y="2697389"/>
                  <a:pt x="516029" y="2664568"/>
                  <a:pt x="495300" y="2616200"/>
                </a:cubicBezTo>
                <a:cubicBezTo>
                  <a:pt x="487842" y="2598799"/>
                  <a:pt x="485046" y="2576759"/>
                  <a:pt x="469900" y="2565400"/>
                </a:cubicBezTo>
                <a:lnTo>
                  <a:pt x="355600" y="2527300"/>
                </a:lnTo>
                <a:lnTo>
                  <a:pt x="317500" y="2514600"/>
                </a:lnTo>
                <a:cubicBezTo>
                  <a:pt x="309033" y="2501900"/>
                  <a:pt x="298926" y="2490152"/>
                  <a:pt x="292100" y="2476500"/>
                </a:cubicBezTo>
                <a:cubicBezTo>
                  <a:pt x="286113" y="2464526"/>
                  <a:pt x="287763" y="2448853"/>
                  <a:pt x="279400" y="2438400"/>
                </a:cubicBezTo>
                <a:cubicBezTo>
                  <a:pt x="261495" y="2416019"/>
                  <a:pt x="228299" y="2408666"/>
                  <a:pt x="203200" y="2400300"/>
                </a:cubicBezTo>
                <a:cubicBezTo>
                  <a:pt x="128801" y="2288701"/>
                  <a:pt x="149362" y="2354476"/>
                  <a:pt x="165100" y="2197100"/>
                </a:cubicBezTo>
                <a:cubicBezTo>
                  <a:pt x="160867" y="2163233"/>
                  <a:pt x="159551" y="2128873"/>
                  <a:pt x="152400" y="2095500"/>
                </a:cubicBezTo>
                <a:cubicBezTo>
                  <a:pt x="146790" y="2069320"/>
                  <a:pt x="135467" y="2044700"/>
                  <a:pt x="127000" y="2019300"/>
                </a:cubicBezTo>
                <a:lnTo>
                  <a:pt x="101600" y="1943100"/>
                </a:lnTo>
                <a:cubicBezTo>
                  <a:pt x="94774" y="1922622"/>
                  <a:pt x="94135" y="1900541"/>
                  <a:pt x="88900" y="1879600"/>
                </a:cubicBezTo>
                <a:cubicBezTo>
                  <a:pt x="85653" y="1866613"/>
                  <a:pt x="79878" y="1854372"/>
                  <a:pt x="76200" y="1841500"/>
                </a:cubicBezTo>
                <a:cubicBezTo>
                  <a:pt x="71405" y="1824717"/>
                  <a:pt x="70376" y="1806743"/>
                  <a:pt x="63500" y="1790700"/>
                </a:cubicBezTo>
                <a:cubicBezTo>
                  <a:pt x="57487" y="1776671"/>
                  <a:pt x="46567" y="1765300"/>
                  <a:pt x="38100" y="1752600"/>
                </a:cubicBezTo>
                <a:cubicBezTo>
                  <a:pt x="33867" y="1697567"/>
                  <a:pt x="31849" y="1642318"/>
                  <a:pt x="25400" y="1587500"/>
                </a:cubicBezTo>
                <a:cubicBezTo>
                  <a:pt x="23361" y="1570165"/>
                  <a:pt x="16486" y="1553739"/>
                  <a:pt x="12700" y="1536700"/>
                </a:cubicBezTo>
                <a:cubicBezTo>
                  <a:pt x="8017" y="1515628"/>
                  <a:pt x="4233" y="1494367"/>
                  <a:pt x="0" y="1473200"/>
                </a:cubicBezTo>
                <a:cubicBezTo>
                  <a:pt x="4233" y="1401233"/>
                  <a:pt x="5527" y="1329033"/>
                  <a:pt x="12700" y="1257300"/>
                </a:cubicBezTo>
                <a:cubicBezTo>
                  <a:pt x="14032" y="1243979"/>
                  <a:pt x="21553" y="1232022"/>
                  <a:pt x="25400" y="1219200"/>
                </a:cubicBezTo>
                <a:cubicBezTo>
                  <a:pt x="34256" y="1189681"/>
                  <a:pt x="42691" y="1160033"/>
                  <a:pt x="50800" y="1130300"/>
                </a:cubicBezTo>
                <a:cubicBezTo>
                  <a:pt x="66839" y="1071491"/>
                  <a:pt x="62820" y="1068501"/>
                  <a:pt x="88900" y="1003300"/>
                </a:cubicBezTo>
                <a:cubicBezTo>
                  <a:pt x="95931" y="985722"/>
                  <a:pt x="105833" y="969433"/>
                  <a:pt x="114300" y="952500"/>
                </a:cubicBezTo>
                <a:cubicBezTo>
                  <a:pt x="122767" y="910167"/>
                  <a:pt x="129992" y="867566"/>
                  <a:pt x="139700" y="825500"/>
                </a:cubicBezTo>
                <a:cubicBezTo>
                  <a:pt x="142710" y="812456"/>
                  <a:pt x="148722" y="800272"/>
                  <a:pt x="152400" y="787400"/>
                </a:cubicBezTo>
                <a:cubicBezTo>
                  <a:pt x="157195" y="770617"/>
                  <a:pt x="158224" y="752643"/>
                  <a:pt x="165100" y="736600"/>
                </a:cubicBezTo>
                <a:cubicBezTo>
                  <a:pt x="171113" y="722571"/>
                  <a:pt x="182033" y="711200"/>
                  <a:pt x="190500" y="698500"/>
                </a:cubicBezTo>
                <a:cubicBezTo>
                  <a:pt x="194733" y="681567"/>
                  <a:pt x="198405" y="664483"/>
                  <a:pt x="203200" y="647700"/>
                </a:cubicBezTo>
                <a:cubicBezTo>
                  <a:pt x="206878" y="634828"/>
                  <a:pt x="212890" y="622644"/>
                  <a:pt x="215900" y="609600"/>
                </a:cubicBezTo>
                <a:cubicBezTo>
                  <a:pt x="225608" y="567534"/>
                  <a:pt x="230829" y="524483"/>
                  <a:pt x="241300" y="482600"/>
                </a:cubicBezTo>
                <a:cubicBezTo>
                  <a:pt x="245533" y="465667"/>
                  <a:pt x="251131" y="449017"/>
                  <a:pt x="254000" y="431800"/>
                </a:cubicBezTo>
                <a:cubicBezTo>
                  <a:pt x="266816" y="354904"/>
                  <a:pt x="263411" y="325949"/>
                  <a:pt x="279400" y="254000"/>
                </a:cubicBezTo>
                <a:cubicBezTo>
                  <a:pt x="282304" y="240932"/>
                  <a:pt x="287867" y="228600"/>
                  <a:pt x="292100" y="215900"/>
                </a:cubicBezTo>
                <a:cubicBezTo>
                  <a:pt x="297462" y="178364"/>
                  <a:pt x="289560" y="106680"/>
                  <a:pt x="342900" y="88900"/>
                </a:cubicBezTo>
                <a:lnTo>
                  <a:pt x="381000" y="101600"/>
                </a:lnTo>
                <a:cubicBezTo>
                  <a:pt x="389467" y="114300"/>
                  <a:pt x="393457" y="131610"/>
                  <a:pt x="406400" y="139700"/>
                </a:cubicBezTo>
                <a:cubicBezTo>
                  <a:pt x="429104" y="153890"/>
                  <a:pt x="482600" y="165100"/>
                  <a:pt x="482600" y="165100"/>
                </a:cubicBezTo>
                <a:cubicBezTo>
                  <a:pt x="517393" y="112911"/>
                  <a:pt x="508000" y="142264"/>
                  <a:pt x="508000" y="76200"/>
                </a:cubicBezTo>
                <a:lnTo>
                  <a:pt x="508000" y="76200"/>
                </a:lnTo>
                <a:lnTo>
                  <a:pt x="508000" y="76200"/>
                </a:lnTo>
              </a:path>
            </a:pathLst>
          </a:custGeom>
          <a:solidFill>
            <a:srgbClr val="FFC000">
              <a:alpha val="34000"/>
            </a:srgbClr>
          </a:solidFill>
          <a:ln w="22225" cap="flat" cmpd="sng" algn="ctr">
            <a:solidFill>
              <a:srgbClr val="002060">
                <a:alpha val="1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3968" y="2312826"/>
            <a:ext cx="2365832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West Coast :</a:t>
            </a:r>
          </a:p>
          <a:p>
            <a:pPr algn="l"/>
            <a:r>
              <a:rPr lang="en-US" b="1" dirty="0"/>
              <a:t>5</a:t>
            </a:r>
            <a:r>
              <a:rPr lang="en-US" b="1" dirty="0" smtClean="0"/>
              <a:t>5% of Total Revenue while serving 95% of customer base</a:t>
            </a:r>
            <a:endParaRPr lang="en-US" b="1" dirty="0"/>
          </a:p>
        </p:txBody>
      </p:sp>
      <p:sp>
        <p:nvSpPr>
          <p:cNvPr id="7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73063" y="6629400"/>
            <a:ext cx="355600" cy="122238"/>
          </a:xfrm>
        </p:spPr>
        <p:txBody>
          <a:bodyPr/>
          <a:lstStyle/>
          <a:p>
            <a:fld id="{06418D7E-9C5C-431F-B1F0-532F40A0282A}" type="slidenum">
              <a:rPr lang="en-US" altLang="en-GB"/>
              <a:pPr/>
              <a:t>4</a:t>
            </a:fld>
            <a:endParaRPr lang="en-US" altLang="en-GB" dirty="0"/>
          </a:p>
        </p:txBody>
      </p:sp>
      <p:sp>
        <p:nvSpPr>
          <p:cNvPr id="77" name="Rectangle 4"/>
          <p:cNvSpPr txBox="1">
            <a:spLocks noChangeArrowheads="1"/>
          </p:cNvSpPr>
          <p:nvPr/>
        </p:nvSpPr>
        <p:spPr bwMode="auto">
          <a:xfrm>
            <a:off x="358775" y="358775"/>
            <a:ext cx="8421688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66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66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66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66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sz="2400" dirty="0"/>
              <a:t>Major North American 2-Wheel INC’s Sales Clusters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b="1" kern="0" dirty="0" smtClean="0"/>
              <a:t>Rollup Country Overview</a:t>
            </a:r>
            <a:endParaRPr lang="en-US" b="1" kern="0" dirty="0"/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358775" y="6457950"/>
            <a:ext cx="8421688" cy="10772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spcAft>
                <a:spcPct val="10000"/>
              </a:spcAft>
            </a:pPr>
            <a:r>
              <a:rPr lang="en-US" sz="700" dirty="0" smtClean="0"/>
              <a:t>Source: Supriya’s analysis on 2-wheel INC’s data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189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 US State’s View </a:t>
            </a:r>
            <a:br>
              <a:rPr lang="en-US" dirty="0"/>
            </a:br>
            <a:r>
              <a:rPr lang="en-US" b="1" dirty="0"/>
              <a:t>Pie charts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89192B-E427-4E10-A76F-5C28E5DAA419}" type="slidenum">
              <a:rPr lang="en-US" altLang="en-GB" smtClean="0"/>
              <a:pPr/>
              <a:t>5</a:t>
            </a:fld>
            <a:endParaRPr lang="en-US" alt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87329"/>
            <a:ext cx="8633948" cy="538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8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2DA11-0443-4B4A-A2A6-02AF4CE9C23F}" type="slidenum">
              <a:rPr lang="en-US" altLang="en-GB"/>
              <a:pPr/>
              <a:t>6</a:t>
            </a:fld>
            <a:endParaRPr lang="en-US" altLang="en-GB" dirty="0"/>
          </a:p>
        </p:txBody>
      </p:sp>
      <p:sp>
        <p:nvSpPr>
          <p:cNvPr id="2101368" name="Rectangle 120"/>
          <p:cNvSpPr>
            <a:spLocks noChangeArrowheads="1"/>
          </p:cNvSpPr>
          <p:nvPr/>
        </p:nvSpPr>
        <p:spPr bwMode="auto">
          <a:xfrm>
            <a:off x="269875" y="1079500"/>
            <a:ext cx="8601075" cy="5399088"/>
          </a:xfrm>
          <a:prstGeom prst="rect">
            <a:avLst/>
          </a:prstGeom>
          <a:solidFill>
            <a:srgbClr val="E5E5CC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101367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482599" y="1257300"/>
            <a:ext cx="2882901" cy="2184400"/>
          </a:xfrm>
        </p:spPr>
        <p:txBody>
          <a:bodyPr/>
          <a:lstStyle/>
          <a:p>
            <a:r>
              <a:rPr lang="en-US" dirty="0" smtClean="0"/>
              <a:t>If you have any questions, you can reach me at: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Supriya.naik@gmail.com</a:t>
            </a:r>
            <a:endParaRPr lang="en-US" dirty="0" smtClean="0"/>
          </a:p>
          <a:p>
            <a:r>
              <a:rPr lang="en-US" dirty="0" smtClean="0"/>
              <a:t>+408-348-4892</a:t>
            </a:r>
          </a:p>
        </p:txBody>
      </p:sp>
      <p:sp>
        <p:nvSpPr>
          <p:cNvPr id="2101366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Contact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47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Deloitte Standard">
  <a:themeElements>
    <a:clrScheme name="6_Deloitte Standard 1">
      <a:dk1>
        <a:srgbClr val="D9D9B2"/>
      </a:dk1>
      <a:lt1>
        <a:srgbClr val="FFFFFF"/>
      </a:lt1>
      <a:dk2>
        <a:srgbClr val="E5E5CC"/>
      </a:dk2>
      <a:lt2>
        <a:srgbClr val="000066"/>
      </a:lt2>
      <a:accent1>
        <a:srgbClr val="800080"/>
      </a:accent1>
      <a:accent2>
        <a:srgbClr val="996633"/>
      </a:accent2>
      <a:accent3>
        <a:srgbClr val="F0F0E2"/>
      </a:accent3>
      <a:accent4>
        <a:srgbClr val="DADADA"/>
      </a:accent4>
      <a:accent5>
        <a:srgbClr val="C0AAC0"/>
      </a:accent5>
      <a:accent6>
        <a:srgbClr val="8A5C2D"/>
      </a:accent6>
      <a:hlink>
        <a:srgbClr val="336600"/>
      </a:hlink>
      <a:folHlink>
        <a:srgbClr val="6666FF"/>
      </a:folHlink>
    </a:clrScheme>
    <a:fontScheme name="6_Deloitte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66FF"/>
        </a:solidFill>
        <a:ln w="127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66FF"/>
        </a:solidFill>
        <a:ln w="127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loitte Standard 1">
        <a:dk1>
          <a:srgbClr val="D9D9B2"/>
        </a:dk1>
        <a:lt1>
          <a:srgbClr val="FFFFFF"/>
        </a:lt1>
        <a:dk2>
          <a:srgbClr val="E5E5CC"/>
        </a:dk2>
        <a:lt2>
          <a:srgbClr val="000066"/>
        </a:lt2>
        <a:accent1>
          <a:srgbClr val="800080"/>
        </a:accent1>
        <a:accent2>
          <a:srgbClr val="996633"/>
        </a:accent2>
        <a:accent3>
          <a:srgbClr val="F0F0E2"/>
        </a:accent3>
        <a:accent4>
          <a:srgbClr val="DADADA"/>
        </a:accent4>
        <a:accent5>
          <a:srgbClr val="C0AAC0"/>
        </a:accent5>
        <a:accent6>
          <a:srgbClr val="8A5C2D"/>
        </a:accent6>
        <a:hlink>
          <a:srgbClr val="336600"/>
        </a:hlink>
        <a:folHlink>
          <a:srgbClr val="6666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003399"/>
    </a:dk2>
    <a:lt2>
      <a:srgbClr val="CC3300"/>
    </a:lt2>
    <a:accent1>
      <a:srgbClr val="800080"/>
    </a:accent1>
    <a:accent2>
      <a:srgbClr val="996633"/>
    </a:accent2>
    <a:accent3>
      <a:srgbClr val="FFFFFF"/>
    </a:accent3>
    <a:accent4>
      <a:srgbClr val="000056"/>
    </a:accent4>
    <a:accent5>
      <a:srgbClr val="C0AAC0"/>
    </a:accent5>
    <a:accent6>
      <a:srgbClr val="8A5C2D"/>
    </a:accent6>
    <a:hlink>
      <a:srgbClr val="336600"/>
    </a:hlink>
    <a:folHlink>
      <a:srgbClr val="6666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standard version</Template>
  <TotalTime>15518</TotalTime>
  <Words>339</Words>
  <Application>Microsoft Office PowerPoint</Application>
  <PresentationFormat>On-screen Show (4:3)</PresentationFormat>
  <Paragraphs>56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6_Deloitte Standard</vt:lpstr>
      <vt:lpstr>PowerPoint Presentation</vt:lpstr>
      <vt:lpstr>Geographical penetration and product mix Analysis </vt:lpstr>
      <vt:lpstr>2-Wheel INC Customer Centric Sales Analysis</vt:lpstr>
      <vt:lpstr>PowerPoint Presentation</vt:lpstr>
      <vt:lpstr>38 US State’s View  Pie charts </vt:lpstr>
      <vt:lpstr>Our 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slide pack</dc:title>
  <dc:creator>Supriya</dc:creator>
  <cp:lastModifiedBy>snaik011</cp:lastModifiedBy>
  <cp:revision>1100</cp:revision>
  <cp:lastPrinted>2003-08-11T14:00:49Z</cp:lastPrinted>
  <dcterms:created xsi:type="dcterms:W3CDTF">2005-03-30T00:01:35Z</dcterms:created>
  <dcterms:modified xsi:type="dcterms:W3CDTF">2014-02-24T10:07:19Z</dcterms:modified>
</cp:coreProperties>
</file>