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74" r:id="rId6"/>
    <p:sldId id="275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76" r:id="rId15"/>
    <p:sldId id="277" r:id="rId16"/>
    <p:sldId id="270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4735B67-E090-494C-8CF5-FCA9A54A583F}">
          <p14:sldIdLst>
            <p14:sldId id="256"/>
            <p14:sldId id="272"/>
            <p14:sldId id="257"/>
            <p14:sldId id="258"/>
            <p14:sldId id="274"/>
            <p14:sldId id="275"/>
            <p14:sldId id="260"/>
            <p14:sldId id="262"/>
          </p14:sldIdLst>
        </p14:section>
        <p14:section name="Untitled Section" id="{D9F2EC44-10C5-4F2C-943A-489E37A480CC}">
          <p14:sldIdLst>
            <p14:sldId id="263"/>
            <p14:sldId id="265"/>
            <p14:sldId id="266"/>
            <p14:sldId id="267"/>
            <p14:sldId id="268"/>
            <p14:sldId id="276"/>
            <p14:sldId id="27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6DE"/>
    <a:srgbClr val="FFCC66"/>
    <a:srgbClr val="9FF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611583-0E0B-4B70-A358-57B88959BAAA}">
  <a:tblStyle styleId="{34611583-0E0B-4B70-A358-57B88959B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3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146820553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146820553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bd1f988d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bd1f988d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bd1f988d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bd1f988d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05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bd1f988d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bd1f988db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46820553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46820553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14682055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14682055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14682055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14682055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49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146820553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146820553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46820553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46820553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146820553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146820553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146820553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146820553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46820553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46820553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lver sports car with its doors open&#10;&#10;Description automatically generated">
            <a:extLst>
              <a:ext uri="{FF2B5EF4-FFF2-40B4-BE49-F238E27FC236}">
                <a16:creationId xmlns:a16="http://schemas.microsoft.com/office/drawing/2014/main" id="{AB99585F-0CE6-D0FE-0896-DBD56722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469" y="-79187"/>
            <a:ext cx="9236938" cy="61613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53684" y="260828"/>
            <a:ext cx="8123100" cy="1134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Risk Analysis </a:t>
            </a:r>
            <a:br>
              <a:rPr lang="en" sz="2400" dirty="0"/>
            </a:br>
            <a:r>
              <a:rPr lang="en" sz="2400" dirty="0"/>
              <a:t>for a car loan company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50490" y="4174662"/>
            <a:ext cx="224774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Supriya Prasad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237482" y="366568"/>
            <a:ext cx="90715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Total Margin Comparison by FICO Score (Control vs Test Group)</a:t>
            </a:r>
            <a:endParaRPr sz="2400"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4690" y="1395162"/>
            <a:ext cx="4283242" cy="3815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Both FICO score segments show a reduction in total margin for the test group compared to the control group.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FICO 600:</a:t>
            </a:r>
            <a:r>
              <a:rPr lang="en-US" sz="1600" dirty="0">
                <a:solidFill>
                  <a:srgbClr val="002060"/>
                </a:solidFill>
              </a:rPr>
              <a:t> A decrease of $81,800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FICO 700:</a:t>
            </a:r>
            <a:r>
              <a:rPr lang="en-US" sz="1600" dirty="0">
                <a:solidFill>
                  <a:srgbClr val="002060"/>
                </a:solidFill>
              </a:rPr>
              <a:t> A decrease of $48,250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The decrease is understandable due to the reducing APR affecting the Finance Margin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ED577A-86F2-323B-FA74-47A3D018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5162"/>
            <a:ext cx="4479184" cy="29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Profitability per Application by FICO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637316" y="1282075"/>
            <a:ext cx="4480588" cy="3623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Profitability Trends: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FICO 600:</a:t>
            </a:r>
            <a:r>
              <a:rPr lang="en-US" sz="1400" dirty="0"/>
              <a:t> Shows a slight decrease in profitability for the test group compared to the control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FICO 700:</a:t>
            </a:r>
            <a:r>
              <a:rPr lang="en-US" sz="1400" dirty="0"/>
              <a:t> Indicates a more notable decrease in profitability in the test group.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The reduction in profitability across both FICO score segments suggests that the test interventions may have negatively impacted profitability.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FICO 700 experiences a larger drop, which could be due to a greater sensitivity of higher credit score segments to the test changes.</a:t>
            </a:r>
          </a:p>
          <a:p>
            <a:pPr marL="114300" indent="0">
              <a:buNone/>
            </a:pPr>
            <a:r>
              <a:rPr lang="en-US" sz="1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lang="en-IN" sz="1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9FFC2D-2884-BB3D-0A57-CBD3E8427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5" y="1196282"/>
            <a:ext cx="4236521" cy="33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27BB-DBA2-5096-13C0-BB37BD64D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827" y="1065390"/>
            <a:ext cx="854753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CarPro’s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margins are healthy but are influenced by customer financing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APR adjustments improve conversion rates, but reduce finance margins.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Lower APRs have a more significant effect on customers with lower FICO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Based on the analysis, we could </a:t>
            </a:r>
            <a:r>
              <a:rPr lang="en-US" alt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onsider targeting lower APR offers to boost conversion rates for customers with lower FICO scores while managing the margin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 Lower FICO Scores: Offer lower APRs to increase conversion rates and attract high-potential customers. This will help capture more sales and potentially improve overall profitability despite a lower margin per sale.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 Higher FICO Scores: Maintain higher APRs to maximize finance margins, as these customers are less sensitive to APR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178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factors to consider for Recommendation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699" y="788325"/>
            <a:ext cx="8520599" cy="3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US" sz="1100" dirty="0"/>
              <a:t>Some factors to consider for recommendation are: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100" dirty="0"/>
              <a:t>Lower APRs may increase the volume of financed sales, but this impacts the cost structure for the company as a whole; hence, there is a need to assess what CarPro will take on in terms of financing costs. 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100" dirty="0"/>
              <a:t>Runs the risk of higher delinquencies or defaults with lower APRs. Perform historical data analysis for the tendency of lower APRs reflecting into higher default rates.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100" dirty="0"/>
              <a:t>Ensuring that this short-term win in conversion rates is not translated into unsustainable losses over time.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100" dirty="0"/>
              <a:t>Consider how APR changes might affect </a:t>
            </a:r>
            <a:r>
              <a:rPr lang="en-US" sz="1100" dirty="0" err="1"/>
              <a:t>CarPro’s</a:t>
            </a:r>
            <a:r>
              <a:rPr lang="en-US" sz="1100" dirty="0"/>
              <a:t> brand perception. Offering lower APRs might attract more customers but could also impact the perceived value of your services. 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100" dirty="0"/>
              <a:t>Brand positioning among competitors is also dependent on this so maintain a good APR pricing in comparison to competitors and still maintain profitability.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100" dirty="0"/>
              <a:t>Identify the sensitivity of different customer segments to APR changes. Identify the APR level, which can help maximize the conversions without significantly impacting margins.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178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for Future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699" y="788325"/>
            <a:ext cx="8520599" cy="3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US" sz="1100" dirty="0"/>
              <a:t>Consider lowering APR on low risk and maximum profitable applications on a restricted/ case by case basis: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US" sz="1100" dirty="0"/>
              <a:t>Some of the scenarios to consider are: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Wingdings" panose="05000000000000000000" pitchFamily="2" charset="2"/>
              <a:buChar char="Ø"/>
            </a:pPr>
            <a:r>
              <a:rPr lang="en-US" sz="1100" dirty="0"/>
              <a:t>Tenure of financing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Wingdings" panose="05000000000000000000" pitchFamily="2" charset="2"/>
              <a:buChar char="Ø"/>
            </a:pPr>
            <a:r>
              <a:rPr lang="en-US" sz="1100" dirty="0"/>
              <a:t>Considering credit length and history along with FICO score.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Wingdings" panose="05000000000000000000" pitchFamily="2" charset="2"/>
              <a:buChar char="Ø"/>
            </a:pPr>
            <a:r>
              <a:rPr lang="en-US" sz="1100" dirty="0"/>
              <a:t>Analyze vehicle that offer good profit and offer lower APR based on vehicle types.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Wingdings" panose="05000000000000000000" pitchFamily="2" charset="2"/>
              <a:buChar char="Ø"/>
            </a:pPr>
            <a:r>
              <a:rPr lang="en-US" sz="1100" dirty="0"/>
              <a:t>Offer lower APR on vehicles that are on inventory for long time.	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US" sz="1100" dirty="0"/>
              <a:t>tenure of the loan.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US" sz="1100" dirty="0"/>
              <a:t>credit history and credit length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US" sz="1100" dirty="0"/>
              <a:t>lower </a:t>
            </a:r>
            <a:r>
              <a:rPr lang="en-US" sz="1100" dirty="0" err="1"/>
              <a:t>intrest</a:t>
            </a:r>
            <a:r>
              <a:rPr lang="en-US" sz="1100" dirty="0"/>
              <a:t> rate based on the type of the vehicle.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lang="en-US"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2517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AE81-7E41-257A-915B-4A208214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E6EB-9139-C169-5119-5BA8B5BD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9D2A-A44A-5EAF-0F68-63562A03E82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1689" y="543140"/>
            <a:ext cx="3837000" cy="412022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4800" dirty="0"/>
              <a:t>Lower APRs boost conversion rates, especially for lower-FICO customers, but reduce finance margins.</a:t>
            </a: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4800" dirty="0"/>
              <a:t>Higher APRs maintain profitability for higher-FICO customers with minimal impact on conversion rates.</a:t>
            </a: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q"/>
            </a:pPr>
            <a:endParaRPr lang="en-US" sz="4800" dirty="0"/>
          </a:p>
          <a:p>
            <a:pPr marL="114300" indent="0">
              <a:lnSpc>
                <a:spcPct val="135000"/>
              </a:lnSpc>
              <a:buNone/>
            </a:pPr>
            <a:r>
              <a:rPr lang="en-US" sz="4800" b="1" dirty="0"/>
              <a:t>Recommendations:</a:t>
            </a:r>
          </a:p>
          <a:p>
            <a:pPr marL="114300" indent="0">
              <a:lnSpc>
                <a:spcPct val="135000"/>
              </a:lnSpc>
              <a:buNone/>
            </a:pPr>
            <a:endParaRPr lang="en-US" sz="4800" b="1" dirty="0"/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4800" dirty="0"/>
              <a:t>Target lower APRs for lower-FICO customers to increase conversions while managing margin impact.</a:t>
            </a: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4800" dirty="0"/>
              <a:t>Maintain higher APRs for higher-FICO customers to maximize finance margins.</a:t>
            </a: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q"/>
            </a:pPr>
            <a:endParaRPr lang="en-US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88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6011-7E0F-D797-B9AB-0729CBBA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1C2E8-CAC2-2DD9-224F-EBADFE1BA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C7E4-31C4-EBBB-9AA8-C41796F916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1. Introduction and Objective</a:t>
            </a:r>
          </a:p>
          <a:p>
            <a:r>
              <a:rPr lang="en-US" dirty="0"/>
              <a:t>2. Pricing</a:t>
            </a:r>
          </a:p>
          <a:p>
            <a:r>
              <a:rPr lang="en-US" dirty="0"/>
              <a:t>3. Customer Conversion Rate</a:t>
            </a:r>
          </a:p>
          <a:p>
            <a:r>
              <a:rPr lang="en-US" dirty="0"/>
              <a:t>4. Profit Margin</a:t>
            </a:r>
          </a:p>
          <a:p>
            <a:r>
              <a:rPr lang="en-US" dirty="0"/>
              <a:t>5. Recommendation</a:t>
            </a:r>
          </a:p>
          <a:p>
            <a:r>
              <a:rPr lang="en-US" dirty="0"/>
              <a:t>6. Other factors to consider</a:t>
            </a:r>
          </a:p>
          <a:p>
            <a:r>
              <a:rPr lang="en-US" dirty="0"/>
              <a:t>7. </a:t>
            </a:r>
            <a:r>
              <a:rPr lang="en" dirty="0"/>
              <a:t>Recommendations for Future</a:t>
            </a:r>
          </a:p>
          <a:p>
            <a:r>
              <a:rPr lang="en" dirty="0"/>
              <a:t>8. 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1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presentation, we delve into financial performance of a hypothetical car lending company, CarPro, focusing on its pricing strategy and customer conversion metrics. Our analysis aims to address critical questions related to </a:t>
            </a:r>
            <a:r>
              <a:rPr lang="en-US" dirty="0" err="1"/>
              <a:t>CarPro’s</a:t>
            </a:r>
            <a:r>
              <a:rPr lang="en-US" dirty="0"/>
              <a:t> profit margins on vehicle sales and financing, the impact of APR and FICO scores on these margins, and how different strategies affect overall conversion rates and profitability.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</a:t>
            </a:r>
            <a:r>
              <a:rPr lang="en-US" dirty="0" err="1"/>
              <a:t>CarPro’s</a:t>
            </a:r>
            <a:r>
              <a:rPr lang="en-US" dirty="0"/>
              <a:t> overall margin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the impact of APR and FICO score on customer conversion and profit margins.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Answer key problem statement questions.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Understanding the Data </a:t>
            </a:r>
            <a:br>
              <a:rPr lang="en-IN" sz="1300" dirty="0"/>
            </a:br>
            <a:endParaRPr lang="en-IN" sz="13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311700" y="900752"/>
            <a:ext cx="3605207" cy="4172803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Fico scores are either 600 or 700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●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APR depends on FICO score and team is testing the margin by reducing the APR by 1%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APR test group is randomized and assigns about 50% of the applications to test group 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23% of overall applications convert into a sale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All sales have fixed vehicle margin of 5000 and a variable finance margin that depends on the APR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5AAB5-63BE-0CA9-C3FF-2E9306EA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r="2" b="2"/>
          <a:stretch/>
        </p:blipFill>
        <p:spPr bwMode="auto">
          <a:xfrm>
            <a:off x="3916907" y="900752"/>
            <a:ext cx="4989617" cy="40021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87457" y="248588"/>
            <a:ext cx="8520600" cy="5727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Understanding the Data – Correlation </a:t>
            </a:r>
            <a:br>
              <a:rPr lang="en-IN" sz="1300" dirty="0"/>
            </a:br>
            <a:endParaRPr lang="en-IN" sz="13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988657" y="1228869"/>
            <a:ext cx="3002508" cy="3790245"/>
          </a:xfrm>
        </p:spPr>
        <p:txBody>
          <a:bodyPr spcFirstLastPara="1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400" dirty="0"/>
              <a:t>There is a strong negative correlation between FICO scores and APR (-0.82). Higher FICO scores are generally associated with lower APR values.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400" dirty="0"/>
              <a:t>There is a very strong positive correlation between vehicle margin and finance margin (0.96). This suggests that increases in vehicle margin are closely associated with increases in finance margin.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400" dirty="0"/>
              <a:t>The correlation between APR and both vehicle margin (-0.08) and finance margin (0.03) is weak. This indicates that changes in APR have minimal direct impact on vehicle or finance margins.</a:t>
            </a:r>
            <a:endParaRPr lang="en-US" sz="1400" b="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378C3C-2E50-3192-A4FC-5E835AF6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7" y="1017725"/>
            <a:ext cx="5664724" cy="38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D7CCEF-2189-BD41-11DF-0EE3E75F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56" y="987080"/>
            <a:ext cx="3513044" cy="1645181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accent2"/>
                </a:solidFill>
              </a:rPr>
              <a:t>Overall Conversion Rate:</a:t>
            </a:r>
          </a:p>
          <a:p>
            <a:r>
              <a:rPr lang="en-US" sz="2100" dirty="0">
                <a:solidFill>
                  <a:schemeClr val="accent2"/>
                </a:solidFill>
              </a:rPr>
              <a:t>CarPro converts 2,344 applications out of 10,021, resulting in an </a:t>
            </a:r>
            <a:r>
              <a:rPr lang="en-US" sz="2100" b="1" dirty="0">
                <a:solidFill>
                  <a:schemeClr val="accent2"/>
                </a:solidFill>
              </a:rPr>
              <a:t>overall conversion rate of 23.39%</a:t>
            </a:r>
            <a:r>
              <a:rPr lang="en-US" sz="2100" dirty="0">
                <a:solidFill>
                  <a:schemeClr val="accent2"/>
                </a:solidFill>
              </a:rPr>
              <a:t> for the control group.</a:t>
            </a:r>
          </a:p>
          <a:p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C18C2001-8D7B-F390-9EE1-93F25F88CDDE}"/>
              </a:ext>
            </a:extLst>
          </p:cNvPr>
          <p:cNvSpPr txBox="1">
            <a:spLocks/>
          </p:cNvSpPr>
          <p:nvPr/>
        </p:nvSpPr>
        <p:spPr>
          <a:xfrm>
            <a:off x="167144" y="131108"/>
            <a:ext cx="8855832" cy="58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</a:rPr>
              <a:t>Conversion Rate Analysis: FICO and APR Impact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15F2B4E-2130-85EF-C52F-2ADFFC09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86381"/>
            <a:ext cx="3565253" cy="20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6F896E8-7B80-3466-F03C-1FAEA951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1" y="3074503"/>
            <a:ext cx="3540465" cy="19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91AD601-BF12-147E-F059-D7A0D7ACD5E8}"/>
              </a:ext>
            </a:extLst>
          </p:cNvPr>
          <p:cNvSpPr txBox="1">
            <a:spLocks/>
          </p:cNvSpPr>
          <p:nvPr/>
        </p:nvSpPr>
        <p:spPr>
          <a:xfrm>
            <a:off x="4995581" y="3234019"/>
            <a:ext cx="3510803" cy="171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1600" b="1" dirty="0">
                <a:solidFill>
                  <a:schemeClr val="accent2"/>
                </a:solidFill>
              </a:rPr>
              <a:t>Key Insight: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FICO score and APR have a one-to-one relationship</a:t>
            </a:r>
            <a:r>
              <a:rPr lang="en-US" sz="1600" dirty="0">
                <a:solidFill>
                  <a:schemeClr val="accent2"/>
                </a:solidFill>
              </a:rPr>
              <a:t> in the APR test group, leading to similar conversion rate patterns for both metrics.</a:t>
            </a:r>
            <a:endParaRPr lang="en-IN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3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Overall Margin Analysis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699" y="1309723"/>
            <a:ext cx="8674171" cy="3468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200" b="1" dirty="0"/>
              <a:t>Overall Margin per Sale:</a:t>
            </a:r>
            <a:r>
              <a:rPr lang="en-IN" sz="1200" dirty="0"/>
              <a:t> $1622.27 </a:t>
            </a:r>
          </a:p>
          <a:p>
            <a:pPr marL="114300" indent="0">
              <a:buNone/>
            </a:pPr>
            <a:r>
              <a:rPr lang="en-US" sz="1200" dirty="0"/>
              <a:t>	This robust margin indicates that </a:t>
            </a:r>
            <a:r>
              <a:rPr lang="en-US" sz="1200" dirty="0" err="1"/>
              <a:t>CarPro’s</a:t>
            </a:r>
            <a:r>
              <a:rPr lang="en-US" sz="1200" dirty="0"/>
              <a:t> sales strategy is effectively contributing to profitability. It reflects the company's ability to maintain healthy profit margins despite potential fluctuations in costs or market conditions.</a:t>
            </a:r>
          </a:p>
          <a:p>
            <a:pPr marL="114300" indent="0">
              <a:buNone/>
            </a:pPr>
            <a:endParaRPr lang="en-I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1" dirty="0"/>
              <a:t>Overall Margin per Application:</a:t>
            </a:r>
            <a:r>
              <a:rPr lang="en-IN" sz="1200" dirty="0"/>
              <a:t> $379.46</a:t>
            </a:r>
          </a:p>
          <a:p>
            <a:pPr marL="114300" indent="0">
              <a:buNone/>
            </a:pPr>
            <a:r>
              <a:rPr lang="en-US" sz="1200" dirty="0"/>
              <a:t>	This margin highlights the value of each customer interaction and the effectiveness of </a:t>
            </a:r>
            <a:r>
              <a:rPr lang="en-US" sz="1200" dirty="0" err="1"/>
              <a:t>CarPro’s</a:t>
            </a:r>
            <a:r>
              <a:rPr lang="en-US" sz="1200" dirty="0"/>
              <a:t> conversion processes. It demonstrates that even non-converted applications contribute positively to overall profitability, reflecting a strong conversion funnel and customer acquisition strategy.</a:t>
            </a:r>
          </a:p>
          <a:p>
            <a:pPr marL="114300" indent="0">
              <a:buNone/>
            </a:pPr>
            <a:endParaRPr lang="en-US" sz="1200" b="1" dirty="0"/>
          </a:p>
          <a:p>
            <a:pPr marL="114300" indent="0">
              <a:buNone/>
            </a:pPr>
            <a:r>
              <a:rPr lang="en-US" sz="1200" b="1" dirty="0"/>
              <a:t>Strategic Implications:</a:t>
            </a: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/>
              <a:t>Optimizing Margins: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b="1" dirty="0"/>
              <a:t>Focus:</a:t>
            </a:r>
            <a:r>
              <a:rPr lang="en-US" sz="1200" dirty="0"/>
              <a:t> Enhance strategies that drive up vehicle and finance margins while maintaining or reducing costs.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/>
              <a:t>Enhancing Application Efficiency: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b="1" dirty="0"/>
              <a:t>Strategy:</a:t>
            </a:r>
            <a:r>
              <a:rPr lang="en-US" sz="1200" dirty="0"/>
              <a:t> Improve the application-to-sale conversion rate to increase profitability per application.</a:t>
            </a:r>
          </a:p>
          <a:p>
            <a:pPr marL="114300" indent="0">
              <a:buNone/>
            </a:pPr>
            <a:endParaRPr lang="en-IN"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81071" y="1493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 of APR and FICO on Finance Margin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73303" y="3561348"/>
            <a:ext cx="8667295" cy="1203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/>
              <a:t>Higher APR leads to increased finance margins, benefiting the company's revenue from financing.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/>
              <a:t>Higher FICO Scores lead to decreased finance margins, reflecting lower profitability from customers with better credit.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/>
              <a:t>Finance margin decreases as the FICO score increases. Customers with higher credit scores receive better financing terms, leading to reduced profit margins from these financing deals.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7FE03DC-64D5-C1E0-722E-E5D3DF10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2" y="921276"/>
            <a:ext cx="4433679" cy="28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5C303E5-1AAE-A21B-5170-6AB435F8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19" y="897213"/>
            <a:ext cx="4433679" cy="28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7098" y="283459"/>
            <a:ext cx="8969804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Conversion Rate by FICO Score (Control vs. Test Group)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E594AE-AA12-E4EB-7C31-04EE7B2E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6" y="1054125"/>
            <a:ext cx="4296646" cy="35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E90A-E422-3054-687B-F48175AE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568" y="1148156"/>
            <a:ext cx="3874130" cy="32557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Both FICO score segments show an improvement in conversion rates for the test group compared to the control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FICO 600:</a:t>
            </a:r>
            <a:r>
              <a:rPr lang="en-US" sz="1200" dirty="0">
                <a:solidFill>
                  <a:srgbClr val="002060"/>
                </a:solidFill>
              </a:rPr>
              <a:t> The test group saw a 3.40% increase in conversion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FICO 700:</a:t>
            </a:r>
            <a:r>
              <a:rPr lang="en-US" sz="1200" dirty="0">
                <a:solidFill>
                  <a:srgbClr val="002060"/>
                </a:solidFill>
              </a:rPr>
              <a:t> The test group saw a 3.28% increase in conversion rate.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2060"/>
                </a:solidFill>
              </a:rPr>
              <a:t>The increase in conversion rates suggests that the test strategies are beneficial. Consider implementing these strategies more broadly.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2060"/>
                </a:solidFill>
              </a:rPr>
              <a:t>Focus on optimizing strategies further for both FICO score ranges to maximize conversion rates and overall performance.</a:t>
            </a:r>
            <a:endParaRPr lang="en-IN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1296</Words>
  <Application>Microsoft Office PowerPoint</Application>
  <PresentationFormat>On-screen Show (16:9)</PresentationFormat>
  <Paragraphs>121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Courier New</vt:lpstr>
      <vt:lpstr>Proxima Nova</vt:lpstr>
      <vt:lpstr>Arial</vt:lpstr>
      <vt:lpstr>Wingdings</vt:lpstr>
      <vt:lpstr>Spearmint</vt:lpstr>
      <vt:lpstr>Credit Risk Analysis  for a car loan company</vt:lpstr>
      <vt:lpstr>Agenda</vt:lpstr>
      <vt:lpstr>Introduction</vt:lpstr>
      <vt:lpstr>Understanding the Data  </vt:lpstr>
      <vt:lpstr>Understanding the Data – Correlation  </vt:lpstr>
      <vt:lpstr>PowerPoint Presentation</vt:lpstr>
      <vt:lpstr>Overall Margin Analysis</vt:lpstr>
      <vt:lpstr>Effect of APR and FICO on Finance Margin</vt:lpstr>
      <vt:lpstr>Conversion Rate by FICO Score (Control vs. Test Group)</vt:lpstr>
      <vt:lpstr>Total Margin Comparison by FICO Score (Control vs Test Group)</vt:lpstr>
      <vt:lpstr>Profitability per Application by FICO</vt:lpstr>
      <vt:lpstr>Recommendations</vt:lpstr>
      <vt:lpstr>Other factors to consider for Recommendation</vt:lpstr>
      <vt:lpstr>Recommendations for Future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Supriya Prasad</dc:creator>
  <cp:lastModifiedBy>Supriya Prasad</cp:lastModifiedBy>
  <cp:revision>5</cp:revision>
  <dcterms:modified xsi:type="dcterms:W3CDTF">2024-11-22T17:29:11Z</dcterms:modified>
</cp:coreProperties>
</file>