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Lst>
  <p:sldSz cx="7556500" cy="10699750"/>
  <p:notesSz cx="7556500" cy="1069975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00" d="100"/>
          <a:sy n="100" d="100"/>
        </p:scale>
        <p:origin x="1014" y="-237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6737" y="3316922"/>
            <a:ext cx="6423025" cy="2246947"/>
          </a:xfrm>
          <a:prstGeom prst="rect">
            <a:avLst/>
          </a:prstGeom>
        </p:spPr>
        <p:txBody>
          <a:bodyPr wrap="square" lIns="0" tIns="0" rIns="0" bIns="0">
            <a:spAutoFit/>
          </a:bodyPr>
          <a:lstStyle>
            <a:lvl1pPr>
              <a:defRPr sz="2300" b="0" i="0">
                <a:solidFill>
                  <a:srgbClr val="4458A1"/>
                </a:solidFill>
                <a:latin typeface="Microsoft Sans Serif"/>
                <a:cs typeface="Microsoft Sans Serif"/>
              </a:defRPr>
            </a:lvl1pPr>
          </a:lstStyle>
          <a:p>
            <a:endParaRPr/>
          </a:p>
        </p:txBody>
      </p:sp>
      <p:sp>
        <p:nvSpPr>
          <p:cNvPr id="3" name="Holder 3"/>
          <p:cNvSpPr>
            <a:spLocks noGrp="1"/>
          </p:cNvSpPr>
          <p:nvPr>
            <p:ph type="subTitle" idx="4"/>
          </p:nvPr>
        </p:nvSpPr>
        <p:spPr>
          <a:xfrm>
            <a:off x="1133475" y="5991860"/>
            <a:ext cx="5289550"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4458A1"/>
                </a:solidFill>
                <a:latin typeface="Microsoft Sans Serif"/>
                <a:cs typeface="Microsoft Sans Serif"/>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4458A1"/>
                </a:solidFill>
                <a:latin typeface="Microsoft Sans Serif"/>
                <a:cs typeface="Microsoft Sans Serif"/>
              </a:defRPr>
            </a:lvl1pPr>
          </a:lstStyle>
          <a:p>
            <a:endParaRPr/>
          </a:p>
        </p:txBody>
      </p:sp>
      <p:sp>
        <p:nvSpPr>
          <p:cNvPr id="3" name="Holder 3"/>
          <p:cNvSpPr>
            <a:spLocks noGrp="1"/>
          </p:cNvSpPr>
          <p:nvPr>
            <p:ph sz="half" idx="2"/>
          </p:nvPr>
        </p:nvSpPr>
        <p:spPr>
          <a:xfrm>
            <a:off x="481076" y="4875402"/>
            <a:ext cx="3388360" cy="5586730"/>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sz="half" idx="3"/>
          </p:nvPr>
        </p:nvSpPr>
        <p:spPr>
          <a:xfrm>
            <a:off x="3891597" y="2460942"/>
            <a:ext cx="3287077"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300" b="0" i="0">
                <a:solidFill>
                  <a:srgbClr val="4458A1"/>
                </a:solidFill>
                <a:latin typeface="Microsoft Sans Serif"/>
                <a:cs typeface="Microsoft Sans Serif"/>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1897379"/>
            <a:ext cx="7554595" cy="12700"/>
          </a:xfrm>
          <a:custGeom>
            <a:avLst/>
            <a:gdLst/>
            <a:ahLst/>
            <a:cxnLst/>
            <a:rect l="l" t="t" r="r" b="b"/>
            <a:pathLst>
              <a:path w="7554595" h="12700">
                <a:moveTo>
                  <a:pt x="7554468" y="0"/>
                </a:moveTo>
                <a:lnTo>
                  <a:pt x="0" y="0"/>
                </a:lnTo>
                <a:lnTo>
                  <a:pt x="0" y="12192"/>
                </a:lnTo>
                <a:lnTo>
                  <a:pt x="7554468" y="12192"/>
                </a:lnTo>
                <a:lnTo>
                  <a:pt x="7554468" y="0"/>
                </a:lnTo>
                <a:close/>
              </a:path>
            </a:pathLst>
          </a:custGeom>
          <a:solidFill>
            <a:srgbClr val="4458A1"/>
          </a:solidFill>
        </p:spPr>
        <p:txBody>
          <a:bodyPr wrap="square" lIns="0" tIns="0" rIns="0" bIns="0" rtlCol="0"/>
          <a:lstStyle/>
          <a:p>
            <a:endParaRPr/>
          </a:p>
        </p:txBody>
      </p:sp>
      <p:sp>
        <p:nvSpPr>
          <p:cNvPr id="2" name="Holder 2"/>
          <p:cNvSpPr>
            <a:spLocks noGrp="1"/>
          </p:cNvSpPr>
          <p:nvPr>
            <p:ph type="title"/>
          </p:nvPr>
        </p:nvSpPr>
        <p:spPr>
          <a:xfrm>
            <a:off x="468883" y="234187"/>
            <a:ext cx="1718310" cy="376555"/>
          </a:xfrm>
          <a:prstGeom prst="rect">
            <a:avLst/>
          </a:prstGeom>
        </p:spPr>
        <p:txBody>
          <a:bodyPr wrap="square" lIns="0" tIns="0" rIns="0" bIns="0">
            <a:spAutoFit/>
          </a:bodyPr>
          <a:lstStyle>
            <a:lvl1pPr>
              <a:defRPr sz="2300" b="0" i="0">
                <a:solidFill>
                  <a:srgbClr val="4458A1"/>
                </a:solidFill>
                <a:latin typeface="Microsoft Sans Serif"/>
                <a:cs typeface="Microsoft Sans Serif"/>
              </a:defRPr>
            </a:lvl1pPr>
          </a:lstStyle>
          <a:p>
            <a:endParaRPr/>
          </a:p>
        </p:txBody>
      </p:sp>
      <p:sp>
        <p:nvSpPr>
          <p:cNvPr id="3" name="Holder 3"/>
          <p:cNvSpPr>
            <a:spLocks noGrp="1"/>
          </p:cNvSpPr>
          <p:nvPr>
            <p:ph type="body" idx="1"/>
          </p:nvPr>
        </p:nvSpPr>
        <p:spPr>
          <a:xfrm>
            <a:off x="377825" y="2460942"/>
            <a:ext cx="6800850"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69210" y="9950768"/>
            <a:ext cx="2418080" cy="53498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7825" y="9950768"/>
            <a:ext cx="173799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3/28/2025</a:t>
            </a:fld>
            <a:endParaRPr lang="en-US"/>
          </a:p>
        </p:txBody>
      </p:sp>
      <p:sp>
        <p:nvSpPr>
          <p:cNvPr id="6" name="Holder 6"/>
          <p:cNvSpPr>
            <a:spLocks noGrp="1"/>
          </p:cNvSpPr>
          <p:nvPr>
            <p:ph type="sldNum" sz="quarter" idx="7"/>
          </p:nvPr>
        </p:nvSpPr>
        <p:spPr>
          <a:xfrm>
            <a:off x="5440680" y="9950768"/>
            <a:ext cx="173799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psupriya899@gmail.com" TargetMode="External"/><Relationship Id="rId1" Type="http://schemas.openxmlformats.org/officeDocument/2006/relationships/slideLayout" Target="../slideLayouts/slideLayout3.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4736" y="82014"/>
            <a:ext cx="1786128" cy="320601"/>
          </a:xfrm>
          <a:prstGeom prst="rect">
            <a:avLst/>
          </a:prstGeom>
        </p:spPr>
        <p:txBody>
          <a:bodyPr vert="horz" wrap="square" lIns="0" tIns="12700" rIns="0" bIns="0" rtlCol="0">
            <a:spAutoFit/>
          </a:bodyPr>
          <a:lstStyle/>
          <a:p>
            <a:pPr marL="12700">
              <a:lnSpc>
                <a:spcPct val="100000"/>
              </a:lnSpc>
              <a:spcBef>
                <a:spcPts val="100"/>
              </a:spcBef>
            </a:pPr>
            <a:r>
              <a:rPr sz="2000" dirty="0">
                <a:latin typeface="+mn-lt"/>
              </a:rPr>
              <a:t>Supriya</a:t>
            </a:r>
            <a:r>
              <a:rPr sz="2000" spc="165" dirty="0">
                <a:latin typeface="+mn-lt"/>
              </a:rPr>
              <a:t> </a:t>
            </a:r>
            <a:r>
              <a:rPr sz="2000" spc="-10" dirty="0">
                <a:latin typeface="+mn-lt"/>
              </a:rPr>
              <a:t>Patil</a:t>
            </a:r>
          </a:p>
        </p:txBody>
      </p:sp>
      <p:sp>
        <p:nvSpPr>
          <p:cNvPr id="3" name="object 3"/>
          <p:cNvSpPr txBox="1"/>
          <p:nvPr/>
        </p:nvSpPr>
        <p:spPr>
          <a:xfrm>
            <a:off x="4786121" y="702182"/>
            <a:ext cx="1337945" cy="162560"/>
          </a:xfrm>
          <a:prstGeom prst="rect">
            <a:avLst/>
          </a:prstGeom>
        </p:spPr>
        <p:txBody>
          <a:bodyPr vert="horz" wrap="square" lIns="0" tIns="12700" rIns="0" bIns="0" rtlCol="0">
            <a:spAutoFit/>
          </a:bodyPr>
          <a:lstStyle/>
          <a:p>
            <a:pPr marL="12700">
              <a:lnSpc>
                <a:spcPct val="100000"/>
              </a:lnSpc>
              <a:spcBef>
                <a:spcPts val="100"/>
              </a:spcBef>
            </a:pPr>
            <a:r>
              <a:rPr sz="900" u="sng" spc="-10" dirty="0">
                <a:solidFill>
                  <a:srgbClr val="0000FF"/>
                </a:solidFill>
                <a:uFill>
                  <a:solidFill>
                    <a:srgbClr val="0000FF"/>
                  </a:solidFill>
                </a:uFill>
                <a:latin typeface="Microsoft Sans Serif"/>
                <a:cs typeface="Microsoft Sans Serif"/>
                <a:hlinkClick r:id="rId2"/>
              </a:rPr>
              <a:t>psupriya899@gmail.com</a:t>
            </a:r>
            <a:r>
              <a:rPr sz="900" u="sng" spc="500" dirty="0">
                <a:solidFill>
                  <a:srgbClr val="0000FF"/>
                </a:solidFill>
                <a:uFill>
                  <a:solidFill>
                    <a:srgbClr val="0000FF"/>
                  </a:solidFill>
                </a:uFill>
                <a:latin typeface="Microsoft Sans Serif"/>
                <a:cs typeface="Microsoft Sans Serif"/>
                <a:hlinkClick r:id="rId2"/>
              </a:rPr>
              <a:t> </a:t>
            </a:r>
            <a:endParaRPr sz="900" dirty="0">
              <a:latin typeface="Microsoft Sans Serif"/>
              <a:cs typeface="Microsoft Sans Serif"/>
            </a:endParaRPr>
          </a:p>
        </p:txBody>
      </p:sp>
      <p:sp>
        <p:nvSpPr>
          <p:cNvPr id="4" name="object 4"/>
          <p:cNvSpPr txBox="1"/>
          <p:nvPr/>
        </p:nvSpPr>
        <p:spPr>
          <a:xfrm>
            <a:off x="4793423" y="976738"/>
            <a:ext cx="661670" cy="162560"/>
          </a:xfrm>
          <a:prstGeom prst="rect">
            <a:avLst/>
          </a:prstGeom>
        </p:spPr>
        <p:txBody>
          <a:bodyPr vert="horz" wrap="square" lIns="0" tIns="12700" rIns="0" bIns="0" rtlCol="0">
            <a:spAutoFit/>
          </a:bodyPr>
          <a:lstStyle/>
          <a:p>
            <a:pPr marL="12700">
              <a:lnSpc>
                <a:spcPct val="100000"/>
              </a:lnSpc>
              <a:spcBef>
                <a:spcPts val="100"/>
              </a:spcBef>
            </a:pPr>
            <a:r>
              <a:rPr sz="900" spc="-10" dirty="0">
                <a:latin typeface="Microsoft Sans Serif"/>
                <a:cs typeface="Microsoft Sans Serif"/>
              </a:rPr>
              <a:t>8369995649</a:t>
            </a:r>
            <a:endParaRPr sz="900" dirty="0">
              <a:latin typeface="Microsoft Sans Serif"/>
              <a:cs typeface="Microsoft Sans Serif"/>
            </a:endParaRPr>
          </a:p>
        </p:txBody>
      </p:sp>
      <p:sp>
        <p:nvSpPr>
          <p:cNvPr id="5" name="object 5"/>
          <p:cNvSpPr txBox="1"/>
          <p:nvPr/>
        </p:nvSpPr>
        <p:spPr>
          <a:xfrm>
            <a:off x="4786121" y="1280730"/>
            <a:ext cx="2406650" cy="162560"/>
          </a:xfrm>
          <a:prstGeom prst="rect">
            <a:avLst/>
          </a:prstGeom>
        </p:spPr>
        <p:txBody>
          <a:bodyPr vert="horz" wrap="square" lIns="0" tIns="12700" rIns="0" bIns="0" rtlCol="0">
            <a:spAutoFit/>
          </a:bodyPr>
          <a:lstStyle/>
          <a:p>
            <a:pPr marL="12700">
              <a:lnSpc>
                <a:spcPct val="100000"/>
              </a:lnSpc>
              <a:spcBef>
                <a:spcPts val="100"/>
              </a:spcBef>
            </a:pPr>
            <a:r>
              <a:rPr sz="900" spc="-35" dirty="0">
                <a:latin typeface="Microsoft Sans Serif"/>
                <a:cs typeface="Microsoft Sans Serif"/>
              </a:rPr>
              <a:t>At-</a:t>
            </a:r>
            <a:r>
              <a:rPr sz="900" spc="-40" dirty="0">
                <a:latin typeface="Microsoft Sans Serif"/>
                <a:cs typeface="Microsoft Sans Serif"/>
              </a:rPr>
              <a:t>New</a:t>
            </a:r>
            <a:r>
              <a:rPr sz="900" spc="40" dirty="0">
                <a:latin typeface="Microsoft Sans Serif"/>
                <a:cs typeface="Microsoft Sans Serif"/>
              </a:rPr>
              <a:t> </a:t>
            </a:r>
            <a:r>
              <a:rPr sz="900" spc="-30" dirty="0">
                <a:latin typeface="Microsoft Sans Serif"/>
                <a:cs typeface="Microsoft Sans Serif"/>
              </a:rPr>
              <a:t>Posari,Mohopada,Rasayani,410222</a:t>
            </a:r>
            <a:r>
              <a:rPr sz="900" spc="95" dirty="0">
                <a:latin typeface="Microsoft Sans Serif"/>
                <a:cs typeface="Microsoft Sans Serif"/>
              </a:rPr>
              <a:t> </a:t>
            </a:r>
            <a:r>
              <a:rPr sz="900" spc="-20" dirty="0">
                <a:latin typeface="Microsoft Sans Serif"/>
                <a:cs typeface="Microsoft Sans Serif"/>
              </a:rPr>
              <a:t>India</a:t>
            </a:r>
            <a:endParaRPr sz="900" dirty="0">
              <a:latin typeface="Microsoft Sans Serif"/>
              <a:cs typeface="Microsoft Sans Serif"/>
            </a:endParaRPr>
          </a:p>
        </p:txBody>
      </p:sp>
      <p:sp>
        <p:nvSpPr>
          <p:cNvPr id="6" name="object 6"/>
          <p:cNvSpPr txBox="1"/>
          <p:nvPr/>
        </p:nvSpPr>
        <p:spPr>
          <a:xfrm>
            <a:off x="3229482" y="2692654"/>
            <a:ext cx="609600" cy="147955"/>
          </a:xfrm>
          <a:prstGeom prst="rect">
            <a:avLst/>
          </a:prstGeom>
        </p:spPr>
        <p:txBody>
          <a:bodyPr vert="horz" wrap="square" lIns="0" tIns="12700" rIns="0" bIns="0" rtlCol="0">
            <a:spAutoFit/>
          </a:bodyPr>
          <a:lstStyle/>
          <a:p>
            <a:pPr marL="12700">
              <a:lnSpc>
                <a:spcPct val="100000"/>
              </a:lnSpc>
              <a:spcBef>
                <a:spcPts val="100"/>
              </a:spcBef>
            </a:pPr>
            <a:r>
              <a:rPr sz="800" i="1" spc="-10" dirty="0">
                <a:solidFill>
                  <a:srgbClr val="3EB080"/>
                </a:solidFill>
                <a:latin typeface="Arial"/>
                <a:cs typeface="Arial"/>
              </a:rPr>
              <a:t>Navi</a:t>
            </a:r>
            <a:r>
              <a:rPr sz="800" i="1" spc="-40" dirty="0">
                <a:solidFill>
                  <a:srgbClr val="3EB080"/>
                </a:solidFill>
                <a:latin typeface="Arial"/>
                <a:cs typeface="Arial"/>
              </a:rPr>
              <a:t> </a:t>
            </a:r>
            <a:r>
              <a:rPr sz="800" i="1" spc="-10" dirty="0">
                <a:solidFill>
                  <a:srgbClr val="3EB080"/>
                </a:solidFill>
                <a:latin typeface="Arial"/>
                <a:cs typeface="Arial"/>
              </a:rPr>
              <a:t>Mumbai</a:t>
            </a:r>
            <a:endParaRPr sz="800">
              <a:latin typeface="Arial"/>
              <a:cs typeface="Arial"/>
            </a:endParaRPr>
          </a:p>
        </p:txBody>
      </p:sp>
      <p:sp>
        <p:nvSpPr>
          <p:cNvPr id="7" name="object 7"/>
          <p:cNvSpPr txBox="1"/>
          <p:nvPr/>
        </p:nvSpPr>
        <p:spPr>
          <a:xfrm>
            <a:off x="430835" y="416294"/>
            <a:ext cx="3793680" cy="6099106"/>
          </a:xfrm>
          <a:prstGeom prst="rect">
            <a:avLst/>
          </a:prstGeom>
        </p:spPr>
        <p:txBody>
          <a:bodyPr vert="horz" wrap="square" lIns="0" tIns="12700" rIns="0" bIns="0" rtlCol="0">
            <a:spAutoFit/>
          </a:bodyPr>
          <a:lstStyle/>
          <a:p>
            <a:pPr marL="12700">
              <a:lnSpc>
                <a:spcPct val="100000"/>
              </a:lnSpc>
              <a:spcBef>
                <a:spcPts val="100"/>
              </a:spcBef>
            </a:pPr>
            <a:r>
              <a:rPr lang="en-US" sz="1200" dirty="0" smtClean="0">
                <a:solidFill>
                  <a:srgbClr val="3EB080"/>
                </a:solidFill>
                <a:latin typeface="Microsoft Sans Serif"/>
                <a:cs typeface="Microsoft Sans Serif"/>
              </a:rPr>
              <a:t>Technical Support</a:t>
            </a:r>
            <a:r>
              <a:rPr sz="1200" spc="175" dirty="0" smtClean="0">
                <a:solidFill>
                  <a:srgbClr val="3EB080"/>
                </a:solidFill>
                <a:latin typeface="Microsoft Sans Serif"/>
                <a:cs typeface="Microsoft Sans Serif"/>
              </a:rPr>
              <a:t> </a:t>
            </a:r>
            <a:r>
              <a:rPr sz="1200" spc="-10" dirty="0" smtClean="0">
                <a:solidFill>
                  <a:srgbClr val="3EB080"/>
                </a:solidFill>
                <a:latin typeface="Microsoft Sans Serif"/>
                <a:cs typeface="Microsoft Sans Serif"/>
              </a:rPr>
              <a:t>Engineer</a:t>
            </a:r>
            <a:endParaRPr lang="en-US" sz="900" dirty="0">
              <a:latin typeface="Arial"/>
              <a:cs typeface="Arial"/>
            </a:endParaRPr>
          </a:p>
          <a:p>
            <a:pPr marL="12700">
              <a:lnSpc>
                <a:spcPct val="100000"/>
              </a:lnSpc>
              <a:spcBef>
                <a:spcPts val="100"/>
              </a:spcBef>
            </a:pPr>
            <a:r>
              <a:rPr lang="en-US" sz="900" dirty="0" smtClean="0">
                <a:latin typeface="Microsoft Sans Serif"/>
                <a:cs typeface="Microsoft Sans Serif"/>
              </a:rPr>
              <a:t>+4 year Consistent professional with substantial experience as Technical Support Engineer. Proficient in Linux, Kubernetes, Docker, and 5G technologies, eager to leverage expertise and contribute to the success of an innovative organization. Experienced DevOps engineer specializing in Linux environment, proficient in designing and managing scalable infrastructure, automating deployment processes, and ensuring system reliability through continuous monitoring and optimization. Skilled in AWS services such as EC2,S3,Lambda,RDS and VPC, with experience in infrastructure automation using Terraform and Cloudformation.</a:t>
            </a:r>
          </a:p>
          <a:p>
            <a:pPr>
              <a:lnSpc>
                <a:spcPct val="100000"/>
              </a:lnSpc>
              <a:spcBef>
                <a:spcPts val="915"/>
              </a:spcBef>
            </a:pPr>
            <a:r>
              <a:rPr sz="1400" b="1" spc="-75" dirty="0" smtClean="0">
                <a:latin typeface="+mn-lt"/>
                <a:cs typeface="Arial"/>
              </a:rPr>
              <a:t>WORK</a:t>
            </a:r>
            <a:r>
              <a:rPr sz="1400" b="1" spc="-20" dirty="0" smtClean="0">
                <a:latin typeface="+mn-lt"/>
                <a:cs typeface="Arial"/>
              </a:rPr>
              <a:t> </a:t>
            </a:r>
            <a:r>
              <a:rPr sz="1400" b="1" spc="-10" dirty="0" smtClean="0">
                <a:latin typeface="+mn-lt"/>
                <a:cs typeface="Arial"/>
              </a:rPr>
              <a:t>EXPERIENCE</a:t>
            </a:r>
            <a:endParaRPr lang="en-US" sz="1400" dirty="0">
              <a:latin typeface="+mn-lt"/>
              <a:cs typeface="Arial"/>
            </a:endParaRPr>
          </a:p>
          <a:p>
            <a:pPr algn="just">
              <a:spcBef>
                <a:spcPts val="915"/>
              </a:spcBef>
            </a:pPr>
            <a:r>
              <a:rPr lang="en-IN" sz="1200" b="1" dirty="0" smtClean="0">
                <a:latin typeface="+mn-lt"/>
                <a:cs typeface="Arial" panose="020B0604020202020204" pitchFamily="34" charset="0"/>
              </a:rPr>
              <a:t>Reliance</a:t>
            </a:r>
            <a:r>
              <a:rPr lang="en-IN" sz="1200" b="1" spc="-30" dirty="0" smtClean="0">
                <a:latin typeface="+mn-lt"/>
                <a:cs typeface="Arial" panose="020B0604020202020204" pitchFamily="34" charset="0"/>
              </a:rPr>
              <a:t> JIO Infocomm Limited</a:t>
            </a:r>
          </a:p>
          <a:p>
            <a:pPr algn="just">
              <a:spcBef>
                <a:spcPts val="915"/>
              </a:spcBef>
            </a:pPr>
            <a:r>
              <a:rPr lang="en-US" sz="1200" dirty="0" smtClean="0">
                <a:latin typeface="Arial"/>
                <a:cs typeface="Arial"/>
              </a:rPr>
              <a:t>Technical Support Engineer</a:t>
            </a:r>
            <a:endParaRPr sz="1200" dirty="0">
              <a:latin typeface="Arial"/>
              <a:cs typeface="Arial"/>
            </a:endParaRPr>
          </a:p>
          <a:p>
            <a:pPr marL="12700" marR="2544445">
              <a:lnSpc>
                <a:spcPts val="1280"/>
              </a:lnSpc>
              <a:spcBef>
                <a:spcPts val="45"/>
              </a:spcBef>
            </a:pPr>
            <a:r>
              <a:rPr sz="800" i="1" spc="-20" dirty="0" smtClean="0">
                <a:solidFill>
                  <a:srgbClr val="3EB080"/>
                </a:solidFill>
                <a:latin typeface="Arial"/>
                <a:cs typeface="Arial"/>
              </a:rPr>
              <a:t>0</a:t>
            </a:r>
            <a:r>
              <a:rPr lang="en-US" sz="800" i="1" spc="-20" dirty="0">
                <a:solidFill>
                  <a:srgbClr val="3EB080"/>
                </a:solidFill>
                <a:latin typeface="Arial"/>
                <a:cs typeface="Arial"/>
              </a:rPr>
              <a:t>5</a:t>
            </a:r>
            <a:r>
              <a:rPr sz="800" i="1" spc="-20" dirty="0" smtClean="0">
                <a:solidFill>
                  <a:srgbClr val="3EB080"/>
                </a:solidFill>
                <a:latin typeface="Arial"/>
                <a:cs typeface="Arial"/>
              </a:rPr>
              <a:t>/20</a:t>
            </a:r>
            <a:r>
              <a:rPr lang="en-US" sz="800" i="1" spc="-20" dirty="0" smtClean="0">
                <a:solidFill>
                  <a:srgbClr val="3EB080"/>
                </a:solidFill>
                <a:latin typeface="Arial"/>
                <a:cs typeface="Arial"/>
              </a:rPr>
              <a:t>22</a:t>
            </a:r>
            <a:r>
              <a:rPr sz="800" i="1" spc="-30" dirty="0" smtClean="0">
                <a:solidFill>
                  <a:srgbClr val="3EB080"/>
                </a:solidFill>
                <a:latin typeface="Arial"/>
                <a:cs typeface="Arial"/>
              </a:rPr>
              <a:t> </a:t>
            </a:r>
            <a:r>
              <a:rPr sz="800" i="1" dirty="0">
                <a:solidFill>
                  <a:srgbClr val="3EB080"/>
                </a:solidFill>
                <a:latin typeface="Arial"/>
                <a:cs typeface="Arial"/>
              </a:rPr>
              <a:t>-</a:t>
            </a:r>
            <a:r>
              <a:rPr sz="800" i="1" spc="-30" dirty="0">
                <a:solidFill>
                  <a:srgbClr val="3EB080"/>
                </a:solidFill>
                <a:latin typeface="Arial"/>
                <a:cs typeface="Arial"/>
              </a:rPr>
              <a:t> </a:t>
            </a:r>
            <a:r>
              <a:rPr sz="800" i="1" spc="-10" dirty="0">
                <a:solidFill>
                  <a:srgbClr val="3EB080"/>
                </a:solidFill>
                <a:latin typeface="Arial"/>
                <a:cs typeface="Arial"/>
              </a:rPr>
              <a:t>Present</a:t>
            </a:r>
            <a:r>
              <a:rPr sz="800" spc="-10" dirty="0">
                <a:latin typeface="Microsoft Sans Serif"/>
                <a:cs typeface="Microsoft Sans Serif"/>
              </a:rPr>
              <a:t>, </a:t>
            </a:r>
            <a:r>
              <a:rPr sz="800" i="1" spc="-10" dirty="0">
                <a:solidFill>
                  <a:srgbClr val="3EB080"/>
                </a:solidFill>
                <a:latin typeface="Arial"/>
                <a:cs typeface="Arial"/>
              </a:rPr>
              <a:t>Tasks</a:t>
            </a:r>
            <a:endParaRPr sz="800" dirty="0">
              <a:latin typeface="Arial"/>
              <a:cs typeface="Arial"/>
            </a:endParaRPr>
          </a:p>
          <a:p>
            <a:pPr>
              <a:spcBef>
                <a:spcPts val="350"/>
              </a:spcBef>
            </a:pPr>
            <a:r>
              <a:rPr lang="en-IN" sz="900" dirty="0" smtClean="0"/>
              <a:t>• Provide </a:t>
            </a:r>
            <a:r>
              <a:rPr lang="en-IN" sz="900" dirty="0"/>
              <a:t>technical supported clients, addressing Issues related to Linux systems, technologies, and 5G network infrastructure System reliability </a:t>
            </a:r>
            <a:r>
              <a:rPr lang="en-IN" sz="900" dirty="0" smtClean="0"/>
              <a:t>through</a:t>
            </a:r>
          </a:p>
          <a:p>
            <a:pPr>
              <a:spcBef>
                <a:spcPts val="350"/>
              </a:spcBef>
            </a:pPr>
            <a:r>
              <a:rPr lang="en-IN" sz="900" dirty="0" smtClean="0"/>
              <a:t> </a:t>
            </a:r>
            <a:r>
              <a:rPr lang="en-IN" sz="900" dirty="0"/>
              <a:t>•Collaborate with cross-functional teams to troubleshoot and resolve complex technical problems, ensuring timely resolution and customer </a:t>
            </a:r>
            <a:r>
              <a:rPr lang="en-IN" sz="900" dirty="0" smtClean="0"/>
              <a:t>satisfaction</a:t>
            </a:r>
          </a:p>
          <a:p>
            <a:pPr>
              <a:spcBef>
                <a:spcPts val="350"/>
              </a:spcBef>
            </a:pPr>
            <a:r>
              <a:rPr lang="en-IN" sz="900" dirty="0" smtClean="0"/>
              <a:t> </a:t>
            </a:r>
            <a:r>
              <a:rPr lang="en-IN" sz="900" dirty="0"/>
              <a:t>•DevOps specialist proficient in Linux environments, with expertise in orchestrating </a:t>
            </a:r>
            <a:r>
              <a:rPr lang="en-IN" sz="900" dirty="0" smtClean="0"/>
              <a:t>CI/CD </a:t>
            </a:r>
            <a:r>
              <a:rPr lang="en-IN" sz="900" dirty="0"/>
              <a:t>pipelines</a:t>
            </a:r>
            <a:r>
              <a:rPr lang="en-IN" sz="900" dirty="0" smtClean="0"/>
              <a:t>,</a:t>
            </a:r>
          </a:p>
          <a:p>
            <a:pPr>
              <a:spcBef>
                <a:spcPts val="350"/>
              </a:spcBef>
            </a:pPr>
            <a:r>
              <a:rPr lang="en-IN" sz="900" dirty="0" smtClean="0"/>
              <a:t> </a:t>
            </a:r>
            <a:r>
              <a:rPr lang="en-IN" sz="900" dirty="0"/>
              <a:t>•automating deployment workflows, and optimizing infrastructure </a:t>
            </a:r>
            <a:r>
              <a:rPr lang="en-IN" sz="900" dirty="0" smtClean="0"/>
              <a:t>scalability</a:t>
            </a:r>
          </a:p>
          <a:p>
            <a:pPr>
              <a:spcBef>
                <a:spcPts val="350"/>
              </a:spcBef>
            </a:pPr>
            <a:r>
              <a:rPr lang="en-IN" sz="900" dirty="0" smtClean="0"/>
              <a:t> </a:t>
            </a:r>
            <a:r>
              <a:rPr lang="en-IN" sz="900" dirty="0"/>
              <a:t>•</a:t>
            </a:r>
            <a:r>
              <a:rPr lang="en-IN" sz="900" dirty="0" smtClean="0"/>
              <a:t>Adept </a:t>
            </a:r>
            <a:r>
              <a:rPr lang="en-IN" sz="900" dirty="0"/>
              <a:t>at ensuring system reliability through proactive monitoring and troubleshooting </a:t>
            </a:r>
            <a:endParaRPr lang="en-IN" sz="900" dirty="0" smtClean="0"/>
          </a:p>
          <a:p>
            <a:pPr>
              <a:spcBef>
                <a:spcPts val="350"/>
              </a:spcBef>
            </a:pPr>
            <a:r>
              <a:rPr lang="en-IN" sz="900" dirty="0" smtClean="0"/>
              <a:t>•</a:t>
            </a:r>
            <a:r>
              <a:rPr lang="en-IN" sz="900" dirty="0"/>
              <a:t>Assist in the deployment and maintenance of Kubernetes clusters for scalable application deployment and management </a:t>
            </a:r>
            <a:endParaRPr lang="en-IN" sz="900" dirty="0" smtClean="0"/>
          </a:p>
          <a:p>
            <a:pPr>
              <a:spcBef>
                <a:spcPts val="350"/>
              </a:spcBef>
            </a:pPr>
            <a:r>
              <a:rPr lang="en-IN" sz="900" dirty="0" smtClean="0"/>
              <a:t>•</a:t>
            </a:r>
            <a:r>
              <a:rPr lang="en-IN" sz="900" dirty="0"/>
              <a:t>Optimize Docker containers for efficient resource utilization, contributing to improved system performance and </a:t>
            </a:r>
            <a:r>
              <a:rPr lang="en-IN" sz="900" dirty="0" smtClean="0"/>
              <a:t>reliability</a:t>
            </a:r>
          </a:p>
          <a:p>
            <a:pPr>
              <a:spcBef>
                <a:spcPts val="350"/>
              </a:spcBef>
            </a:pPr>
            <a:r>
              <a:rPr lang="en-IN" sz="900" dirty="0" smtClean="0"/>
              <a:t> </a:t>
            </a:r>
            <a:r>
              <a:rPr lang="en-IN" sz="900" dirty="0"/>
              <a:t>•Stay updated with the latest advancements in 5G technology, incorporating new features and functionalities into network infrastructure to enhance service offerings. </a:t>
            </a:r>
            <a:endParaRPr lang="en-IN" sz="900" dirty="0" smtClean="0"/>
          </a:p>
          <a:p>
            <a:pPr>
              <a:spcBef>
                <a:spcPts val="350"/>
              </a:spcBef>
            </a:pPr>
            <a:r>
              <a:rPr lang="en-IN" sz="900" dirty="0" smtClean="0"/>
              <a:t>• </a:t>
            </a:r>
            <a:r>
              <a:rPr lang="en-IN" sz="900" dirty="0"/>
              <a:t>Configured and maintained OpenShift clusters, ensuring 99.9% uptime and seamless operation </a:t>
            </a:r>
          </a:p>
          <a:p>
            <a:pPr>
              <a:lnSpc>
                <a:spcPct val="100000"/>
              </a:lnSpc>
              <a:spcBef>
                <a:spcPts val="350"/>
              </a:spcBef>
            </a:pPr>
            <a:endParaRPr sz="800" dirty="0">
              <a:latin typeface="Arial"/>
              <a:cs typeface="Arial"/>
            </a:endParaRPr>
          </a:p>
        </p:txBody>
      </p:sp>
      <p:sp>
        <p:nvSpPr>
          <p:cNvPr id="10" name="object 10"/>
          <p:cNvSpPr txBox="1"/>
          <p:nvPr/>
        </p:nvSpPr>
        <p:spPr>
          <a:xfrm>
            <a:off x="4331980" y="6793528"/>
            <a:ext cx="2684145" cy="922688"/>
          </a:xfrm>
          <a:prstGeom prst="rect">
            <a:avLst/>
          </a:prstGeom>
        </p:spPr>
        <p:txBody>
          <a:bodyPr vert="horz" wrap="square" lIns="0" tIns="80645" rIns="0" bIns="0" rtlCol="0">
            <a:spAutoFit/>
          </a:bodyPr>
          <a:lstStyle/>
          <a:p>
            <a:pPr marL="41275" marR="5080" indent="-29209">
              <a:spcBef>
                <a:spcPts val="915"/>
              </a:spcBef>
            </a:pPr>
            <a:r>
              <a:rPr lang="en-US" sz="1600" b="1" spc="-75" dirty="0" smtClean="0">
                <a:latin typeface="+mn-lt"/>
                <a:cs typeface="Arial"/>
              </a:rPr>
              <a:t>Courses</a:t>
            </a:r>
            <a:endParaRPr lang="en-US" sz="1050" dirty="0">
              <a:latin typeface="Microsoft Sans Serif"/>
              <a:cs typeface="Microsoft Sans Serif"/>
            </a:endParaRPr>
          </a:p>
          <a:p>
            <a:pPr marL="41275" marR="5080" indent="-29209">
              <a:lnSpc>
                <a:spcPts val="1090"/>
              </a:lnSpc>
              <a:spcBef>
                <a:spcPts val="505"/>
              </a:spcBef>
            </a:pPr>
            <a:r>
              <a:rPr sz="1000" dirty="0" smtClean="0">
                <a:latin typeface="Microsoft Sans Serif"/>
                <a:cs typeface="Microsoft Sans Serif"/>
              </a:rPr>
              <a:t>AWS</a:t>
            </a:r>
            <a:r>
              <a:rPr sz="1000" spc="90" dirty="0" smtClean="0">
                <a:latin typeface="Microsoft Sans Serif"/>
                <a:cs typeface="Microsoft Sans Serif"/>
              </a:rPr>
              <a:t> </a:t>
            </a:r>
            <a:r>
              <a:rPr sz="1000" dirty="0">
                <a:latin typeface="Microsoft Sans Serif"/>
                <a:cs typeface="Microsoft Sans Serif"/>
              </a:rPr>
              <a:t>Solution</a:t>
            </a:r>
            <a:r>
              <a:rPr sz="1000" spc="100" dirty="0">
                <a:latin typeface="Microsoft Sans Serif"/>
                <a:cs typeface="Microsoft Sans Serif"/>
              </a:rPr>
              <a:t> </a:t>
            </a:r>
            <a:r>
              <a:rPr sz="1000" dirty="0">
                <a:latin typeface="Microsoft Sans Serif"/>
                <a:cs typeface="Microsoft Sans Serif"/>
              </a:rPr>
              <a:t>Architect</a:t>
            </a:r>
            <a:r>
              <a:rPr sz="1000" spc="105" dirty="0">
                <a:latin typeface="Microsoft Sans Serif"/>
                <a:cs typeface="Microsoft Sans Serif"/>
              </a:rPr>
              <a:t> </a:t>
            </a:r>
            <a:r>
              <a:rPr sz="1000" dirty="0">
                <a:latin typeface="Microsoft Sans Serif"/>
                <a:cs typeface="Microsoft Sans Serif"/>
              </a:rPr>
              <a:t>Associate</a:t>
            </a:r>
            <a:r>
              <a:rPr sz="1000" spc="100" dirty="0">
                <a:latin typeface="Microsoft Sans Serif"/>
                <a:cs typeface="Microsoft Sans Serif"/>
              </a:rPr>
              <a:t> </a:t>
            </a:r>
            <a:r>
              <a:rPr sz="1000" spc="-10" dirty="0" smtClean="0">
                <a:latin typeface="Microsoft Sans Serif"/>
                <a:cs typeface="Microsoft Sans Serif"/>
              </a:rPr>
              <a:t>Certifi</a:t>
            </a:r>
            <a:r>
              <a:rPr lang="en-US" sz="1000" spc="-10" dirty="0" smtClean="0">
                <a:latin typeface="Microsoft Sans Serif"/>
                <a:cs typeface="Microsoft Sans Serif"/>
              </a:rPr>
              <a:t>ed</a:t>
            </a:r>
            <a:endParaRPr sz="1000" dirty="0">
              <a:latin typeface="Microsoft Sans Serif"/>
              <a:cs typeface="Microsoft Sans Serif"/>
            </a:endParaRPr>
          </a:p>
          <a:p>
            <a:pPr>
              <a:lnSpc>
                <a:spcPct val="100000"/>
              </a:lnSpc>
            </a:pPr>
            <a:endParaRPr sz="1000" dirty="0">
              <a:latin typeface="Microsoft Sans Serif"/>
              <a:cs typeface="Microsoft Sans Serif"/>
            </a:endParaRPr>
          </a:p>
          <a:p>
            <a:pPr>
              <a:lnSpc>
                <a:spcPct val="100000"/>
              </a:lnSpc>
              <a:spcBef>
                <a:spcPts val="420"/>
              </a:spcBef>
            </a:pPr>
            <a:endParaRPr sz="1000" dirty="0">
              <a:latin typeface="Microsoft Sans Serif"/>
              <a:cs typeface="Microsoft Sans Serif"/>
            </a:endParaRPr>
          </a:p>
        </p:txBody>
      </p:sp>
      <p:sp>
        <p:nvSpPr>
          <p:cNvPr id="13" name="object 13"/>
          <p:cNvSpPr txBox="1"/>
          <p:nvPr/>
        </p:nvSpPr>
        <p:spPr>
          <a:xfrm>
            <a:off x="730250" y="6951679"/>
            <a:ext cx="3388360" cy="2349361"/>
          </a:xfrm>
          <a:prstGeom prst="rect">
            <a:avLst/>
          </a:prstGeom>
        </p:spPr>
        <p:txBody>
          <a:bodyPr vert="horz" wrap="square" lIns="0" tIns="12700" rIns="0" bIns="0" rtlCol="0">
            <a:spAutoFit/>
          </a:bodyPr>
          <a:lstStyle/>
          <a:p>
            <a:pPr marL="12700">
              <a:lnSpc>
                <a:spcPct val="100000"/>
              </a:lnSpc>
            </a:pPr>
            <a:r>
              <a:rPr sz="1400" b="1" spc="-10" dirty="0" smtClean="0">
                <a:latin typeface="Arial"/>
                <a:cs typeface="Arial"/>
              </a:rPr>
              <a:t>EDUCATION</a:t>
            </a:r>
            <a:endParaRPr sz="1400" dirty="0">
              <a:latin typeface="Arial"/>
              <a:cs typeface="Arial"/>
            </a:endParaRPr>
          </a:p>
          <a:p>
            <a:pPr marL="12700">
              <a:lnSpc>
                <a:spcPts val="1410"/>
              </a:lnSpc>
              <a:spcBef>
                <a:spcPts val="334"/>
              </a:spcBef>
            </a:pPr>
            <a:r>
              <a:rPr sz="1200" b="1" spc="35" dirty="0">
                <a:latin typeface="Arial"/>
                <a:cs typeface="Arial"/>
              </a:rPr>
              <a:t>10th</a:t>
            </a:r>
            <a:endParaRPr sz="1200" dirty="0">
              <a:latin typeface="Arial"/>
              <a:cs typeface="Arial"/>
            </a:endParaRPr>
          </a:p>
          <a:p>
            <a:pPr marL="12700">
              <a:lnSpc>
                <a:spcPts val="1410"/>
              </a:lnSpc>
            </a:pPr>
            <a:r>
              <a:rPr sz="1200" dirty="0">
                <a:latin typeface="Microsoft Sans Serif"/>
                <a:cs typeface="Microsoft Sans Serif"/>
              </a:rPr>
              <a:t>K.V.</a:t>
            </a:r>
            <a:r>
              <a:rPr sz="1200" spc="-40" dirty="0">
                <a:latin typeface="Microsoft Sans Serif"/>
                <a:cs typeface="Microsoft Sans Serif"/>
              </a:rPr>
              <a:t> </a:t>
            </a:r>
            <a:r>
              <a:rPr sz="1200" dirty="0">
                <a:latin typeface="Microsoft Sans Serif"/>
                <a:cs typeface="Microsoft Sans Serif"/>
              </a:rPr>
              <a:t>Kanya</a:t>
            </a:r>
            <a:r>
              <a:rPr sz="1200" spc="-30" dirty="0">
                <a:latin typeface="Microsoft Sans Serif"/>
                <a:cs typeface="Microsoft Sans Serif"/>
              </a:rPr>
              <a:t> </a:t>
            </a:r>
            <a:r>
              <a:rPr sz="1200" spc="-10" dirty="0">
                <a:latin typeface="Microsoft Sans Serif"/>
                <a:cs typeface="Microsoft Sans Serif"/>
              </a:rPr>
              <a:t>Vidyalaya</a:t>
            </a:r>
            <a:r>
              <a:rPr sz="1200" spc="-80" dirty="0">
                <a:latin typeface="Microsoft Sans Serif"/>
                <a:cs typeface="Microsoft Sans Serif"/>
              </a:rPr>
              <a:t> </a:t>
            </a:r>
            <a:r>
              <a:rPr sz="1200" spc="-10" dirty="0">
                <a:latin typeface="Microsoft Sans Serif"/>
                <a:cs typeface="Microsoft Sans Serif"/>
              </a:rPr>
              <a:t>Panvel</a:t>
            </a:r>
            <a:endParaRPr sz="1200" dirty="0">
              <a:latin typeface="Microsoft Sans Serif"/>
              <a:cs typeface="Microsoft Sans Serif"/>
            </a:endParaRPr>
          </a:p>
          <a:p>
            <a:pPr marL="12700">
              <a:lnSpc>
                <a:spcPct val="100000"/>
              </a:lnSpc>
              <a:spcBef>
                <a:spcPts val="280"/>
              </a:spcBef>
            </a:pPr>
            <a:r>
              <a:rPr sz="800" i="1" dirty="0">
                <a:solidFill>
                  <a:srgbClr val="3EB080"/>
                </a:solidFill>
                <a:latin typeface="Arial"/>
                <a:cs typeface="Arial"/>
              </a:rPr>
              <a:t>03/2010</a:t>
            </a:r>
            <a:r>
              <a:rPr sz="800" i="1" spc="-55" dirty="0">
                <a:solidFill>
                  <a:srgbClr val="3EB080"/>
                </a:solidFill>
                <a:latin typeface="Arial"/>
                <a:cs typeface="Arial"/>
              </a:rPr>
              <a:t> </a:t>
            </a:r>
            <a:r>
              <a:rPr sz="800" i="1" spc="-10" dirty="0">
                <a:solidFill>
                  <a:srgbClr val="3EB080"/>
                </a:solidFill>
                <a:latin typeface="Arial"/>
                <a:cs typeface="Arial"/>
              </a:rPr>
              <a:t>GPA:86.00</a:t>
            </a:r>
            <a:endParaRPr sz="800" dirty="0">
              <a:latin typeface="Arial"/>
              <a:cs typeface="Arial"/>
            </a:endParaRPr>
          </a:p>
          <a:p>
            <a:pPr>
              <a:lnSpc>
                <a:spcPct val="100000"/>
              </a:lnSpc>
              <a:spcBef>
                <a:spcPts val="655"/>
              </a:spcBef>
            </a:pPr>
            <a:endParaRPr sz="800" dirty="0">
              <a:latin typeface="Arial"/>
              <a:cs typeface="Arial"/>
            </a:endParaRPr>
          </a:p>
          <a:p>
            <a:pPr marL="13970">
              <a:lnSpc>
                <a:spcPts val="1415"/>
              </a:lnSpc>
              <a:spcBef>
                <a:spcPts val="5"/>
              </a:spcBef>
            </a:pPr>
            <a:r>
              <a:rPr sz="1200" b="1" spc="-10" dirty="0">
                <a:latin typeface="Arial"/>
                <a:cs typeface="Arial"/>
              </a:rPr>
              <a:t>Diploma</a:t>
            </a:r>
            <a:endParaRPr sz="1200" dirty="0">
              <a:latin typeface="Arial"/>
              <a:cs typeface="Arial"/>
            </a:endParaRPr>
          </a:p>
          <a:p>
            <a:pPr marL="12700">
              <a:lnSpc>
                <a:spcPts val="1415"/>
              </a:lnSpc>
            </a:pPr>
            <a:r>
              <a:rPr sz="1200" spc="-10" dirty="0">
                <a:latin typeface="Microsoft Sans Serif"/>
                <a:cs typeface="Microsoft Sans Serif"/>
              </a:rPr>
              <a:t>Pillai’s</a:t>
            </a:r>
            <a:r>
              <a:rPr sz="1200" spc="-50" dirty="0">
                <a:latin typeface="Microsoft Sans Serif"/>
                <a:cs typeface="Microsoft Sans Serif"/>
              </a:rPr>
              <a:t> </a:t>
            </a:r>
            <a:r>
              <a:rPr sz="1200" spc="-10" dirty="0">
                <a:latin typeface="Microsoft Sans Serif"/>
                <a:cs typeface="Microsoft Sans Serif"/>
              </a:rPr>
              <a:t>Polytechnic</a:t>
            </a:r>
            <a:r>
              <a:rPr sz="1200" spc="-40" dirty="0">
                <a:latin typeface="Microsoft Sans Serif"/>
                <a:cs typeface="Microsoft Sans Serif"/>
              </a:rPr>
              <a:t> </a:t>
            </a:r>
            <a:r>
              <a:rPr sz="1200" spc="-10" dirty="0">
                <a:latin typeface="Microsoft Sans Serif"/>
                <a:cs typeface="Microsoft Sans Serif"/>
              </a:rPr>
              <a:t>Panvel</a:t>
            </a:r>
            <a:endParaRPr sz="1200" dirty="0">
              <a:latin typeface="Microsoft Sans Serif"/>
              <a:cs typeface="Microsoft Sans Serif"/>
            </a:endParaRPr>
          </a:p>
          <a:p>
            <a:pPr marL="12700">
              <a:lnSpc>
                <a:spcPct val="100000"/>
              </a:lnSpc>
              <a:spcBef>
                <a:spcPts val="265"/>
              </a:spcBef>
            </a:pPr>
            <a:r>
              <a:rPr sz="800" i="1" dirty="0">
                <a:solidFill>
                  <a:srgbClr val="3EB080"/>
                </a:solidFill>
                <a:latin typeface="Arial"/>
                <a:cs typeface="Arial"/>
              </a:rPr>
              <a:t>05/2013</a:t>
            </a:r>
            <a:r>
              <a:rPr sz="800" i="1" spc="-55" dirty="0">
                <a:solidFill>
                  <a:srgbClr val="3EB080"/>
                </a:solidFill>
                <a:latin typeface="Arial"/>
                <a:cs typeface="Arial"/>
              </a:rPr>
              <a:t> </a:t>
            </a:r>
            <a:r>
              <a:rPr sz="800" i="1" spc="-10" dirty="0">
                <a:solidFill>
                  <a:srgbClr val="3EB080"/>
                </a:solidFill>
                <a:latin typeface="Arial"/>
                <a:cs typeface="Arial"/>
              </a:rPr>
              <a:t>GPA:72.83</a:t>
            </a:r>
            <a:endParaRPr sz="800" dirty="0">
              <a:latin typeface="Arial"/>
              <a:cs typeface="Arial"/>
            </a:endParaRPr>
          </a:p>
          <a:p>
            <a:pPr>
              <a:lnSpc>
                <a:spcPct val="100000"/>
              </a:lnSpc>
              <a:spcBef>
                <a:spcPts val="530"/>
              </a:spcBef>
            </a:pPr>
            <a:endParaRPr sz="800" dirty="0">
              <a:latin typeface="Arial"/>
              <a:cs typeface="Arial"/>
            </a:endParaRPr>
          </a:p>
          <a:p>
            <a:pPr marL="12700">
              <a:lnSpc>
                <a:spcPts val="1405"/>
              </a:lnSpc>
            </a:pPr>
            <a:r>
              <a:rPr sz="1200" b="1" spc="-25" dirty="0">
                <a:latin typeface="Arial"/>
                <a:cs typeface="Arial"/>
              </a:rPr>
              <a:t>B.E</a:t>
            </a:r>
            <a:endParaRPr sz="1200" dirty="0">
              <a:latin typeface="Arial"/>
              <a:cs typeface="Arial"/>
            </a:endParaRPr>
          </a:p>
          <a:p>
            <a:pPr marL="12700" marR="568325">
              <a:lnSpc>
                <a:spcPts val="1280"/>
              </a:lnSpc>
              <a:spcBef>
                <a:spcPts val="140"/>
              </a:spcBef>
            </a:pPr>
            <a:r>
              <a:rPr sz="1200" dirty="0">
                <a:latin typeface="Microsoft Sans Serif"/>
                <a:cs typeface="Microsoft Sans Serif"/>
              </a:rPr>
              <a:t>Pillais</a:t>
            </a:r>
            <a:r>
              <a:rPr sz="1200" spc="50" dirty="0">
                <a:latin typeface="Microsoft Sans Serif"/>
                <a:cs typeface="Microsoft Sans Serif"/>
              </a:rPr>
              <a:t> </a:t>
            </a:r>
            <a:r>
              <a:rPr sz="1200" dirty="0">
                <a:latin typeface="Microsoft Sans Serif"/>
                <a:cs typeface="Microsoft Sans Serif"/>
              </a:rPr>
              <a:t>HOC</a:t>
            </a:r>
            <a:r>
              <a:rPr sz="1200" spc="50" dirty="0">
                <a:latin typeface="Microsoft Sans Serif"/>
                <a:cs typeface="Microsoft Sans Serif"/>
              </a:rPr>
              <a:t> </a:t>
            </a:r>
            <a:r>
              <a:rPr sz="1200" dirty="0">
                <a:latin typeface="Microsoft Sans Serif"/>
                <a:cs typeface="Microsoft Sans Serif"/>
              </a:rPr>
              <a:t>Engineering</a:t>
            </a:r>
            <a:r>
              <a:rPr sz="1200" spc="65" dirty="0">
                <a:latin typeface="Microsoft Sans Serif"/>
                <a:cs typeface="Microsoft Sans Serif"/>
              </a:rPr>
              <a:t> </a:t>
            </a:r>
            <a:r>
              <a:rPr sz="1200" dirty="0">
                <a:latin typeface="Microsoft Sans Serif"/>
                <a:cs typeface="Microsoft Sans Serif"/>
              </a:rPr>
              <a:t>and</a:t>
            </a:r>
            <a:r>
              <a:rPr sz="1200" spc="60" dirty="0">
                <a:latin typeface="Microsoft Sans Serif"/>
                <a:cs typeface="Microsoft Sans Serif"/>
              </a:rPr>
              <a:t> </a:t>
            </a:r>
            <a:r>
              <a:rPr sz="1200" spc="-10" dirty="0">
                <a:latin typeface="Microsoft Sans Serif"/>
                <a:cs typeface="Microsoft Sans Serif"/>
              </a:rPr>
              <a:t>Technology Rasayani</a:t>
            </a:r>
            <a:endParaRPr sz="1200" dirty="0">
              <a:latin typeface="Microsoft Sans Serif"/>
              <a:cs typeface="Microsoft Sans Serif"/>
            </a:endParaRPr>
          </a:p>
          <a:p>
            <a:pPr marL="12700">
              <a:lnSpc>
                <a:spcPts val="915"/>
              </a:lnSpc>
            </a:pPr>
            <a:r>
              <a:rPr sz="800" i="1" spc="-10" dirty="0">
                <a:solidFill>
                  <a:srgbClr val="3EB080"/>
                </a:solidFill>
                <a:latin typeface="Arial"/>
                <a:cs typeface="Arial"/>
              </a:rPr>
              <a:t>05/2016</a:t>
            </a:r>
            <a:endParaRPr sz="800" dirty="0">
              <a:latin typeface="Arial"/>
              <a:cs typeface="Arial"/>
            </a:endParaRPr>
          </a:p>
        </p:txBody>
      </p:sp>
      <p:pic>
        <p:nvPicPr>
          <p:cNvPr id="14" name="object 14"/>
          <p:cNvPicPr/>
          <p:nvPr/>
        </p:nvPicPr>
        <p:blipFill>
          <a:blip r:embed="rId3" cstate="print"/>
          <a:stretch>
            <a:fillRect/>
          </a:stretch>
        </p:blipFill>
        <p:spPr>
          <a:xfrm>
            <a:off x="6124066" y="731618"/>
            <a:ext cx="149351" cy="117348"/>
          </a:xfrm>
          <a:prstGeom prst="rect">
            <a:avLst/>
          </a:prstGeom>
        </p:spPr>
      </p:pic>
      <p:sp>
        <p:nvSpPr>
          <p:cNvPr id="15" name="object 15"/>
          <p:cNvSpPr/>
          <p:nvPr/>
        </p:nvSpPr>
        <p:spPr>
          <a:xfrm>
            <a:off x="4229416" y="2352801"/>
            <a:ext cx="2963355" cy="2576864"/>
          </a:xfrm>
          <a:custGeom>
            <a:avLst/>
            <a:gdLst/>
            <a:ahLst/>
            <a:cxnLst/>
            <a:rect l="l" t="t" r="r" b="b"/>
            <a:pathLst>
              <a:path w="2808604" h="214630">
                <a:moveTo>
                  <a:pt x="2770631" y="0"/>
                </a:moveTo>
                <a:lnTo>
                  <a:pt x="37464" y="0"/>
                </a:lnTo>
                <a:lnTo>
                  <a:pt x="22860" y="3175"/>
                </a:lnTo>
                <a:lnTo>
                  <a:pt x="10794" y="10795"/>
                </a:lnTo>
                <a:lnTo>
                  <a:pt x="3175" y="22859"/>
                </a:lnTo>
                <a:lnTo>
                  <a:pt x="0" y="37337"/>
                </a:lnTo>
                <a:lnTo>
                  <a:pt x="0" y="176910"/>
                </a:lnTo>
                <a:lnTo>
                  <a:pt x="3175" y="191388"/>
                </a:lnTo>
                <a:lnTo>
                  <a:pt x="10794" y="203453"/>
                </a:lnTo>
                <a:lnTo>
                  <a:pt x="22860" y="211708"/>
                </a:lnTo>
                <a:lnTo>
                  <a:pt x="37464" y="214249"/>
                </a:lnTo>
                <a:lnTo>
                  <a:pt x="2770631" y="214249"/>
                </a:lnTo>
                <a:lnTo>
                  <a:pt x="2785236" y="211708"/>
                </a:lnTo>
                <a:lnTo>
                  <a:pt x="2797302" y="203453"/>
                </a:lnTo>
                <a:lnTo>
                  <a:pt x="2805556" y="191388"/>
                </a:lnTo>
                <a:lnTo>
                  <a:pt x="2808097" y="176910"/>
                </a:lnTo>
                <a:lnTo>
                  <a:pt x="2808097" y="37337"/>
                </a:lnTo>
                <a:lnTo>
                  <a:pt x="2805556" y="22859"/>
                </a:lnTo>
                <a:lnTo>
                  <a:pt x="2797302" y="10795"/>
                </a:lnTo>
                <a:lnTo>
                  <a:pt x="2785236" y="3175"/>
                </a:lnTo>
                <a:lnTo>
                  <a:pt x="2770631" y="0"/>
                </a:lnTo>
                <a:close/>
              </a:path>
            </a:pathLst>
          </a:custGeom>
          <a:solidFill>
            <a:srgbClr val="8E9BC6"/>
          </a:solidFill>
        </p:spPr>
        <p:txBody>
          <a:bodyPr wrap="square" lIns="0" tIns="0" rIns="0" bIns="0" rtlCol="0"/>
          <a:lstStyle/>
          <a:p>
            <a:endParaRPr/>
          </a:p>
        </p:txBody>
      </p:sp>
      <p:sp>
        <p:nvSpPr>
          <p:cNvPr id="17" name="object 17"/>
          <p:cNvSpPr txBox="1"/>
          <p:nvPr/>
        </p:nvSpPr>
        <p:spPr>
          <a:xfrm>
            <a:off x="4295013" y="2043430"/>
            <a:ext cx="2386330" cy="2813591"/>
          </a:xfrm>
          <a:prstGeom prst="rect">
            <a:avLst/>
          </a:prstGeom>
        </p:spPr>
        <p:txBody>
          <a:bodyPr vert="horz" wrap="square" lIns="0" tIns="12700" rIns="0" bIns="0" rtlCol="0">
            <a:spAutoFit/>
          </a:bodyPr>
          <a:lstStyle/>
          <a:p>
            <a:pPr marL="12700">
              <a:lnSpc>
                <a:spcPct val="100000"/>
              </a:lnSpc>
              <a:spcBef>
                <a:spcPts val="100"/>
              </a:spcBef>
            </a:pPr>
            <a:r>
              <a:rPr sz="1400" b="1" spc="-10" dirty="0">
                <a:latin typeface="Arial"/>
                <a:cs typeface="Arial"/>
              </a:rPr>
              <a:t>SKILLS</a:t>
            </a:r>
            <a:endParaRPr sz="1400" dirty="0">
              <a:latin typeface="Arial"/>
              <a:cs typeface="Arial"/>
            </a:endParaRPr>
          </a:p>
          <a:p>
            <a:pPr marL="100965">
              <a:lnSpc>
                <a:spcPct val="100000"/>
              </a:lnSpc>
              <a:spcBef>
                <a:spcPts val="935"/>
              </a:spcBef>
            </a:pPr>
            <a:r>
              <a:rPr lang="en-US" sz="900" dirty="0" smtClean="0">
                <a:solidFill>
                  <a:srgbClr val="FFFFFF"/>
                </a:solidFill>
                <a:latin typeface="Microsoft Sans Serif"/>
                <a:cs typeface="Microsoft Sans Serif"/>
              </a:rPr>
              <a:t>Experienced in containerization technologies such as Kubernetes and Docker</a:t>
            </a:r>
          </a:p>
          <a:p>
            <a:pPr marL="100965">
              <a:lnSpc>
                <a:spcPct val="100000"/>
              </a:lnSpc>
              <a:spcBef>
                <a:spcPts val="935"/>
              </a:spcBef>
            </a:pPr>
            <a:r>
              <a:rPr lang="en-US" sz="900" dirty="0" smtClean="0">
                <a:solidFill>
                  <a:srgbClr val="FFFFFF"/>
                </a:solidFill>
                <a:latin typeface="Microsoft Sans Serif"/>
                <a:cs typeface="Microsoft Sans Serif"/>
              </a:rPr>
              <a:t>Red Hat OpenShift</a:t>
            </a:r>
          </a:p>
          <a:p>
            <a:pPr marL="100965">
              <a:lnSpc>
                <a:spcPct val="100000"/>
              </a:lnSpc>
              <a:spcBef>
                <a:spcPts val="935"/>
              </a:spcBef>
            </a:pPr>
            <a:r>
              <a:rPr lang="en-US" sz="900" dirty="0" smtClean="0">
                <a:solidFill>
                  <a:srgbClr val="FFFFFF"/>
                </a:solidFill>
                <a:latin typeface="Microsoft Sans Serif"/>
                <a:cs typeface="Microsoft Sans Serif"/>
              </a:rPr>
              <a:t>Continuous Integration / Continuous Deployment (GitLab, Jenkins)</a:t>
            </a:r>
          </a:p>
          <a:p>
            <a:pPr marL="100965">
              <a:lnSpc>
                <a:spcPct val="100000"/>
              </a:lnSpc>
              <a:spcBef>
                <a:spcPts val="935"/>
              </a:spcBef>
            </a:pPr>
            <a:r>
              <a:rPr lang="en-US" sz="900" dirty="0" smtClean="0">
                <a:solidFill>
                  <a:srgbClr val="FFFFFF"/>
                </a:solidFill>
                <a:latin typeface="Microsoft Sans Serif"/>
                <a:cs typeface="Microsoft Sans Serif"/>
              </a:rPr>
              <a:t>Shell Scripting</a:t>
            </a:r>
          </a:p>
          <a:p>
            <a:pPr marL="100965">
              <a:lnSpc>
                <a:spcPct val="100000"/>
              </a:lnSpc>
              <a:spcBef>
                <a:spcPts val="935"/>
              </a:spcBef>
            </a:pPr>
            <a:r>
              <a:rPr lang="en-US" sz="900" dirty="0" smtClean="0">
                <a:solidFill>
                  <a:srgbClr val="FFFFFF"/>
                </a:solidFill>
                <a:latin typeface="Microsoft Sans Serif"/>
                <a:cs typeface="Microsoft Sans Serif"/>
              </a:rPr>
              <a:t>Strong Analytical and problem-solving skills</a:t>
            </a:r>
          </a:p>
          <a:p>
            <a:pPr marL="100965">
              <a:lnSpc>
                <a:spcPct val="100000"/>
              </a:lnSpc>
              <a:spcBef>
                <a:spcPts val="935"/>
              </a:spcBef>
            </a:pPr>
            <a:r>
              <a:rPr lang="en-US" sz="900" dirty="0" smtClean="0">
                <a:solidFill>
                  <a:srgbClr val="FFFFFF"/>
                </a:solidFill>
                <a:latin typeface="Microsoft Sans Serif"/>
                <a:cs typeface="Microsoft Sans Serif"/>
              </a:rPr>
              <a:t>Excellence communication and interpersonal abilities</a:t>
            </a:r>
          </a:p>
          <a:p>
            <a:pPr marL="100965">
              <a:lnSpc>
                <a:spcPct val="100000"/>
              </a:lnSpc>
              <a:spcBef>
                <a:spcPts val="935"/>
              </a:spcBef>
            </a:pPr>
            <a:r>
              <a:rPr lang="en-US" sz="900" dirty="0" smtClean="0">
                <a:solidFill>
                  <a:srgbClr val="FFFFFF"/>
                </a:solidFill>
                <a:latin typeface="Microsoft Sans Serif"/>
                <a:cs typeface="Microsoft Sans Serif"/>
              </a:rPr>
              <a:t>Proficient in Linux system administration and troubleshooting</a:t>
            </a:r>
          </a:p>
          <a:p>
            <a:pPr marL="100965">
              <a:lnSpc>
                <a:spcPct val="100000"/>
              </a:lnSpc>
              <a:spcBef>
                <a:spcPts val="935"/>
              </a:spcBef>
            </a:pPr>
            <a:r>
              <a:rPr lang="en-US" sz="900" dirty="0" smtClean="0">
                <a:solidFill>
                  <a:srgbClr val="FFFFFF"/>
                </a:solidFill>
                <a:latin typeface="Microsoft Sans Serif"/>
                <a:cs typeface="Microsoft Sans Serif"/>
              </a:rPr>
              <a:t>AWS DevOps </a:t>
            </a:r>
          </a:p>
        </p:txBody>
      </p:sp>
      <p:sp>
        <p:nvSpPr>
          <p:cNvPr id="33" name="object 33"/>
          <p:cNvSpPr/>
          <p:nvPr/>
        </p:nvSpPr>
        <p:spPr>
          <a:xfrm>
            <a:off x="0" y="315467"/>
            <a:ext cx="304800" cy="467995"/>
          </a:xfrm>
          <a:custGeom>
            <a:avLst/>
            <a:gdLst/>
            <a:ahLst/>
            <a:cxnLst/>
            <a:rect l="l" t="t" r="r" b="b"/>
            <a:pathLst>
              <a:path w="304800" h="467995">
                <a:moveTo>
                  <a:pt x="304800" y="0"/>
                </a:moveTo>
                <a:lnTo>
                  <a:pt x="0" y="0"/>
                </a:lnTo>
                <a:lnTo>
                  <a:pt x="0" y="467868"/>
                </a:lnTo>
                <a:lnTo>
                  <a:pt x="304800" y="467868"/>
                </a:lnTo>
                <a:lnTo>
                  <a:pt x="304800" y="0"/>
                </a:lnTo>
                <a:close/>
              </a:path>
            </a:pathLst>
          </a:custGeom>
          <a:solidFill>
            <a:srgbClr val="4458A1"/>
          </a:solidFill>
        </p:spPr>
        <p:txBody>
          <a:bodyPr wrap="square" lIns="0" tIns="0" rIns="0" bIns="0" rtlCol="0"/>
          <a:lstStyle/>
          <a:p>
            <a:endParaRPr/>
          </a:p>
        </p:txBody>
      </p:sp>
      <p:pic>
        <p:nvPicPr>
          <p:cNvPr id="34" name="object 34"/>
          <p:cNvPicPr/>
          <p:nvPr/>
        </p:nvPicPr>
        <p:blipFill>
          <a:blip r:embed="rId4" cstate="print"/>
          <a:stretch>
            <a:fillRect/>
          </a:stretch>
        </p:blipFill>
        <p:spPr>
          <a:xfrm>
            <a:off x="5579566" y="988632"/>
            <a:ext cx="94487" cy="148716"/>
          </a:xfrm>
          <a:prstGeom prst="rect">
            <a:avLst/>
          </a:prstGeom>
        </p:spPr>
      </p:pic>
      <p:sp>
        <p:nvSpPr>
          <p:cNvPr id="35" name="object 35"/>
          <p:cNvSpPr/>
          <p:nvPr/>
        </p:nvSpPr>
        <p:spPr>
          <a:xfrm>
            <a:off x="0" y="2321051"/>
            <a:ext cx="304800" cy="467995"/>
          </a:xfrm>
          <a:custGeom>
            <a:avLst/>
            <a:gdLst/>
            <a:ahLst/>
            <a:cxnLst/>
            <a:rect l="l" t="t" r="r" b="b"/>
            <a:pathLst>
              <a:path w="304800" h="467994">
                <a:moveTo>
                  <a:pt x="304800" y="0"/>
                </a:moveTo>
                <a:lnTo>
                  <a:pt x="0" y="0"/>
                </a:lnTo>
                <a:lnTo>
                  <a:pt x="0" y="467868"/>
                </a:lnTo>
                <a:lnTo>
                  <a:pt x="304800" y="467868"/>
                </a:lnTo>
                <a:lnTo>
                  <a:pt x="304800" y="0"/>
                </a:lnTo>
                <a:close/>
              </a:path>
            </a:pathLst>
          </a:custGeom>
          <a:solidFill>
            <a:srgbClr val="3EB080"/>
          </a:solidFill>
        </p:spPr>
        <p:txBody>
          <a:bodyPr wrap="square" lIns="0" tIns="0" rIns="0" bIns="0" rtlCol="0"/>
          <a:lstStyle/>
          <a:p>
            <a:endParaRPr/>
          </a:p>
        </p:txBody>
      </p:sp>
      <p:sp>
        <p:nvSpPr>
          <p:cNvPr id="36" name="object 36"/>
          <p:cNvSpPr/>
          <p:nvPr/>
        </p:nvSpPr>
        <p:spPr>
          <a:xfrm>
            <a:off x="0" y="4797551"/>
            <a:ext cx="304800" cy="467995"/>
          </a:xfrm>
          <a:custGeom>
            <a:avLst/>
            <a:gdLst/>
            <a:ahLst/>
            <a:cxnLst/>
            <a:rect l="l" t="t" r="r" b="b"/>
            <a:pathLst>
              <a:path w="304800" h="467995">
                <a:moveTo>
                  <a:pt x="304800" y="0"/>
                </a:moveTo>
                <a:lnTo>
                  <a:pt x="0" y="0"/>
                </a:lnTo>
                <a:lnTo>
                  <a:pt x="0" y="467867"/>
                </a:lnTo>
                <a:lnTo>
                  <a:pt x="304800" y="467867"/>
                </a:lnTo>
                <a:lnTo>
                  <a:pt x="304800" y="0"/>
                </a:lnTo>
                <a:close/>
              </a:path>
            </a:pathLst>
          </a:custGeom>
          <a:solidFill>
            <a:srgbClr val="3EB080"/>
          </a:solidFill>
        </p:spPr>
        <p:txBody>
          <a:bodyPr wrap="square" lIns="0" tIns="0" rIns="0" bIns="0" rtlCol="0"/>
          <a:lstStyle/>
          <a:p>
            <a:endParaRPr/>
          </a:p>
        </p:txBody>
      </p:sp>
      <p:sp>
        <p:nvSpPr>
          <p:cNvPr id="37" name="object 37"/>
          <p:cNvSpPr/>
          <p:nvPr/>
        </p:nvSpPr>
        <p:spPr>
          <a:xfrm>
            <a:off x="0" y="7280401"/>
            <a:ext cx="304800" cy="467995"/>
          </a:xfrm>
          <a:custGeom>
            <a:avLst/>
            <a:gdLst/>
            <a:ahLst/>
            <a:cxnLst/>
            <a:rect l="l" t="t" r="r" b="b"/>
            <a:pathLst>
              <a:path w="304800" h="467995">
                <a:moveTo>
                  <a:pt x="304800" y="0"/>
                </a:moveTo>
                <a:lnTo>
                  <a:pt x="0" y="0"/>
                </a:lnTo>
                <a:lnTo>
                  <a:pt x="0" y="467868"/>
                </a:lnTo>
                <a:lnTo>
                  <a:pt x="304800" y="467868"/>
                </a:lnTo>
                <a:lnTo>
                  <a:pt x="304800" y="0"/>
                </a:lnTo>
                <a:close/>
              </a:path>
            </a:pathLst>
          </a:custGeom>
          <a:solidFill>
            <a:srgbClr val="3EB080"/>
          </a:solidFill>
        </p:spPr>
        <p:txBody>
          <a:bodyPr wrap="square" lIns="0" tIns="0" rIns="0" bIns="0" rtlCol="0"/>
          <a:lstStyle/>
          <a:p>
            <a:endParaRPr/>
          </a:p>
        </p:txBody>
      </p:sp>
      <p:sp>
        <p:nvSpPr>
          <p:cNvPr id="38" name="object 38"/>
          <p:cNvSpPr/>
          <p:nvPr/>
        </p:nvSpPr>
        <p:spPr>
          <a:xfrm>
            <a:off x="0" y="7949626"/>
            <a:ext cx="304800" cy="467995"/>
          </a:xfrm>
          <a:custGeom>
            <a:avLst/>
            <a:gdLst/>
            <a:ahLst/>
            <a:cxnLst/>
            <a:rect l="l" t="t" r="r" b="b"/>
            <a:pathLst>
              <a:path w="304800" h="467995">
                <a:moveTo>
                  <a:pt x="304800" y="0"/>
                </a:moveTo>
                <a:lnTo>
                  <a:pt x="0" y="0"/>
                </a:lnTo>
                <a:lnTo>
                  <a:pt x="0" y="467867"/>
                </a:lnTo>
                <a:lnTo>
                  <a:pt x="304800" y="467867"/>
                </a:lnTo>
                <a:lnTo>
                  <a:pt x="304800" y="0"/>
                </a:lnTo>
                <a:close/>
              </a:path>
            </a:pathLst>
          </a:custGeom>
          <a:solidFill>
            <a:srgbClr val="3EB080"/>
          </a:solidFill>
        </p:spPr>
        <p:txBody>
          <a:bodyPr wrap="square" lIns="0" tIns="0" rIns="0" bIns="0" rtlCol="0"/>
          <a:lstStyle/>
          <a:p>
            <a:endParaRPr/>
          </a:p>
        </p:txBody>
      </p:sp>
      <p:sp>
        <p:nvSpPr>
          <p:cNvPr id="39" name="object 39"/>
          <p:cNvSpPr/>
          <p:nvPr/>
        </p:nvSpPr>
        <p:spPr>
          <a:xfrm>
            <a:off x="6350" y="8644251"/>
            <a:ext cx="304800" cy="467995"/>
          </a:xfrm>
          <a:custGeom>
            <a:avLst/>
            <a:gdLst/>
            <a:ahLst/>
            <a:cxnLst/>
            <a:rect l="l" t="t" r="r" b="b"/>
            <a:pathLst>
              <a:path w="304800" h="467995">
                <a:moveTo>
                  <a:pt x="304800" y="0"/>
                </a:moveTo>
                <a:lnTo>
                  <a:pt x="0" y="0"/>
                </a:lnTo>
                <a:lnTo>
                  <a:pt x="0" y="467867"/>
                </a:lnTo>
                <a:lnTo>
                  <a:pt x="304800" y="467867"/>
                </a:lnTo>
                <a:lnTo>
                  <a:pt x="304800" y="0"/>
                </a:lnTo>
                <a:close/>
              </a:path>
            </a:pathLst>
          </a:custGeom>
          <a:solidFill>
            <a:srgbClr val="3EB080"/>
          </a:solidFill>
        </p:spPr>
        <p:txBody>
          <a:bodyPr wrap="square" lIns="0" tIns="0" rIns="0" bIns="0" rtlCol="0"/>
          <a:lstStyle/>
          <a:p>
            <a:endParaRPr/>
          </a:p>
        </p:txBody>
      </p:sp>
      <p:sp>
        <p:nvSpPr>
          <p:cNvPr id="40" name="object 40"/>
          <p:cNvSpPr/>
          <p:nvPr/>
        </p:nvSpPr>
        <p:spPr>
          <a:xfrm>
            <a:off x="2484882" y="944117"/>
            <a:ext cx="3175" cy="0"/>
          </a:xfrm>
          <a:custGeom>
            <a:avLst/>
            <a:gdLst/>
            <a:ahLst/>
            <a:cxnLst/>
            <a:rect l="l" t="t" r="r" b="b"/>
            <a:pathLst>
              <a:path w="3175">
                <a:moveTo>
                  <a:pt x="3048" y="0"/>
                </a:moveTo>
                <a:lnTo>
                  <a:pt x="1524" y="0"/>
                </a:lnTo>
                <a:lnTo>
                  <a:pt x="0" y="0"/>
                </a:lnTo>
              </a:path>
            </a:pathLst>
          </a:custGeom>
          <a:ln w="19812">
            <a:solidFill>
              <a:srgbClr val="004DE6"/>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325</TotalTime>
  <Words>344</Words>
  <Application>Microsoft Office PowerPoint</Application>
  <PresentationFormat>Custom</PresentationFormat>
  <Paragraphs>43</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Microsoft Sans Serif</vt:lpstr>
      <vt:lpstr>Office Theme</vt:lpstr>
      <vt:lpstr>Supriya Patil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Supriya Patil</dc:title>
  <dc:creator>Welcome</dc:creator>
  <cp:lastModifiedBy>Supriya1 Patil</cp:lastModifiedBy>
  <cp:revision>13</cp:revision>
  <dcterms:created xsi:type="dcterms:W3CDTF">2025-03-11T07:36:03Z</dcterms:created>
  <dcterms:modified xsi:type="dcterms:W3CDTF">2025-03-28T11:08:00Z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2022-10-31T00:00:00Z</vt:filetime>
  </property>
  <property fmtid="{D5CDD505-2E9C-101B-9397-08002B2CF9AE}" pid="3" name="Creator">
    <vt:lpwstr>Microsoft® Word 2013</vt:lpwstr>
  </property>
  <property fmtid="{D5CDD505-2E9C-101B-9397-08002B2CF9AE}" pid="4" name="LastSaved">
    <vt:filetime>2025-03-11T00:00:00Z</vt:filetime>
  </property>
  <property fmtid="{D5CDD505-2E9C-101B-9397-08002B2CF9AE}" pid="5" name="Producer">
    <vt:lpwstr>iOS Version 18.1.1 (Build 22B91) Quartz PDFContext, AppendMode 1.1</vt:lpwstr>
  </property>
</Properties>
</file>