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5" r:id="rId4"/>
    <p:sldId id="266" r:id="rId5"/>
    <p:sldId id="261" r:id="rId6"/>
    <p:sldId id="258" r:id="rId7"/>
    <p:sldId id="259" r:id="rId8"/>
    <p:sldId id="260"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6449F8-DD7A-4B54-B9F8-41B9FBB35863}" type="datetimeFigureOut">
              <a:rPr lang="en-US" smtClean="0"/>
              <a:t>9/2/2021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202326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449F8-DD7A-4B54-B9F8-41B9FBB35863}"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173903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6449F8-DD7A-4B54-B9F8-41B9FBB35863}"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99097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6449F8-DD7A-4B54-B9F8-41B9FBB35863}"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2164753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449F8-DD7A-4B54-B9F8-41B9FBB35863}"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2919728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6449F8-DD7A-4B54-B9F8-41B9FBB35863}"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581737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6449F8-DD7A-4B54-B9F8-41B9FBB35863}" type="datetimeFigureOut">
              <a:rPr lang="en-US" smtClean="0"/>
              <a:t>9/2/2021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382744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6449F8-DD7A-4B54-B9F8-41B9FBB35863}"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1600402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6449F8-DD7A-4B54-B9F8-41B9FBB35863}"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182716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449F8-DD7A-4B54-B9F8-41B9FBB35863}"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50565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449F8-DD7A-4B54-B9F8-41B9FBB35863}"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51411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6449F8-DD7A-4B54-B9F8-41B9FBB35863}"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347475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449F8-DD7A-4B54-B9F8-41B9FBB35863}"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348817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449F8-DD7A-4B54-B9F8-41B9FBB35863}"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196474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449F8-DD7A-4B54-B9F8-41B9FBB35863}"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24773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449F8-DD7A-4B54-B9F8-41B9FBB35863}"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231061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449F8-DD7A-4B54-B9F8-41B9FBB35863}"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BD6E53-0AA4-4724-A47C-D2F5A679817F}" type="slidenum">
              <a:rPr lang="en-US" smtClean="0"/>
              <a:t>‹#›</a:t>
            </a:fld>
            <a:endParaRPr lang="en-US"/>
          </a:p>
        </p:txBody>
      </p:sp>
    </p:spTree>
    <p:extLst>
      <p:ext uri="{BB962C8B-B14F-4D97-AF65-F5344CB8AC3E}">
        <p14:creationId xmlns:p14="http://schemas.microsoft.com/office/powerpoint/2010/main" val="406619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6449F8-DD7A-4B54-B9F8-41B9FBB35863}" type="datetimeFigureOut">
              <a:rPr lang="en-US" smtClean="0"/>
              <a:t>9/2/2021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BD6E53-0AA4-4724-A47C-D2F5A679817F}" type="slidenum">
              <a:rPr lang="en-US" smtClean="0"/>
              <a:t>‹#›</a:t>
            </a:fld>
            <a:endParaRPr lang="en-US"/>
          </a:p>
        </p:txBody>
      </p:sp>
    </p:spTree>
    <p:extLst>
      <p:ext uri="{BB962C8B-B14F-4D97-AF65-F5344CB8AC3E}">
        <p14:creationId xmlns:p14="http://schemas.microsoft.com/office/powerpoint/2010/main" val="27341116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4A65-6C66-4E83-93F9-C2DE83C21741}"/>
              </a:ext>
            </a:extLst>
          </p:cNvPr>
          <p:cNvSpPr>
            <a:spLocks noGrp="1"/>
          </p:cNvSpPr>
          <p:nvPr>
            <p:ph type="ctrTitle"/>
          </p:nvPr>
        </p:nvSpPr>
        <p:spPr>
          <a:xfrm>
            <a:off x="1285461" y="1046922"/>
            <a:ext cx="9236765" cy="2820109"/>
          </a:xfrm>
        </p:spPr>
        <p:txBody>
          <a:bodyPr>
            <a:normAutofit fontScale="90000"/>
          </a:bodyPr>
          <a:lstStyle/>
          <a:p>
            <a:pPr marL="760730" marR="167005" indent="-6350" algn="ctr">
              <a:lnSpc>
                <a:spcPct val="107000"/>
              </a:lnSpc>
              <a:spcBef>
                <a:spcPts val="0"/>
              </a:spcBef>
              <a:spcAft>
                <a:spcPts val="0"/>
              </a:spcAft>
            </a:pPr>
            <a:br>
              <a:rPr lang="en-US" sz="44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r>
              <a:rPr lang="en-US" sz="44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Presentation On</a:t>
            </a:r>
            <a:br>
              <a:rPr lang="en-US" sz="1800" b="1" dirty="0">
                <a:solidFill>
                  <a:schemeClr val="bg1"/>
                </a:solidFill>
                <a:effectLst/>
                <a:latin typeface="Times New Roman" panose="02020603050405020304" pitchFamily="18" charset="0"/>
                <a:ea typeface="Times New Roman" panose="02020603050405020304" pitchFamily="18" charset="0"/>
              </a:rPr>
            </a:br>
            <a:br>
              <a:rPr lang="en-US" sz="1800" dirty="0">
                <a:solidFill>
                  <a:schemeClr val="bg1"/>
                </a:solidFill>
                <a:effectLst/>
                <a:latin typeface="Times New Roman" panose="02020603050405020304" pitchFamily="18" charset="0"/>
                <a:ea typeface="Times New Roman" panose="02020603050405020304" pitchFamily="18" charset="0"/>
              </a:rPr>
            </a:br>
            <a:r>
              <a:rPr lang="en-US" sz="49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Bobby Food Corner</a:t>
            </a:r>
            <a:br>
              <a:rPr lang="en-US"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87C43F8-3842-4F4B-B1B7-CC3C9A703105}"/>
              </a:ext>
            </a:extLst>
          </p:cNvPr>
          <p:cNvSpPr>
            <a:spLocks noGrp="1"/>
          </p:cNvSpPr>
          <p:nvPr>
            <p:ph type="subTitle" idx="1"/>
          </p:nvPr>
        </p:nvSpPr>
        <p:spPr/>
        <p:txBody>
          <a:bodyPr/>
          <a:lstStyle/>
          <a:p>
            <a:br>
              <a:rPr lang="en-US" sz="2400" dirty="0">
                <a:solidFill>
                  <a:srgbClr val="000000"/>
                </a:solidFill>
                <a:effectLst/>
                <a:latin typeface="Times New Roman" panose="02020603050405020304" pitchFamily="18" charset="0"/>
                <a:ea typeface="Times New Roman" panose="02020603050405020304" pitchFamily="18" charset="0"/>
              </a:rPr>
            </a:br>
            <a:endParaRPr lang="en-US" dirty="0"/>
          </a:p>
        </p:txBody>
      </p:sp>
      <p:graphicFrame>
        <p:nvGraphicFramePr>
          <p:cNvPr id="4" name="Table 4">
            <a:extLst>
              <a:ext uri="{FF2B5EF4-FFF2-40B4-BE49-F238E27FC236}">
                <a16:creationId xmlns:a16="http://schemas.microsoft.com/office/drawing/2014/main" id="{E5984437-B52C-43CB-B062-11DA9850A7D8}"/>
              </a:ext>
            </a:extLst>
          </p:cNvPr>
          <p:cNvGraphicFramePr>
            <a:graphicFrameLocks noGrp="1"/>
          </p:cNvGraphicFramePr>
          <p:nvPr>
            <p:extLst>
              <p:ext uri="{D42A27DB-BD31-4B8C-83A1-F6EECF244321}">
                <p14:modId xmlns:p14="http://schemas.microsoft.com/office/powerpoint/2010/main" val="3839610391"/>
              </p:ext>
            </p:extLst>
          </p:nvPr>
        </p:nvGraphicFramePr>
        <p:xfrm>
          <a:off x="2248452" y="4011625"/>
          <a:ext cx="8128000" cy="116066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31929420"/>
                    </a:ext>
                  </a:extLst>
                </a:gridCol>
                <a:gridCol w="4064000">
                  <a:extLst>
                    <a:ext uri="{9D8B030D-6E8A-4147-A177-3AD203B41FA5}">
                      <a16:colId xmlns:a16="http://schemas.microsoft.com/office/drawing/2014/main" val="2799838869"/>
                    </a:ext>
                  </a:extLst>
                </a:gridCol>
              </a:tblGrid>
              <a:tr h="424069">
                <a:tc>
                  <a:txBody>
                    <a:bodyPr/>
                    <a:lstStyle/>
                    <a:p>
                      <a:pPr algn="ctr"/>
                      <a:r>
                        <a:rPr lang="en-US" dirty="0">
                          <a:solidFill>
                            <a:schemeClr val="tx1"/>
                          </a:solidFill>
                        </a:rPr>
                        <a:t>Presented By:</a:t>
                      </a:r>
                    </a:p>
                  </a:txBody>
                  <a:tcPr/>
                </a:tc>
                <a:tc>
                  <a:txBody>
                    <a:bodyPr/>
                    <a:lstStyle/>
                    <a:p>
                      <a:pPr algn="ctr"/>
                      <a:r>
                        <a:rPr lang="en-US" dirty="0">
                          <a:solidFill>
                            <a:schemeClr val="tx1"/>
                          </a:solidFill>
                        </a:rPr>
                        <a:t>Guided By:</a:t>
                      </a:r>
                    </a:p>
                  </a:txBody>
                  <a:tcPr/>
                </a:tc>
                <a:extLst>
                  <a:ext uri="{0D108BD9-81ED-4DB2-BD59-A6C34878D82A}">
                    <a16:rowId xmlns:a16="http://schemas.microsoft.com/office/drawing/2014/main" val="4204360236"/>
                  </a:ext>
                </a:extLst>
              </a:tr>
              <a:tr h="370840">
                <a:tc>
                  <a:txBody>
                    <a:bodyPr/>
                    <a:lstStyle/>
                    <a:p>
                      <a:pPr algn="ctr"/>
                      <a:r>
                        <a:rPr lang="en-US" dirty="0"/>
                        <a:t>Miss. </a:t>
                      </a:r>
                      <a:r>
                        <a:rPr lang="en-US" dirty="0" err="1"/>
                        <a:t>Supriya</a:t>
                      </a:r>
                      <a:r>
                        <a:rPr lang="en-US" dirty="0"/>
                        <a:t> P. Sandhyan</a:t>
                      </a:r>
                    </a:p>
                  </a:txBody>
                  <a:tcPr/>
                </a:tc>
                <a:tc>
                  <a:txBody>
                    <a:bodyPr/>
                    <a:lstStyle/>
                    <a:p>
                      <a:pPr algn="ctr"/>
                      <a:r>
                        <a:rPr lang="en-US" dirty="0"/>
                        <a:t>Miss. Shalini Kumari.</a:t>
                      </a:r>
                    </a:p>
                  </a:txBody>
                  <a:tcPr/>
                </a:tc>
                <a:extLst>
                  <a:ext uri="{0D108BD9-81ED-4DB2-BD59-A6C34878D82A}">
                    <a16:rowId xmlns:a16="http://schemas.microsoft.com/office/drawing/2014/main" val="2604337276"/>
                  </a:ext>
                </a:extLst>
              </a:tr>
              <a:tr h="297982">
                <a:tc>
                  <a:txBody>
                    <a:bodyPr/>
                    <a:lstStyle/>
                    <a:p>
                      <a:endParaRPr lang="en-US" dirty="0"/>
                    </a:p>
                  </a:txBody>
                  <a:tcPr/>
                </a:tc>
                <a:tc>
                  <a:txBody>
                    <a:bodyPr/>
                    <a:lstStyle/>
                    <a:p>
                      <a:pPr algn="ctr"/>
                      <a:r>
                        <a:rPr lang="en-US" dirty="0"/>
                        <a:t>(Technical Trainer)</a:t>
                      </a:r>
                    </a:p>
                  </a:txBody>
                  <a:tcPr/>
                </a:tc>
                <a:extLst>
                  <a:ext uri="{0D108BD9-81ED-4DB2-BD59-A6C34878D82A}">
                    <a16:rowId xmlns:a16="http://schemas.microsoft.com/office/drawing/2014/main" val="3257194780"/>
                  </a:ext>
                </a:extLst>
              </a:tr>
            </a:tbl>
          </a:graphicData>
        </a:graphic>
      </p:graphicFrame>
      <p:graphicFrame>
        <p:nvGraphicFramePr>
          <p:cNvPr id="5" name="Table 5">
            <a:extLst>
              <a:ext uri="{FF2B5EF4-FFF2-40B4-BE49-F238E27FC236}">
                <a16:creationId xmlns:a16="http://schemas.microsoft.com/office/drawing/2014/main" id="{824CBA6C-BDCB-4E1B-87B0-54B9177AE987}"/>
              </a:ext>
            </a:extLst>
          </p:cNvPr>
          <p:cNvGraphicFramePr>
            <a:graphicFrameLocks noGrp="1"/>
          </p:cNvGraphicFramePr>
          <p:nvPr>
            <p:extLst>
              <p:ext uri="{D42A27DB-BD31-4B8C-83A1-F6EECF244321}">
                <p14:modId xmlns:p14="http://schemas.microsoft.com/office/powerpoint/2010/main" val="3260957842"/>
              </p:ext>
            </p:extLst>
          </p:nvPr>
        </p:nvGraphicFramePr>
        <p:xfrm>
          <a:off x="2248452" y="5316887"/>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734728312"/>
                    </a:ext>
                  </a:extLst>
                </a:gridCol>
              </a:tblGrid>
              <a:tr h="370840">
                <a:tc>
                  <a:txBody>
                    <a:bodyPr/>
                    <a:lstStyle/>
                    <a:p>
                      <a:pPr algn="ctr"/>
                      <a:r>
                        <a:rPr lang="en-US" dirty="0">
                          <a:solidFill>
                            <a:schemeClr val="bg1"/>
                          </a:solidFill>
                        </a:rPr>
                        <a:t>Java Full-Stack Development</a:t>
                      </a:r>
                    </a:p>
                    <a:p>
                      <a:pPr algn="ctr"/>
                      <a:r>
                        <a:rPr lang="en-US" dirty="0" err="1">
                          <a:solidFill>
                            <a:schemeClr val="bg1"/>
                          </a:solidFill>
                        </a:rPr>
                        <a:t>Edubridge</a:t>
                      </a:r>
                      <a:endParaRPr lang="en-US" dirty="0">
                        <a:solidFill>
                          <a:schemeClr val="bg1"/>
                        </a:solidFill>
                      </a:endParaRPr>
                    </a:p>
                  </a:txBody>
                  <a:tcPr/>
                </a:tc>
                <a:extLst>
                  <a:ext uri="{0D108BD9-81ED-4DB2-BD59-A6C34878D82A}">
                    <a16:rowId xmlns:a16="http://schemas.microsoft.com/office/drawing/2014/main" val="984606099"/>
                  </a:ext>
                </a:extLst>
              </a:tr>
            </a:tbl>
          </a:graphicData>
        </a:graphic>
      </p:graphicFrame>
    </p:spTree>
    <p:extLst>
      <p:ext uri="{BB962C8B-B14F-4D97-AF65-F5344CB8AC3E}">
        <p14:creationId xmlns:p14="http://schemas.microsoft.com/office/powerpoint/2010/main" val="62392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5FD4-636F-48C3-88B9-B0D84DA2D2A2}"/>
              </a:ext>
            </a:extLst>
          </p:cNvPr>
          <p:cNvSpPr>
            <a:spLocks noGrp="1"/>
          </p:cNvSpPr>
          <p:nvPr>
            <p:ph type="ctrTitle"/>
          </p:nvPr>
        </p:nvSpPr>
        <p:spPr>
          <a:xfrm>
            <a:off x="1154955" y="1219200"/>
            <a:ext cx="8837184" cy="1954695"/>
          </a:xfrm>
        </p:spPr>
        <p:txBody>
          <a:bodyPr/>
          <a:lstStyle/>
          <a:p>
            <a:pPr algn="ctr"/>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Conclusion</a:t>
            </a:r>
            <a:br>
              <a:rPr lang="en-US" sz="1800" u="sng" dirty="0">
                <a:solidFill>
                  <a:schemeClr val="bg1"/>
                </a:solidFill>
                <a:effectLst/>
                <a:latin typeface="Times New Roman" panose="02020603050405020304" pitchFamily="18" charset="0"/>
                <a:ea typeface="Times New Roman" panose="02020603050405020304" pitchFamily="18" charset="0"/>
              </a:rPr>
            </a:br>
            <a:endParaRPr lang="en-US" u="sng" dirty="0">
              <a:solidFill>
                <a:schemeClr val="bg1"/>
              </a:solidFill>
            </a:endParaRPr>
          </a:p>
        </p:txBody>
      </p:sp>
      <p:sp>
        <p:nvSpPr>
          <p:cNvPr id="3" name="Subtitle 2">
            <a:extLst>
              <a:ext uri="{FF2B5EF4-FFF2-40B4-BE49-F238E27FC236}">
                <a16:creationId xmlns:a16="http://schemas.microsoft.com/office/drawing/2014/main" id="{EF3AF907-7D04-45BA-8017-87469443227A}"/>
              </a:ext>
            </a:extLst>
          </p:cNvPr>
          <p:cNvSpPr>
            <a:spLocks noGrp="1"/>
          </p:cNvSpPr>
          <p:nvPr>
            <p:ph type="subTitle" idx="1"/>
          </p:nvPr>
        </p:nvSpPr>
        <p:spPr>
          <a:xfrm>
            <a:off x="2199861" y="2597427"/>
            <a:ext cx="7898296" cy="1954696"/>
          </a:xfrm>
        </p:spPr>
        <p:txBody>
          <a:bodyPr/>
          <a:lstStyle/>
          <a:p>
            <a:pPr algn="just"/>
            <a:r>
              <a:rPr lang="en-US" sz="2800" cap="none" dirty="0">
                <a:solidFill>
                  <a:schemeClr val="bg1"/>
                </a:solidFill>
                <a:effectLst/>
                <a:latin typeface="Times New Roman" panose="02020603050405020304" pitchFamily="18" charset="0"/>
                <a:ea typeface="Times New Roman" panose="02020603050405020304" pitchFamily="18" charset="0"/>
              </a:rPr>
              <a:t>An online food ordering system is developed where the customers can make an order for the food and avoid the hassles of waiting for the order to be taken by the waiter.</a:t>
            </a:r>
          </a:p>
          <a:p>
            <a:endParaRPr lang="en-US" dirty="0"/>
          </a:p>
        </p:txBody>
      </p:sp>
    </p:spTree>
    <p:extLst>
      <p:ext uri="{BB962C8B-B14F-4D97-AF65-F5344CB8AC3E}">
        <p14:creationId xmlns:p14="http://schemas.microsoft.com/office/powerpoint/2010/main" val="351425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9A2-B9C4-4F6E-B07E-FD2455ED074B}"/>
              </a:ext>
            </a:extLst>
          </p:cNvPr>
          <p:cNvSpPr>
            <a:spLocks noGrp="1"/>
          </p:cNvSpPr>
          <p:nvPr>
            <p:ph type="ctrTitle"/>
          </p:nvPr>
        </p:nvSpPr>
        <p:spPr>
          <a:xfrm>
            <a:off x="1406746" y="3093646"/>
            <a:ext cx="8825658" cy="861420"/>
          </a:xfrm>
        </p:spPr>
        <p:txBody>
          <a:bodyPr/>
          <a:lstStyle/>
          <a:p>
            <a:pPr algn="ctr"/>
            <a:r>
              <a:rPr lang="en-US"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90987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D260-8A02-4673-9153-3B08C3EC073A}"/>
              </a:ext>
            </a:extLst>
          </p:cNvPr>
          <p:cNvSpPr>
            <a:spLocks noGrp="1"/>
          </p:cNvSpPr>
          <p:nvPr>
            <p:ph type="ctrTitle"/>
          </p:nvPr>
        </p:nvSpPr>
        <p:spPr>
          <a:xfrm>
            <a:off x="1961321" y="1219200"/>
            <a:ext cx="7182387" cy="1385588"/>
          </a:xfrm>
        </p:spPr>
        <p:txBody>
          <a:bodyPr/>
          <a:lstStyle/>
          <a:p>
            <a:pPr algn="ctr"/>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Contents</a:t>
            </a:r>
            <a:br>
              <a:rPr lang="en-US" sz="4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US" sz="4000"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A0E47C9C-F0BC-4B1B-995E-C2151CEBB8BE}"/>
              </a:ext>
            </a:extLst>
          </p:cNvPr>
          <p:cNvSpPr>
            <a:spLocks noGrp="1"/>
          </p:cNvSpPr>
          <p:nvPr>
            <p:ph type="subTitle" idx="1"/>
          </p:nvPr>
        </p:nvSpPr>
        <p:spPr>
          <a:xfrm>
            <a:off x="1550503" y="2504661"/>
            <a:ext cx="8430109" cy="3134139"/>
          </a:xfrm>
        </p:spPr>
        <p:txBody>
          <a:bodyPr/>
          <a:lstStyle/>
          <a:p>
            <a:pPr marL="687070" marR="0" indent="-342900" algn="l">
              <a:lnSpc>
                <a:spcPct val="107000"/>
              </a:lnSpc>
              <a:spcBef>
                <a:spcPts val="0"/>
              </a:spcBef>
              <a:spcAft>
                <a:spcPts val="0"/>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Introduction</a:t>
            </a:r>
          </a:p>
          <a:p>
            <a:pPr marL="687070" marR="0" indent="-342900" algn="l">
              <a:lnSpc>
                <a:spcPct val="107000"/>
              </a:lnSpc>
              <a:spcBef>
                <a:spcPts val="0"/>
              </a:spcBef>
              <a:spcAft>
                <a:spcPts val="0"/>
              </a:spcAft>
              <a:buFont typeface="Wingdings" panose="05000000000000000000" pitchFamily="2" charset="2"/>
              <a:buChar char="q"/>
            </a:pPr>
            <a:r>
              <a:rPr lang="en-US" sz="2400" cap="none" dirty="0">
                <a:solidFill>
                  <a:schemeClr val="bg1"/>
                </a:solidFill>
                <a:latin typeface="Times New Roman" panose="02020603050405020304" pitchFamily="18" charset="0"/>
                <a:ea typeface="Times New Roman" panose="02020603050405020304" pitchFamily="18" charset="0"/>
              </a:rPr>
              <a:t>Characteristics</a:t>
            </a:r>
            <a:endParaRPr lang="en-US" sz="2400" cap="none" dirty="0">
              <a:solidFill>
                <a:schemeClr val="bg1"/>
              </a:solidFill>
              <a:effectLst/>
              <a:latin typeface="Times New Roman" panose="02020603050405020304" pitchFamily="18" charset="0"/>
              <a:ea typeface="Times New Roman" panose="02020603050405020304" pitchFamily="18" charset="0"/>
            </a:endParaRPr>
          </a:p>
          <a:p>
            <a:pPr marL="687070" marR="0" indent="-342900" algn="l">
              <a:lnSpc>
                <a:spcPct val="107000"/>
              </a:lnSpc>
              <a:spcBef>
                <a:spcPts val="0"/>
              </a:spcBef>
              <a:spcAft>
                <a:spcPts val="0"/>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Objectives</a:t>
            </a:r>
          </a:p>
          <a:p>
            <a:pPr marL="687070" marR="0" indent="-342900" algn="l">
              <a:lnSpc>
                <a:spcPct val="107000"/>
              </a:lnSpc>
              <a:spcBef>
                <a:spcPts val="0"/>
              </a:spcBef>
              <a:spcAft>
                <a:spcPts val="0"/>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Advantages </a:t>
            </a:r>
          </a:p>
          <a:p>
            <a:pPr marL="687070" marR="0" indent="-342900" algn="l">
              <a:lnSpc>
                <a:spcPct val="107000"/>
              </a:lnSpc>
              <a:spcBef>
                <a:spcPts val="0"/>
              </a:spcBef>
              <a:spcAft>
                <a:spcPts val="0"/>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Problem Definition </a:t>
            </a:r>
          </a:p>
          <a:p>
            <a:pPr marL="687070" marR="0" indent="-342900" algn="l">
              <a:lnSpc>
                <a:spcPct val="107000"/>
              </a:lnSpc>
              <a:spcBef>
                <a:spcPts val="0"/>
              </a:spcBef>
              <a:spcAft>
                <a:spcPts val="0"/>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Software Requirement</a:t>
            </a:r>
          </a:p>
          <a:p>
            <a:pPr marL="687070" marR="0" indent="-342900" algn="l">
              <a:lnSpc>
                <a:spcPct val="107000"/>
              </a:lnSpc>
              <a:spcBef>
                <a:spcPts val="0"/>
              </a:spcBef>
              <a:spcAft>
                <a:spcPts val="0"/>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Conclusion</a:t>
            </a:r>
          </a:p>
          <a:p>
            <a:endParaRPr lang="en-US" dirty="0"/>
          </a:p>
        </p:txBody>
      </p:sp>
    </p:spTree>
    <p:extLst>
      <p:ext uri="{BB962C8B-B14F-4D97-AF65-F5344CB8AC3E}">
        <p14:creationId xmlns:p14="http://schemas.microsoft.com/office/powerpoint/2010/main" val="324253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4B49-BCDE-4AEA-A9B6-4CD3A012852B}"/>
              </a:ext>
            </a:extLst>
          </p:cNvPr>
          <p:cNvSpPr>
            <a:spLocks noGrp="1"/>
          </p:cNvSpPr>
          <p:nvPr>
            <p:ph type="ctrTitle"/>
          </p:nvPr>
        </p:nvSpPr>
        <p:spPr>
          <a:xfrm>
            <a:off x="1154955" y="1431236"/>
            <a:ext cx="8825658" cy="861420"/>
          </a:xfrm>
        </p:spPr>
        <p:txBody>
          <a:bodyPr/>
          <a:lstStyle/>
          <a:p>
            <a:pPr algn="ctr"/>
            <a:r>
              <a:rPr lang="en-US"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Java</a:t>
            </a:r>
          </a:p>
        </p:txBody>
      </p:sp>
      <p:sp>
        <p:nvSpPr>
          <p:cNvPr id="3" name="Subtitle 2">
            <a:extLst>
              <a:ext uri="{FF2B5EF4-FFF2-40B4-BE49-F238E27FC236}">
                <a16:creationId xmlns:a16="http://schemas.microsoft.com/office/drawing/2014/main" id="{24DA57F2-B3C6-4B01-8976-0FB90B579F49}"/>
              </a:ext>
            </a:extLst>
          </p:cNvPr>
          <p:cNvSpPr>
            <a:spLocks noGrp="1"/>
          </p:cNvSpPr>
          <p:nvPr>
            <p:ph type="subTitle" idx="1"/>
          </p:nvPr>
        </p:nvSpPr>
        <p:spPr>
          <a:xfrm>
            <a:off x="1154955" y="2531165"/>
            <a:ext cx="8825658" cy="3107635"/>
          </a:xfrm>
        </p:spPr>
        <p:txBody>
          <a:bodyPr/>
          <a:lstStyle/>
          <a:p>
            <a:endParaRPr lang="en-US" cap="none" dirty="0">
              <a:solidFill>
                <a:schemeClr val="bg1"/>
              </a:solidFill>
            </a:endParaRPr>
          </a:p>
          <a:p>
            <a:pPr marL="285750" indent="-285750">
              <a:buFont typeface="Wingdings" panose="05000000000000000000" pitchFamily="2" charset="2"/>
              <a:buChar char="q"/>
            </a:pPr>
            <a:r>
              <a:rPr lang="en-US" cap="none" dirty="0">
                <a:solidFill>
                  <a:schemeClr val="bg1"/>
                </a:solidFill>
              </a:rPr>
              <a:t>     a programming language</a:t>
            </a:r>
          </a:p>
          <a:p>
            <a:pPr marL="285750" indent="-285750">
              <a:buFont typeface="Wingdings" panose="05000000000000000000" pitchFamily="2" charset="2"/>
              <a:buChar char="q"/>
            </a:pPr>
            <a:r>
              <a:rPr lang="en-US" cap="none" dirty="0">
                <a:solidFill>
                  <a:schemeClr val="bg1"/>
                </a:solidFill>
              </a:rPr>
              <a:t>     a development environment</a:t>
            </a:r>
          </a:p>
          <a:p>
            <a:pPr marL="285750" indent="-285750">
              <a:buFont typeface="Wingdings" panose="05000000000000000000" pitchFamily="2" charset="2"/>
              <a:buChar char="q"/>
            </a:pPr>
            <a:r>
              <a:rPr lang="en-US" cap="none" dirty="0">
                <a:solidFill>
                  <a:schemeClr val="bg1"/>
                </a:solidFill>
              </a:rPr>
              <a:t>     an application environment</a:t>
            </a:r>
          </a:p>
        </p:txBody>
      </p:sp>
    </p:spTree>
    <p:extLst>
      <p:ext uri="{BB962C8B-B14F-4D97-AF65-F5344CB8AC3E}">
        <p14:creationId xmlns:p14="http://schemas.microsoft.com/office/powerpoint/2010/main" val="4638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A0ED-524C-43F6-8CA6-4FF9B5C7AC65}"/>
              </a:ext>
            </a:extLst>
          </p:cNvPr>
          <p:cNvSpPr>
            <a:spLocks noGrp="1"/>
          </p:cNvSpPr>
          <p:nvPr>
            <p:ph type="ctrTitle"/>
          </p:nvPr>
        </p:nvSpPr>
        <p:spPr>
          <a:xfrm>
            <a:off x="1937696" y="1219200"/>
            <a:ext cx="7260175" cy="762737"/>
          </a:xfrm>
        </p:spPr>
        <p:txBody>
          <a:bodyPr/>
          <a:lstStyle/>
          <a:p>
            <a:pPr algn="ctr"/>
            <a:r>
              <a:rPr lang="en-US" sz="4000" u="sng" dirty="0">
                <a:effectLst>
                  <a:outerShdw blurRad="38100" dist="38100" dir="2700000" algn="tl">
                    <a:srgbClr val="000000">
                      <a:alpha val="43137"/>
                    </a:srgbClr>
                  </a:outerShdw>
                </a:effectLst>
              </a:rPr>
              <a:t>Characteristics</a:t>
            </a:r>
          </a:p>
        </p:txBody>
      </p:sp>
      <p:sp>
        <p:nvSpPr>
          <p:cNvPr id="3" name="Subtitle 2">
            <a:extLst>
              <a:ext uri="{FF2B5EF4-FFF2-40B4-BE49-F238E27FC236}">
                <a16:creationId xmlns:a16="http://schemas.microsoft.com/office/drawing/2014/main" id="{45511F46-95E1-46C5-B0E9-C060EE7A18E7}"/>
              </a:ext>
            </a:extLst>
          </p:cNvPr>
          <p:cNvSpPr>
            <a:spLocks noGrp="1"/>
          </p:cNvSpPr>
          <p:nvPr>
            <p:ph type="subTitle" idx="1"/>
          </p:nvPr>
        </p:nvSpPr>
        <p:spPr>
          <a:xfrm>
            <a:off x="1154955" y="2226365"/>
            <a:ext cx="8825658" cy="3412435"/>
          </a:xfrm>
        </p:spPr>
        <p:txBody>
          <a:bodyPr>
            <a:normAutofit/>
          </a:bodyPr>
          <a:lstStyle/>
          <a:p>
            <a:pPr marL="342900" indent="-342900">
              <a:buFont typeface="Wingdings" panose="05000000000000000000" pitchFamily="2" charset="2"/>
              <a:buChar char="q"/>
            </a:pPr>
            <a:r>
              <a:rPr lang="en-US" sz="2400" cap="none" dirty="0">
                <a:solidFill>
                  <a:schemeClr val="bg1"/>
                </a:solidFill>
              </a:rPr>
              <a:t>Java is almost entirely object oriented language.</a:t>
            </a:r>
          </a:p>
          <a:p>
            <a:pPr marL="342900" indent="-342900">
              <a:buFont typeface="Wingdings" panose="05000000000000000000" pitchFamily="2" charset="2"/>
              <a:buChar char="q"/>
            </a:pPr>
            <a:r>
              <a:rPr lang="en-US" sz="2400" cap="none" dirty="0">
                <a:solidFill>
                  <a:schemeClr val="bg1"/>
                </a:solidFill>
              </a:rPr>
              <a:t>It has a library of pre-defined objects or operations.</a:t>
            </a:r>
          </a:p>
          <a:p>
            <a:pPr marL="342900" indent="-342900">
              <a:buFont typeface="Wingdings" panose="05000000000000000000" pitchFamily="2" charset="2"/>
              <a:buChar char="q"/>
            </a:pPr>
            <a:r>
              <a:rPr lang="en-US" sz="2400" cap="none" dirty="0">
                <a:solidFill>
                  <a:schemeClr val="bg1"/>
                </a:solidFill>
              </a:rPr>
              <a:t>It is more platform independent, this make it great for web programming.</a:t>
            </a:r>
          </a:p>
          <a:p>
            <a:pPr marL="342900" indent="-342900">
              <a:buFont typeface="Wingdings" panose="05000000000000000000" pitchFamily="2" charset="2"/>
              <a:buChar char="q"/>
            </a:pPr>
            <a:r>
              <a:rPr lang="en-US" sz="2400" cap="none" dirty="0">
                <a:solidFill>
                  <a:schemeClr val="bg1"/>
                </a:solidFill>
              </a:rPr>
              <a:t>It is more secure.</a:t>
            </a:r>
          </a:p>
          <a:p>
            <a:pPr marL="342900" indent="-342900">
              <a:buFont typeface="Wingdings" panose="05000000000000000000" pitchFamily="2" charset="2"/>
              <a:buChar char="q"/>
            </a:pPr>
            <a:r>
              <a:rPr lang="en-US" sz="2400" cap="none" dirty="0">
                <a:solidFill>
                  <a:schemeClr val="bg1"/>
                </a:solidFill>
              </a:rPr>
              <a:t>It is simple.</a:t>
            </a:r>
          </a:p>
        </p:txBody>
      </p:sp>
    </p:spTree>
    <p:extLst>
      <p:ext uri="{BB962C8B-B14F-4D97-AF65-F5344CB8AC3E}">
        <p14:creationId xmlns:p14="http://schemas.microsoft.com/office/powerpoint/2010/main" val="299248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3F3F-6FCA-4AF2-839F-40B0B28132CE}"/>
              </a:ext>
            </a:extLst>
          </p:cNvPr>
          <p:cNvSpPr>
            <a:spLocks noGrp="1"/>
          </p:cNvSpPr>
          <p:nvPr>
            <p:ph type="ctrTitle"/>
          </p:nvPr>
        </p:nvSpPr>
        <p:spPr>
          <a:xfrm>
            <a:off x="1404730" y="1258986"/>
            <a:ext cx="7354957" cy="1378226"/>
          </a:xfrm>
        </p:spPr>
        <p:txBody>
          <a:bodyPr/>
          <a:lstStyle/>
          <a:p>
            <a:pPr algn="ctr"/>
            <a:r>
              <a:rPr lang="en-US" sz="4000" u="sng" dirty="0">
                <a:solidFill>
                  <a:schemeClr val="bg1"/>
                </a:solidFill>
                <a:latin typeface="Times New Roman" panose="02020603050405020304" pitchFamily="18" charset="0"/>
                <a:ea typeface="Times New Roman" panose="02020603050405020304" pitchFamily="18" charset="0"/>
              </a:rPr>
              <a:t>Objectives</a:t>
            </a:r>
            <a:br>
              <a:rPr lang="en-US"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33EC035A-92FC-4AF6-A898-3DBFF6A1A76A}"/>
              </a:ext>
            </a:extLst>
          </p:cNvPr>
          <p:cNvSpPr>
            <a:spLocks noGrp="1"/>
          </p:cNvSpPr>
          <p:nvPr>
            <p:ph type="subTitle" idx="1"/>
          </p:nvPr>
        </p:nvSpPr>
        <p:spPr>
          <a:xfrm>
            <a:off x="1775936" y="2279374"/>
            <a:ext cx="8825658" cy="2365543"/>
          </a:xfrm>
        </p:spPr>
        <p:txBody>
          <a:bodyPr>
            <a:normAutofit fontScale="92500" lnSpcReduction="20000"/>
          </a:bodyPr>
          <a:lstStyle/>
          <a:p>
            <a:pPr marL="457200" marR="0" indent="-457200" algn="l">
              <a:lnSpc>
                <a:spcPct val="107000"/>
              </a:lnSpc>
              <a:spcBef>
                <a:spcPts val="0"/>
              </a:spcBef>
              <a:spcAft>
                <a:spcPts val="800"/>
              </a:spcAft>
              <a:buFont typeface="Wingdings" panose="05000000000000000000" pitchFamily="2" charset="2"/>
              <a:buChar char="q"/>
            </a:pPr>
            <a:r>
              <a:rPr lang="en-US" sz="3000" cap="none" dirty="0">
                <a:solidFill>
                  <a:schemeClr val="bg1"/>
                </a:solidFill>
                <a:effectLst/>
                <a:latin typeface="Times New Roman" panose="02020603050405020304" pitchFamily="18" charset="0"/>
                <a:ea typeface="Times New Roman" panose="02020603050405020304" pitchFamily="18" charset="0"/>
              </a:rPr>
              <a:t>To study different management systems</a:t>
            </a:r>
          </a:p>
          <a:p>
            <a:pPr marL="457200" marR="0" indent="-457200" algn="l">
              <a:lnSpc>
                <a:spcPct val="107000"/>
              </a:lnSpc>
              <a:spcBef>
                <a:spcPts val="0"/>
              </a:spcBef>
              <a:spcAft>
                <a:spcPts val="800"/>
              </a:spcAft>
              <a:buFont typeface="Wingdings" panose="05000000000000000000" pitchFamily="2" charset="2"/>
              <a:buChar char="q"/>
            </a:pPr>
            <a:r>
              <a:rPr lang="en-US" sz="3000" cap="none" dirty="0">
                <a:solidFill>
                  <a:schemeClr val="bg1"/>
                </a:solidFill>
                <a:effectLst/>
                <a:latin typeface="Times New Roman" panose="02020603050405020304" pitchFamily="18" charset="0"/>
                <a:ea typeface="Times New Roman" panose="02020603050405020304" pitchFamily="18" charset="0"/>
              </a:rPr>
              <a:t>To develop a creative and logical thinking </a:t>
            </a:r>
          </a:p>
          <a:p>
            <a:pPr marL="457200" marR="0" indent="-457200" algn="l">
              <a:lnSpc>
                <a:spcPct val="107000"/>
              </a:lnSpc>
              <a:spcBef>
                <a:spcPts val="0"/>
              </a:spcBef>
              <a:spcAft>
                <a:spcPts val="800"/>
              </a:spcAft>
              <a:buFont typeface="Wingdings" panose="05000000000000000000" pitchFamily="2" charset="2"/>
              <a:buChar char="q"/>
            </a:pPr>
            <a:r>
              <a:rPr lang="en-US" sz="3000" cap="none" dirty="0">
                <a:solidFill>
                  <a:schemeClr val="bg1"/>
                </a:solidFill>
                <a:effectLst/>
                <a:latin typeface="Times New Roman" panose="02020603050405020304" pitchFamily="18" charset="0"/>
                <a:ea typeface="Times New Roman" panose="02020603050405020304" pitchFamily="18" charset="0"/>
              </a:rPr>
              <a:t>To implement user friendly system that will allow customers to order food online</a:t>
            </a:r>
          </a:p>
          <a:p>
            <a:pPr marL="0" marR="0" indent="0" algn="l">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62512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D3C9-24F6-4782-8FB6-EB4ECEFDE603}"/>
              </a:ext>
            </a:extLst>
          </p:cNvPr>
          <p:cNvSpPr>
            <a:spLocks noGrp="1"/>
          </p:cNvSpPr>
          <p:nvPr>
            <p:ph type="ctrTitle"/>
          </p:nvPr>
        </p:nvSpPr>
        <p:spPr>
          <a:xfrm>
            <a:off x="1855304" y="1219201"/>
            <a:ext cx="7885044" cy="1378227"/>
          </a:xfrm>
        </p:spPr>
        <p:txBody>
          <a:bodyPr/>
          <a:lstStyle/>
          <a:p>
            <a:pPr algn="ctr"/>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Bobby food corner</a:t>
            </a:r>
            <a:br>
              <a:rPr lang="en-US" sz="1800" dirty="0">
                <a:solidFill>
                  <a:schemeClr val="bg1"/>
                </a:solidFill>
                <a:effectLst/>
                <a:latin typeface="Times New Roman" panose="02020603050405020304" pitchFamily="18" charset="0"/>
                <a:ea typeface="Times New Roman" panose="02020603050405020304" pitchFamily="18" charset="0"/>
              </a:rPr>
            </a:br>
            <a:endParaRPr lang="en-US" dirty="0">
              <a:solidFill>
                <a:schemeClr val="bg1"/>
              </a:solidFill>
            </a:endParaRPr>
          </a:p>
        </p:txBody>
      </p:sp>
      <p:sp>
        <p:nvSpPr>
          <p:cNvPr id="3" name="Subtitle 2">
            <a:extLst>
              <a:ext uri="{FF2B5EF4-FFF2-40B4-BE49-F238E27FC236}">
                <a16:creationId xmlns:a16="http://schemas.microsoft.com/office/drawing/2014/main" id="{438F3B6C-4834-4239-BE94-EF31D6E51AB5}"/>
              </a:ext>
            </a:extLst>
          </p:cNvPr>
          <p:cNvSpPr>
            <a:spLocks noGrp="1"/>
          </p:cNvSpPr>
          <p:nvPr>
            <p:ph type="subTitle" idx="1"/>
          </p:nvPr>
        </p:nvSpPr>
        <p:spPr>
          <a:xfrm>
            <a:off x="2027583" y="2425147"/>
            <a:ext cx="8309113" cy="3438939"/>
          </a:xfrm>
        </p:spPr>
        <p:txBody>
          <a:bodyPr/>
          <a:lstStyle/>
          <a:p>
            <a:pPr algn="just"/>
            <a:r>
              <a:rPr lang="en-US" sz="2400" cap="none" dirty="0">
                <a:solidFill>
                  <a:schemeClr val="bg1"/>
                </a:solidFill>
                <a:effectLst/>
                <a:latin typeface="Times New Roman" panose="02020603050405020304" pitchFamily="18" charset="0"/>
                <a:ea typeface="Times New Roman" panose="02020603050405020304" pitchFamily="18" charset="0"/>
              </a:rPr>
              <a:t>The “bobby food corner” is online food order system. This system has been developed to override the problems prevailing in the practicing manual system. This is a user friendly, error free, secure, reliable and fast management system. User can order the food easily and make payment online. No formal knowledge is needed for user to use this system.</a:t>
            </a:r>
          </a:p>
          <a:p>
            <a:endParaRPr lang="en-US" dirty="0"/>
          </a:p>
        </p:txBody>
      </p:sp>
    </p:spTree>
    <p:extLst>
      <p:ext uri="{BB962C8B-B14F-4D97-AF65-F5344CB8AC3E}">
        <p14:creationId xmlns:p14="http://schemas.microsoft.com/office/powerpoint/2010/main" val="174758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494B-DE78-4C25-A11F-10684C076523}"/>
              </a:ext>
            </a:extLst>
          </p:cNvPr>
          <p:cNvSpPr>
            <a:spLocks noGrp="1"/>
          </p:cNvSpPr>
          <p:nvPr>
            <p:ph type="ctrTitle"/>
          </p:nvPr>
        </p:nvSpPr>
        <p:spPr>
          <a:xfrm>
            <a:off x="1683171" y="1338470"/>
            <a:ext cx="7858394" cy="887896"/>
          </a:xfrm>
        </p:spPr>
        <p:txBody>
          <a:bodyPr anchor="t"/>
          <a:lstStyle/>
          <a:p>
            <a:pPr algn="ctr"/>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Advantages</a:t>
            </a:r>
            <a:br>
              <a:rPr lang="en-US" sz="3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US" sz="3200"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AC636D0-F9C1-4F09-AD6F-6ED256BF262C}"/>
              </a:ext>
            </a:extLst>
          </p:cNvPr>
          <p:cNvSpPr>
            <a:spLocks noGrp="1"/>
          </p:cNvSpPr>
          <p:nvPr>
            <p:ph type="subTitle" idx="1"/>
          </p:nvPr>
        </p:nvSpPr>
        <p:spPr>
          <a:xfrm>
            <a:off x="1154955" y="2107096"/>
            <a:ext cx="8825658" cy="3531704"/>
          </a:xfrm>
        </p:spPr>
        <p:txBody>
          <a:bodyPr/>
          <a:lstStyle/>
          <a:p>
            <a:pPr marL="791845" marR="0" indent="-342900" algn="just">
              <a:lnSpc>
                <a:spcPct val="157000"/>
              </a:lnSpc>
              <a:spcBef>
                <a:spcPts val="0"/>
              </a:spcBef>
              <a:spcAft>
                <a:spcPts val="415"/>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More user friendly</a:t>
            </a:r>
          </a:p>
          <a:p>
            <a:pPr marL="800100" marR="0" indent="-342900" algn="just">
              <a:lnSpc>
                <a:spcPct val="157000"/>
              </a:lnSpc>
              <a:spcBef>
                <a:spcPts val="0"/>
              </a:spcBef>
              <a:spcAft>
                <a:spcPts val="415"/>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Greater efficiency</a:t>
            </a:r>
          </a:p>
          <a:p>
            <a:pPr marL="800100" marR="0" indent="-342900" algn="just">
              <a:lnSpc>
                <a:spcPct val="157000"/>
              </a:lnSpc>
              <a:spcBef>
                <a:spcPts val="0"/>
              </a:spcBef>
              <a:spcAft>
                <a:spcPts val="415"/>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Better service</a:t>
            </a:r>
          </a:p>
          <a:p>
            <a:pPr marL="800100" marR="0" indent="-342900" algn="just">
              <a:lnSpc>
                <a:spcPct val="157000"/>
              </a:lnSpc>
              <a:spcBef>
                <a:spcPts val="0"/>
              </a:spcBef>
              <a:spcAft>
                <a:spcPts val="415"/>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Minimum time required</a:t>
            </a:r>
          </a:p>
          <a:p>
            <a:pPr marL="800100" marR="0" indent="-342900" algn="just">
              <a:lnSpc>
                <a:spcPct val="157000"/>
              </a:lnSpc>
              <a:spcBef>
                <a:spcPts val="0"/>
              </a:spcBef>
              <a:spcAft>
                <a:spcPts val="415"/>
              </a:spcAft>
              <a:buFont typeface="Wingdings" panose="05000000000000000000" pitchFamily="2" charset="2"/>
              <a:buChar char="q"/>
            </a:pPr>
            <a:r>
              <a:rPr lang="en-US" sz="2400" cap="none" dirty="0">
                <a:solidFill>
                  <a:schemeClr val="bg1"/>
                </a:solidFill>
                <a:effectLst/>
                <a:latin typeface="Times New Roman" panose="02020603050405020304" pitchFamily="18" charset="0"/>
                <a:ea typeface="Times New Roman" panose="02020603050405020304" pitchFamily="18" charset="0"/>
              </a:rPr>
              <a:t>It keeps tracks of order</a:t>
            </a:r>
          </a:p>
          <a:p>
            <a:endParaRPr lang="en-US" dirty="0"/>
          </a:p>
        </p:txBody>
      </p:sp>
    </p:spTree>
    <p:extLst>
      <p:ext uri="{BB962C8B-B14F-4D97-AF65-F5344CB8AC3E}">
        <p14:creationId xmlns:p14="http://schemas.microsoft.com/office/powerpoint/2010/main" val="208947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9D99-241B-4F5D-8B11-5FCC1D2536C5}"/>
              </a:ext>
            </a:extLst>
          </p:cNvPr>
          <p:cNvSpPr>
            <a:spLocks noGrp="1"/>
          </p:cNvSpPr>
          <p:nvPr>
            <p:ph type="ctrTitle"/>
          </p:nvPr>
        </p:nvSpPr>
        <p:spPr>
          <a:xfrm>
            <a:off x="1947352" y="1683029"/>
            <a:ext cx="7633970" cy="1139686"/>
          </a:xfrm>
        </p:spPr>
        <p:txBody>
          <a:bodyPr/>
          <a:lstStyle/>
          <a:p>
            <a:pPr algn="ctr"/>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Problem Definition</a:t>
            </a:r>
            <a:b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US" sz="4000" u="sng"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B3704A8-260D-4C3F-B5CA-4E56BE9723EB}"/>
              </a:ext>
            </a:extLst>
          </p:cNvPr>
          <p:cNvSpPr>
            <a:spLocks noGrp="1"/>
          </p:cNvSpPr>
          <p:nvPr>
            <p:ph type="subTitle" idx="1"/>
          </p:nvPr>
        </p:nvSpPr>
        <p:spPr>
          <a:xfrm>
            <a:off x="2265113" y="2312502"/>
            <a:ext cx="7979535" cy="3664227"/>
          </a:xfrm>
        </p:spPr>
        <p:txBody>
          <a:bodyPr/>
          <a:lstStyle/>
          <a:p>
            <a:pPr marL="0" marR="0" indent="0" algn="just">
              <a:lnSpc>
                <a:spcPct val="108000"/>
              </a:lnSpc>
              <a:spcBef>
                <a:spcPts val="0"/>
              </a:spcBef>
              <a:spcAft>
                <a:spcPts val="415"/>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algn="just"/>
            <a:r>
              <a:rPr lang="en-US" sz="2800" cap="none" dirty="0">
                <a:solidFill>
                  <a:schemeClr val="bg1"/>
                </a:solidFill>
                <a:effectLst/>
                <a:latin typeface="Times New Roman" panose="02020603050405020304" pitchFamily="18" charset="0"/>
                <a:ea typeface="Times New Roman" panose="02020603050405020304" pitchFamily="18" charset="0"/>
              </a:rPr>
              <a:t>The main aim of this project is to build a system program to reduce the manual work for managing the item category, food, prize, and track all details about the food ordering, prizes and payments</a:t>
            </a:r>
            <a:endParaRPr lang="en-US" sz="2800" cap="none" dirty="0">
              <a:solidFill>
                <a:schemeClr val="bg1"/>
              </a:solidFill>
            </a:endParaRPr>
          </a:p>
        </p:txBody>
      </p:sp>
    </p:spTree>
    <p:extLst>
      <p:ext uri="{BB962C8B-B14F-4D97-AF65-F5344CB8AC3E}">
        <p14:creationId xmlns:p14="http://schemas.microsoft.com/office/powerpoint/2010/main" val="252648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AA06-926F-48B6-9304-A5037151278E}"/>
              </a:ext>
            </a:extLst>
          </p:cNvPr>
          <p:cNvSpPr>
            <a:spLocks noGrp="1"/>
          </p:cNvSpPr>
          <p:nvPr>
            <p:ph type="ctrTitle"/>
          </p:nvPr>
        </p:nvSpPr>
        <p:spPr>
          <a:xfrm>
            <a:off x="1154955" y="1524000"/>
            <a:ext cx="8825658" cy="1762539"/>
          </a:xfrm>
        </p:spPr>
        <p:txBody>
          <a:bodyPr/>
          <a:lstStyle/>
          <a:p>
            <a:pPr algn="ctr"/>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Software Requirement</a:t>
            </a:r>
            <a:br>
              <a:rPr lang="en-US" sz="18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US" u="sng"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9C3F2BB-4FEF-4D8B-981D-15E26B766CDA}"/>
              </a:ext>
            </a:extLst>
          </p:cNvPr>
          <p:cNvSpPr>
            <a:spLocks noGrp="1"/>
          </p:cNvSpPr>
          <p:nvPr>
            <p:ph type="subTitle" idx="1"/>
          </p:nvPr>
        </p:nvSpPr>
        <p:spPr>
          <a:xfrm>
            <a:off x="1923581" y="2981739"/>
            <a:ext cx="8293845" cy="1861930"/>
          </a:xfrm>
        </p:spPr>
        <p:txBody>
          <a:bodyPr/>
          <a:lstStyle/>
          <a:p>
            <a:pPr marL="342900" marR="0" indent="-342900" algn="l">
              <a:lnSpc>
                <a:spcPct val="107000"/>
              </a:lnSpc>
              <a:spcBef>
                <a:spcPts val="0"/>
              </a:spcBef>
              <a:spcAft>
                <a:spcPts val="800"/>
              </a:spcAft>
              <a:buFont typeface="Wingdings" panose="05000000000000000000" pitchFamily="2" charset="2"/>
              <a:buChar char="q"/>
            </a:pPr>
            <a:r>
              <a:rPr lang="en-US" sz="2800" cap="none" dirty="0">
                <a:solidFill>
                  <a:schemeClr val="bg1"/>
                </a:solidFill>
                <a:effectLst/>
                <a:latin typeface="Times New Roman" panose="02020603050405020304" pitchFamily="18" charset="0"/>
                <a:ea typeface="Times New Roman" panose="02020603050405020304" pitchFamily="18" charset="0"/>
              </a:rPr>
              <a:t>Java</a:t>
            </a:r>
          </a:p>
          <a:p>
            <a:pPr marL="342900" marR="0" indent="-342900" algn="l">
              <a:lnSpc>
                <a:spcPct val="107000"/>
              </a:lnSpc>
              <a:spcBef>
                <a:spcPts val="0"/>
              </a:spcBef>
              <a:spcAft>
                <a:spcPts val="800"/>
              </a:spcAft>
              <a:buFont typeface="Wingdings" panose="05000000000000000000" pitchFamily="2" charset="2"/>
              <a:buChar char="q"/>
            </a:pPr>
            <a:r>
              <a:rPr lang="en-US" sz="2800" cap="none" dirty="0">
                <a:solidFill>
                  <a:schemeClr val="bg1"/>
                </a:solidFill>
                <a:effectLst/>
                <a:latin typeface="Times New Roman" panose="02020603050405020304" pitchFamily="18" charset="0"/>
                <a:ea typeface="Times New Roman" panose="02020603050405020304" pitchFamily="18" charset="0"/>
              </a:rPr>
              <a:t>Eclipse IDE</a:t>
            </a:r>
          </a:p>
          <a:p>
            <a:pPr marL="0" marR="0" indent="0" algn="l">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3873820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122</TotalTime>
  <Words>307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 Boardroom</vt:lpstr>
      <vt:lpstr> Presentation On  Bobby Food Corner </vt:lpstr>
      <vt:lpstr>Contents </vt:lpstr>
      <vt:lpstr>Introduction to Java</vt:lpstr>
      <vt:lpstr>Characteristics</vt:lpstr>
      <vt:lpstr>Objectives </vt:lpstr>
      <vt:lpstr>Bobby food corner </vt:lpstr>
      <vt:lpstr>Advantages </vt:lpstr>
      <vt:lpstr>Problem Definition </vt:lpstr>
      <vt:lpstr>Software Requirement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Bobby Food Corner </dc:title>
  <dc:creator>nilima sandhyan</dc:creator>
  <cp:lastModifiedBy>nilima sandhyan</cp:lastModifiedBy>
  <cp:revision>7</cp:revision>
  <dcterms:created xsi:type="dcterms:W3CDTF">2021-09-02T15:36:23Z</dcterms:created>
  <dcterms:modified xsi:type="dcterms:W3CDTF">2021-09-02T17:38:42Z</dcterms:modified>
</cp:coreProperties>
</file>