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8" r:id="rId11"/>
    <p:sldId id="459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68" r:id="rId28"/>
    <p:sldId id="469" r:id="rId29"/>
    <p:sldId id="472" r:id="rId30"/>
    <p:sldId id="41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2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90D2D35-BFD0-4AD6-A2EC-71161C9B6491}" type="datetimeFigureOut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7F2805F-523E-46DC-82F1-86853981F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92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96A2F-5E45-4361-8590-D1391C1281CD}" type="slidenum">
              <a:rPr lang="en-US"/>
              <a:pPr/>
              <a:t>22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0563"/>
            <a:ext cx="4557712" cy="3417887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7975"/>
          </a:xfrm>
        </p:spPr>
        <p:txBody>
          <a:bodyPr lIns="90057" tIns="45029" rIns="90057" bIns="45029"/>
          <a:lstStyle/>
          <a:p>
            <a:r>
              <a:rPr lang="en-US" altLang="zh-TW"/>
              <a:t>This foil highlights the features of the IXP1200 which also exist in the IXP1240 and IXP1250 NPs</a:t>
            </a:r>
          </a:p>
          <a:p>
            <a:endParaRPr lang="en-US" altLang="zh-TW"/>
          </a:p>
          <a:p>
            <a:r>
              <a:rPr lang="en-US" altLang="zh-TW"/>
              <a:t>The wide range of packet handling and control functionality integrated into the IXP1200 Network Processor enables equipment developers to focus on development of new features and services 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D525B-ADD8-4609-82B8-F23568D1DCF1}" type="slidenum">
              <a:rPr lang="en-US"/>
              <a:pPr/>
              <a:t>24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</p:spPr>
        <p:txBody>
          <a:bodyPr lIns="91387" tIns="45692" rIns="91387" bIns="45692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BE3B9-E99F-4212-9BBF-31F86898755F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9B912-3E22-46C4-9FF9-46E97C8E0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E6C6B-A4ED-472F-A632-351C2399984C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C0640-154D-4F52-BDEF-6807DA9AF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AF4FE-660D-4149-ABCE-2296E498156E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D2835-8E64-4FD8-B394-7A1B153D8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B0F89-0E98-459C-9EA3-60D5F526F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D352E-4949-4582-9BEC-E3B61D39B6A0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46D70-6E3D-4879-9181-C8250C2BD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FF37-2614-460E-AD81-E1B1243EAD0D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4BFBA-57D6-4908-8387-5FA6FE30B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8F49B-A5B6-4C96-8731-E5C7357B8E80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423DF-FD06-4F72-8B41-88331E1D5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4FE64-B5FD-4972-B0A0-5CA02913E5CF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FADBB-6E09-4792-BA4A-9B69627E4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8DE97-0A86-4A92-AEA1-FBF4D93F5FAF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3E119-98F7-4DB8-8FE2-947EAB5F3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836D-3E0A-4808-8102-C333AD729A07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6D25-6CB7-4137-B53F-6021331C6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36BF7-C26B-42AD-A46C-98179EA708D9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F7EA4-2622-432A-9C92-FAE18E856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3200">
              <a:latin typeface="Gill Sans MT" pitchFamily="34" charset="0"/>
              <a:cs typeface="Arial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FEA5F-7EBC-4E14-9223-DA64CD123768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D0056-3229-41A8-B15E-A4D4F2FAF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5A788"/>
                </a:solidFill>
                <a:latin typeface="Gill Sans MT" pitchFamily="34" charset="0"/>
                <a:cs typeface="Arial" charset="0"/>
              </a:defRPr>
            </a:lvl1pPr>
          </a:lstStyle>
          <a:p>
            <a:pPr>
              <a:defRPr/>
            </a:pPr>
            <a:fld id="{8A5DC883-4FE6-4660-81B1-68B3C1FDCA05}" type="datetime1">
              <a:rPr lang="en-US"/>
              <a:pPr>
                <a:defRPr/>
              </a:pPr>
              <a:t>9/25/2012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pitchFamily="34" charset="0"/>
                <a:cs typeface="Arial" charset="0"/>
              </a:defRPr>
            </a:lvl1pPr>
          </a:lstStyle>
          <a:p>
            <a:pPr>
              <a:defRPr/>
            </a:pPr>
            <a:fld id="{C87308A9-9197-42C3-A9F4-94584B64C6ED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clone.com/products/network_adapters/index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tfpga.org/" TargetMode="External"/><Relationship Id="rId5" Type="http://schemas.openxmlformats.org/officeDocument/2006/relationships/hyperlink" Target="http://www.cs.rice.edu/CS/Architecture/ricenic/" TargetMode="External"/><Relationship Id="rId4" Type="http://schemas.openxmlformats.org/officeDocument/2006/relationships/hyperlink" Target="http://www.myri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cm.org/ft_gateway.cfm?id=971646&amp;type=pdf&amp;coll=GUIDE&amp;dl=GUIDE&amp;CFID=962426&amp;CFTOKEN=42741193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CSCI 558L</a:t>
            </a:r>
            <a:b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Lecture 10: Programmable Network Cards</a:t>
            </a:r>
            <a:endParaRPr lang="en-US" sz="36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marL="26988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320E04"/>
                </a:solidFill>
              </a:rPr>
              <a:t>Internetworking and Distributed Systems Laboratory</a:t>
            </a:r>
          </a:p>
          <a:p>
            <a:pPr marL="26988" eaLnBrk="1" hangingPunct="1">
              <a:lnSpc>
                <a:spcPct val="80000"/>
              </a:lnSpc>
            </a:pPr>
            <a:endParaRPr lang="en-US" sz="2000" dirty="0" smtClean="0">
              <a:solidFill>
                <a:srgbClr val="320E04"/>
              </a:solidFill>
            </a:endParaRPr>
          </a:p>
          <a:p>
            <a:pPr marL="26988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320E04"/>
                </a:solidFill>
              </a:rPr>
              <a:t>Young Cho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320E04"/>
                </a:solidFill>
              </a:rPr>
              <a:t>Department of Computer Science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320E04"/>
                </a:solidFill>
              </a:rPr>
              <a:t>University of Southern California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157D1D-84EF-4FA1-9255-7777C6367C7F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18658F-779D-43D7-B65E-44A9743DE4E1}" type="slidenum">
              <a:rPr lang="en-US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Internetworking and Dist.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13" name="Rectangle 2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/>
              <a:t>Simplified Categorization of Applications</a:t>
            </a:r>
          </a:p>
        </p:txBody>
      </p:sp>
      <p:sp>
        <p:nvSpPr>
          <p:cNvPr id="118789" name="Line 5"/>
          <p:cNvSpPr>
            <a:spLocks noChangeAspect="1" noChangeShapeType="1"/>
          </p:cNvSpPr>
          <p:nvPr/>
        </p:nvSpPr>
        <p:spPr bwMode="auto">
          <a:xfrm flipV="1">
            <a:off x="1871663" y="2114550"/>
            <a:ext cx="4918075" cy="2849563"/>
          </a:xfrm>
          <a:prstGeom prst="line">
            <a:avLst/>
          </a:prstGeom>
          <a:noFill/>
          <a:ln w="374650">
            <a:solidFill>
              <a:srgbClr val="FFCC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Text Box 6"/>
          <p:cNvSpPr txBox="1">
            <a:spLocks noChangeAspect="1" noChangeArrowheads="1"/>
          </p:cNvSpPr>
          <p:nvPr/>
        </p:nvSpPr>
        <p:spPr bwMode="auto">
          <a:xfrm>
            <a:off x="2028825" y="4953000"/>
            <a:ext cx="873125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Switching</a:t>
            </a:r>
          </a:p>
        </p:txBody>
      </p:sp>
      <p:sp>
        <p:nvSpPr>
          <p:cNvPr id="118791" name="Text Box 7"/>
          <p:cNvSpPr txBox="1">
            <a:spLocks noChangeAspect="1" noChangeArrowheads="1"/>
          </p:cNvSpPr>
          <p:nvPr/>
        </p:nvSpPr>
        <p:spPr bwMode="auto">
          <a:xfrm>
            <a:off x="4521200" y="3582988"/>
            <a:ext cx="127000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Load Balancing</a:t>
            </a:r>
          </a:p>
        </p:txBody>
      </p:sp>
      <p:sp>
        <p:nvSpPr>
          <p:cNvPr id="118792" name="Text Box 8"/>
          <p:cNvSpPr txBox="1">
            <a:spLocks noChangeAspect="1" noChangeArrowheads="1"/>
          </p:cNvSpPr>
          <p:nvPr/>
        </p:nvSpPr>
        <p:spPr bwMode="auto">
          <a:xfrm>
            <a:off x="5251450" y="3200400"/>
            <a:ext cx="728663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Firewall</a:t>
            </a:r>
          </a:p>
        </p:txBody>
      </p:sp>
      <p:sp>
        <p:nvSpPr>
          <p:cNvPr id="118793" name="Text Box 9"/>
          <p:cNvSpPr txBox="1">
            <a:spLocks noChangeAspect="1" noChangeArrowheads="1"/>
          </p:cNvSpPr>
          <p:nvPr/>
        </p:nvSpPr>
        <p:spPr bwMode="auto">
          <a:xfrm>
            <a:off x="5605463" y="2873375"/>
            <a:ext cx="178435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Virtual Private Network</a:t>
            </a:r>
          </a:p>
        </p:txBody>
      </p:sp>
      <p:sp>
        <p:nvSpPr>
          <p:cNvPr id="118794" name="Text Box 10"/>
          <p:cNvSpPr txBox="1">
            <a:spLocks noChangeAspect="1" noChangeArrowheads="1"/>
          </p:cNvSpPr>
          <p:nvPr/>
        </p:nvSpPr>
        <p:spPr bwMode="auto">
          <a:xfrm>
            <a:off x="3103563" y="4344988"/>
            <a:ext cx="1419225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Quality of Service</a:t>
            </a:r>
          </a:p>
        </p:txBody>
      </p:sp>
      <p:sp>
        <p:nvSpPr>
          <p:cNvPr id="118795" name="Text Box 11"/>
          <p:cNvSpPr txBox="1">
            <a:spLocks noChangeAspect="1" noChangeArrowheads="1"/>
          </p:cNvSpPr>
          <p:nvPr/>
        </p:nvSpPr>
        <p:spPr bwMode="auto">
          <a:xfrm>
            <a:off x="2601913" y="4649788"/>
            <a:ext cx="735012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Routing</a:t>
            </a:r>
          </a:p>
        </p:txBody>
      </p:sp>
      <p:sp>
        <p:nvSpPr>
          <p:cNvPr id="118796" name="Text Box 12"/>
          <p:cNvSpPr txBox="1">
            <a:spLocks noChangeAspect="1" noChangeArrowheads="1"/>
          </p:cNvSpPr>
          <p:nvPr/>
        </p:nvSpPr>
        <p:spPr bwMode="auto">
          <a:xfrm>
            <a:off x="3800475" y="3962400"/>
            <a:ext cx="155575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Network Monitoring</a:t>
            </a:r>
          </a:p>
        </p:txBody>
      </p:sp>
      <p:sp>
        <p:nvSpPr>
          <p:cNvPr id="118797" name="Text Box 13"/>
          <p:cNvSpPr txBox="1">
            <a:spLocks noChangeAspect="1" noChangeArrowheads="1"/>
          </p:cNvSpPr>
          <p:nvPr/>
        </p:nvSpPr>
        <p:spPr bwMode="auto">
          <a:xfrm rot="-1808712">
            <a:off x="2936875" y="3417888"/>
            <a:ext cx="263525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 b="1">
                <a:solidFill>
                  <a:schemeClr val="tx2"/>
                </a:solidFill>
                <a:latin typeface="Arial Narrow" pitchFamily="34" charset="0"/>
              </a:rPr>
              <a:t>Application Processing Complexity</a:t>
            </a:r>
          </a:p>
        </p:txBody>
      </p:sp>
      <p:sp>
        <p:nvSpPr>
          <p:cNvPr id="118798" name="Text Box 14"/>
          <p:cNvSpPr txBox="1">
            <a:spLocks noChangeAspect="1" noChangeArrowheads="1"/>
          </p:cNvSpPr>
          <p:nvPr/>
        </p:nvSpPr>
        <p:spPr bwMode="auto">
          <a:xfrm>
            <a:off x="6315075" y="2351088"/>
            <a:ext cx="1246188" cy="5175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Real Time</a:t>
            </a:r>
          </a:p>
          <a:p>
            <a:pPr eaLnBrk="1" hangingPunct="1"/>
            <a:r>
              <a:rPr lang="en-US" sz="1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Virus Scanning</a:t>
            </a:r>
          </a:p>
        </p:txBody>
      </p:sp>
      <p:sp>
        <p:nvSpPr>
          <p:cNvPr id="118799" name="Line 15"/>
          <p:cNvSpPr>
            <a:spLocks noChangeAspect="1" noChangeShapeType="1"/>
          </p:cNvSpPr>
          <p:nvPr/>
        </p:nvSpPr>
        <p:spPr bwMode="auto">
          <a:xfrm>
            <a:off x="1944688" y="5070475"/>
            <a:ext cx="163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0" name="Line 16"/>
          <p:cNvSpPr>
            <a:spLocks noChangeAspect="1" noChangeShapeType="1"/>
          </p:cNvSpPr>
          <p:nvPr/>
        </p:nvSpPr>
        <p:spPr bwMode="auto">
          <a:xfrm>
            <a:off x="2473325" y="4779963"/>
            <a:ext cx="163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1" name="Line 17"/>
          <p:cNvSpPr>
            <a:spLocks noChangeAspect="1" noChangeShapeType="1"/>
          </p:cNvSpPr>
          <p:nvPr/>
        </p:nvSpPr>
        <p:spPr bwMode="auto">
          <a:xfrm>
            <a:off x="2949575" y="4498975"/>
            <a:ext cx="163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2" name="Line 18"/>
          <p:cNvSpPr>
            <a:spLocks noChangeAspect="1" noChangeShapeType="1"/>
          </p:cNvSpPr>
          <p:nvPr/>
        </p:nvSpPr>
        <p:spPr bwMode="auto">
          <a:xfrm>
            <a:off x="3613150" y="4117975"/>
            <a:ext cx="163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3" name="Line 19"/>
          <p:cNvSpPr>
            <a:spLocks noChangeAspect="1" noChangeShapeType="1"/>
          </p:cNvSpPr>
          <p:nvPr/>
        </p:nvSpPr>
        <p:spPr bwMode="auto">
          <a:xfrm>
            <a:off x="4252913" y="3735388"/>
            <a:ext cx="163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4" name="Line 20"/>
          <p:cNvSpPr>
            <a:spLocks noChangeAspect="1" noChangeShapeType="1"/>
          </p:cNvSpPr>
          <p:nvPr/>
        </p:nvSpPr>
        <p:spPr bwMode="auto">
          <a:xfrm>
            <a:off x="4916488" y="3344863"/>
            <a:ext cx="163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5" name="Line 21"/>
          <p:cNvSpPr>
            <a:spLocks noChangeAspect="1" noChangeShapeType="1"/>
          </p:cNvSpPr>
          <p:nvPr/>
        </p:nvSpPr>
        <p:spPr bwMode="auto">
          <a:xfrm>
            <a:off x="5484813" y="3017838"/>
            <a:ext cx="163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6" name="Line 22"/>
          <p:cNvSpPr>
            <a:spLocks noChangeAspect="1" noChangeShapeType="1"/>
          </p:cNvSpPr>
          <p:nvPr/>
        </p:nvSpPr>
        <p:spPr bwMode="auto">
          <a:xfrm>
            <a:off x="6192838" y="2598738"/>
            <a:ext cx="163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7" name="Text Box 23"/>
          <p:cNvSpPr txBox="1">
            <a:spLocks noChangeAspect="1" noChangeArrowheads="1"/>
          </p:cNvSpPr>
          <p:nvPr/>
        </p:nvSpPr>
        <p:spPr bwMode="auto">
          <a:xfrm>
            <a:off x="2101850" y="3887788"/>
            <a:ext cx="69215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Ethernet</a:t>
            </a:r>
          </a:p>
          <a:p>
            <a:pPr eaLnBrk="1" hangingPunct="1"/>
            <a:r>
              <a:rPr 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Header</a:t>
            </a:r>
          </a:p>
        </p:txBody>
      </p:sp>
      <p:sp>
        <p:nvSpPr>
          <p:cNvPr id="118808" name="Text Box 24"/>
          <p:cNvSpPr txBox="1">
            <a:spLocks noChangeAspect="1" noChangeArrowheads="1"/>
          </p:cNvSpPr>
          <p:nvPr/>
        </p:nvSpPr>
        <p:spPr bwMode="auto">
          <a:xfrm>
            <a:off x="2914650" y="3511550"/>
            <a:ext cx="763588" cy="27463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IP Header</a:t>
            </a:r>
          </a:p>
        </p:txBody>
      </p:sp>
      <p:sp>
        <p:nvSpPr>
          <p:cNvPr id="118809" name="Text Box 25"/>
          <p:cNvSpPr txBox="1">
            <a:spLocks noChangeAspect="1" noChangeArrowheads="1"/>
          </p:cNvSpPr>
          <p:nvPr/>
        </p:nvSpPr>
        <p:spPr bwMode="auto">
          <a:xfrm>
            <a:off x="3838575" y="2913063"/>
            <a:ext cx="895350" cy="274637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TCP Header</a:t>
            </a:r>
          </a:p>
        </p:txBody>
      </p:sp>
      <p:sp>
        <p:nvSpPr>
          <p:cNvPr id="118810" name="Text Box 26"/>
          <p:cNvSpPr txBox="1">
            <a:spLocks noChangeAspect="1" noChangeArrowheads="1"/>
          </p:cNvSpPr>
          <p:nvPr/>
        </p:nvSpPr>
        <p:spPr bwMode="auto">
          <a:xfrm>
            <a:off x="4859338" y="2151063"/>
            <a:ext cx="1325562" cy="274637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Payload Inspection</a:t>
            </a:r>
          </a:p>
        </p:txBody>
      </p:sp>
      <p:sp>
        <p:nvSpPr>
          <p:cNvPr id="118811" name="Line 27"/>
          <p:cNvSpPr>
            <a:spLocks noChangeAspect="1" noChangeShapeType="1"/>
          </p:cNvSpPr>
          <p:nvPr/>
        </p:nvSpPr>
        <p:spPr bwMode="auto">
          <a:xfrm flipH="1" flipV="1">
            <a:off x="1828800" y="2025650"/>
            <a:ext cx="1588" cy="3048000"/>
          </a:xfrm>
          <a:prstGeom prst="line">
            <a:avLst/>
          </a:prstGeom>
          <a:noFill/>
          <a:ln w="298450">
            <a:solidFill>
              <a:schemeClr val="accent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2" name="Text Box 28"/>
          <p:cNvSpPr txBox="1">
            <a:spLocks noChangeAspect="1" noChangeArrowheads="1"/>
          </p:cNvSpPr>
          <p:nvPr/>
        </p:nvSpPr>
        <p:spPr bwMode="auto">
          <a:xfrm rot="-5400000">
            <a:off x="377031" y="3355182"/>
            <a:ext cx="2903537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1400" b="1">
                <a:solidFill>
                  <a:schemeClr val="tx1"/>
                </a:solidFill>
                <a:latin typeface="Arial Narrow" pitchFamily="34" charset="0"/>
              </a:rPr>
              <a:t>Packet Inspection Complexity</a:t>
            </a:r>
            <a:endParaRPr lang="en-US" sz="2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Forwarding (bridging/routing)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Protocol Conversion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In-system data movement (DMA+)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Encapsulation/</a:t>
            </a:r>
            <a:r>
              <a:rPr lang="en-US" sz="2400" dirty="0" err="1"/>
              <a:t>Decapsulation</a:t>
            </a:r>
            <a:r>
              <a:rPr lang="en-US" sz="2400" dirty="0"/>
              <a:t> to </a:t>
            </a:r>
            <a:r>
              <a:rPr lang="en-US" sz="2400" dirty="0" smtClean="0"/>
              <a:t>fabric/backplane devices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L4-L7 </a:t>
            </a:r>
            <a:r>
              <a:rPr lang="en-US" sz="2400" dirty="0"/>
              <a:t>applications; content and/or flow-based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Security and Traffic Engineering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Firewall, Encryption (IPSEC, SSL), Compression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Rate shaping, </a:t>
            </a:r>
            <a:r>
              <a:rPr lang="en-US" sz="2000" dirty="0" err="1"/>
              <a:t>QoS</a:t>
            </a:r>
            <a:r>
              <a:rPr lang="en-US" sz="2000" dirty="0"/>
              <a:t>/</a:t>
            </a:r>
            <a:r>
              <a:rPr lang="en-US" sz="2000" dirty="0" err="1"/>
              <a:t>CoS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Intrusion Detection </a:t>
            </a:r>
            <a:r>
              <a:rPr lang="en-US" sz="2400" dirty="0" smtClean="0"/>
              <a:t>/Prevention (IDS/IPS)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Particularly challenging due to processing many state elements in parallel, unlike most other networking apps which are more likely single-path per packet/cell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Acceleration Techniques (1)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Offload high-touch portions of applications from the uP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Header parsing, checksums/CRCs, RegEx string search</a:t>
            </a:r>
          </a:p>
          <a:p>
            <a:pPr>
              <a:lnSpc>
                <a:spcPct val="90000"/>
              </a:lnSpc>
            </a:pPr>
            <a:r>
              <a:rPr lang="en-US" sz="2100"/>
              <a:t>Offload latency-intensive portions to reduce uP stall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Pointer-chasing in hash table lookups, tree traversals for e.g. routing LPM lookups, fetching of entire packet for high-touch work, fetch of candidate portion of packet for header parsing</a:t>
            </a:r>
          </a:p>
          <a:p>
            <a:pPr>
              <a:lnSpc>
                <a:spcPct val="90000"/>
              </a:lnSpc>
            </a:pPr>
            <a:r>
              <a:rPr lang="en-US" sz="2100"/>
              <a:t>Offload compute-intensive portions with specialized engines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Crypto computation, RegEx string search computation, ATM CRC, packet classification (RegEx is mainly bandwidth and stall-intensive)</a:t>
            </a:r>
          </a:p>
          <a:p>
            <a:pPr>
              <a:lnSpc>
                <a:spcPct val="90000"/>
              </a:lnSpc>
            </a:pPr>
            <a:r>
              <a:rPr lang="en-US" sz="2100"/>
              <a:t>Provide efficient system management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Buffer management, descriptor management, communications among units, timers, queues, freelists, etc.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Acceleration Techniques (2)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Media processing (framing etc)</a:t>
            </a:r>
          </a:p>
          <a:p>
            <a:pPr lvl="1"/>
            <a:r>
              <a:rPr lang="en-US" sz="2400"/>
              <a:t>Specialized units</a:t>
            </a:r>
          </a:p>
          <a:p>
            <a:r>
              <a:rPr lang="en-US" sz="2600"/>
              <a:t>Decouple hard real-time from budgeted-time</a:t>
            </a:r>
          </a:p>
          <a:p>
            <a:pPr lvl="1"/>
            <a:r>
              <a:rPr lang="en-US" sz="2400"/>
              <a:t>meet per-packet/cell time budgets</a:t>
            </a:r>
          </a:p>
          <a:p>
            <a:pPr lvl="1"/>
            <a:r>
              <a:rPr lang="en-US" sz="2400"/>
              <a:t>higher level processing via buffering (e.g. IP frag reass’y, TCP stream assembly and processing etc.)</a:t>
            </a:r>
          </a:p>
          <a:p>
            <a:r>
              <a:rPr lang="en-US" sz="2600"/>
              <a:t>Efficient communication among units</a:t>
            </a:r>
          </a:p>
          <a:p>
            <a:pPr lvl="1"/>
            <a:r>
              <a:rPr lang="en-US" sz="2400"/>
              <a:t>Hardware and software must be well architected and designed to avoid this.</a:t>
            </a:r>
          </a:p>
          <a:p>
            <a:pPr lvl="1"/>
            <a:r>
              <a:rPr lang="en-US" sz="2400"/>
              <a:t>Keep compute:communicate ratio high.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Acceleration via Pipelining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Goal is to increase total processing time per packet/cell by providing a chain of pipelined processing units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May be specialized hardware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May be flexible programmable elements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Might be lockstep or elastic pipeline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Communication costs between units must be minimized to ensure a </a:t>
            </a:r>
            <a:r>
              <a:rPr lang="en-US" sz="2000" b="1" i="1" dirty="0" err="1"/>
              <a:t>compute:communicate</a:t>
            </a:r>
            <a:r>
              <a:rPr lang="en-US" sz="2000" b="1" i="1" dirty="0"/>
              <a:t> ratio</a:t>
            </a:r>
            <a:r>
              <a:rPr lang="en-US" sz="2000" dirty="0"/>
              <a:t> that makes the extra stages a win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Possible to hide some memory latency by having a predecessor request data for a successor in the pipeline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If a successor can modify memory state seen by a predecessor then there is a “time-skew” consistency problem that must be addressed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Acceleration via Parallelism</a:t>
            </a:r>
          </a:p>
        </p:txBody>
      </p:sp>
      <p:sp>
        <p:nvSpPr>
          <p:cNvPr id="9523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Goal is to increase total processing time per packet/cell by providing several processing units in parallel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Generally these are identical programmable units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be symmetric (same program/microcode) or asymmetric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asymmetric, an early stage </a:t>
            </a:r>
            <a:r>
              <a:rPr lang="en-US" sz="2000" i="1"/>
              <a:t>disaggregates</a:t>
            </a:r>
            <a:r>
              <a:rPr lang="en-US" sz="2000"/>
              <a:t> different packet types to the appropriate type of unit (visualize a pipeline stage before a parallel farm)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Keeping packets ordered within the same flow is a challenge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Dealing with shared state among parallel units requires some form of locking and/or sequential consistency control which can eat some of the benefit of parallelism</a:t>
            </a:r>
          </a:p>
          <a:p>
            <a:pPr>
              <a:lnSpc>
                <a:spcPct val="90000"/>
              </a:lnSpc>
            </a:pPr>
            <a:r>
              <a:rPr lang="en-US" sz="2100"/>
              <a:t>Caveat; more parallel activity increases memory contention, thus latency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Latency Hiding via Hardware Multi-Threading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Goal is to increase utilization of a hardware unit by sharing most of the unit, replicating some thread state, and switching to processing a different packet on a different thread while waiting for memory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Specialized case of parallel processing, with less hardware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Good utilization is under programmer control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Generally non-preemptable (explicit yield model instead)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As the ratio of memory latency to clock rate increases, more threads are needed to achieve the same utilization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Has all of the consistency challenges of parallelism plus a few more (e.g. spinlock hazards)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Opportunity for quick state sharing thread-to-thread, potentially enabling software pipelining within a group of threads on the same engine (threads may be asymmetric)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Coprocessors: NP’s for NP’s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Sometimes specialized hardware is the best way to get the required speed for certain functions</a:t>
            </a:r>
          </a:p>
          <a:p>
            <a:pPr lvl="1"/>
            <a:r>
              <a:rPr lang="en-US" sz="2400"/>
              <a:t>Many NP’s provide a fast path to external coproc’s; sometimes slave devices, sometime masters.</a:t>
            </a:r>
          </a:p>
          <a:p>
            <a:r>
              <a:rPr lang="en-US" sz="2600"/>
              <a:t>Variety of functions</a:t>
            </a:r>
          </a:p>
          <a:p>
            <a:pPr lvl="1"/>
            <a:r>
              <a:rPr lang="en-US" sz="2400"/>
              <a:t>Encryption and Key Management</a:t>
            </a:r>
          </a:p>
          <a:p>
            <a:pPr lvl="1"/>
            <a:r>
              <a:rPr lang="en-US" sz="2400"/>
              <a:t>Lookups, CAMs, Ternary CAMs</a:t>
            </a:r>
          </a:p>
          <a:p>
            <a:pPr lvl="1"/>
            <a:r>
              <a:rPr lang="en-US" sz="2400"/>
              <a:t>Classification</a:t>
            </a:r>
          </a:p>
          <a:p>
            <a:pPr lvl="1"/>
            <a:r>
              <a:rPr lang="en-US" sz="2400"/>
              <a:t>RegEx string searches (often on reassembled frames)</a:t>
            </a:r>
          </a:p>
          <a:p>
            <a:pPr lvl="1"/>
            <a:r>
              <a:rPr lang="en-US" sz="2400"/>
              <a:t>Statistics gathering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NP Architecture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5410200" y="15240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General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Purpose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Processor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3429000" y="40386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3429000" y="15240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DMA/Buffer</a:t>
            </a:r>
          </a:p>
        </p:txBody>
      </p:sp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1447800" y="15240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Physical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7391400" y="40386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Coproc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5410200" y="40386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DMA/BUS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282634" name="Line 10"/>
          <p:cNvSpPr>
            <a:spLocks noChangeShapeType="1"/>
          </p:cNvSpPr>
          <p:nvPr/>
        </p:nvSpPr>
        <p:spPr bwMode="auto">
          <a:xfrm>
            <a:off x="4343400" y="3429000"/>
            <a:ext cx="33528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35" name="Line 11"/>
          <p:cNvSpPr>
            <a:spLocks noChangeShapeType="1"/>
          </p:cNvSpPr>
          <p:nvPr/>
        </p:nvSpPr>
        <p:spPr bwMode="auto">
          <a:xfrm>
            <a:off x="4114800" y="2819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36" name="Line 12"/>
          <p:cNvSpPr>
            <a:spLocks noChangeShapeType="1"/>
          </p:cNvSpPr>
          <p:nvPr/>
        </p:nvSpPr>
        <p:spPr bwMode="auto">
          <a:xfrm>
            <a:off x="4495800" y="3505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37" name="Line 13"/>
          <p:cNvSpPr>
            <a:spLocks noChangeShapeType="1"/>
          </p:cNvSpPr>
          <p:nvPr/>
        </p:nvSpPr>
        <p:spPr bwMode="auto">
          <a:xfrm>
            <a:off x="2819400" y="2133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38" name="Line 14"/>
          <p:cNvSpPr>
            <a:spLocks noChangeShapeType="1"/>
          </p:cNvSpPr>
          <p:nvPr/>
        </p:nvSpPr>
        <p:spPr bwMode="auto">
          <a:xfrm>
            <a:off x="6096000" y="2819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39" name="Line 15"/>
          <p:cNvSpPr>
            <a:spLocks noChangeShapeType="1"/>
          </p:cNvSpPr>
          <p:nvPr/>
        </p:nvSpPr>
        <p:spPr bwMode="auto">
          <a:xfrm>
            <a:off x="6096000" y="3505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40" name="Line 16"/>
          <p:cNvSpPr>
            <a:spLocks noChangeShapeType="1"/>
          </p:cNvSpPr>
          <p:nvPr/>
        </p:nvSpPr>
        <p:spPr bwMode="auto">
          <a:xfrm>
            <a:off x="8077200" y="2819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41" name="Line 17"/>
          <p:cNvSpPr>
            <a:spLocks noChangeShapeType="1"/>
          </p:cNvSpPr>
          <p:nvPr/>
        </p:nvSpPr>
        <p:spPr bwMode="auto">
          <a:xfrm>
            <a:off x="4800600" y="2133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43" name="Line 19"/>
          <p:cNvSpPr>
            <a:spLocks noChangeShapeType="1"/>
          </p:cNvSpPr>
          <p:nvPr/>
        </p:nvSpPr>
        <p:spPr bwMode="auto">
          <a:xfrm>
            <a:off x="6096000" y="5334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44" name="Line 20"/>
          <p:cNvSpPr>
            <a:spLocks noChangeShapeType="1"/>
          </p:cNvSpPr>
          <p:nvPr/>
        </p:nvSpPr>
        <p:spPr bwMode="auto">
          <a:xfrm>
            <a:off x="304800" y="2133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45" name="Text Box 21"/>
          <p:cNvSpPr txBox="1">
            <a:spLocks noChangeArrowheads="1"/>
          </p:cNvSpPr>
          <p:nvPr/>
        </p:nvSpPr>
        <p:spPr bwMode="auto">
          <a:xfrm>
            <a:off x="0" y="1676400"/>
            <a:ext cx="1527175" cy="9159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274320" rIns="274320">
            <a:spAutoFit/>
          </a:bodyPr>
          <a:lstStyle/>
          <a:p>
            <a:r>
              <a:rPr lang="en-US"/>
              <a:t>Network</a:t>
            </a:r>
          </a:p>
          <a:p>
            <a:endParaRPr lang="en-US"/>
          </a:p>
          <a:p>
            <a:r>
              <a:rPr lang="en-US"/>
              <a:t>(i.e. GbE)</a:t>
            </a:r>
          </a:p>
        </p:txBody>
      </p:sp>
      <p:sp>
        <p:nvSpPr>
          <p:cNvPr id="282646" name="Text Box 22"/>
          <p:cNvSpPr txBox="1">
            <a:spLocks noChangeArrowheads="1"/>
          </p:cNvSpPr>
          <p:nvPr/>
        </p:nvSpPr>
        <p:spPr bwMode="auto">
          <a:xfrm>
            <a:off x="4552950" y="5943600"/>
            <a:ext cx="378571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274320" rIns="274320">
            <a:spAutoFit/>
          </a:bodyPr>
          <a:lstStyle/>
          <a:p>
            <a:r>
              <a:rPr lang="en-US" dirty="0"/>
              <a:t>To main BUS (i.e. </a:t>
            </a:r>
            <a:r>
              <a:rPr lang="en-US" dirty="0" smtClean="0"/>
              <a:t>PCI-Express)</a:t>
            </a:r>
            <a:endParaRPr lang="en-US" dirty="0"/>
          </a:p>
        </p:txBody>
      </p:sp>
      <p:sp>
        <p:nvSpPr>
          <p:cNvPr id="282649" name="Rectangle 25"/>
          <p:cNvSpPr>
            <a:spLocks noChangeArrowheads="1"/>
          </p:cNvSpPr>
          <p:nvPr/>
        </p:nvSpPr>
        <p:spPr bwMode="auto">
          <a:xfrm>
            <a:off x="1447800" y="40386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282650" name="Line 26"/>
          <p:cNvSpPr>
            <a:spLocks noChangeShapeType="1"/>
          </p:cNvSpPr>
          <p:nvPr/>
        </p:nvSpPr>
        <p:spPr bwMode="auto">
          <a:xfrm>
            <a:off x="2819400" y="4648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51" name="Rectangle 27"/>
          <p:cNvSpPr>
            <a:spLocks noChangeArrowheads="1"/>
          </p:cNvSpPr>
          <p:nvPr/>
        </p:nvSpPr>
        <p:spPr bwMode="auto">
          <a:xfrm>
            <a:off x="7391400" y="1524000"/>
            <a:ext cx="1371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rIns="27432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Coproc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282652" name="Line 28"/>
          <p:cNvSpPr>
            <a:spLocks noChangeShapeType="1"/>
          </p:cNvSpPr>
          <p:nvPr/>
        </p:nvSpPr>
        <p:spPr bwMode="auto">
          <a:xfrm>
            <a:off x="7620000" y="2819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274320" rIns="274320" anchor="ctr"/>
          <a:lstStyle/>
          <a:p>
            <a:endParaRPr lang="en-US"/>
          </a:p>
        </p:txBody>
      </p:sp>
      <p:sp>
        <p:nvSpPr>
          <p:cNvPr id="282653" name="Text Box 29"/>
          <p:cNvSpPr txBox="1">
            <a:spLocks noChangeArrowheads="1"/>
          </p:cNvSpPr>
          <p:nvPr/>
        </p:nvSpPr>
        <p:spPr bwMode="auto">
          <a:xfrm>
            <a:off x="4191000" y="3048000"/>
            <a:ext cx="18446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274320" rIns="274320">
            <a:spAutoFit/>
          </a:bodyPr>
          <a:lstStyle/>
          <a:p>
            <a:r>
              <a:rPr lang="en-US"/>
              <a:t>Internal BUS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i960</a:t>
            </a:r>
          </a:p>
        </p:txBody>
      </p:sp>
      <p:pic>
        <p:nvPicPr>
          <p:cNvPr id="311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6477000" cy="4816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Programmable Network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Processor</a:t>
            </a:r>
          </a:p>
          <a:p>
            <a:r>
              <a:rPr lang="en-US" dirty="0" smtClean="0"/>
              <a:t>Fast Memory for Network</a:t>
            </a:r>
          </a:p>
          <a:p>
            <a:r>
              <a:rPr lang="en-US" dirty="0" smtClean="0"/>
              <a:t>Flexible Design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Opposed to Traditional NIC</a:t>
            </a:r>
          </a:p>
          <a:p>
            <a:pPr lvl="1"/>
            <a:r>
              <a:rPr lang="en-US" dirty="0" smtClean="0"/>
              <a:t>In essence PHY only</a:t>
            </a:r>
          </a:p>
          <a:p>
            <a:pPr lvl="1"/>
            <a:r>
              <a:rPr lang="en-US" dirty="0" smtClean="0"/>
              <a:t>Leverages </a:t>
            </a:r>
            <a:r>
              <a:rPr lang="en-US" dirty="0" err="1" smtClean="0"/>
              <a:t>mainboard</a:t>
            </a:r>
            <a:r>
              <a:rPr lang="en-US" dirty="0" smtClean="0"/>
              <a:t> processor/memory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D352E-4949-4582-9BEC-E3B61D39B6A0}" type="datetime1">
              <a:rPr lang="en-US" smtClean="0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46D70-6E3D-4879-9181-C8250C2BD3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8200" y="2874782"/>
            <a:ext cx="2819400" cy="1280160"/>
          </a:xfrm>
          <a:custGeom>
            <a:avLst/>
            <a:gdLst>
              <a:gd name="connsiteX0" fmla="*/ 9144 w 2231136"/>
              <a:gd name="connsiteY0" fmla="*/ 54864 h 1280160"/>
              <a:gd name="connsiteX1" fmla="*/ 9144 w 2231136"/>
              <a:gd name="connsiteY1" fmla="*/ 1124712 h 1280160"/>
              <a:gd name="connsiteX2" fmla="*/ 429768 w 2231136"/>
              <a:gd name="connsiteY2" fmla="*/ 1124712 h 1280160"/>
              <a:gd name="connsiteX3" fmla="*/ 429768 w 2231136"/>
              <a:gd name="connsiteY3" fmla="*/ 1280160 h 1280160"/>
              <a:gd name="connsiteX4" fmla="*/ 1581912 w 2231136"/>
              <a:gd name="connsiteY4" fmla="*/ 1280160 h 1280160"/>
              <a:gd name="connsiteX5" fmla="*/ 1581912 w 2231136"/>
              <a:gd name="connsiteY5" fmla="*/ 1124712 h 1280160"/>
              <a:gd name="connsiteX6" fmla="*/ 2231136 w 2231136"/>
              <a:gd name="connsiteY6" fmla="*/ 1124712 h 1280160"/>
              <a:gd name="connsiteX7" fmla="*/ 2231136 w 2231136"/>
              <a:gd name="connsiteY7" fmla="*/ 0 h 1280160"/>
              <a:gd name="connsiteX8" fmla="*/ 0 w 2231136"/>
              <a:gd name="connsiteY8" fmla="*/ 0 h 1280160"/>
              <a:gd name="connsiteX9" fmla="*/ 9144 w 2231136"/>
              <a:gd name="connsiteY9" fmla="*/ 54864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1136" h="1280160">
                <a:moveTo>
                  <a:pt x="9144" y="54864"/>
                </a:moveTo>
                <a:lnTo>
                  <a:pt x="9144" y="1124712"/>
                </a:lnTo>
                <a:lnTo>
                  <a:pt x="429768" y="1124712"/>
                </a:lnTo>
                <a:lnTo>
                  <a:pt x="429768" y="1280160"/>
                </a:lnTo>
                <a:lnTo>
                  <a:pt x="1581912" y="1280160"/>
                </a:lnTo>
                <a:lnTo>
                  <a:pt x="1581912" y="1124712"/>
                </a:lnTo>
                <a:lnTo>
                  <a:pt x="2231136" y="1124712"/>
                </a:lnTo>
                <a:lnTo>
                  <a:pt x="2231136" y="0"/>
                </a:lnTo>
                <a:lnTo>
                  <a:pt x="0" y="0"/>
                </a:lnTo>
                <a:lnTo>
                  <a:pt x="9144" y="5486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76800" y="3091190"/>
            <a:ext cx="6858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/>
              <a:t>Memory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3929390"/>
            <a:ext cx="1054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BUS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3200" y="3091190"/>
            <a:ext cx="6858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/>
              <a:t>PHY</a:t>
            </a:r>
            <a:endParaRPr lang="en-US" sz="1100" dirty="0"/>
          </a:p>
        </p:txBody>
      </p:sp>
      <p:sp>
        <p:nvSpPr>
          <p:cNvPr id="14" name="Left-Right Arrow 13"/>
          <p:cNvSpPr/>
          <p:nvPr/>
        </p:nvSpPr>
        <p:spPr>
          <a:xfrm>
            <a:off x="7242175" y="3281690"/>
            <a:ext cx="530225" cy="2286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5486400" y="3281690"/>
            <a:ext cx="1143000" cy="22860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15000" y="3091190"/>
            <a:ext cx="6858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/>
              <a:t>Network</a:t>
            </a:r>
          </a:p>
          <a:p>
            <a:pPr algn="ctr"/>
            <a:r>
              <a:rPr lang="en-US" sz="1100" dirty="0" smtClean="0"/>
              <a:t>Processor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314095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i960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Embedded Processor</a:t>
            </a:r>
          </a:p>
          <a:p>
            <a:pPr lvl="1"/>
            <a:r>
              <a:rPr lang="en-US"/>
              <a:t>I/O Processor</a:t>
            </a:r>
          </a:p>
          <a:p>
            <a:pPr lvl="1"/>
            <a:r>
              <a:rPr lang="en-US"/>
              <a:t>Peer-to-peer</a:t>
            </a:r>
          </a:p>
          <a:p>
            <a:pPr lvl="1"/>
            <a:r>
              <a:rPr lang="en-US"/>
              <a:t>Network Processor</a:t>
            </a:r>
          </a:p>
          <a:p>
            <a:r>
              <a:rPr lang="en-US"/>
              <a:t>PCI Interface</a:t>
            </a:r>
          </a:p>
          <a:p>
            <a:pPr lvl="1"/>
            <a:r>
              <a:rPr lang="en-US"/>
              <a:t>One to the Main BUS</a:t>
            </a:r>
          </a:p>
          <a:p>
            <a:pPr lvl="1"/>
            <a:r>
              <a:rPr lang="en-US"/>
              <a:t>Other to the Network Interface</a:t>
            </a:r>
          </a:p>
          <a:p>
            <a:r>
              <a:rPr lang="en-US"/>
              <a:t>Similar to Myrinet LANai</a:t>
            </a:r>
          </a:p>
          <a:p>
            <a:r>
              <a:rPr lang="en-US"/>
              <a:t>Further development leading into IXA?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IXA</a:t>
            </a:r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Current Routers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Involve general purpose CPUs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Lots of ASICs (Application Specific Integrated Circuits ).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ASICs are necessary to keep up with the quantity and rate of the network traffic.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 err="1"/>
              <a:t>StrongARM</a:t>
            </a:r>
            <a:r>
              <a:rPr lang="en-US" sz="2400" dirty="0"/>
              <a:t> Core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Replace the general purpose CPUs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Microengines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Replace the bulk of the ASICs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Actually inherited IXA when they bought Digital.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0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>
                <a:ea typeface="PMingLiU" pitchFamily="18" charset="-120"/>
              </a:rPr>
              <a:t>Intel IXP1200 NP</a:t>
            </a:r>
            <a:endParaRPr lang="en-US" sz="4400">
              <a:ea typeface="PMingLiU" pitchFamily="18" charset="-12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63835"/>
            <a:ext cx="2743200" cy="4724400"/>
          </a:xfrm>
        </p:spPr>
        <p:txBody>
          <a:bodyPr/>
          <a:lstStyle/>
          <a:p>
            <a:pPr>
              <a:lnSpc>
                <a:spcPct val="104000"/>
              </a:lnSpc>
              <a:spcBef>
                <a:spcPct val="50000"/>
              </a:spcBef>
            </a:pPr>
            <a:r>
              <a:rPr lang="en-US" altLang="zh-TW" sz="1600" dirty="0">
                <a:solidFill>
                  <a:schemeClr val="tx2"/>
                </a:solidFill>
                <a:ea typeface="PMingLiU" pitchFamily="18" charset="-120"/>
              </a:rPr>
              <a:t>Very Low Power</a:t>
            </a:r>
            <a:r>
              <a:rPr lang="en-US" altLang="zh-TW" sz="1600" dirty="0">
                <a:ea typeface="PMingLiU" pitchFamily="18" charset="-120"/>
              </a:rPr>
              <a:t> Parallel Processor Architecture with </a:t>
            </a:r>
            <a:r>
              <a:rPr lang="en-US" altLang="zh-TW" sz="1600" dirty="0">
                <a:solidFill>
                  <a:schemeClr val="tx1"/>
                </a:solidFill>
                <a:ea typeface="PMingLiU" pitchFamily="18" charset="-120"/>
              </a:rPr>
              <a:t>7</a:t>
            </a:r>
            <a:r>
              <a:rPr lang="en-US" altLang="zh-TW" sz="1600" dirty="0">
                <a:solidFill>
                  <a:schemeClr val="accent1"/>
                </a:solidFill>
                <a:ea typeface="PMingLiU" pitchFamily="18" charset="-120"/>
              </a:rPr>
              <a:t> 232 MHz</a:t>
            </a:r>
            <a:r>
              <a:rPr lang="en-US" altLang="zh-TW" sz="1600" dirty="0">
                <a:ea typeface="PMingLiU" pitchFamily="18" charset="-120"/>
              </a:rPr>
              <a:t> RISC processors</a:t>
            </a:r>
          </a:p>
          <a:p>
            <a:pPr>
              <a:lnSpc>
                <a:spcPct val="104000"/>
              </a:lnSpc>
              <a:spcBef>
                <a:spcPct val="50000"/>
              </a:spcBef>
            </a:pPr>
            <a:r>
              <a:rPr lang="en-US" altLang="zh-TW" sz="1600" dirty="0">
                <a:ea typeface="PMingLiU" pitchFamily="18" charset="-120"/>
              </a:rPr>
              <a:t>Hardware Based </a:t>
            </a:r>
            <a:r>
              <a:rPr lang="en-US" altLang="zh-TW" sz="1600" dirty="0">
                <a:solidFill>
                  <a:schemeClr val="tx2"/>
                </a:solidFill>
                <a:ea typeface="PMingLiU" pitchFamily="18" charset="-120"/>
              </a:rPr>
              <a:t>Multithreading</a:t>
            </a:r>
            <a:r>
              <a:rPr lang="en-US" altLang="zh-TW" sz="1600" dirty="0">
                <a:ea typeface="PMingLiU" pitchFamily="18" charset="-120"/>
              </a:rPr>
              <a:t> on 6 RISC engines - Cost Effective</a:t>
            </a:r>
          </a:p>
          <a:p>
            <a:pPr>
              <a:lnSpc>
                <a:spcPct val="104000"/>
              </a:lnSpc>
              <a:spcBef>
                <a:spcPct val="50000"/>
              </a:spcBef>
            </a:pPr>
            <a:r>
              <a:rPr lang="en-US" altLang="zh-TW" sz="1600" dirty="0">
                <a:solidFill>
                  <a:schemeClr val="tx1"/>
                </a:solidFill>
                <a:ea typeface="PMingLiU" pitchFamily="18" charset="-120"/>
              </a:rPr>
              <a:t>Distributed Data Storage Arch </a:t>
            </a:r>
            <a:r>
              <a:rPr lang="en-US" altLang="zh-TW" sz="1600" dirty="0">
                <a:ea typeface="PMingLiU" pitchFamily="18" charset="-120"/>
              </a:rPr>
              <a:t>Supports</a:t>
            </a:r>
            <a:r>
              <a:rPr lang="en-US" altLang="zh-TW" sz="1600" dirty="0">
                <a:solidFill>
                  <a:schemeClr val="tx2"/>
                </a:solidFill>
                <a:ea typeface="PMingLiU" pitchFamily="18" charset="-120"/>
              </a:rPr>
              <a:t> Very Simple Programming Model</a:t>
            </a:r>
            <a:r>
              <a:rPr lang="en-US" altLang="zh-TW" sz="1600" dirty="0">
                <a:ea typeface="PMingLiU" pitchFamily="18" charset="-120"/>
              </a:rPr>
              <a:t> </a:t>
            </a:r>
            <a:endParaRPr lang="en-US" altLang="zh-TW" sz="1600" dirty="0">
              <a:solidFill>
                <a:schemeClr val="tx1"/>
              </a:solidFill>
              <a:ea typeface="PMingLiU" pitchFamily="18" charset="-120"/>
            </a:endParaRPr>
          </a:p>
          <a:p>
            <a:pPr>
              <a:lnSpc>
                <a:spcPct val="104000"/>
              </a:lnSpc>
              <a:spcBef>
                <a:spcPct val="50000"/>
              </a:spcBef>
            </a:pPr>
            <a:r>
              <a:rPr lang="en-US" altLang="zh-TW" sz="1600" dirty="0">
                <a:ea typeface="PMingLiU" pitchFamily="18" charset="-120"/>
              </a:rPr>
              <a:t>Active Memory Optimizations -</a:t>
            </a:r>
            <a:r>
              <a:rPr lang="en-US" altLang="zh-TW" sz="1600" dirty="0">
                <a:solidFill>
                  <a:schemeClr val="tx2"/>
                </a:solidFill>
                <a:ea typeface="PMingLiU" pitchFamily="18" charset="-120"/>
              </a:rPr>
              <a:t> High Performance With Commodity RAMs</a:t>
            </a:r>
            <a:endParaRPr lang="en-US" altLang="zh-TW" sz="1600" dirty="0">
              <a:ea typeface="PMingLiU" pitchFamily="18" charset="-120"/>
            </a:endParaRPr>
          </a:p>
          <a:p>
            <a:pPr>
              <a:lnSpc>
                <a:spcPct val="104000"/>
              </a:lnSpc>
              <a:spcBef>
                <a:spcPct val="50000"/>
              </a:spcBef>
            </a:pPr>
            <a:r>
              <a:rPr lang="en-US" altLang="zh-TW" sz="1600" dirty="0">
                <a:ea typeface="PMingLiU" pitchFamily="18" charset="-120"/>
              </a:rPr>
              <a:t>Scalable Architecture</a:t>
            </a:r>
          </a:p>
          <a:p>
            <a:pPr>
              <a:lnSpc>
                <a:spcPct val="104000"/>
              </a:lnSpc>
              <a:spcBef>
                <a:spcPct val="50000"/>
              </a:spcBef>
            </a:pPr>
            <a:endParaRPr lang="en-US" altLang="zh-TW" sz="1200" dirty="0">
              <a:ea typeface="PMingLiU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8600" y="1713756"/>
            <a:ext cx="4448175" cy="4505325"/>
            <a:chOff x="678" y="853"/>
            <a:chExt cx="3108" cy="3174"/>
          </a:xfrm>
        </p:grpSpPr>
        <p:pic>
          <p:nvPicPr>
            <p:cNvPr id="293893" name="Picture 5" descr="sa1200die_c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" y="853"/>
              <a:ext cx="3108" cy="3174"/>
            </a:xfrm>
            <a:prstGeom prst="rect">
              <a:avLst/>
            </a:prstGeom>
            <a:noFill/>
          </p:spPr>
        </p:pic>
        <p:sp>
          <p:nvSpPr>
            <p:cNvPr id="293894" name="Rectangle 6"/>
            <p:cNvSpPr>
              <a:spLocks noChangeArrowheads="1"/>
            </p:cNvSpPr>
            <p:nvPr/>
          </p:nvSpPr>
          <p:spPr bwMode="auto">
            <a:xfrm>
              <a:off x="1824" y="2520"/>
              <a:ext cx="1656" cy="1320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zh-TW" altLang="en-US" sz="2000" b="1">
                  <a:solidFill>
                    <a:schemeClr val="tx2"/>
                  </a:solidFill>
                  <a:ea typeface="PMingLiU" pitchFamily="18" charset="-120"/>
                </a:rPr>
                <a:t>6 </a:t>
              </a:r>
              <a:r>
                <a:rPr lang="en-US" altLang="zh-TW" sz="2000" b="1">
                  <a:solidFill>
                    <a:schemeClr val="tx2"/>
                  </a:solidFill>
                  <a:ea typeface="PMingLiU" pitchFamily="18" charset="-120"/>
                </a:rPr>
                <a:t>RISC Engines</a:t>
              </a:r>
              <a:endParaRPr lang="en-US" altLang="zh-TW" sz="2000" b="1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293895" name="Rectangle 7"/>
            <p:cNvSpPr>
              <a:spLocks noChangeArrowheads="1"/>
            </p:cNvSpPr>
            <p:nvPr/>
          </p:nvSpPr>
          <p:spPr bwMode="auto">
            <a:xfrm>
              <a:off x="856" y="1040"/>
              <a:ext cx="1592" cy="992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altLang="zh-TW" sz="2000" b="1">
                  <a:solidFill>
                    <a:schemeClr val="tx2"/>
                  </a:solidFill>
                  <a:ea typeface="PMingLiU" pitchFamily="18" charset="-120"/>
                </a:rPr>
                <a:t>StrongARM Core</a:t>
              </a:r>
              <a:endParaRPr lang="en-US" altLang="zh-TW" sz="2000" b="1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856" y="1040"/>
              <a:ext cx="2624" cy="2800"/>
              <a:chOff x="856" y="1040"/>
              <a:chExt cx="2624" cy="2800"/>
            </a:xfrm>
          </p:grpSpPr>
          <p:sp>
            <p:nvSpPr>
              <p:cNvPr id="293897" name="Rectangle 9"/>
              <p:cNvSpPr>
                <a:spLocks noChangeArrowheads="1"/>
              </p:cNvSpPr>
              <p:nvPr/>
            </p:nvSpPr>
            <p:spPr bwMode="auto">
              <a:xfrm>
                <a:off x="2535" y="1040"/>
                <a:ext cx="945" cy="992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PCI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898" name="Rectangle 10"/>
              <p:cNvSpPr>
                <a:spLocks noChangeArrowheads="1"/>
              </p:cNvSpPr>
              <p:nvPr/>
            </p:nvSpPr>
            <p:spPr bwMode="auto">
              <a:xfrm>
                <a:off x="2535" y="2074"/>
                <a:ext cx="945" cy="408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SDRAM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899" name="Rectangle 11"/>
              <p:cNvSpPr>
                <a:spLocks noChangeArrowheads="1"/>
              </p:cNvSpPr>
              <p:nvPr/>
            </p:nvSpPr>
            <p:spPr bwMode="auto">
              <a:xfrm>
                <a:off x="856" y="2074"/>
                <a:ext cx="945" cy="408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SRAM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900" name="Rectangle 12"/>
              <p:cNvSpPr>
                <a:spLocks noChangeArrowheads="1"/>
              </p:cNvSpPr>
              <p:nvPr/>
            </p:nvSpPr>
            <p:spPr bwMode="auto">
              <a:xfrm>
                <a:off x="856" y="2520"/>
                <a:ext cx="945" cy="1320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IX Bus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856" y="1040"/>
              <a:ext cx="2624" cy="2800"/>
              <a:chOff x="856" y="1040"/>
              <a:chExt cx="2624" cy="2800"/>
            </a:xfrm>
          </p:grpSpPr>
          <p:sp>
            <p:nvSpPr>
              <p:cNvPr id="293902" name="Rectangle 14"/>
              <p:cNvSpPr>
                <a:spLocks noChangeArrowheads="1"/>
              </p:cNvSpPr>
              <p:nvPr/>
            </p:nvSpPr>
            <p:spPr bwMode="auto">
              <a:xfrm>
                <a:off x="2535" y="1040"/>
                <a:ext cx="945" cy="992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PCI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903" name="Rectangle 15"/>
              <p:cNvSpPr>
                <a:spLocks noChangeArrowheads="1"/>
              </p:cNvSpPr>
              <p:nvPr/>
            </p:nvSpPr>
            <p:spPr bwMode="auto">
              <a:xfrm>
                <a:off x="2535" y="2074"/>
                <a:ext cx="945" cy="408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SDRAM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904" name="Rectangle 16"/>
              <p:cNvSpPr>
                <a:spLocks noChangeArrowheads="1"/>
              </p:cNvSpPr>
              <p:nvPr/>
            </p:nvSpPr>
            <p:spPr bwMode="auto">
              <a:xfrm>
                <a:off x="856" y="2074"/>
                <a:ext cx="945" cy="408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SRAM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  <p:sp>
            <p:nvSpPr>
              <p:cNvPr id="293905" name="Rectangle 17"/>
              <p:cNvSpPr>
                <a:spLocks noChangeArrowheads="1"/>
              </p:cNvSpPr>
              <p:nvPr/>
            </p:nvSpPr>
            <p:spPr bwMode="auto">
              <a:xfrm>
                <a:off x="856" y="2520"/>
                <a:ext cx="945" cy="1320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TW" sz="2000" b="1">
                    <a:solidFill>
                      <a:schemeClr val="tx2"/>
                    </a:solidFill>
                    <a:ea typeface="PMingLiU" pitchFamily="18" charset="-120"/>
                  </a:rPr>
                  <a:t>IX Bus</a:t>
                </a:r>
                <a:endParaRPr lang="en-US" altLang="zh-TW" sz="2000" b="1">
                  <a:solidFill>
                    <a:schemeClr val="tx1"/>
                  </a:solidFill>
                  <a:ea typeface="PMingLiU" pitchFamily="18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IXP 1200 Block Diagram</a:t>
            </a:r>
          </a:p>
        </p:txBody>
      </p:sp>
      <p:pic>
        <p:nvPicPr>
          <p:cNvPr id="278532" name="Picture 4" descr="ixp1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33500"/>
            <a:ext cx="6553200" cy="46863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1143000" y="1417638"/>
            <a:ext cx="3798888" cy="4830762"/>
            <a:chOff x="457200" y="1084263"/>
            <a:chExt cx="4484688" cy="5164137"/>
          </a:xfrm>
        </p:grpSpPr>
        <p:sp>
          <p:nvSpPr>
            <p:cNvPr id="296962" name="Rectangle 2"/>
            <p:cNvSpPr>
              <a:spLocks noChangeAspect="1" noChangeArrowheads="1"/>
            </p:cNvSpPr>
            <p:nvPr/>
          </p:nvSpPr>
          <p:spPr bwMode="auto">
            <a:xfrm>
              <a:off x="457200" y="2989263"/>
              <a:ext cx="1216025" cy="485775"/>
            </a:xfrm>
            <a:prstGeom prst="rect">
              <a:avLst/>
            </a:prstGeom>
            <a:solidFill>
              <a:srgbClr val="CC00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CC0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Customer ASICs</a:t>
              </a:r>
            </a:p>
          </p:txBody>
        </p:sp>
        <p:sp>
          <p:nvSpPr>
            <p:cNvPr id="296964" name="Rectangle 4"/>
            <p:cNvSpPr>
              <a:spLocks noChangeAspect="1" noChangeArrowheads="1"/>
            </p:cNvSpPr>
            <p:nvPr/>
          </p:nvSpPr>
          <p:spPr bwMode="gray">
            <a:xfrm>
              <a:off x="2133600" y="4208463"/>
              <a:ext cx="1389063" cy="804862"/>
            </a:xfrm>
            <a:prstGeom prst="rect">
              <a:avLst/>
            </a:prstGeom>
            <a:solidFill>
              <a:srgbClr val="3366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100" b="1" dirty="0">
                  <a:solidFill>
                    <a:schemeClr val="tx1"/>
                  </a:solidFill>
                  <a:ea typeface="PMingLiU" pitchFamily="18" charset="-120"/>
                </a:rPr>
                <a:t>Utopia 1/2/3 or</a:t>
              </a:r>
            </a:p>
            <a:p>
              <a:r>
                <a:rPr lang="en-US" altLang="zh-TW" sz="1100" b="1" dirty="0">
                  <a:solidFill>
                    <a:schemeClr val="tx1"/>
                  </a:solidFill>
                  <a:ea typeface="PMingLiU" pitchFamily="18" charset="-120"/>
                </a:rPr>
                <a:t>POS-PL2/3</a:t>
              </a:r>
            </a:p>
            <a:p>
              <a:r>
                <a:rPr lang="en-US" altLang="zh-TW" sz="1100" b="1" dirty="0">
                  <a:solidFill>
                    <a:schemeClr val="tx1"/>
                  </a:solidFill>
                  <a:ea typeface="PMingLiU" pitchFamily="18" charset="-120"/>
                </a:rPr>
                <a:t>Interface</a:t>
              </a:r>
            </a:p>
          </p:txBody>
        </p:sp>
        <p:sp>
          <p:nvSpPr>
            <p:cNvPr id="296966" name="Rectangle 6"/>
            <p:cNvSpPr>
              <a:spLocks noChangeAspect="1" noChangeArrowheads="1"/>
            </p:cNvSpPr>
            <p:nvPr/>
          </p:nvSpPr>
          <p:spPr bwMode="gray">
            <a:xfrm>
              <a:off x="2133600" y="2074863"/>
              <a:ext cx="1389063" cy="2057400"/>
            </a:xfrm>
            <a:prstGeom prst="rect">
              <a:avLst/>
            </a:prstGeom>
            <a:solidFill>
              <a:srgbClr val="3366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400" b="1">
                  <a:solidFill>
                    <a:schemeClr val="tx1"/>
                  </a:solidFill>
                  <a:ea typeface="PMingLiU" pitchFamily="18" charset="-120"/>
                </a:rPr>
                <a:t>IXP2400</a:t>
              </a:r>
            </a:p>
            <a:p>
              <a:endParaRPr lang="en-US" altLang="zh-TW" sz="1400" b="1">
                <a:solidFill>
                  <a:schemeClr val="tx1"/>
                </a:solidFill>
                <a:ea typeface="PMingLiU" pitchFamily="18" charset="-120"/>
              </a:endParaRPr>
            </a:p>
            <a:p>
              <a:endParaRPr lang="en-US" altLang="zh-TW" sz="1400" b="1">
                <a:solidFill>
                  <a:schemeClr val="tx1"/>
                </a:solidFill>
                <a:ea typeface="PMingLiU" pitchFamily="18" charset="-120"/>
              </a:endParaRPr>
            </a:p>
            <a:p>
              <a:endParaRPr lang="en-US" altLang="zh-TW" sz="1400" b="1">
                <a:solidFill>
                  <a:schemeClr val="tx1"/>
                </a:solidFill>
                <a:ea typeface="PMingLiU" pitchFamily="18" charset="-120"/>
              </a:endParaRPr>
            </a:p>
            <a:p>
              <a:endParaRPr lang="en-US" altLang="zh-TW" sz="1400" b="1">
                <a:solidFill>
                  <a:schemeClr val="tx1"/>
                </a:solidFill>
                <a:ea typeface="PMingLiU" pitchFamily="18" charset="-120"/>
              </a:endParaRPr>
            </a:p>
            <a:p>
              <a:r>
                <a:rPr lang="en-US" altLang="zh-TW" sz="1400" b="1">
                  <a:solidFill>
                    <a:schemeClr val="tx1"/>
                  </a:solidFill>
                  <a:ea typeface="PMingLiU" pitchFamily="18" charset="-120"/>
                </a:rPr>
                <a:t>(Receive)</a:t>
              </a:r>
            </a:p>
          </p:txBody>
        </p:sp>
        <p:sp>
          <p:nvSpPr>
            <p:cNvPr id="296967" name="Rectangle 7"/>
            <p:cNvSpPr>
              <a:spLocks noChangeAspect="1" noChangeArrowheads="1"/>
            </p:cNvSpPr>
            <p:nvPr/>
          </p:nvSpPr>
          <p:spPr bwMode="gray">
            <a:xfrm>
              <a:off x="1143000" y="1084263"/>
              <a:ext cx="968375" cy="687387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Host</a:t>
              </a:r>
            </a:p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CPU</a:t>
              </a:r>
              <a:endParaRPr lang="en-US" altLang="zh-TW" sz="1050">
                <a:solidFill>
                  <a:schemeClr val="tx1"/>
                </a:solidFill>
                <a:latin typeface="Arial Black" pitchFamily="34" charset="0"/>
                <a:ea typeface="PMingLiU" pitchFamily="18" charset="-120"/>
              </a:endParaRPr>
            </a:p>
            <a:p>
              <a:r>
                <a:rPr lang="en-US" altLang="zh-TW" sz="1050">
                  <a:solidFill>
                    <a:schemeClr val="tx1"/>
                  </a:solidFill>
                  <a:latin typeface="Arial Black" pitchFamily="34" charset="0"/>
                  <a:ea typeface="PMingLiU" pitchFamily="18" charset="-120"/>
                </a:rPr>
                <a:t>(</a:t>
              </a:r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Optional</a:t>
              </a:r>
              <a:r>
                <a:rPr lang="en-US" altLang="zh-TW" sz="1050">
                  <a:solidFill>
                    <a:schemeClr val="tx1"/>
                  </a:solidFill>
                  <a:latin typeface="Arial Black" pitchFamily="34" charset="0"/>
                  <a:ea typeface="PMingLiU" pitchFamily="18" charset="-120"/>
                </a:rPr>
                <a:t>)</a:t>
              </a:r>
            </a:p>
          </p:txBody>
        </p:sp>
        <p:sp>
          <p:nvSpPr>
            <p:cNvPr id="296968" name="Rectangle 8"/>
            <p:cNvSpPr>
              <a:spLocks noChangeAspect="1" noChangeArrowheads="1"/>
            </p:cNvSpPr>
            <p:nvPr/>
          </p:nvSpPr>
          <p:spPr bwMode="gray">
            <a:xfrm>
              <a:off x="2895600" y="5427663"/>
              <a:ext cx="1295400" cy="820737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ATM / POS PHY</a:t>
              </a:r>
            </a:p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or Ethernet MAC</a:t>
              </a:r>
            </a:p>
          </p:txBody>
        </p:sp>
        <p:sp>
          <p:nvSpPr>
            <p:cNvPr id="296969" name="Rectangle 9"/>
            <p:cNvSpPr>
              <a:spLocks noChangeAspect="1" noChangeArrowheads="1"/>
            </p:cNvSpPr>
            <p:nvPr/>
          </p:nvSpPr>
          <p:spPr bwMode="auto">
            <a:xfrm>
              <a:off x="1143000" y="3675063"/>
              <a:ext cx="685800" cy="312737"/>
            </a:xfrm>
            <a:prstGeom prst="rect">
              <a:avLst/>
            </a:prstGeom>
            <a:solidFill>
              <a:srgbClr val="FFCC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Flash</a:t>
              </a:r>
            </a:p>
          </p:txBody>
        </p:sp>
        <p:sp>
          <p:nvSpPr>
            <p:cNvPr id="296970" name="Line 10"/>
            <p:cNvSpPr>
              <a:spLocks noChangeShapeType="1"/>
            </p:cNvSpPr>
            <p:nvPr/>
          </p:nvSpPr>
          <p:spPr bwMode="auto">
            <a:xfrm>
              <a:off x="3505200" y="2303463"/>
              <a:ext cx="3048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71" name="Line 11"/>
            <p:cNvSpPr>
              <a:spLocks noChangeShapeType="1"/>
            </p:cNvSpPr>
            <p:nvPr/>
          </p:nvSpPr>
          <p:spPr bwMode="auto">
            <a:xfrm>
              <a:off x="3505200" y="2913063"/>
              <a:ext cx="3048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72" name="Line 12"/>
            <p:cNvSpPr>
              <a:spLocks noChangeShapeType="1"/>
            </p:cNvSpPr>
            <p:nvPr/>
          </p:nvSpPr>
          <p:spPr bwMode="auto">
            <a:xfrm>
              <a:off x="1828800" y="3827463"/>
              <a:ext cx="3048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73" name="Rectangle 13"/>
            <p:cNvSpPr>
              <a:spLocks noChangeAspect="1" noChangeArrowheads="1"/>
            </p:cNvSpPr>
            <p:nvPr/>
          </p:nvSpPr>
          <p:spPr bwMode="auto">
            <a:xfrm>
              <a:off x="457200" y="2046288"/>
              <a:ext cx="1216025" cy="485775"/>
            </a:xfrm>
            <a:prstGeom prst="rect">
              <a:avLst/>
            </a:prstGeom>
            <a:solidFill>
              <a:srgbClr val="CC00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CC0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Classification Accelerator</a:t>
              </a:r>
            </a:p>
          </p:txBody>
        </p:sp>
        <p:cxnSp>
          <p:nvCxnSpPr>
            <p:cNvPr id="296974" name="AutoShape 14"/>
            <p:cNvCxnSpPr>
              <a:cxnSpLocks noChangeShapeType="1"/>
              <a:stCxn id="296966" idx="1"/>
              <a:endCxn id="296973" idx="3"/>
            </p:cNvCxnSpPr>
            <p:nvPr/>
          </p:nvCxnSpPr>
          <p:spPr bwMode="auto">
            <a:xfrm rot="10800000">
              <a:off x="1673225" y="2289175"/>
              <a:ext cx="460375" cy="814388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bg2"/>
              </a:solidFill>
              <a:prstDash val="sysDot"/>
              <a:miter lim="800000"/>
              <a:headEnd type="stealth" w="sm" len="sm"/>
              <a:tailEnd type="stealth" w="med" len="med"/>
            </a:ln>
            <a:effectLst/>
          </p:spPr>
        </p:cxnSp>
        <p:cxnSp>
          <p:nvCxnSpPr>
            <p:cNvPr id="296975" name="AutoShape 15"/>
            <p:cNvCxnSpPr>
              <a:cxnSpLocks noChangeShapeType="1"/>
              <a:stCxn id="296966" idx="1"/>
              <a:endCxn id="296962" idx="3"/>
            </p:cNvCxnSpPr>
            <p:nvPr/>
          </p:nvCxnSpPr>
          <p:spPr bwMode="auto">
            <a:xfrm rot="10800000" flipV="1">
              <a:off x="1673225" y="3103563"/>
              <a:ext cx="460375" cy="128587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bg2"/>
              </a:solidFill>
              <a:prstDash val="sysDot"/>
              <a:miter lim="800000"/>
              <a:headEnd type="stealth" w="sm" len="sm"/>
              <a:tailEnd type="stealth" w="med" len="med"/>
            </a:ln>
            <a:effectLst/>
          </p:spPr>
        </p:cxnSp>
        <p:sp>
          <p:nvSpPr>
            <p:cNvPr id="296977" name="Text Box 17"/>
            <p:cNvSpPr txBox="1">
              <a:spLocks noChangeArrowheads="1"/>
            </p:cNvSpPr>
            <p:nvPr/>
          </p:nvSpPr>
          <p:spPr bwMode="gray">
            <a:xfrm>
              <a:off x="2362200" y="2760663"/>
              <a:ext cx="950913" cy="6415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 type="none" w="sm" len="sm"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1100" b="1">
                  <a:solidFill>
                    <a:schemeClr val="tx1"/>
                  </a:solidFill>
                  <a:ea typeface="PMingLiU" pitchFamily="18" charset="-120"/>
                </a:rPr>
                <a:t>Micro-Engine</a:t>
              </a:r>
            </a:p>
            <a:p>
              <a:r>
                <a:rPr lang="en-US" altLang="zh-TW" sz="1100" b="1">
                  <a:solidFill>
                    <a:schemeClr val="tx1"/>
                  </a:solidFill>
                  <a:ea typeface="PMingLiU" pitchFamily="18" charset="-120"/>
                </a:rPr>
                <a:t>Cluster</a:t>
              </a:r>
            </a:p>
          </p:txBody>
        </p:sp>
        <p:sp>
          <p:nvSpPr>
            <p:cNvPr id="296978" name="Line 18"/>
            <p:cNvSpPr>
              <a:spLocks noChangeShapeType="1"/>
            </p:cNvSpPr>
            <p:nvPr/>
          </p:nvSpPr>
          <p:spPr bwMode="auto">
            <a:xfrm>
              <a:off x="2514600" y="1389063"/>
              <a:ext cx="0" cy="6096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79" name="Line 19"/>
            <p:cNvSpPr>
              <a:spLocks noChangeShapeType="1"/>
            </p:cNvSpPr>
            <p:nvPr/>
          </p:nvSpPr>
          <p:spPr bwMode="auto">
            <a:xfrm flipH="1">
              <a:off x="2133600" y="1389063"/>
              <a:ext cx="3810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81" name="Rectangle 21"/>
            <p:cNvSpPr>
              <a:spLocks noChangeAspect="1" noChangeArrowheads="1"/>
            </p:cNvSpPr>
            <p:nvPr/>
          </p:nvSpPr>
          <p:spPr bwMode="gray">
            <a:xfrm>
              <a:off x="1371600" y="5427663"/>
              <a:ext cx="1295400" cy="820737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  <a:ea typeface="PMingLiU" pitchFamily="18" charset="-120"/>
                </a:rPr>
                <a:t>Switch Fabric Port Interface</a:t>
              </a:r>
            </a:p>
          </p:txBody>
        </p:sp>
        <p:cxnSp>
          <p:nvCxnSpPr>
            <p:cNvPr id="296983" name="AutoShape 23"/>
            <p:cNvCxnSpPr>
              <a:cxnSpLocks noChangeShapeType="1"/>
              <a:stCxn id="296981" idx="0"/>
              <a:endCxn id="296964" idx="2"/>
            </p:cNvCxnSpPr>
            <p:nvPr/>
          </p:nvCxnSpPr>
          <p:spPr bwMode="auto">
            <a:xfrm rot="16200000">
              <a:off x="2216944" y="4815681"/>
              <a:ext cx="414338" cy="809625"/>
            </a:xfrm>
            <a:prstGeom prst="bentConnector3">
              <a:avLst>
                <a:gd name="adj1" fmla="val 49810"/>
              </a:avLst>
            </a:prstGeom>
            <a:noFill/>
            <a:ln w="25400">
              <a:solidFill>
                <a:schemeClr val="bg2"/>
              </a:solidFill>
              <a:miter lim="800000"/>
              <a:headEnd type="stealth" w="sm" len="sm"/>
              <a:tailEnd type="stealth" w="med" len="med"/>
            </a:ln>
            <a:effectLst/>
          </p:spPr>
        </p:cxnSp>
        <p:cxnSp>
          <p:nvCxnSpPr>
            <p:cNvPr id="296984" name="AutoShape 24"/>
            <p:cNvCxnSpPr>
              <a:cxnSpLocks noChangeShapeType="1"/>
              <a:stCxn id="296968" idx="0"/>
              <a:endCxn id="296964" idx="2"/>
            </p:cNvCxnSpPr>
            <p:nvPr/>
          </p:nvCxnSpPr>
          <p:spPr bwMode="auto">
            <a:xfrm rot="5400000" flipH="1">
              <a:off x="2978944" y="4863306"/>
              <a:ext cx="414338" cy="714375"/>
            </a:xfrm>
            <a:prstGeom prst="bentConnector3">
              <a:avLst>
                <a:gd name="adj1" fmla="val 49810"/>
              </a:avLst>
            </a:prstGeom>
            <a:noFill/>
            <a:ln w="25400">
              <a:solidFill>
                <a:schemeClr val="bg2"/>
              </a:solidFill>
              <a:miter lim="800000"/>
              <a:headEnd type="stealth" w="sm" len="sm"/>
              <a:tailEnd type="stealth" w="med" len="med"/>
            </a:ln>
            <a:effectLst/>
          </p:spPr>
        </p:cxnSp>
        <p:sp>
          <p:nvSpPr>
            <p:cNvPr id="296985" name="Rectangle 25"/>
            <p:cNvSpPr>
              <a:spLocks noChangeAspect="1" noChangeArrowheads="1"/>
            </p:cNvSpPr>
            <p:nvPr/>
          </p:nvSpPr>
          <p:spPr bwMode="gray">
            <a:xfrm>
              <a:off x="3886200" y="3370263"/>
              <a:ext cx="1055688" cy="804862"/>
            </a:xfrm>
            <a:prstGeom prst="rect">
              <a:avLst/>
            </a:prstGeom>
            <a:solidFill>
              <a:srgbClr val="3366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100" b="1">
                  <a:solidFill>
                    <a:schemeClr val="tx1"/>
                  </a:solidFill>
                  <a:ea typeface="PMingLiU" pitchFamily="18" charset="-120"/>
                </a:rPr>
                <a:t>IXP2400</a:t>
              </a:r>
            </a:p>
            <a:p>
              <a:r>
                <a:rPr lang="en-US" altLang="zh-TW" sz="1100" b="1">
                  <a:solidFill>
                    <a:schemeClr val="tx1"/>
                  </a:solidFill>
                  <a:ea typeface="PMingLiU" pitchFamily="18" charset="-120"/>
                </a:rPr>
                <a:t>(Transmit)</a:t>
              </a:r>
            </a:p>
          </p:txBody>
        </p:sp>
        <p:sp>
          <p:nvSpPr>
            <p:cNvPr id="296987" name="Line 27"/>
            <p:cNvSpPr>
              <a:spLocks noChangeShapeType="1"/>
            </p:cNvSpPr>
            <p:nvPr/>
          </p:nvSpPr>
          <p:spPr bwMode="auto">
            <a:xfrm flipV="1">
              <a:off x="3505200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6989" name="Rectangle 29"/>
            <p:cNvSpPr>
              <a:spLocks noChangeAspect="1" noChangeArrowheads="1"/>
            </p:cNvSpPr>
            <p:nvPr/>
          </p:nvSpPr>
          <p:spPr bwMode="auto">
            <a:xfrm>
              <a:off x="3810000" y="2608263"/>
              <a:ext cx="1085850" cy="609600"/>
            </a:xfrm>
            <a:prstGeom prst="rect">
              <a:avLst/>
            </a:prstGeom>
            <a:solidFill>
              <a:srgbClr val="FFCC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DDR DRAM</a:t>
              </a:r>
            </a:p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2 GByte</a:t>
              </a:r>
            </a:p>
          </p:txBody>
        </p:sp>
        <p:sp>
          <p:nvSpPr>
            <p:cNvPr id="296990" name="Rectangle 30"/>
            <p:cNvSpPr>
              <a:spLocks noChangeAspect="1" noChangeArrowheads="1"/>
            </p:cNvSpPr>
            <p:nvPr/>
          </p:nvSpPr>
          <p:spPr bwMode="gray">
            <a:xfrm>
              <a:off x="3810000" y="1922463"/>
              <a:ext cx="1066800" cy="609600"/>
            </a:xfrm>
            <a:prstGeom prst="rect">
              <a:avLst/>
            </a:prstGeom>
            <a:solidFill>
              <a:srgbClr val="FFCC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QDR SRAM</a:t>
              </a:r>
            </a:p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20 Gbps</a:t>
              </a:r>
            </a:p>
            <a:p>
              <a:r>
                <a:rPr lang="en-US" altLang="zh-TW" sz="1050" b="1">
                  <a:solidFill>
                    <a:schemeClr val="bg2"/>
                  </a:solidFill>
                  <a:ea typeface="PMingLiU" pitchFamily="18" charset="-120"/>
                </a:rPr>
                <a:t>32 M Byte</a:t>
              </a:r>
            </a:p>
          </p:txBody>
        </p:sp>
      </p:grpSp>
      <p:sp>
        <p:nvSpPr>
          <p:cNvPr id="2969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IXP2400 Features</a:t>
            </a:r>
            <a:endParaRPr lang="en-US">
              <a:ea typeface="PMingLiU" pitchFamily="18" charset="-120"/>
            </a:endParaRPr>
          </a:p>
        </p:txBody>
      </p:sp>
      <p:sp>
        <p:nvSpPr>
          <p:cNvPr id="296991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5334000" y="1219200"/>
            <a:ext cx="3429000" cy="5105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Interface supports UTOPIA 1/2/3, SPI-3 (POS-PL3), and CSIX.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Four independent, configurable, 8-bit channels with the ability to aggregate channels for wider interfaces.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Media interface can support channelized media on RX and 32-bit connect to Switch Fabric over SPI-3 on TX (and vice versa) to support Switch Fabric option.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Two Quad Data Rate SRAM channels.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A QDR SRAM channel can interface to Co-Processors.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One DDR DRAM channel.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PCI 64/66 Host CPU interface.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Flash and PHY Mgmt interface.</a:t>
            </a:r>
          </a:p>
          <a:p>
            <a:pPr>
              <a:lnSpc>
                <a:spcPct val="85000"/>
              </a:lnSpc>
            </a:pPr>
            <a:r>
              <a:rPr lang="en-US" altLang="zh-TW" sz="1600" b="0" dirty="0">
                <a:ea typeface="PMingLiU" pitchFamily="18" charset="-120"/>
              </a:rPr>
              <a:t>Dedicated inter-IXP channel to communicate fabric flow control information from egress to ingress for dual chip solution.</a:t>
            </a:r>
          </a:p>
          <a:p>
            <a:pPr>
              <a:lnSpc>
                <a:spcPct val="80000"/>
              </a:lnSpc>
            </a:pPr>
            <a:endParaRPr lang="en-US" sz="15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304800" y="-152400"/>
            <a:ext cx="7889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endParaRPr lang="zh-TW" altLang="en-US" sz="3200" b="1">
              <a:solidFill>
                <a:srgbClr val="FFCC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954984" y="1478866"/>
            <a:ext cx="7658791" cy="5150533"/>
            <a:chOff x="96" y="336"/>
            <a:chExt cx="5520" cy="3792"/>
          </a:xfrm>
        </p:grpSpPr>
        <p:sp>
          <p:nvSpPr>
            <p:cNvPr id="300036" name="Rectangle 4"/>
            <p:cNvSpPr>
              <a:spLocks noChangeArrowheads="1"/>
            </p:cNvSpPr>
            <p:nvPr/>
          </p:nvSpPr>
          <p:spPr bwMode="auto">
            <a:xfrm>
              <a:off x="1488" y="2457"/>
              <a:ext cx="1872" cy="57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r" eaLnBrk="1" hangingPunct="1">
                <a:lnSpc>
                  <a:spcPct val="87000"/>
                </a:lnSpc>
              </a:pPr>
              <a:endParaRPr lang="zh-TW" altLang="en-US" sz="900">
                <a:solidFill>
                  <a:srgbClr val="FF0000"/>
                </a:solidFill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300037" name="Rectangle 5"/>
            <p:cNvSpPr>
              <a:spLocks noChangeArrowheads="1"/>
            </p:cNvSpPr>
            <p:nvPr/>
          </p:nvSpPr>
          <p:spPr bwMode="auto">
            <a:xfrm>
              <a:off x="1488" y="2457"/>
              <a:ext cx="816" cy="18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900">
                  <a:solidFill>
                    <a:srgbClr val="FF0000"/>
                  </a:solidFill>
                  <a:ea typeface="PMingLiU" pitchFamily="18" charset="-120"/>
                </a:rPr>
                <a:t>CAM</a:t>
              </a:r>
            </a:p>
          </p:txBody>
        </p:sp>
        <p:sp>
          <p:nvSpPr>
            <p:cNvPr id="300038" name="Rectangle 6"/>
            <p:cNvSpPr>
              <a:spLocks noChangeArrowheads="1"/>
            </p:cNvSpPr>
            <p:nvPr/>
          </p:nvSpPr>
          <p:spPr bwMode="auto">
            <a:xfrm>
              <a:off x="2160" y="758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GPR</a:t>
              </a:r>
            </a:p>
          </p:txBody>
        </p:sp>
        <p:sp>
          <p:nvSpPr>
            <p:cNvPr id="300039" name="Rectangle 7"/>
            <p:cNvSpPr>
              <a:spLocks noChangeArrowheads="1"/>
            </p:cNvSpPr>
            <p:nvPr/>
          </p:nvSpPr>
          <p:spPr bwMode="auto">
            <a:xfrm>
              <a:off x="4896" y="470"/>
              <a:ext cx="720" cy="20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Control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Store</a:t>
              </a:r>
            </a:p>
            <a:p>
              <a:pPr eaLnBrk="1" hangingPunct="1">
                <a:lnSpc>
                  <a:spcPct val="87000"/>
                </a:lnSpc>
              </a:pPr>
              <a:endParaRPr lang="en-US" altLang="zh-TW" sz="1400">
                <a:solidFill>
                  <a:schemeClr val="tx1"/>
                </a:solidFill>
                <a:ea typeface="PMingLiU" pitchFamily="18" charset="-120"/>
              </a:endParaRP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4K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Instructions</a:t>
              </a:r>
            </a:p>
          </p:txBody>
        </p:sp>
        <p:sp>
          <p:nvSpPr>
            <p:cNvPr id="300040" name="Rectangle 8"/>
            <p:cNvSpPr>
              <a:spLocks noChangeArrowheads="1"/>
            </p:cNvSpPr>
            <p:nvPr/>
          </p:nvSpPr>
          <p:spPr bwMode="auto">
            <a:xfrm>
              <a:off x="1536" y="758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GPR</a:t>
              </a:r>
            </a:p>
          </p:txBody>
        </p:sp>
        <p:sp>
          <p:nvSpPr>
            <p:cNvPr id="300041" name="AutoShape 9"/>
            <p:cNvSpPr>
              <a:spLocks noChangeArrowheads="1"/>
            </p:cNvSpPr>
            <p:nvPr/>
          </p:nvSpPr>
          <p:spPr bwMode="auto">
            <a:xfrm>
              <a:off x="1968" y="2217"/>
              <a:ext cx="768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42" name="AutoShape 10"/>
            <p:cNvSpPr>
              <a:spLocks noChangeArrowheads="1"/>
            </p:cNvSpPr>
            <p:nvPr/>
          </p:nvSpPr>
          <p:spPr bwMode="auto">
            <a:xfrm>
              <a:off x="2832" y="2217"/>
              <a:ext cx="768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43" name="Rectangle 11"/>
            <p:cNvSpPr>
              <a:spLocks noChangeArrowheads="1"/>
            </p:cNvSpPr>
            <p:nvPr/>
          </p:nvSpPr>
          <p:spPr bwMode="auto">
            <a:xfrm>
              <a:off x="672" y="614"/>
              <a:ext cx="672" cy="96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Local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400">
                  <a:solidFill>
                    <a:schemeClr val="tx1"/>
                  </a:solidFill>
                  <a:ea typeface="PMingLiU" pitchFamily="18" charset="-120"/>
                </a:rPr>
                <a:t>Memory</a:t>
              </a:r>
            </a:p>
          </p:txBody>
        </p:sp>
        <p:sp>
          <p:nvSpPr>
            <p:cNvPr id="300044" name="Rectangle 12"/>
            <p:cNvSpPr>
              <a:spLocks noChangeArrowheads="1"/>
            </p:cNvSpPr>
            <p:nvPr/>
          </p:nvSpPr>
          <p:spPr bwMode="auto">
            <a:xfrm>
              <a:off x="2784" y="758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Next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Neighbor</a:t>
              </a:r>
            </a:p>
          </p:txBody>
        </p:sp>
        <p:sp>
          <p:nvSpPr>
            <p:cNvPr id="300045" name="Rectangle 13"/>
            <p:cNvSpPr>
              <a:spLocks noChangeArrowheads="1"/>
            </p:cNvSpPr>
            <p:nvPr/>
          </p:nvSpPr>
          <p:spPr bwMode="auto">
            <a:xfrm>
              <a:off x="1488" y="758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46" name="Rectangle 14"/>
            <p:cNvSpPr>
              <a:spLocks noChangeArrowheads="1"/>
            </p:cNvSpPr>
            <p:nvPr/>
          </p:nvSpPr>
          <p:spPr bwMode="auto">
            <a:xfrm>
              <a:off x="2112" y="758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47" name="Rectangle 15"/>
            <p:cNvSpPr>
              <a:spLocks noChangeArrowheads="1"/>
            </p:cNvSpPr>
            <p:nvPr/>
          </p:nvSpPr>
          <p:spPr bwMode="auto">
            <a:xfrm>
              <a:off x="2736" y="758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48" name="Rectangle 16"/>
            <p:cNvSpPr>
              <a:spLocks noChangeArrowheads="1"/>
            </p:cNvSpPr>
            <p:nvPr/>
          </p:nvSpPr>
          <p:spPr bwMode="auto">
            <a:xfrm>
              <a:off x="2928" y="3350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S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Xfer Out</a:t>
              </a:r>
            </a:p>
          </p:txBody>
        </p:sp>
        <p:sp>
          <p:nvSpPr>
            <p:cNvPr id="300049" name="Rectangle 17"/>
            <p:cNvSpPr>
              <a:spLocks noChangeArrowheads="1"/>
            </p:cNvSpPr>
            <p:nvPr/>
          </p:nvSpPr>
          <p:spPr bwMode="auto">
            <a:xfrm>
              <a:off x="2304" y="3350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D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Xfer Out</a:t>
              </a:r>
            </a:p>
          </p:txBody>
        </p:sp>
        <p:sp>
          <p:nvSpPr>
            <p:cNvPr id="300050" name="Rectangle 18"/>
            <p:cNvSpPr>
              <a:spLocks noChangeArrowheads="1"/>
            </p:cNvSpPr>
            <p:nvPr/>
          </p:nvSpPr>
          <p:spPr bwMode="auto">
            <a:xfrm>
              <a:off x="2256" y="3350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51" name="Rectangle 19"/>
            <p:cNvSpPr>
              <a:spLocks noChangeArrowheads="1"/>
            </p:cNvSpPr>
            <p:nvPr/>
          </p:nvSpPr>
          <p:spPr bwMode="auto">
            <a:xfrm>
              <a:off x="2880" y="3350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52" name="Rectangle 20"/>
            <p:cNvSpPr>
              <a:spLocks noChangeArrowheads="1"/>
            </p:cNvSpPr>
            <p:nvPr/>
          </p:nvSpPr>
          <p:spPr bwMode="auto">
            <a:xfrm>
              <a:off x="384" y="2937"/>
              <a:ext cx="672" cy="24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rgbClr val="FF0000"/>
                  </a:solidFill>
                  <a:ea typeface="PMingLiU" pitchFamily="18" charset="-120"/>
                </a:rPr>
                <a:t>Local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rgbClr val="FF0000"/>
                  </a:solidFill>
                  <a:ea typeface="PMingLiU" pitchFamily="18" charset="-120"/>
                </a:rPr>
                <a:t>CSRs</a:t>
              </a:r>
            </a:p>
          </p:txBody>
        </p:sp>
        <p:sp>
          <p:nvSpPr>
            <p:cNvPr id="300053" name="Rectangle 21"/>
            <p:cNvSpPr>
              <a:spLocks noChangeArrowheads="1"/>
            </p:cNvSpPr>
            <p:nvPr/>
          </p:nvSpPr>
          <p:spPr bwMode="auto">
            <a:xfrm>
              <a:off x="384" y="2390"/>
              <a:ext cx="672" cy="24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rgbClr val="FF0000"/>
                  </a:solidFill>
                  <a:ea typeface="PMingLiU" pitchFamily="18" charset="-120"/>
                  <a:cs typeface="Arial" pitchFamily="34" charset="0"/>
                </a:rPr>
                <a:t>CRC Unit</a:t>
              </a:r>
            </a:p>
          </p:txBody>
        </p:sp>
        <p:sp>
          <p:nvSpPr>
            <p:cNvPr id="300054" name="Line 22"/>
            <p:cNvSpPr>
              <a:spLocks noChangeShapeType="1"/>
            </p:cNvSpPr>
            <p:nvPr/>
          </p:nvSpPr>
          <p:spPr bwMode="auto">
            <a:xfrm>
              <a:off x="2448" y="2313"/>
              <a:ext cx="0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55" name="Line 23"/>
            <p:cNvSpPr>
              <a:spLocks noChangeShapeType="1"/>
            </p:cNvSpPr>
            <p:nvPr/>
          </p:nvSpPr>
          <p:spPr bwMode="auto">
            <a:xfrm>
              <a:off x="3312" y="2313"/>
              <a:ext cx="0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56" name="Rectangle 24"/>
            <p:cNvSpPr>
              <a:spLocks noChangeArrowheads="1"/>
            </p:cNvSpPr>
            <p:nvPr/>
          </p:nvSpPr>
          <p:spPr bwMode="auto">
            <a:xfrm>
              <a:off x="4080" y="758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S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Xfer In</a:t>
              </a:r>
            </a:p>
          </p:txBody>
        </p:sp>
        <p:sp>
          <p:nvSpPr>
            <p:cNvPr id="300057" name="Rectangle 25"/>
            <p:cNvSpPr>
              <a:spLocks noChangeArrowheads="1"/>
            </p:cNvSpPr>
            <p:nvPr/>
          </p:nvSpPr>
          <p:spPr bwMode="auto">
            <a:xfrm>
              <a:off x="3456" y="758"/>
              <a:ext cx="52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zh-TW" altLang="en-US" sz="1200">
                  <a:solidFill>
                    <a:schemeClr val="tx1"/>
                  </a:solidFill>
                  <a:ea typeface="PMingLiU" pitchFamily="18" charset="-120"/>
                </a:rPr>
                <a:t>128 </a:t>
              </a: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D </a:t>
              </a:r>
            </a:p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chemeClr val="tx1"/>
                  </a:solidFill>
                  <a:ea typeface="PMingLiU" pitchFamily="18" charset="-120"/>
                </a:rPr>
                <a:t>Xfer In</a:t>
              </a:r>
            </a:p>
          </p:txBody>
        </p:sp>
        <p:sp>
          <p:nvSpPr>
            <p:cNvPr id="300058" name="Rectangle 26"/>
            <p:cNvSpPr>
              <a:spLocks noChangeArrowheads="1"/>
            </p:cNvSpPr>
            <p:nvPr/>
          </p:nvSpPr>
          <p:spPr bwMode="auto">
            <a:xfrm>
              <a:off x="3408" y="758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59" name="Rectangle 27"/>
            <p:cNvSpPr>
              <a:spLocks noChangeArrowheads="1"/>
            </p:cNvSpPr>
            <p:nvPr/>
          </p:nvSpPr>
          <p:spPr bwMode="auto">
            <a:xfrm>
              <a:off x="4032" y="758"/>
              <a:ext cx="48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60" name="Line 28"/>
            <p:cNvSpPr>
              <a:spLocks noChangeShapeType="1"/>
            </p:cNvSpPr>
            <p:nvPr/>
          </p:nvSpPr>
          <p:spPr bwMode="auto">
            <a:xfrm>
              <a:off x="240" y="3254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1" name="Line 29"/>
            <p:cNvSpPr>
              <a:spLocks noChangeShapeType="1"/>
            </p:cNvSpPr>
            <p:nvPr/>
          </p:nvSpPr>
          <p:spPr bwMode="auto">
            <a:xfrm>
              <a:off x="3120" y="325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2" name="Line 30"/>
            <p:cNvSpPr>
              <a:spLocks noChangeShapeType="1"/>
            </p:cNvSpPr>
            <p:nvPr/>
          </p:nvSpPr>
          <p:spPr bwMode="auto">
            <a:xfrm>
              <a:off x="2544" y="325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3" name="Line 31"/>
            <p:cNvSpPr>
              <a:spLocks noChangeShapeType="1"/>
            </p:cNvSpPr>
            <p:nvPr/>
          </p:nvSpPr>
          <p:spPr bwMode="auto">
            <a:xfrm>
              <a:off x="3168" y="392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4" name="Line 32"/>
            <p:cNvSpPr>
              <a:spLocks noChangeShapeType="1"/>
            </p:cNvSpPr>
            <p:nvPr/>
          </p:nvSpPr>
          <p:spPr bwMode="auto">
            <a:xfrm>
              <a:off x="2592" y="392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5" name="Line 33"/>
            <p:cNvSpPr>
              <a:spLocks noChangeShapeType="1"/>
            </p:cNvSpPr>
            <p:nvPr/>
          </p:nvSpPr>
          <p:spPr bwMode="auto">
            <a:xfrm>
              <a:off x="2592" y="2121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6" name="Line 34"/>
            <p:cNvSpPr>
              <a:spLocks noChangeShapeType="1"/>
            </p:cNvSpPr>
            <p:nvPr/>
          </p:nvSpPr>
          <p:spPr bwMode="auto">
            <a:xfrm>
              <a:off x="2496" y="202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7" name="Line 35"/>
            <p:cNvSpPr>
              <a:spLocks noChangeShapeType="1"/>
            </p:cNvSpPr>
            <p:nvPr/>
          </p:nvSpPr>
          <p:spPr bwMode="auto">
            <a:xfrm>
              <a:off x="2400" y="1929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8" name="Line 36"/>
            <p:cNvSpPr>
              <a:spLocks noChangeShapeType="1"/>
            </p:cNvSpPr>
            <p:nvPr/>
          </p:nvSpPr>
          <p:spPr bwMode="auto">
            <a:xfrm>
              <a:off x="2304" y="1833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69" name="Line 37"/>
            <p:cNvSpPr>
              <a:spLocks noChangeShapeType="1"/>
            </p:cNvSpPr>
            <p:nvPr/>
          </p:nvSpPr>
          <p:spPr bwMode="auto">
            <a:xfrm>
              <a:off x="2208" y="1737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0" name="Line 38"/>
            <p:cNvSpPr>
              <a:spLocks noChangeShapeType="1"/>
            </p:cNvSpPr>
            <p:nvPr/>
          </p:nvSpPr>
          <p:spPr bwMode="auto">
            <a:xfrm>
              <a:off x="2112" y="1689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1" name="Line 39"/>
            <p:cNvSpPr>
              <a:spLocks noChangeShapeType="1"/>
            </p:cNvSpPr>
            <p:nvPr/>
          </p:nvSpPr>
          <p:spPr bwMode="auto">
            <a:xfrm>
              <a:off x="3456" y="2121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2" name="Line 40"/>
            <p:cNvSpPr>
              <a:spLocks noChangeShapeType="1"/>
            </p:cNvSpPr>
            <p:nvPr/>
          </p:nvSpPr>
          <p:spPr bwMode="auto">
            <a:xfrm>
              <a:off x="3360" y="202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3" name="Line 41"/>
            <p:cNvSpPr>
              <a:spLocks noChangeShapeType="1"/>
            </p:cNvSpPr>
            <p:nvPr/>
          </p:nvSpPr>
          <p:spPr bwMode="auto">
            <a:xfrm>
              <a:off x="3264" y="1929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4" name="Line 42"/>
            <p:cNvSpPr>
              <a:spLocks noChangeShapeType="1"/>
            </p:cNvSpPr>
            <p:nvPr/>
          </p:nvSpPr>
          <p:spPr bwMode="auto">
            <a:xfrm>
              <a:off x="3168" y="1833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5" name="Line 43"/>
            <p:cNvSpPr>
              <a:spLocks noChangeShapeType="1"/>
            </p:cNvSpPr>
            <p:nvPr/>
          </p:nvSpPr>
          <p:spPr bwMode="auto">
            <a:xfrm>
              <a:off x="3072" y="1737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6" name="Line 44"/>
            <p:cNvSpPr>
              <a:spLocks noChangeShapeType="1"/>
            </p:cNvSpPr>
            <p:nvPr/>
          </p:nvSpPr>
          <p:spPr bwMode="auto">
            <a:xfrm>
              <a:off x="2976" y="1689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7" name="Line 45"/>
            <p:cNvSpPr>
              <a:spLocks noChangeShapeType="1"/>
            </p:cNvSpPr>
            <p:nvPr/>
          </p:nvSpPr>
          <p:spPr bwMode="auto">
            <a:xfrm>
              <a:off x="2592" y="2121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8" name="Line 46"/>
            <p:cNvSpPr>
              <a:spLocks noChangeShapeType="1"/>
            </p:cNvSpPr>
            <p:nvPr/>
          </p:nvSpPr>
          <p:spPr bwMode="auto">
            <a:xfrm flipV="1">
              <a:off x="4368" y="1334"/>
              <a:ext cx="0" cy="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79" name="Line 47"/>
            <p:cNvSpPr>
              <a:spLocks noChangeShapeType="1"/>
            </p:cNvSpPr>
            <p:nvPr/>
          </p:nvSpPr>
          <p:spPr bwMode="auto">
            <a:xfrm flipV="1">
              <a:off x="2496" y="2025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0" name="Line 48"/>
            <p:cNvSpPr>
              <a:spLocks noChangeShapeType="1"/>
            </p:cNvSpPr>
            <p:nvPr/>
          </p:nvSpPr>
          <p:spPr bwMode="auto">
            <a:xfrm flipV="1">
              <a:off x="3744" y="1334"/>
              <a:ext cx="0" cy="6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1" name="Line 49"/>
            <p:cNvSpPr>
              <a:spLocks noChangeShapeType="1"/>
            </p:cNvSpPr>
            <p:nvPr/>
          </p:nvSpPr>
          <p:spPr bwMode="auto">
            <a:xfrm flipH="1">
              <a:off x="2400" y="1929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2" name="Line 50"/>
            <p:cNvSpPr>
              <a:spLocks noChangeShapeType="1"/>
            </p:cNvSpPr>
            <p:nvPr/>
          </p:nvSpPr>
          <p:spPr bwMode="auto">
            <a:xfrm flipV="1">
              <a:off x="2880" y="1334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3" name="Line 51"/>
            <p:cNvSpPr>
              <a:spLocks noChangeShapeType="1"/>
            </p:cNvSpPr>
            <p:nvPr/>
          </p:nvSpPr>
          <p:spPr bwMode="auto">
            <a:xfrm>
              <a:off x="2304" y="1833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4" name="Line 52"/>
            <p:cNvSpPr>
              <a:spLocks noChangeShapeType="1"/>
            </p:cNvSpPr>
            <p:nvPr/>
          </p:nvSpPr>
          <p:spPr bwMode="auto">
            <a:xfrm>
              <a:off x="1776" y="1737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5" name="Line 53"/>
            <p:cNvSpPr>
              <a:spLocks noChangeShapeType="1"/>
            </p:cNvSpPr>
            <p:nvPr/>
          </p:nvSpPr>
          <p:spPr bwMode="auto">
            <a:xfrm flipH="1">
              <a:off x="1248" y="1670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6" name="Line 54"/>
            <p:cNvSpPr>
              <a:spLocks noChangeShapeType="1"/>
            </p:cNvSpPr>
            <p:nvPr/>
          </p:nvSpPr>
          <p:spPr bwMode="auto">
            <a:xfrm flipV="1">
              <a:off x="1776" y="1334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7" name="Line 55"/>
            <p:cNvSpPr>
              <a:spLocks noChangeShapeType="1"/>
            </p:cNvSpPr>
            <p:nvPr/>
          </p:nvSpPr>
          <p:spPr bwMode="auto">
            <a:xfrm flipV="1">
              <a:off x="2448" y="1334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8" name="Line 56"/>
            <p:cNvSpPr>
              <a:spLocks noChangeShapeType="1"/>
            </p:cNvSpPr>
            <p:nvPr/>
          </p:nvSpPr>
          <p:spPr bwMode="auto">
            <a:xfrm flipV="1">
              <a:off x="1248" y="157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89" name="Rectangle 57"/>
            <p:cNvSpPr>
              <a:spLocks noChangeArrowheads="1"/>
            </p:cNvSpPr>
            <p:nvPr/>
          </p:nvSpPr>
          <p:spPr bwMode="auto">
            <a:xfrm>
              <a:off x="624" y="614"/>
              <a:ext cx="48" cy="96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endParaRPr lang="zh-TW" altLang="en-US" sz="120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sp>
          <p:nvSpPr>
            <p:cNvPr id="300090" name="Rectangle 58"/>
            <p:cNvSpPr>
              <a:spLocks noChangeArrowheads="1"/>
            </p:cNvSpPr>
            <p:nvPr/>
          </p:nvSpPr>
          <p:spPr bwMode="auto">
            <a:xfrm>
              <a:off x="96" y="1737"/>
              <a:ext cx="576" cy="12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  <a:cs typeface="Arial" pitchFamily="34" charset="0"/>
                </a:rPr>
                <a:t>LM Addr 1</a:t>
              </a:r>
            </a:p>
          </p:txBody>
        </p:sp>
        <p:sp>
          <p:nvSpPr>
            <p:cNvPr id="300091" name="Rectangle 59"/>
            <p:cNvSpPr>
              <a:spLocks noChangeArrowheads="1"/>
            </p:cNvSpPr>
            <p:nvPr/>
          </p:nvSpPr>
          <p:spPr bwMode="auto">
            <a:xfrm>
              <a:off x="96" y="1862"/>
              <a:ext cx="576" cy="11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  <a:cs typeface="Arial" pitchFamily="34" charset="0"/>
                </a:rPr>
                <a:t>LM Addr 0</a:t>
              </a:r>
            </a:p>
          </p:txBody>
        </p:sp>
        <p:sp>
          <p:nvSpPr>
            <p:cNvPr id="300092" name="Rectangle 60"/>
            <p:cNvSpPr>
              <a:spLocks noChangeArrowheads="1"/>
            </p:cNvSpPr>
            <p:nvPr/>
          </p:nvSpPr>
          <p:spPr bwMode="auto">
            <a:xfrm>
              <a:off x="384" y="2745"/>
              <a:ext cx="672" cy="14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  <a:cs typeface="Arial" pitchFamily="34" charset="0"/>
                </a:rPr>
                <a:t>CRC remain</a:t>
              </a:r>
            </a:p>
          </p:txBody>
        </p:sp>
        <p:sp>
          <p:nvSpPr>
            <p:cNvPr id="300093" name="Line 61"/>
            <p:cNvSpPr>
              <a:spLocks noChangeShapeType="1"/>
            </p:cNvSpPr>
            <p:nvPr/>
          </p:nvSpPr>
          <p:spPr bwMode="auto">
            <a:xfrm flipV="1">
              <a:off x="240" y="1977"/>
              <a:ext cx="0" cy="1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4" name="Line 62"/>
            <p:cNvSpPr>
              <a:spLocks noChangeShapeType="1"/>
            </p:cNvSpPr>
            <p:nvPr/>
          </p:nvSpPr>
          <p:spPr bwMode="auto">
            <a:xfrm>
              <a:off x="240" y="253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5" name="Line 63"/>
            <p:cNvSpPr>
              <a:spLocks noChangeShapeType="1"/>
            </p:cNvSpPr>
            <p:nvPr/>
          </p:nvSpPr>
          <p:spPr bwMode="auto">
            <a:xfrm>
              <a:off x="576" y="2649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6" name="Line 64"/>
            <p:cNvSpPr>
              <a:spLocks noChangeShapeType="1"/>
            </p:cNvSpPr>
            <p:nvPr/>
          </p:nvSpPr>
          <p:spPr bwMode="auto">
            <a:xfrm flipV="1">
              <a:off x="768" y="2649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7" name="Line 65"/>
            <p:cNvSpPr>
              <a:spLocks noChangeShapeType="1"/>
            </p:cNvSpPr>
            <p:nvPr/>
          </p:nvSpPr>
          <p:spPr bwMode="auto">
            <a:xfrm>
              <a:off x="240" y="284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8" name="Line 66"/>
            <p:cNvSpPr>
              <a:spLocks noChangeShapeType="1"/>
            </p:cNvSpPr>
            <p:nvPr/>
          </p:nvSpPr>
          <p:spPr bwMode="auto">
            <a:xfrm flipV="1">
              <a:off x="624" y="1593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099" name="Line 67"/>
            <p:cNvSpPr>
              <a:spLocks noChangeShapeType="1"/>
            </p:cNvSpPr>
            <p:nvPr/>
          </p:nvSpPr>
          <p:spPr bwMode="auto">
            <a:xfrm>
              <a:off x="2832" y="301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0" name="Line 68"/>
            <p:cNvSpPr>
              <a:spLocks noChangeShapeType="1"/>
            </p:cNvSpPr>
            <p:nvPr/>
          </p:nvSpPr>
          <p:spPr bwMode="auto">
            <a:xfrm>
              <a:off x="240" y="2073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1" name="Line 69"/>
            <p:cNvSpPr>
              <a:spLocks noChangeShapeType="1"/>
            </p:cNvSpPr>
            <p:nvPr/>
          </p:nvSpPr>
          <p:spPr bwMode="auto">
            <a:xfrm flipV="1">
              <a:off x="1632" y="1334"/>
              <a:ext cx="0" cy="7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2" name="Line 70"/>
            <p:cNvSpPr>
              <a:spLocks noChangeShapeType="1"/>
            </p:cNvSpPr>
            <p:nvPr/>
          </p:nvSpPr>
          <p:spPr bwMode="auto">
            <a:xfrm>
              <a:off x="1632" y="152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3" name="Line 71"/>
            <p:cNvSpPr>
              <a:spLocks noChangeShapeType="1"/>
            </p:cNvSpPr>
            <p:nvPr/>
          </p:nvSpPr>
          <p:spPr bwMode="auto">
            <a:xfrm flipV="1">
              <a:off x="2256" y="133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4" name="Line 72"/>
            <p:cNvSpPr>
              <a:spLocks noChangeShapeType="1"/>
            </p:cNvSpPr>
            <p:nvPr/>
          </p:nvSpPr>
          <p:spPr bwMode="auto">
            <a:xfrm>
              <a:off x="4368" y="56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5" name="Line 73"/>
            <p:cNvSpPr>
              <a:spLocks noChangeShapeType="1"/>
            </p:cNvSpPr>
            <p:nvPr/>
          </p:nvSpPr>
          <p:spPr bwMode="auto">
            <a:xfrm>
              <a:off x="3696" y="56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6" name="Line 74"/>
            <p:cNvSpPr>
              <a:spLocks noChangeShapeType="1"/>
            </p:cNvSpPr>
            <p:nvPr/>
          </p:nvSpPr>
          <p:spPr bwMode="auto">
            <a:xfrm>
              <a:off x="2976" y="51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7" name="Line 75"/>
            <p:cNvSpPr>
              <a:spLocks noChangeShapeType="1"/>
            </p:cNvSpPr>
            <p:nvPr/>
          </p:nvSpPr>
          <p:spPr bwMode="auto">
            <a:xfrm>
              <a:off x="624" y="518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08" name="Text Box 76"/>
            <p:cNvSpPr txBox="1">
              <a:spLocks noChangeArrowheads="1"/>
            </p:cNvSpPr>
            <p:nvPr/>
          </p:nvSpPr>
          <p:spPr bwMode="auto">
            <a:xfrm>
              <a:off x="3333" y="432"/>
              <a:ext cx="68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D-Push Bus</a:t>
              </a:r>
            </a:p>
          </p:txBody>
        </p:sp>
        <p:sp>
          <p:nvSpPr>
            <p:cNvPr id="300109" name="Text Box 77"/>
            <p:cNvSpPr txBox="1">
              <a:spLocks noChangeArrowheads="1"/>
            </p:cNvSpPr>
            <p:nvPr/>
          </p:nvSpPr>
          <p:spPr bwMode="auto">
            <a:xfrm>
              <a:off x="4034" y="432"/>
              <a:ext cx="675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S-Push Bus</a:t>
              </a:r>
            </a:p>
          </p:txBody>
        </p:sp>
        <p:sp>
          <p:nvSpPr>
            <p:cNvPr id="300110" name="Text Box 78"/>
            <p:cNvSpPr txBox="1">
              <a:spLocks noChangeArrowheads="1"/>
            </p:cNvSpPr>
            <p:nvPr/>
          </p:nvSpPr>
          <p:spPr bwMode="auto">
            <a:xfrm>
              <a:off x="2048" y="3935"/>
              <a:ext cx="616" cy="1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D-Pull Bus</a:t>
              </a:r>
            </a:p>
          </p:txBody>
        </p:sp>
        <p:sp>
          <p:nvSpPr>
            <p:cNvPr id="300111" name="Text Box 79"/>
            <p:cNvSpPr txBox="1">
              <a:spLocks noChangeArrowheads="1"/>
            </p:cNvSpPr>
            <p:nvPr/>
          </p:nvSpPr>
          <p:spPr bwMode="auto">
            <a:xfrm>
              <a:off x="3145" y="3935"/>
              <a:ext cx="610" cy="1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S-Pull Bus</a:t>
              </a:r>
            </a:p>
          </p:txBody>
        </p:sp>
        <p:sp>
          <p:nvSpPr>
            <p:cNvPr id="300112" name="Text Box 80"/>
            <p:cNvSpPr txBox="1">
              <a:spLocks noChangeArrowheads="1"/>
            </p:cNvSpPr>
            <p:nvPr/>
          </p:nvSpPr>
          <p:spPr bwMode="auto">
            <a:xfrm>
              <a:off x="4667" y="3052"/>
              <a:ext cx="940" cy="1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To Next Neighbor</a:t>
              </a:r>
            </a:p>
          </p:txBody>
        </p:sp>
        <p:sp>
          <p:nvSpPr>
            <p:cNvPr id="300113" name="Text Box 81"/>
            <p:cNvSpPr txBox="1">
              <a:spLocks noChangeArrowheads="1"/>
            </p:cNvSpPr>
            <p:nvPr/>
          </p:nvSpPr>
          <p:spPr bwMode="auto">
            <a:xfrm>
              <a:off x="535" y="336"/>
              <a:ext cx="1061" cy="1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</a:rPr>
                <a:t>From Next Neighbor</a:t>
              </a:r>
            </a:p>
          </p:txBody>
        </p:sp>
        <p:sp>
          <p:nvSpPr>
            <p:cNvPr id="300114" name="Line 82"/>
            <p:cNvSpPr>
              <a:spLocks noChangeShapeType="1"/>
            </p:cNvSpPr>
            <p:nvPr/>
          </p:nvSpPr>
          <p:spPr bwMode="auto">
            <a:xfrm flipV="1">
              <a:off x="1536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15" name="Line 83"/>
            <p:cNvSpPr>
              <a:spLocks noChangeShapeType="1"/>
            </p:cNvSpPr>
            <p:nvPr/>
          </p:nvSpPr>
          <p:spPr bwMode="auto">
            <a:xfrm flipV="1">
              <a:off x="2160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16" name="Line 84"/>
            <p:cNvSpPr>
              <a:spLocks noChangeShapeType="1"/>
            </p:cNvSpPr>
            <p:nvPr/>
          </p:nvSpPr>
          <p:spPr bwMode="auto">
            <a:xfrm flipV="1">
              <a:off x="2784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17" name="Line 85"/>
            <p:cNvSpPr>
              <a:spLocks noChangeShapeType="1"/>
            </p:cNvSpPr>
            <p:nvPr/>
          </p:nvSpPr>
          <p:spPr bwMode="auto">
            <a:xfrm flipV="1">
              <a:off x="3456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18" name="Line 86"/>
            <p:cNvSpPr>
              <a:spLocks noChangeShapeType="1"/>
            </p:cNvSpPr>
            <p:nvPr/>
          </p:nvSpPr>
          <p:spPr bwMode="auto">
            <a:xfrm flipV="1">
              <a:off x="4080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19" name="Line 87"/>
            <p:cNvSpPr>
              <a:spLocks noChangeShapeType="1"/>
            </p:cNvSpPr>
            <p:nvPr/>
          </p:nvSpPr>
          <p:spPr bwMode="auto">
            <a:xfrm>
              <a:off x="1536" y="1430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0" name="Line 88"/>
            <p:cNvSpPr>
              <a:spLocks noChangeShapeType="1"/>
            </p:cNvSpPr>
            <p:nvPr/>
          </p:nvSpPr>
          <p:spPr bwMode="auto">
            <a:xfrm>
              <a:off x="2304" y="315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1" name="Line 89"/>
            <p:cNvSpPr>
              <a:spLocks noChangeShapeType="1"/>
            </p:cNvSpPr>
            <p:nvPr/>
          </p:nvSpPr>
          <p:spPr bwMode="auto">
            <a:xfrm>
              <a:off x="2928" y="315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2" name="Line 90"/>
            <p:cNvSpPr>
              <a:spLocks noChangeShapeType="1"/>
            </p:cNvSpPr>
            <p:nvPr/>
          </p:nvSpPr>
          <p:spPr bwMode="auto">
            <a:xfrm>
              <a:off x="2304" y="3158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3" name="Line 91"/>
            <p:cNvSpPr>
              <a:spLocks noChangeShapeType="1"/>
            </p:cNvSpPr>
            <p:nvPr/>
          </p:nvSpPr>
          <p:spPr bwMode="auto">
            <a:xfrm flipV="1">
              <a:off x="4512" y="248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4" name="Line 92"/>
            <p:cNvSpPr>
              <a:spLocks noChangeShapeType="1"/>
            </p:cNvSpPr>
            <p:nvPr/>
          </p:nvSpPr>
          <p:spPr bwMode="auto">
            <a:xfrm>
              <a:off x="4512" y="248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5" name="Text Box 93"/>
            <p:cNvSpPr txBox="1">
              <a:spLocks noChangeArrowheads="1"/>
            </p:cNvSpPr>
            <p:nvPr/>
          </p:nvSpPr>
          <p:spPr bwMode="auto">
            <a:xfrm>
              <a:off x="2438" y="2285"/>
              <a:ext cx="567" cy="1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900">
                  <a:solidFill>
                    <a:schemeClr val="tx1"/>
                  </a:solidFill>
                  <a:ea typeface="PMingLiU" pitchFamily="18" charset="-120"/>
                </a:rPr>
                <a:t>A_Operand</a:t>
              </a:r>
            </a:p>
          </p:txBody>
        </p:sp>
        <p:sp>
          <p:nvSpPr>
            <p:cNvPr id="300126" name="Text Box 94"/>
            <p:cNvSpPr txBox="1">
              <a:spLocks noChangeArrowheads="1"/>
            </p:cNvSpPr>
            <p:nvPr/>
          </p:nvSpPr>
          <p:spPr bwMode="auto">
            <a:xfrm>
              <a:off x="3318" y="2293"/>
              <a:ext cx="666" cy="1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900">
                  <a:solidFill>
                    <a:schemeClr val="tx1"/>
                  </a:solidFill>
                  <a:ea typeface="PMingLiU" pitchFamily="18" charset="-120"/>
                </a:rPr>
                <a:t>B_Operand</a:t>
              </a:r>
            </a:p>
          </p:txBody>
        </p:sp>
        <p:sp>
          <p:nvSpPr>
            <p:cNvPr id="300127" name="Text Box 95"/>
            <p:cNvSpPr txBox="1">
              <a:spLocks noChangeArrowheads="1"/>
            </p:cNvSpPr>
            <p:nvPr/>
          </p:nvSpPr>
          <p:spPr bwMode="auto">
            <a:xfrm>
              <a:off x="2783" y="3015"/>
              <a:ext cx="523" cy="1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900">
                  <a:solidFill>
                    <a:schemeClr val="tx1"/>
                  </a:solidFill>
                  <a:ea typeface="PMingLiU" pitchFamily="18" charset="-120"/>
                </a:rPr>
                <a:t>ALU_Out</a:t>
              </a:r>
            </a:p>
          </p:txBody>
        </p:sp>
        <p:sp>
          <p:nvSpPr>
            <p:cNvPr id="300128" name="Line 96"/>
            <p:cNvSpPr>
              <a:spLocks noChangeShapeType="1"/>
            </p:cNvSpPr>
            <p:nvPr/>
          </p:nvSpPr>
          <p:spPr bwMode="auto">
            <a:xfrm>
              <a:off x="240" y="303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29" name="Rectangle 97"/>
            <p:cNvSpPr>
              <a:spLocks noChangeArrowheads="1"/>
            </p:cNvSpPr>
            <p:nvPr/>
          </p:nvSpPr>
          <p:spPr bwMode="auto">
            <a:xfrm>
              <a:off x="384" y="2121"/>
              <a:ext cx="672" cy="1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100">
                  <a:solidFill>
                    <a:schemeClr val="tx1"/>
                  </a:solidFill>
                  <a:ea typeface="PMingLiU" pitchFamily="18" charset="-120"/>
                  <a:cs typeface="Arial" pitchFamily="34" charset="0"/>
                </a:rPr>
                <a:t>P-Random #</a:t>
              </a:r>
            </a:p>
          </p:txBody>
        </p:sp>
        <p:sp>
          <p:nvSpPr>
            <p:cNvPr id="300130" name="Line 98"/>
            <p:cNvSpPr>
              <a:spLocks noChangeShapeType="1"/>
            </p:cNvSpPr>
            <p:nvPr/>
          </p:nvSpPr>
          <p:spPr bwMode="auto">
            <a:xfrm>
              <a:off x="240" y="226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31" name="Text Box 99"/>
            <p:cNvSpPr txBox="1">
              <a:spLocks noChangeArrowheads="1"/>
            </p:cNvSpPr>
            <p:nvPr/>
          </p:nvSpPr>
          <p:spPr bwMode="auto">
            <a:xfrm>
              <a:off x="2483" y="2620"/>
              <a:ext cx="618" cy="30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1200">
                  <a:solidFill>
                    <a:srgbClr val="FF0000"/>
                  </a:solidFill>
                  <a:ea typeface="PMingLiU" pitchFamily="18" charset="-120"/>
                  <a:cs typeface="Arial" pitchFamily="34" charset="0"/>
                </a:rPr>
                <a:t>Execution</a:t>
              </a:r>
              <a:br>
                <a:rPr lang="en-US" altLang="zh-TW" sz="1200">
                  <a:solidFill>
                    <a:srgbClr val="FF0000"/>
                  </a:solidFill>
                  <a:ea typeface="PMingLiU" pitchFamily="18" charset="-120"/>
                  <a:cs typeface="Arial" pitchFamily="34" charset="0"/>
                </a:rPr>
              </a:br>
              <a:r>
                <a:rPr lang="en-US" altLang="zh-TW" sz="1200">
                  <a:solidFill>
                    <a:srgbClr val="FF0000"/>
                  </a:solidFill>
                  <a:ea typeface="PMingLiU" pitchFamily="18" charset="-120"/>
                  <a:cs typeface="Arial" pitchFamily="34" charset="0"/>
                </a:rPr>
                <a:t>Data path</a:t>
              </a:r>
            </a:p>
          </p:txBody>
        </p:sp>
        <p:sp>
          <p:nvSpPr>
            <p:cNvPr id="300132" name="Rectangle 100"/>
            <p:cNvSpPr>
              <a:spLocks noChangeArrowheads="1"/>
            </p:cNvSpPr>
            <p:nvPr/>
          </p:nvSpPr>
          <p:spPr bwMode="auto">
            <a:xfrm>
              <a:off x="1488" y="2611"/>
              <a:ext cx="816" cy="18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900">
                  <a:solidFill>
                    <a:srgbClr val="FF0000"/>
                  </a:solidFill>
                  <a:ea typeface="PMingLiU" pitchFamily="18" charset="-120"/>
                </a:rPr>
                <a:t>Multiply </a:t>
              </a:r>
            </a:p>
          </p:txBody>
        </p:sp>
        <p:sp>
          <p:nvSpPr>
            <p:cNvPr id="300133" name="Rectangle 101"/>
            <p:cNvSpPr>
              <a:spLocks noChangeArrowheads="1"/>
            </p:cNvSpPr>
            <p:nvPr/>
          </p:nvSpPr>
          <p:spPr bwMode="auto">
            <a:xfrm>
              <a:off x="1488" y="2745"/>
              <a:ext cx="816" cy="18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900">
                  <a:solidFill>
                    <a:srgbClr val="FF0000"/>
                  </a:solidFill>
                  <a:ea typeface="PMingLiU" pitchFamily="18" charset="-120"/>
                </a:rPr>
                <a:t>Find first bit</a:t>
              </a:r>
            </a:p>
          </p:txBody>
        </p:sp>
        <p:sp>
          <p:nvSpPr>
            <p:cNvPr id="300134" name="Rectangle 102"/>
            <p:cNvSpPr>
              <a:spLocks noChangeArrowheads="1"/>
            </p:cNvSpPr>
            <p:nvPr/>
          </p:nvSpPr>
          <p:spPr bwMode="auto">
            <a:xfrm>
              <a:off x="1488" y="2889"/>
              <a:ext cx="816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lnSpc>
                  <a:spcPct val="87000"/>
                </a:lnSpc>
              </a:pPr>
              <a:r>
                <a:rPr lang="en-US" altLang="zh-TW" sz="900">
                  <a:solidFill>
                    <a:srgbClr val="FF0000"/>
                  </a:solidFill>
                  <a:ea typeface="PMingLiU" pitchFamily="18" charset="-120"/>
                </a:rPr>
                <a:t>Add, shift, logical </a:t>
              </a:r>
            </a:p>
          </p:txBody>
        </p:sp>
        <p:sp>
          <p:nvSpPr>
            <p:cNvPr id="300135" name="Text Box 103"/>
            <p:cNvSpPr txBox="1">
              <a:spLocks noChangeArrowheads="1"/>
            </p:cNvSpPr>
            <p:nvPr/>
          </p:nvSpPr>
          <p:spPr bwMode="auto">
            <a:xfrm>
              <a:off x="630" y="1781"/>
              <a:ext cx="522" cy="1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TW" altLang="en-US" sz="900">
                  <a:solidFill>
                    <a:schemeClr val="tx1"/>
                  </a:solidFill>
                  <a:ea typeface="PMingLiU" pitchFamily="18" charset="-120"/>
                </a:rPr>
                <a:t>2 </a:t>
              </a:r>
              <a:r>
                <a:rPr lang="en-US" altLang="zh-TW" sz="900">
                  <a:solidFill>
                    <a:schemeClr val="tx1"/>
                  </a:solidFill>
                  <a:ea typeface="PMingLiU" pitchFamily="18" charset="-120"/>
                </a:rPr>
                <a:t>per CTX</a:t>
              </a:r>
            </a:p>
          </p:txBody>
        </p:sp>
        <p:sp>
          <p:nvSpPr>
            <p:cNvPr id="300136" name="Line 104"/>
            <p:cNvSpPr>
              <a:spLocks noChangeShapeType="1"/>
            </p:cNvSpPr>
            <p:nvPr/>
          </p:nvSpPr>
          <p:spPr bwMode="auto">
            <a:xfrm>
              <a:off x="720" y="1785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37" name="Line 105"/>
            <p:cNvSpPr>
              <a:spLocks noChangeShapeType="1"/>
            </p:cNvSpPr>
            <p:nvPr/>
          </p:nvSpPr>
          <p:spPr bwMode="auto">
            <a:xfrm flipV="1">
              <a:off x="720" y="1881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0138" name="Line 106"/>
            <p:cNvSpPr>
              <a:spLocks noChangeShapeType="1"/>
            </p:cNvSpPr>
            <p:nvPr/>
          </p:nvSpPr>
          <p:spPr bwMode="auto">
            <a:xfrm flipV="1">
              <a:off x="1152" y="1574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300140" name="Rectangle 1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Microengine V2</a:t>
            </a:r>
            <a:endParaRPr lang="en-US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IXP 2400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>
                <a:ea typeface="PMingLiU" pitchFamily="18" charset="-120"/>
              </a:rPr>
              <a:t>Eight next generation </a:t>
            </a:r>
            <a:r>
              <a:rPr lang="en-US" altLang="zh-TW" sz="2800" dirty="0" err="1">
                <a:ea typeface="PMingLiU" pitchFamily="18" charset="-120"/>
              </a:rPr>
              <a:t>Microengines</a:t>
            </a:r>
            <a:r>
              <a:rPr lang="en-US" altLang="zh-TW" sz="2800" dirty="0">
                <a:ea typeface="PMingLiU" pitchFamily="18" charset="-120"/>
              </a:rPr>
              <a:t> (MEv2)</a:t>
            </a:r>
          </a:p>
          <a:p>
            <a:pPr lvl="1"/>
            <a:r>
              <a:rPr lang="en-US" altLang="zh-TW" sz="2400" dirty="0">
                <a:ea typeface="PMingLiU" pitchFamily="18" charset="-120"/>
              </a:rPr>
              <a:t>Operating at 600MHz</a:t>
            </a:r>
          </a:p>
          <a:p>
            <a:pPr lvl="1"/>
            <a:r>
              <a:rPr lang="en-US" altLang="zh-TW" sz="2400" dirty="0">
                <a:ea typeface="PMingLiU" pitchFamily="18" charset="-120"/>
              </a:rPr>
              <a:t>Automated packet scheduling and handling</a:t>
            </a:r>
          </a:p>
          <a:p>
            <a:pPr lvl="1"/>
            <a:r>
              <a:rPr lang="en-US" altLang="zh-TW" sz="2400" dirty="0">
                <a:ea typeface="PMingLiU" pitchFamily="18" charset="-120"/>
              </a:rPr>
              <a:t>Local data store enables higher performance</a:t>
            </a:r>
          </a:p>
          <a:p>
            <a:r>
              <a:rPr lang="en-US" altLang="zh-TW" sz="2800" dirty="0">
                <a:ea typeface="PMingLiU" pitchFamily="18" charset="-120"/>
              </a:rPr>
              <a:t>Hardware acceleration for </a:t>
            </a:r>
            <a:r>
              <a:rPr lang="en-US" altLang="zh-TW" sz="2800" dirty="0" err="1">
                <a:ea typeface="PMingLiU" pitchFamily="18" charset="-120"/>
              </a:rPr>
              <a:t>DiffServ</a:t>
            </a:r>
            <a:r>
              <a:rPr lang="en-US" altLang="zh-TW" sz="2800" dirty="0">
                <a:ea typeface="PMingLiU" pitchFamily="18" charset="-120"/>
              </a:rPr>
              <a:t>, MPLS, and other </a:t>
            </a:r>
            <a:r>
              <a:rPr lang="en-US" altLang="zh-TW" sz="2800" dirty="0" err="1">
                <a:ea typeface="PMingLiU" pitchFamily="18" charset="-120"/>
              </a:rPr>
              <a:t>QoS</a:t>
            </a:r>
            <a:r>
              <a:rPr lang="en-US" altLang="zh-TW" sz="2800" dirty="0">
                <a:ea typeface="PMingLiU" pitchFamily="18" charset="-120"/>
              </a:rPr>
              <a:t> schemes</a:t>
            </a:r>
          </a:p>
          <a:p>
            <a:r>
              <a:rPr lang="en-US" altLang="zh-TW" sz="2800" dirty="0">
                <a:ea typeface="PMingLiU" pitchFamily="18" charset="-120"/>
              </a:rPr>
              <a:t>ATM Segmentation and Reassembly (SAR) support with headroom.</a:t>
            </a:r>
          </a:p>
          <a:p>
            <a:r>
              <a:rPr lang="en-US" altLang="zh-TW" sz="2800" dirty="0">
                <a:ea typeface="PMingLiU" pitchFamily="18" charset="-120"/>
              </a:rPr>
              <a:t>Intel® </a:t>
            </a:r>
            <a:r>
              <a:rPr lang="en-US" altLang="zh-TW" sz="2800" dirty="0" err="1">
                <a:ea typeface="PMingLiU" pitchFamily="18" charset="-120"/>
              </a:rPr>
              <a:t>Xscale</a:t>
            </a:r>
            <a:r>
              <a:rPr lang="en-US" altLang="zh-TW" sz="2800" baseline="30000" dirty="0" err="1">
                <a:ea typeface="PMingLiU" pitchFamily="18" charset="-120"/>
              </a:rPr>
              <a:t>TM</a:t>
            </a:r>
            <a:r>
              <a:rPr lang="en-US" altLang="zh-TW" sz="2800" dirty="0">
                <a:ea typeface="PMingLiU" pitchFamily="18" charset="-120"/>
              </a:rPr>
              <a:t> </a:t>
            </a:r>
            <a:r>
              <a:rPr lang="en-US" altLang="zh-TW" sz="2800" dirty="0" err="1">
                <a:ea typeface="PMingLiU" pitchFamily="18" charset="-120"/>
              </a:rPr>
              <a:t>microarchitecture</a:t>
            </a:r>
            <a:r>
              <a:rPr lang="en-US" altLang="zh-TW" sz="2800" dirty="0">
                <a:ea typeface="PMingLiU" pitchFamily="18" charset="-120"/>
              </a:rPr>
              <a:t> core operating at 600MHz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Myrinet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Processor on Myrinet NIC</a:t>
            </a:r>
          </a:p>
          <a:p>
            <a:pPr lvl="1"/>
            <a:r>
              <a:rPr lang="en-US" sz="2400"/>
              <a:t>Leading Interface card for Clustering</a:t>
            </a:r>
          </a:p>
          <a:p>
            <a:pPr lvl="1"/>
            <a:r>
              <a:rPr lang="en-US" sz="2400"/>
              <a:t>Offload Network processing from main Processor</a:t>
            </a:r>
          </a:p>
          <a:p>
            <a:pPr lvl="1"/>
            <a:r>
              <a:rPr lang="en-US" sz="2400"/>
              <a:t>One of the first “Network Processor”</a:t>
            </a:r>
          </a:p>
          <a:p>
            <a:r>
              <a:rPr lang="en-US" sz="2600"/>
              <a:t>Pipelined RISC processor</a:t>
            </a:r>
          </a:p>
          <a:p>
            <a:pPr lvl="1"/>
            <a:r>
              <a:rPr lang="en-US" sz="2400"/>
              <a:t>General Purpose Processor</a:t>
            </a:r>
          </a:p>
          <a:p>
            <a:pPr lvl="1"/>
            <a:r>
              <a:rPr lang="en-US" sz="2400"/>
              <a:t>Fully functional GCC with libraries</a:t>
            </a:r>
          </a:p>
          <a:p>
            <a:r>
              <a:rPr lang="en-US" sz="2600"/>
              <a:t>Interfaces</a:t>
            </a:r>
          </a:p>
          <a:p>
            <a:pPr lvl="1"/>
            <a:r>
              <a:rPr lang="en-US" sz="2400"/>
              <a:t>Network (Myrinet – High BW/Low Latency)</a:t>
            </a:r>
          </a:p>
          <a:p>
            <a:pPr lvl="1"/>
            <a:r>
              <a:rPr lang="en-US" sz="2400"/>
              <a:t>SRAM Memory Interface</a:t>
            </a:r>
          </a:p>
          <a:p>
            <a:pPr lvl="1"/>
            <a:r>
              <a:rPr lang="en-US" sz="2400"/>
              <a:t>BUS Interface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Myrinet Cards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2324" y="1647825"/>
            <a:ext cx="3710676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696" y="1647825"/>
            <a:ext cx="345222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0261" y="4191000"/>
            <a:ext cx="3893939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Physical Links are 10-Gigabit Ethernet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10+10 </a:t>
            </a:r>
            <a:r>
              <a:rPr lang="en-US" sz="1800" dirty="0"/>
              <a:t>Gigabits per second, full-duplex.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Converted </a:t>
            </a:r>
            <a:r>
              <a:rPr lang="en-US" sz="1800" dirty="0"/>
              <a:t>to other 10-Gigabit Ethernet </a:t>
            </a:r>
            <a:r>
              <a:rPr lang="en-US" sz="1800" dirty="0" err="1"/>
              <a:t>PHYs.</a:t>
            </a:r>
            <a:r>
              <a:rPr lang="en-US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At the Data-Link level, the links may be either Ethernet or </a:t>
            </a:r>
            <a:r>
              <a:rPr lang="en-US" sz="1800" dirty="0" err="1"/>
              <a:t>Myrinet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Software </a:t>
            </a:r>
            <a:r>
              <a:rPr lang="en-US" sz="2000" dirty="0" smtClean="0"/>
              <a:t>support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MX-10G is the low-level message-passing system for the </a:t>
            </a:r>
            <a:r>
              <a:rPr lang="en-US" sz="1800" dirty="0" smtClean="0"/>
              <a:t>Myri-10G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Includes </a:t>
            </a:r>
            <a:r>
              <a:rPr lang="en-US" sz="1800" dirty="0" err="1"/>
              <a:t>ethernet</a:t>
            </a:r>
            <a:r>
              <a:rPr lang="en-US" sz="1800" dirty="0"/>
              <a:t> emulation (TCP/IP, UDP/IP)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10-Gigabit </a:t>
            </a:r>
            <a:r>
              <a:rPr lang="en-US" sz="1800" dirty="0" smtClean="0"/>
              <a:t>Ethernet drivers (A matter of Firmware)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Performance with the </a:t>
            </a:r>
            <a:r>
              <a:rPr lang="en-US" sz="2000" dirty="0" smtClean="0"/>
              <a:t>Myri-10G </a:t>
            </a:r>
            <a:r>
              <a:rPr lang="en-US" sz="2000" dirty="0"/>
              <a:t>PCI-Express NICs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Myrinet</a:t>
            </a:r>
            <a:r>
              <a:rPr lang="en-US" sz="1800" dirty="0"/>
              <a:t> mode: 2µs MPI latency with 1.2 </a:t>
            </a:r>
            <a:r>
              <a:rPr lang="en-US" sz="1800" dirty="0" err="1"/>
              <a:t>GBytes</a:t>
            </a:r>
            <a:r>
              <a:rPr lang="en-US" sz="1800" dirty="0"/>
              <a:t>/s one-way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10-Gigabit Ethernet mode, 9.6 </a:t>
            </a:r>
            <a:r>
              <a:rPr lang="en-US" sz="1800" dirty="0" err="1"/>
              <a:t>Gbits</a:t>
            </a:r>
            <a:r>
              <a:rPr lang="en-US" sz="1800" dirty="0"/>
              <a:t>/s TCP/IP rate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Programmable Network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Software Programmable NICs</a:t>
            </a:r>
          </a:p>
          <a:p>
            <a:pPr lvl="1"/>
            <a:r>
              <a:rPr lang="en-US" sz="1800" dirty="0" smtClean="0"/>
              <a:t>Intel IQ960-RD66 Evaluation Card</a:t>
            </a:r>
          </a:p>
          <a:p>
            <a:pPr lvl="1"/>
            <a:r>
              <a:rPr lang="en-US" sz="1800" dirty="0" smtClean="0"/>
              <a:t>Cyclone Microsystems</a:t>
            </a:r>
          </a:p>
          <a:p>
            <a:pPr lvl="2"/>
            <a:r>
              <a:rPr lang="en-US" sz="1600" dirty="0" smtClean="0">
                <a:hlinkClick r:id="rId3"/>
              </a:rPr>
              <a:t>http://www.cyclone.com/products/network_adapters/index.php</a:t>
            </a:r>
            <a:endParaRPr lang="en-US" sz="1600" dirty="0" smtClean="0"/>
          </a:p>
          <a:p>
            <a:pPr lvl="1"/>
            <a:r>
              <a:rPr lang="en-US" sz="1800" dirty="0" smtClean="0"/>
              <a:t>Quadrics</a:t>
            </a:r>
          </a:p>
          <a:p>
            <a:pPr lvl="1"/>
            <a:r>
              <a:rPr lang="en-US" sz="1800" dirty="0" err="1" smtClean="0"/>
              <a:t>Myrinet</a:t>
            </a:r>
            <a:endParaRPr lang="en-US" sz="1800" dirty="0" smtClean="0"/>
          </a:p>
          <a:p>
            <a:pPr lvl="2"/>
            <a:r>
              <a:rPr lang="en-US" sz="1600" dirty="0" smtClean="0">
                <a:hlinkClick r:id="rId4"/>
              </a:rPr>
              <a:t>http://www.myri.com</a:t>
            </a:r>
            <a:endParaRPr lang="en-US" sz="1600" dirty="0" smtClean="0"/>
          </a:p>
          <a:p>
            <a:r>
              <a:rPr lang="en-US" sz="2000" dirty="0" smtClean="0"/>
              <a:t>Hardware/Software Programmable NICs</a:t>
            </a:r>
          </a:p>
          <a:p>
            <a:pPr lvl="1"/>
            <a:r>
              <a:rPr lang="en-US" sz="1800" dirty="0" err="1" smtClean="0"/>
              <a:t>RiceNIC</a:t>
            </a:r>
            <a:endParaRPr lang="en-US" sz="1800" dirty="0" smtClean="0"/>
          </a:p>
          <a:p>
            <a:pPr lvl="2"/>
            <a:r>
              <a:rPr lang="en-US" sz="1600" dirty="0" smtClean="0">
                <a:hlinkClick r:id="rId5"/>
              </a:rPr>
              <a:t>http://www.cs.rice.edu/CS/Architecture/ricenic/</a:t>
            </a:r>
            <a:endParaRPr lang="en-US" sz="1600" dirty="0" smtClean="0"/>
          </a:p>
          <a:p>
            <a:pPr lvl="1"/>
            <a:r>
              <a:rPr lang="en-US" sz="1800" dirty="0" err="1" smtClean="0"/>
              <a:t>NetFPGA</a:t>
            </a:r>
            <a:endParaRPr lang="en-US" sz="1800" dirty="0" smtClean="0"/>
          </a:p>
          <a:p>
            <a:pPr lvl="2"/>
            <a:r>
              <a:rPr lang="en-US" sz="1600" dirty="0" smtClean="0">
                <a:hlinkClick r:id="rId6"/>
              </a:rPr>
              <a:t>http://www.netfpga.org</a:t>
            </a:r>
            <a:endParaRPr lang="en-US" sz="1600" dirty="0" smtClean="0"/>
          </a:p>
          <a:p>
            <a:pPr lvl="1"/>
            <a:r>
              <a:rPr lang="en-US" sz="2000" dirty="0" smtClean="0"/>
              <a:t>Other FPGA based NICs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D352E-4949-4582-9BEC-E3B61D39B6A0}" type="datetime1">
              <a:rPr lang="en-US" smtClean="0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46D70-6E3D-4879-9181-C8250C2BD3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Next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Next Lecture</a:t>
            </a:r>
          </a:p>
          <a:p>
            <a:pPr lvl="1" indent="-282575" eaLnBrk="1" hangingPunct="1">
              <a:buFont typeface="Wingdings 2" pitchFamily="18" charset="2"/>
              <a:buChar char=""/>
              <a:defRPr/>
            </a:pPr>
            <a:r>
              <a:rPr lang="en-US" sz="2000" dirty="0" smtClean="0"/>
              <a:t>Hardware Accelerated Network Appliances</a:t>
            </a:r>
          </a:p>
          <a:p>
            <a:pPr eaLnBrk="1" hangingPunct="1">
              <a:defRPr/>
            </a:pPr>
            <a:r>
              <a:rPr lang="en-US" sz="2800" dirty="0" smtClean="0"/>
              <a:t>Laboratory</a:t>
            </a:r>
          </a:p>
          <a:p>
            <a:pPr lvl="1" indent="-282575" eaLnBrk="1" hangingPunct="1">
              <a:defRPr/>
            </a:pPr>
            <a:r>
              <a:rPr lang="en-US" sz="2000" dirty="0" smtClean="0"/>
              <a:t>Lab 5: </a:t>
            </a:r>
            <a:r>
              <a:rPr lang="en-US" sz="2000" dirty="0" smtClean="0"/>
              <a:t>Due </a:t>
            </a:r>
            <a:r>
              <a:rPr lang="en-US" sz="2000" dirty="0" smtClean="0"/>
              <a:t>on</a:t>
            </a:r>
            <a:r>
              <a:rPr lang="en-US" sz="2000" dirty="0" smtClean="0"/>
              <a:t> </a:t>
            </a:r>
            <a:r>
              <a:rPr lang="en-US" sz="2000" dirty="0" smtClean="0"/>
              <a:t>Oct </a:t>
            </a:r>
            <a:r>
              <a:rPr lang="en-US" sz="2000" dirty="0" smtClean="0"/>
              <a:t>1 </a:t>
            </a:r>
            <a:r>
              <a:rPr lang="en-US" sz="2000" dirty="0" smtClean="0"/>
              <a:t>at 11:55pm</a:t>
            </a:r>
          </a:p>
          <a:p>
            <a:pPr eaLnBrk="1" hangingPunct="1">
              <a:defRPr/>
            </a:pPr>
            <a:r>
              <a:rPr lang="en-US" sz="2800" dirty="0" smtClean="0"/>
              <a:t>Reading </a:t>
            </a:r>
            <a:r>
              <a:rPr lang="en-US" sz="2800" dirty="0" smtClean="0"/>
              <a:t>Assignment</a:t>
            </a:r>
          </a:p>
          <a:p>
            <a:pPr lvl="1" indent="-282575" eaLnBrk="1" hangingPunct="1">
              <a:defRPr/>
            </a:pPr>
            <a:r>
              <a:rPr lang="en-US" sz="2000" dirty="0"/>
              <a:t>DETER team, "</a:t>
            </a:r>
            <a:r>
              <a:rPr lang="en-US" sz="2000" dirty="0">
                <a:hlinkClick r:id="rId3"/>
              </a:rPr>
              <a:t>Cyber defense technology networking and evaluation</a:t>
            </a:r>
            <a:r>
              <a:rPr lang="en-US" sz="2000" dirty="0"/>
              <a:t>", In Communications of the ACM, Special issue on Emerging Technologies for Homeland Security, Vol. 47, Issue 3, </a:t>
            </a:r>
            <a:r>
              <a:rPr lang="en-US" sz="2000" dirty="0" err="1"/>
              <a:t>pp</a:t>
            </a:r>
            <a:r>
              <a:rPr lang="en-US" sz="2000" dirty="0"/>
              <a:t> 58-61, March 2004.</a:t>
            </a: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21B6F4-77AF-41C6-9375-383A9D0AE174}" type="slidenum">
              <a:rPr lang="en-US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018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DB5FF5-D5C8-46AD-A986-597268549031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Internetworking and Dist.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Network Processor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Terminology emerged in the industry 1997-1998</a:t>
            </a:r>
          </a:p>
          <a:p>
            <a:pPr lvl="1"/>
            <a:r>
              <a:rPr lang="en-US" sz="2400"/>
              <a:t>Many startups competing for the network building-block</a:t>
            </a:r>
          </a:p>
          <a:p>
            <a:pPr lvl="1"/>
            <a:r>
              <a:rPr lang="en-US" sz="2400"/>
              <a:t>Broad variety of products are presented as an NP</a:t>
            </a:r>
          </a:p>
          <a:p>
            <a:r>
              <a:rPr lang="en-US" sz="2600"/>
              <a:t>Function</a:t>
            </a:r>
          </a:p>
          <a:p>
            <a:pPr lvl="1"/>
            <a:r>
              <a:rPr lang="en-US" sz="2400"/>
              <a:t>Integration and programmability</a:t>
            </a:r>
          </a:p>
          <a:p>
            <a:pPr lvl="1"/>
            <a:r>
              <a:rPr lang="en-US" sz="2400"/>
              <a:t>Efficient processing of network headers in packets</a:t>
            </a:r>
          </a:p>
          <a:p>
            <a:pPr lvl="1"/>
            <a:r>
              <a:rPr lang="en-US" sz="2400"/>
              <a:t>Support for higher-level flow management</a:t>
            </a:r>
          </a:p>
          <a:p>
            <a:r>
              <a:rPr lang="en-US" sz="2600"/>
              <a:t>Wide spectrum of capabilities and target markets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“Flexibility of a fully programmable processor with performance approaching that of a custom ASIC.”</a:t>
            </a:r>
          </a:p>
          <a:p>
            <a:pPr lvl="1"/>
            <a:r>
              <a:rPr lang="en-US" sz="2400"/>
              <a:t>Faster time to market (no ASIC lead time)</a:t>
            </a:r>
          </a:p>
          <a:p>
            <a:pPr lvl="1"/>
            <a:r>
              <a:rPr lang="en-US" sz="2400"/>
              <a:t>Instead you get software development time</a:t>
            </a:r>
          </a:p>
          <a:p>
            <a:r>
              <a:rPr lang="en-US" sz="2600"/>
              <a:t>Field upgradability leading to longer lifetime</a:t>
            </a:r>
          </a:p>
          <a:p>
            <a:pPr lvl="1"/>
            <a:r>
              <a:rPr lang="en-US" sz="2400"/>
              <a:t>Ability to adapt deployed equipment to evolving and emerging standards and new application spaces</a:t>
            </a:r>
          </a:p>
          <a:p>
            <a:pPr lvl="1"/>
            <a:r>
              <a:rPr lang="en-US" sz="2400"/>
              <a:t>Enables multiple products using common hardware</a:t>
            </a:r>
          </a:p>
          <a:p>
            <a:r>
              <a:rPr lang="en-US" sz="2600"/>
              <a:t>Allows the network equipment vendors to focus on their value-add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Integrated GPP + system controller + “acceleration”</a:t>
            </a:r>
          </a:p>
          <a:p>
            <a:r>
              <a:rPr lang="en-US" sz="2400" dirty="0"/>
              <a:t>Fast forwarding engine with access to a “slow-path” control agent</a:t>
            </a:r>
          </a:p>
          <a:p>
            <a:r>
              <a:rPr lang="en-US" sz="2400" dirty="0"/>
              <a:t>A smart DMA engine</a:t>
            </a:r>
          </a:p>
          <a:p>
            <a:r>
              <a:rPr lang="en-US" sz="2400" dirty="0"/>
              <a:t>An intelligent NIC</a:t>
            </a:r>
          </a:p>
          <a:p>
            <a:r>
              <a:rPr lang="en-US" sz="2400" dirty="0"/>
              <a:t>A highly integrated set of components to replace a bunch of ASICs and the blade control </a:t>
            </a:r>
            <a:r>
              <a:rPr lang="en-US" sz="2400" dirty="0" err="1"/>
              <a:t>uP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 or attached GPP</a:t>
            </a:r>
          </a:p>
          <a:p>
            <a:r>
              <a:rPr lang="en-US" dirty="0"/>
              <a:t>Pool of multithreaded forwarding engines</a:t>
            </a:r>
          </a:p>
          <a:p>
            <a:r>
              <a:rPr lang="en-US" dirty="0"/>
              <a:t>High Bandwidth and High Capacity </a:t>
            </a:r>
            <a:r>
              <a:rPr lang="en-US" dirty="0" err="1"/>
              <a:t>Mems</a:t>
            </a:r>
            <a:endParaRPr lang="en-US" dirty="0"/>
          </a:p>
          <a:p>
            <a:pPr lvl="1"/>
            <a:r>
              <a:rPr lang="en-US" dirty="0"/>
              <a:t>Embedded and external SRAM and DRAM</a:t>
            </a:r>
          </a:p>
          <a:p>
            <a:r>
              <a:rPr lang="en-US" dirty="0"/>
              <a:t>Variety of Communication mediums</a:t>
            </a:r>
          </a:p>
          <a:p>
            <a:pPr lvl="1"/>
            <a:r>
              <a:rPr lang="en-US" dirty="0"/>
              <a:t>Integrated media interface or media bus</a:t>
            </a:r>
          </a:p>
          <a:p>
            <a:pPr lvl="1"/>
            <a:r>
              <a:rPr lang="en-US" dirty="0"/>
              <a:t>Interface to a switching fabric or backplane</a:t>
            </a:r>
          </a:p>
          <a:p>
            <a:pPr lvl="1"/>
            <a:r>
              <a:rPr lang="en-US" dirty="0"/>
              <a:t>Interface to a “host” control processor</a:t>
            </a:r>
          </a:p>
          <a:p>
            <a:pPr lvl="1"/>
            <a:r>
              <a:rPr lang="en-US" dirty="0"/>
              <a:t>Interface to coprocessors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Advantages</a:t>
            </a:r>
            <a:endParaRPr lang="en-US" b="0" dirty="0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Higher Performance</a:t>
            </a:r>
          </a:p>
          <a:p>
            <a:pPr lvl="1"/>
            <a:r>
              <a:rPr lang="en-US" sz="2400" dirty="0"/>
              <a:t>Specialized network processing engines</a:t>
            </a:r>
          </a:p>
          <a:p>
            <a:pPr lvl="1"/>
            <a:r>
              <a:rPr lang="en-US" sz="2400" dirty="0"/>
              <a:t>Multiple processing elements</a:t>
            </a:r>
          </a:p>
          <a:p>
            <a:pPr lvl="1"/>
            <a:r>
              <a:rPr lang="en-US" sz="2400" dirty="0"/>
              <a:t>Low Latency</a:t>
            </a:r>
          </a:p>
          <a:p>
            <a:r>
              <a:rPr lang="en-US" sz="2800" dirty="0"/>
              <a:t>Intelligence</a:t>
            </a:r>
          </a:p>
          <a:p>
            <a:pPr lvl="1"/>
            <a:r>
              <a:rPr lang="en-US" sz="2400" dirty="0"/>
              <a:t>Network level without going to main processor</a:t>
            </a:r>
          </a:p>
          <a:p>
            <a:r>
              <a:rPr lang="en-US" sz="2800" dirty="0"/>
              <a:t>Modularity</a:t>
            </a:r>
          </a:p>
          <a:p>
            <a:pPr lvl="1"/>
            <a:r>
              <a:rPr lang="en-US" sz="2400" dirty="0"/>
              <a:t>Taking the processing load off GPP</a:t>
            </a:r>
          </a:p>
          <a:p>
            <a:pPr lvl="1"/>
            <a:r>
              <a:rPr lang="en-US" sz="2400" dirty="0"/>
              <a:t>NP handles the network</a:t>
            </a:r>
          </a:p>
          <a:p>
            <a:pPr lvl="1"/>
            <a:r>
              <a:rPr lang="en-US" sz="2400" dirty="0"/>
              <a:t>GPP handles the application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NP Architectural Challenges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Application-specific architecture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Yet, covering a very broad space with varied (and ill-defined) requirements and no useful benchmarks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to understand the environment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to understand network protocols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to understand networking applications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Have to provide solutions before the actual problem is defined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Decompose into the things you can know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Flows, bandwidths, “Life-of-Packet” scenarios, specific common functions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1190</TotalTime>
  <Words>1840</Words>
  <Application>Microsoft Office PowerPoint</Application>
  <PresentationFormat>On-screen Show (4:3)</PresentationFormat>
  <Paragraphs>393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CSCI 558L Lecture 10: Programmable Network Cards</vt:lpstr>
      <vt:lpstr>Programmable Network Interface</vt:lpstr>
      <vt:lpstr>Programmable Network Interface</vt:lpstr>
      <vt:lpstr>Network Processor</vt:lpstr>
      <vt:lpstr>Motivation</vt:lpstr>
      <vt:lpstr>Usage</vt:lpstr>
      <vt:lpstr>Features</vt:lpstr>
      <vt:lpstr>Advantages</vt:lpstr>
      <vt:lpstr>NP Architectural Challenges</vt:lpstr>
      <vt:lpstr>Simplified Categorization of Applications</vt:lpstr>
      <vt:lpstr>Application</vt:lpstr>
      <vt:lpstr>Acceleration Techniques (1)</vt:lpstr>
      <vt:lpstr>Acceleration Techniques (2)</vt:lpstr>
      <vt:lpstr>Acceleration via Pipelining</vt:lpstr>
      <vt:lpstr>Acceleration via Parallelism</vt:lpstr>
      <vt:lpstr>Latency Hiding via Hardware Multi-Threading</vt:lpstr>
      <vt:lpstr>Coprocessors: NP’s for NP’s</vt:lpstr>
      <vt:lpstr>A Typical NP Architecture</vt:lpstr>
      <vt:lpstr>Intel i960</vt:lpstr>
      <vt:lpstr>Intel i960</vt:lpstr>
      <vt:lpstr>Intel IXA</vt:lpstr>
      <vt:lpstr>Intel IXP1200 NP</vt:lpstr>
      <vt:lpstr>Intel IXP 1200 Block Diagram</vt:lpstr>
      <vt:lpstr>IXP2400 Features</vt:lpstr>
      <vt:lpstr>Microengine V2</vt:lpstr>
      <vt:lpstr>IXP 2400</vt:lpstr>
      <vt:lpstr>Myrinet</vt:lpstr>
      <vt:lpstr>Myrinet Cards</vt:lpstr>
      <vt:lpstr>Flexibility</vt:lpstr>
      <vt:lpstr>Next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558L</dc:title>
  <dc:creator>User</dc:creator>
  <cp:lastModifiedBy>Young Cho</cp:lastModifiedBy>
  <cp:revision>128</cp:revision>
  <dcterms:created xsi:type="dcterms:W3CDTF">2010-01-11T18:33:02Z</dcterms:created>
  <dcterms:modified xsi:type="dcterms:W3CDTF">2012-09-25T17:19:00Z</dcterms:modified>
</cp:coreProperties>
</file>