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536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60" r:id="rId14"/>
    <p:sldId id="562" r:id="rId15"/>
    <p:sldId id="563" r:id="rId16"/>
    <p:sldId id="564" r:id="rId17"/>
    <p:sldId id="565" r:id="rId18"/>
    <p:sldId id="566" r:id="rId19"/>
    <p:sldId id="567" r:id="rId20"/>
    <p:sldId id="568" r:id="rId21"/>
    <p:sldId id="569" r:id="rId22"/>
    <p:sldId id="490" r:id="rId23"/>
    <p:sldId id="561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68" d="100"/>
          <a:sy n="68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490D2D35-BFD0-4AD6-A2EC-71161C9B6491}" type="datetimeFigureOut">
              <a:rPr lang="en-US"/>
              <a:pPr>
                <a:defRPr/>
              </a:pPr>
              <a:t>10/1/2012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F7F2805F-523E-46DC-82F1-86853981F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94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2805F-523E-46DC-82F1-86853981F60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196A2F-5E45-4361-8590-D1391C1281CD}" type="slidenum">
              <a:rPr lang="en-US"/>
              <a:pPr/>
              <a:t>6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0563"/>
            <a:ext cx="4557712" cy="3417887"/>
          </a:xfrm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7975"/>
          </a:xfrm>
        </p:spPr>
        <p:txBody>
          <a:bodyPr lIns="90057" tIns="45029" rIns="90057" bIns="45029"/>
          <a:lstStyle/>
          <a:p>
            <a:r>
              <a:rPr lang="en-US" altLang="zh-TW"/>
              <a:t>This foil highlights the features of the IXP1200 which also exist in the IXP1240 and IXP1250 NPs</a:t>
            </a:r>
          </a:p>
          <a:p>
            <a:endParaRPr lang="en-US" altLang="zh-TW"/>
          </a:p>
          <a:p>
            <a:r>
              <a:rPr lang="en-US" altLang="zh-TW"/>
              <a:t>The wide range of packet handling and control functionality integrated into the IXP1200 Network Processor enables equipment developers to focus on development of new features and services 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AD525B-ADD8-4609-82B8-F23568D1DCF1}" type="slidenum">
              <a:rPr lang="en-US"/>
              <a:pPr/>
              <a:t>8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</p:spPr>
        <p:txBody>
          <a:bodyPr lIns="91387" tIns="45692" rIns="91387" bIns="45692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2A3FD-E7C6-4B08-A839-E74154252FA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15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2A3FD-E7C6-4B08-A839-E74154252FA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08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R2</a:t>
            </a:r>
            <a:r>
              <a:rPr lang="en-US" baseline="0" dirty="0" smtClean="0"/>
              <a:t> is already loaded with 0000 0000 FFFF 0000</a:t>
            </a:r>
            <a:endParaRPr lang="en-US" dirty="0" smtClean="0"/>
          </a:p>
          <a:p>
            <a:r>
              <a:rPr lang="en-US" dirty="0" smtClean="0"/>
              <a:t>I: ANDF  R1  R2  FIFO[5]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2A3FD-E7C6-4B08-A839-E74154252FA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15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2A3FD-E7C6-4B08-A839-E74154252FA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13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2805F-523E-46DC-82F1-86853981F60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2805F-523E-46DC-82F1-86853981F60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BE3B9-E99F-4212-9BBF-31F86898755F}" type="datetime1">
              <a:rPr lang="en-US"/>
              <a:pPr>
                <a:defRPr/>
              </a:pPr>
              <a:t>10/1/2012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9B912-3E22-46C4-9FF9-46E97C8E02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E6C6B-A4ED-472F-A632-351C2399984C}" type="datetime1">
              <a:rPr lang="en-US"/>
              <a:pPr>
                <a:defRPr/>
              </a:pPr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C0640-154D-4F52-BDEF-6807DA9AFE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AF4FE-660D-4149-ABCE-2296E498156E}" type="datetime1">
              <a:rPr lang="en-US"/>
              <a:pPr>
                <a:defRPr/>
              </a:pPr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D2835-8E64-4FD8-B394-7A1B153D83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D352E-4949-4582-9BEC-E3B61D39B6A0}" type="datetime1">
              <a:rPr lang="en-US"/>
              <a:pPr>
                <a:defRPr/>
              </a:pPr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46D70-6E3D-4879-9181-C8250C2BD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4FF37-2614-460E-AD81-E1B1243EAD0D}" type="datetime1">
              <a:rPr lang="en-US"/>
              <a:pPr>
                <a:defRPr/>
              </a:pPr>
              <a:t>10/1/2012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4BFBA-57D6-4908-8387-5FA6FE30B3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8F49B-A5B6-4C96-8731-E5C7357B8E80}" type="datetime1">
              <a:rPr lang="en-US"/>
              <a:pPr>
                <a:defRPr/>
              </a:pPr>
              <a:t>10/1/2012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423DF-FD06-4F72-8B41-88331E1D54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4FE64-B5FD-4972-B0A0-5CA02913E5CF}" type="datetime1">
              <a:rPr lang="en-US"/>
              <a:pPr>
                <a:defRPr/>
              </a:pPr>
              <a:t>10/1/2012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FADBB-6E09-4792-BA4A-9B69627E4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8DE97-0A86-4A92-AEA1-FBF4D93F5FAF}" type="datetime1">
              <a:rPr lang="en-US"/>
              <a:pPr>
                <a:defRPr/>
              </a:pPr>
              <a:t>10/1/2012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3E119-98F7-4DB8-8FE2-947EAB5F3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C836D-3E0A-4808-8102-C333AD729A07}" type="datetime1">
              <a:rPr lang="en-US"/>
              <a:pPr>
                <a:defRPr/>
              </a:pPr>
              <a:t>10/1/2012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26D25-6CB7-4137-B53F-6021331C6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36BF7-C26B-42AD-A46C-98179EA708D9}" type="datetime1">
              <a:rPr lang="en-US"/>
              <a:pPr>
                <a:defRPr/>
              </a:pPr>
              <a:t>10/1/2012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F7EA4-2622-432A-9C92-FAE18E8562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2575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en-US" sz="3200">
              <a:latin typeface="Gill Sans MT" pitchFamily="34" charset="0"/>
              <a:cs typeface="Arial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FEA5F-7EBC-4E14-9223-DA64CD123768}" type="datetime1">
              <a:rPr lang="en-US"/>
              <a:pPr>
                <a:defRPr/>
              </a:pPr>
              <a:t>10/1/2012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D0056-3229-41A8-B15E-A4D4F2FAFB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B5A788"/>
                </a:solidFill>
                <a:latin typeface="Gill Sans MT" pitchFamily="34" charset="0"/>
                <a:cs typeface="Arial" charset="0"/>
              </a:defRPr>
            </a:lvl1pPr>
          </a:lstStyle>
          <a:p>
            <a:pPr>
              <a:defRPr/>
            </a:pPr>
            <a:fld id="{8A5DC883-4FE6-4660-81B1-68B3C1FDCA05}" type="datetime1">
              <a:rPr lang="en-US"/>
              <a:pPr>
                <a:defRPr/>
              </a:pPr>
              <a:t>10/1/2012</a:t>
            </a:fld>
            <a:endParaRPr lang="en-US">
              <a:solidFill>
                <a:srgbClr val="AAA393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5A788"/>
                </a:solidFill>
                <a:latin typeface="Gill Sans MT" pitchFamily="34" charset="0"/>
                <a:cs typeface="Arial" charset="0"/>
              </a:defRPr>
            </a:lvl1pPr>
          </a:lstStyle>
          <a:p>
            <a:pPr>
              <a:defRPr/>
            </a:pPr>
            <a:fld id="{C87308A9-9197-42C3-A9F4-94584B64C6ED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AAA393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CSCI 558L</a:t>
            </a:r>
            <a:b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1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Lecture 11: Intro to Network Processors</a:t>
            </a:r>
            <a:endParaRPr lang="en-US" sz="36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5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/>
          <a:lstStyle/>
          <a:p>
            <a:pPr marL="26988" eaLnBrk="1" hangingPunct="1">
              <a:lnSpc>
                <a:spcPct val="80000"/>
              </a:lnSpc>
            </a:pPr>
            <a:r>
              <a:rPr lang="en-US" smtClean="0">
                <a:solidFill>
                  <a:srgbClr val="320E04"/>
                </a:solidFill>
              </a:rPr>
              <a:t>Internetworking and Distributed Systems Laboratory</a:t>
            </a:r>
          </a:p>
          <a:p>
            <a:pPr marL="26988" eaLnBrk="1" hangingPunct="1">
              <a:lnSpc>
                <a:spcPct val="80000"/>
              </a:lnSpc>
            </a:pPr>
            <a:endParaRPr lang="en-US" sz="2000" smtClean="0">
              <a:solidFill>
                <a:srgbClr val="320E04"/>
              </a:solidFill>
            </a:endParaRPr>
          </a:p>
          <a:p>
            <a:pPr marL="26988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320E04"/>
                </a:solidFill>
              </a:rPr>
              <a:t>Young Cho</a:t>
            </a:r>
          </a:p>
          <a:p>
            <a:pPr marL="26988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320E04"/>
                </a:solidFill>
              </a:rPr>
              <a:t>Department of Computer Science</a:t>
            </a:r>
          </a:p>
          <a:p>
            <a:pPr marL="26988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320E04"/>
                </a:solidFill>
              </a:rPr>
              <a:t>University of Southern California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B157D1D-84EF-4FA1-9255-7777C6367C7F}" type="datetime1">
              <a:rPr lang="en-US" smtClean="0">
                <a:cs typeface="Arial" pitchFamily="34" charset="0"/>
              </a:rPr>
              <a:pPr/>
              <a:t>10/1/2012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418658F-779D-43D7-B65E-44A9743DE4E1}" type="slidenum">
              <a:rPr lang="en-US" smtClean="0">
                <a:cs typeface="Arial" pitchFamily="34" charset="0"/>
              </a:rPr>
              <a:pPr/>
              <a:t>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Internetworking and Dist.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IXP 2400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>
                <a:ea typeface="PMingLiU" pitchFamily="18" charset="-120"/>
              </a:rPr>
              <a:t>Eight next generation </a:t>
            </a:r>
            <a:r>
              <a:rPr lang="en-US" altLang="zh-TW" sz="2800" dirty="0" err="1">
                <a:ea typeface="PMingLiU" pitchFamily="18" charset="-120"/>
              </a:rPr>
              <a:t>Microengines</a:t>
            </a:r>
            <a:r>
              <a:rPr lang="en-US" altLang="zh-TW" sz="2800" dirty="0">
                <a:ea typeface="PMingLiU" pitchFamily="18" charset="-120"/>
              </a:rPr>
              <a:t> (MEv2)</a:t>
            </a:r>
          </a:p>
          <a:p>
            <a:pPr lvl="1"/>
            <a:r>
              <a:rPr lang="en-US" altLang="zh-TW" sz="2400" dirty="0">
                <a:ea typeface="PMingLiU" pitchFamily="18" charset="-120"/>
              </a:rPr>
              <a:t>Operating at 600MHz</a:t>
            </a:r>
          </a:p>
          <a:p>
            <a:pPr lvl="1"/>
            <a:r>
              <a:rPr lang="en-US" altLang="zh-TW" sz="2400" dirty="0">
                <a:ea typeface="PMingLiU" pitchFamily="18" charset="-120"/>
              </a:rPr>
              <a:t>Automated packet scheduling and handling</a:t>
            </a:r>
          </a:p>
          <a:p>
            <a:pPr lvl="1"/>
            <a:r>
              <a:rPr lang="en-US" altLang="zh-TW" sz="2400" dirty="0">
                <a:ea typeface="PMingLiU" pitchFamily="18" charset="-120"/>
              </a:rPr>
              <a:t>Local data store enables higher performance</a:t>
            </a:r>
          </a:p>
          <a:p>
            <a:r>
              <a:rPr lang="en-US" altLang="zh-TW" sz="2800" dirty="0">
                <a:ea typeface="PMingLiU" pitchFamily="18" charset="-120"/>
              </a:rPr>
              <a:t>Hardware acceleration for </a:t>
            </a:r>
            <a:r>
              <a:rPr lang="en-US" altLang="zh-TW" sz="2800" dirty="0" err="1">
                <a:ea typeface="PMingLiU" pitchFamily="18" charset="-120"/>
              </a:rPr>
              <a:t>DiffServ</a:t>
            </a:r>
            <a:r>
              <a:rPr lang="en-US" altLang="zh-TW" sz="2800" dirty="0">
                <a:ea typeface="PMingLiU" pitchFamily="18" charset="-120"/>
              </a:rPr>
              <a:t>, MPLS, and other </a:t>
            </a:r>
            <a:r>
              <a:rPr lang="en-US" altLang="zh-TW" sz="2800" dirty="0" err="1">
                <a:ea typeface="PMingLiU" pitchFamily="18" charset="-120"/>
              </a:rPr>
              <a:t>QoS</a:t>
            </a:r>
            <a:r>
              <a:rPr lang="en-US" altLang="zh-TW" sz="2800" dirty="0">
                <a:ea typeface="PMingLiU" pitchFamily="18" charset="-120"/>
              </a:rPr>
              <a:t> schemes</a:t>
            </a:r>
          </a:p>
          <a:p>
            <a:r>
              <a:rPr lang="en-US" altLang="zh-TW" sz="2800" dirty="0">
                <a:ea typeface="PMingLiU" pitchFamily="18" charset="-120"/>
              </a:rPr>
              <a:t>ATM Segmentation and Reassembly (SAR) support with headroom.</a:t>
            </a:r>
          </a:p>
          <a:p>
            <a:r>
              <a:rPr lang="en-US" altLang="zh-TW" sz="2800" dirty="0">
                <a:ea typeface="PMingLiU" pitchFamily="18" charset="-120"/>
              </a:rPr>
              <a:t>Intel® </a:t>
            </a:r>
            <a:r>
              <a:rPr lang="en-US" altLang="zh-TW" sz="2800" dirty="0" err="1">
                <a:ea typeface="PMingLiU" pitchFamily="18" charset="-120"/>
              </a:rPr>
              <a:t>Xscale</a:t>
            </a:r>
            <a:r>
              <a:rPr lang="en-US" altLang="zh-TW" sz="2800" baseline="30000" dirty="0" err="1">
                <a:ea typeface="PMingLiU" pitchFamily="18" charset="-120"/>
              </a:rPr>
              <a:t>TM</a:t>
            </a:r>
            <a:r>
              <a:rPr lang="en-US" altLang="zh-TW" sz="2800" dirty="0">
                <a:ea typeface="PMingLiU" pitchFamily="18" charset="-120"/>
              </a:rPr>
              <a:t> </a:t>
            </a:r>
            <a:r>
              <a:rPr lang="en-US" altLang="zh-TW" sz="2800" dirty="0" err="1">
                <a:ea typeface="PMingLiU" pitchFamily="18" charset="-120"/>
              </a:rPr>
              <a:t>microarchitecture</a:t>
            </a:r>
            <a:r>
              <a:rPr lang="en-US" altLang="zh-TW" sz="2800" dirty="0">
                <a:ea typeface="PMingLiU" pitchFamily="18" charset="-120"/>
              </a:rPr>
              <a:t> core operating at 600MHz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05211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Myrinet</a:t>
            </a:r>
            <a:endParaRPr 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Processor on Myrinet NIC</a:t>
            </a:r>
          </a:p>
          <a:p>
            <a:pPr lvl="1"/>
            <a:r>
              <a:rPr lang="en-US" sz="2400"/>
              <a:t>Leading Interface card for Clustering</a:t>
            </a:r>
          </a:p>
          <a:p>
            <a:pPr lvl="1"/>
            <a:r>
              <a:rPr lang="en-US" sz="2400"/>
              <a:t>Offload Network processing from main Processor</a:t>
            </a:r>
          </a:p>
          <a:p>
            <a:pPr lvl="1"/>
            <a:r>
              <a:rPr lang="en-US" sz="2400"/>
              <a:t>One of the first “Network Processor”</a:t>
            </a:r>
          </a:p>
          <a:p>
            <a:r>
              <a:rPr lang="en-US" sz="2600"/>
              <a:t>Pipelined RISC processor</a:t>
            </a:r>
          </a:p>
          <a:p>
            <a:pPr lvl="1"/>
            <a:r>
              <a:rPr lang="en-US" sz="2400"/>
              <a:t>General Purpose Processor</a:t>
            </a:r>
          </a:p>
          <a:p>
            <a:pPr lvl="1"/>
            <a:r>
              <a:rPr lang="en-US" sz="2400"/>
              <a:t>Fully functional GCC with libraries</a:t>
            </a:r>
          </a:p>
          <a:p>
            <a:r>
              <a:rPr lang="en-US" sz="2600"/>
              <a:t>Interfaces</a:t>
            </a:r>
          </a:p>
          <a:p>
            <a:pPr lvl="1"/>
            <a:r>
              <a:rPr lang="en-US" sz="2400"/>
              <a:t>Network (Myrinet – High BW/Low Latency)</a:t>
            </a:r>
          </a:p>
          <a:p>
            <a:pPr lvl="1"/>
            <a:r>
              <a:rPr lang="en-US" sz="2400"/>
              <a:t>SRAM Memory Interface</a:t>
            </a:r>
          </a:p>
          <a:p>
            <a:pPr lvl="1"/>
            <a:r>
              <a:rPr lang="en-US" sz="2400"/>
              <a:t>BUS Interface</a:t>
            </a:r>
          </a:p>
        </p:txBody>
      </p:sp>
    </p:spTree>
    <p:extLst>
      <p:ext uri="{BB962C8B-B14F-4D97-AF65-F5344CB8AC3E}">
        <p14:creationId xmlns:p14="http://schemas.microsoft.com/office/powerpoint/2010/main" val="285471180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Myrinet Cards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2324" y="1647825"/>
            <a:ext cx="3710676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696" y="1647825"/>
            <a:ext cx="345222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0261" y="4191000"/>
            <a:ext cx="3893939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843180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for </a:t>
            </a:r>
            <a:r>
              <a:rPr lang="en-US" dirty="0" err="1" smtClean="0"/>
              <a:t>Myrinet</a:t>
            </a:r>
            <a:endParaRPr lang="en-US" dirty="0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Physical Links are 10-Gigabit Ethernet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10+10 </a:t>
            </a:r>
            <a:r>
              <a:rPr lang="en-US" sz="1800" dirty="0"/>
              <a:t>Gigabits per second, full-duplex.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Converted </a:t>
            </a:r>
            <a:r>
              <a:rPr lang="en-US" sz="1800" dirty="0"/>
              <a:t>to other 10-Gigabit Ethernet </a:t>
            </a:r>
            <a:r>
              <a:rPr lang="en-US" sz="1800" dirty="0" err="1"/>
              <a:t>PHYs.</a:t>
            </a:r>
            <a:r>
              <a:rPr lang="en-US" sz="18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At the Data-Link level, the links may be either Ethernet or </a:t>
            </a:r>
            <a:r>
              <a:rPr lang="en-US" sz="1800" dirty="0" err="1"/>
              <a:t>Myrinet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Software </a:t>
            </a:r>
            <a:r>
              <a:rPr lang="en-US" sz="2000" dirty="0" smtClean="0"/>
              <a:t>support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MX-10G is the low-level message-passing system for the </a:t>
            </a:r>
            <a:r>
              <a:rPr lang="en-US" sz="1800" dirty="0" smtClean="0"/>
              <a:t>Myri-10G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Includes </a:t>
            </a:r>
            <a:r>
              <a:rPr lang="en-US" sz="1800" dirty="0" err="1"/>
              <a:t>ethernet</a:t>
            </a:r>
            <a:r>
              <a:rPr lang="en-US" sz="1800" dirty="0"/>
              <a:t> emulation (TCP/IP, UDP/IP)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10-Gigabit </a:t>
            </a:r>
            <a:r>
              <a:rPr lang="en-US" sz="1800" dirty="0" smtClean="0"/>
              <a:t>Ethernet drivers (A matter of Firmware)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Performance with the </a:t>
            </a:r>
            <a:r>
              <a:rPr lang="en-US" sz="2000" dirty="0" smtClean="0"/>
              <a:t>Myri-10G </a:t>
            </a:r>
            <a:r>
              <a:rPr lang="en-US" sz="2000" dirty="0"/>
              <a:t>PCI-Express NICs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Myrinet</a:t>
            </a:r>
            <a:r>
              <a:rPr lang="en-US" sz="1800" dirty="0"/>
              <a:t> mode: 2µs MPI latency with 1.2 </a:t>
            </a:r>
            <a:r>
              <a:rPr lang="en-US" sz="1800" dirty="0" err="1"/>
              <a:t>GBytes</a:t>
            </a:r>
            <a:r>
              <a:rPr lang="en-US" sz="1800" dirty="0"/>
              <a:t>/s one-way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10-Gigabit Ethernet mode, 9.6 </a:t>
            </a:r>
            <a:r>
              <a:rPr lang="en-US" sz="1800" dirty="0" err="1"/>
              <a:t>Gbits</a:t>
            </a:r>
            <a:r>
              <a:rPr lang="en-US" sz="1800" dirty="0"/>
              <a:t>/s TCP/IP rate</a:t>
            </a:r>
          </a:p>
        </p:txBody>
      </p:sp>
    </p:spTree>
    <p:extLst>
      <p:ext uri="{BB962C8B-B14F-4D97-AF65-F5344CB8AC3E}">
        <p14:creationId xmlns:p14="http://schemas.microsoft.com/office/powerpoint/2010/main" val="49609399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" y="0"/>
              <a:ext cx="9144000" cy="762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94" y="0"/>
            <a:ext cx="8973605" cy="762000"/>
          </a:xfrm>
        </p:spPr>
        <p:txBody>
          <a:bodyPr/>
          <a:lstStyle/>
          <a:p>
            <a:pPr algn="l"/>
            <a:r>
              <a:rPr lang="en-US" sz="2800" dirty="0" smtClean="0"/>
              <a:t>Phase-1: Single Core Network Processor</a:t>
            </a:r>
            <a:endParaRPr lang="en-US" sz="2800" dirty="0"/>
          </a:p>
        </p:txBody>
      </p:sp>
      <p:sp>
        <p:nvSpPr>
          <p:cNvPr id="26" name="Flowchart: Process 25"/>
          <p:cNvSpPr/>
          <p:nvPr/>
        </p:nvSpPr>
        <p:spPr>
          <a:xfrm>
            <a:off x="1447800" y="2081940"/>
            <a:ext cx="685800" cy="3175860"/>
          </a:xfrm>
          <a:prstGeom prst="flowChartProcess">
            <a:avLst/>
          </a:prstGeom>
          <a:solidFill>
            <a:schemeClr val="tx1"/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IF/</a:t>
            </a:r>
          </a:p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ID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3886200" y="2040997"/>
            <a:ext cx="685800" cy="3175860"/>
          </a:xfrm>
          <a:prstGeom prst="flowChartProcess">
            <a:avLst/>
          </a:prstGeom>
          <a:solidFill>
            <a:schemeClr val="tx1"/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ID/</a:t>
            </a:r>
          </a:p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EX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5791200" y="2068292"/>
            <a:ext cx="685800" cy="3175860"/>
          </a:xfrm>
          <a:prstGeom prst="flowChartProcess">
            <a:avLst/>
          </a:prstGeom>
          <a:solidFill>
            <a:schemeClr val="tx1"/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EX/</a:t>
            </a:r>
          </a:p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MEM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7924800" y="2081940"/>
            <a:ext cx="685800" cy="3175860"/>
          </a:xfrm>
          <a:prstGeom prst="flowChartProcess">
            <a:avLst/>
          </a:prstGeom>
          <a:solidFill>
            <a:schemeClr val="tx1"/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MEM/WB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31" name="Flowchart: Process 30"/>
          <p:cNvSpPr/>
          <p:nvPr/>
        </p:nvSpPr>
        <p:spPr>
          <a:xfrm>
            <a:off x="2743200" y="3897092"/>
            <a:ext cx="1143000" cy="1118460"/>
          </a:xfrm>
          <a:prstGeom prst="flowChartProcess">
            <a:avLst/>
          </a:prstGeom>
          <a:solidFill>
            <a:schemeClr val="tx1"/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FIFO MEMORY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2438400" y="2245232"/>
            <a:ext cx="1143000" cy="1118460"/>
          </a:xfrm>
          <a:prstGeom prst="flowChartProcess">
            <a:avLst/>
          </a:prstGeom>
          <a:solidFill>
            <a:schemeClr val="tx1"/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REGISTER FILE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6781800" y="3845432"/>
            <a:ext cx="1143000" cy="1118460"/>
          </a:xfrm>
          <a:prstGeom prst="flowChartProcess">
            <a:avLst/>
          </a:prstGeom>
          <a:solidFill>
            <a:schemeClr val="tx1"/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DATA MEMORY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35" name="Flowchart: Process 34"/>
          <p:cNvSpPr/>
          <p:nvPr/>
        </p:nvSpPr>
        <p:spPr>
          <a:xfrm>
            <a:off x="304800" y="3810000"/>
            <a:ext cx="1143000" cy="1118460"/>
          </a:xfrm>
          <a:prstGeom prst="flowChartProcess">
            <a:avLst/>
          </a:prstGeom>
          <a:solidFill>
            <a:schemeClr val="tx1"/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INSTR MEMORY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36" name="Flowchart: Manual Operation 35"/>
          <p:cNvSpPr/>
          <p:nvPr/>
        </p:nvSpPr>
        <p:spPr>
          <a:xfrm rot="16200000">
            <a:off x="4095750" y="3268442"/>
            <a:ext cx="2171700" cy="609600"/>
          </a:xfrm>
          <a:prstGeom prst="flowChartManualOperation">
            <a:avLst/>
          </a:prstGeom>
          <a:solidFill>
            <a:schemeClr val="tx1"/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ALU</a:t>
            </a:r>
            <a:endParaRPr lang="en-US" sz="1400" b="1" dirty="0">
              <a:solidFill>
                <a:srgbClr val="FFC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85800" y="3186751"/>
            <a:ext cx="0" cy="623249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133600" y="4404662"/>
            <a:ext cx="609600" cy="2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581400" y="2790004"/>
            <a:ext cx="304800" cy="1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597022" y="4404664"/>
            <a:ext cx="304800" cy="1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591335" y="2804462"/>
            <a:ext cx="304800" cy="1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486400" y="3519022"/>
            <a:ext cx="304800" cy="1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477000" y="4404665"/>
            <a:ext cx="304800" cy="1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29" idx="3"/>
            <a:endCxn id="32" idx="0"/>
          </p:cNvCxnSpPr>
          <p:nvPr/>
        </p:nvCxnSpPr>
        <p:spPr>
          <a:xfrm flipH="1" flipV="1">
            <a:off x="3009900" y="2245232"/>
            <a:ext cx="5600700" cy="1424638"/>
          </a:xfrm>
          <a:prstGeom prst="bentConnector4">
            <a:avLst>
              <a:gd name="adj1" fmla="val -4082"/>
              <a:gd name="adj2" fmla="val 134214"/>
            </a:avLst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9" idx="3"/>
            <a:endCxn id="31" idx="2"/>
          </p:cNvCxnSpPr>
          <p:nvPr/>
        </p:nvCxnSpPr>
        <p:spPr>
          <a:xfrm flipH="1">
            <a:off x="3314700" y="3669870"/>
            <a:ext cx="5295900" cy="1345682"/>
          </a:xfrm>
          <a:prstGeom prst="bentConnector4">
            <a:avLst>
              <a:gd name="adj1" fmla="val -4317"/>
              <a:gd name="adj2" fmla="val 136004"/>
            </a:avLst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ocess 59"/>
          <p:cNvSpPr/>
          <p:nvPr/>
        </p:nvSpPr>
        <p:spPr>
          <a:xfrm>
            <a:off x="304800" y="2487390"/>
            <a:ext cx="838200" cy="699361"/>
          </a:xfrm>
          <a:prstGeom prst="flowChartProcess">
            <a:avLst/>
          </a:prstGeom>
          <a:solidFill>
            <a:schemeClr val="tx1"/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PC</a:t>
            </a:r>
            <a:endParaRPr lang="en-US" sz="1400" b="1" dirty="0">
              <a:solidFill>
                <a:srgbClr val="FFC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133600" y="2773514"/>
            <a:ext cx="304800" cy="1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477000" y="3505198"/>
            <a:ext cx="1447800" cy="2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0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" y="0"/>
              <a:ext cx="9144000" cy="762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95" y="0"/>
            <a:ext cx="8227481" cy="762000"/>
          </a:xfrm>
        </p:spPr>
        <p:txBody>
          <a:bodyPr/>
          <a:lstStyle/>
          <a:p>
            <a:pPr algn="l"/>
            <a:r>
              <a:rPr lang="en-US" sz="2800" dirty="0" smtClean="0"/>
              <a:t>Phase-2: 4-Threaded Single Core NP</a:t>
            </a:r>
            <a:endParaRPr lang="en-US" sz="2800" dirty="0"/>
          </a:p>
        </p:txBody>
      </p:sp>
      <p:sp>
        <p:nvSpPr>
          <p:cNvPr id="6" name="Flowchart: Process 5"/>
          <p:cNvSpPr/>
          <p:nvPr/>
        </p:nvSpPr>
        <p:spPr>
          <a:xfrm>
            <a:off x="3693338" y="2730137"/>
            <a:ext cx="4231462" cy="1702526"/>
          </a:xfrm>
          <a:prstGeom prst="flowChartProcess">
            <a:avLst/>
          </a:prstGeom>
          <a:noFill/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Data Path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371600" y="1828800"/>
            <a:ext cx="808850" cy="801189"/>
          </a:xfrm>
          <a:prstGeom prst="flowChartProcess">
            <a:avLst/>
          </a:prstGeom>
          <a:solidFill>
            <a:srgbClr val="FFFF00"/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371600" y="2730137"/>
            <a:ext cx="815557" cy="801189"/>
          </a:xfrm>
          <a:prstGeom prst="flowChartProcess">
            <a:avLst/>
          </a:prstGeom>
          <a:solidFill>
            <a:srgbClr val="00B0F0"/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379069" y="3631474"/>
            <a:ext cx="808850" cy="801189"/>
          </a:xfrm>
          <a:prstGeom prst="flowChartProcess">
            <a:avLst/>
          </a:prstGeom>
          <a:solidFill>
            <a:srgbClr val="00B050"/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1371600" y="4532811"/>
            <a:ext cx="808850" cy="801189"/>
          </a:xfrm>
          <a:prstGeom prst="flowChartProcess">
            <a:avLst/>
          </a:prstGeom>
          <a:solidFill>
            <a:schemeClr val="accent4">
              <a:lumMod val="50000"/>
              <a:lumOff val="50000"/>
            </a:schemeClr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Flowchart: Manual Operation 14"/>
          <p:cNvSpPr/>
          <p:nvPr/>
        </p:nvSpPr>
        <p:spPr>
          <a:xfrm rot="16200000">
            <a:off x="1482339" y="3329283"/>
            <a:ext cx="2854234" cy="504235"/>
          </a:xfrm>
          <a:prstGeom prst="flowChartManualOperation">
            <a:avLst/>
          </a:prstGeom>
          <a:noFill/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72980" y="2229394"/>
            <a:ext cx="499553" cy="0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157786" y="3130731"/>
            <a:ext cx="499553" cy="0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172980" y="4032069"/>
            <a:ext cx="499553" cy="0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72980" y="4933406"/>
            <a:ext cx="499553" cy="0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2"/>
            <a:endCxn id="6" idx="1"/>
          </p:cNvCxnSpPr>
          <p:nvPr/>
        </p:nvCxnSpPr>
        <p:spPr>
          <a:xfrm>
            <a:off x="3161573" y="3581400"/>
            <a:ext cx="531765" cy="0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6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35" name="Rectangle 3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" y="0"/>
              <a:ext cx="9144000" cy="762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55" y="89620"/>
            <a:ext cx="8840255" cy="649827"/>
          </a:xfrm>
        </p:spPr>
        <p:txBody>
          <a:bodyPr/>
          <a:lstStyle/>
          <a:p>
            <a:pPr algn="l"/>
            <a:r>
              <a:rPr lang="en-US" sz="2800" dirty="0" smtClean="0"/>
              <a:t>Phase-3: 8-Threaded Dual Core NP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2362200" y="3942121"/>
            <a:ext cx="4836255" cy="2306279"/>
            <a:chOff x="1758933" y="2286000"/>
            <a:chExt cx="5556267" cy="2667000"/>
          </a:xfrm>
        </p:grpSpPr>
        <p:sp>
          <p:nvSpPr>
            <p:cNvPr id="6" name="Flowchart: Process 5"/>
            <p:cNvSpPr/>
            <p:nvPr/>
          </p:nvSpPr>
          <p:spPr>
            <a:xfrm>
              <a:off x="3727467" y="2971800"/>
              <a:ext cx="3587733" cy="1295400"/>
            </a:xfrm>
            <a:prstGeom prst="flowChartProcess">
              <a:avLst/>
            </a:prstGeom>
            <a:noFill/>
            <a:ln w="4064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Core-1 Data Path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1758933" y="2286000"/>
              <a:ext cx="685800" cy="609600"/>
            </a:xfrm>
            <a:prstGeom prst="flowChartProcess">
              <a:avLst/>
            </a:prstGeom>
            <a:solidFill>
              <a:srgbClr val="FFFF00"/>
            </a:solidFill>
            <a:ln w="4064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1758933" y="2971800"/>
              <a:ext cx="691487" cy="609600"/>
            </a:xfrm>
            <a:prstGeom prst="flowChartProcess">
              <a:avLst/>
            </a:prstGeom>
            <a:solidFill>
              <a:srgbClr val="00B0F0"/>
            </a:solidFill>
            <a:ln w="4064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1765266" y="3657600"/>
              <a:ext cx="685800" cy="609600"/>
            </a:xfrm>
            <a:prstGeom prst="flowChartProcess">
              <a:avLst/>
            </a:prstGeom>
            <a:solidFill>
              <a:srgbClr val="00B050"/>
            </a:solidFill>
            <a:ln w="4064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758933" y="4343400"/>
              <a:ext cx="685800" cy="609600"/>
            </a:xfrm>
            <a:prstGeom prst="flowChartProcess">
              <a:avLst/>
            </a:prstGeom>
            <a:solidFill>
              <a:schemeClr val="accent4">
                <a:lumMod val="50000"/>
                <a:lumOff val="50000"/>
              </a:schemeClr>
            </a:solidFill>
            <a:ln w="4064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Flowchart: Manual Operation 14"/>
            <p:cNvSpPr/>
            <p:nvPr/>
          </p:nvSpPr>
          <p:spPr>
            <a:xfrm rot="16200000">
              <a:off x="1976986" y="3405737"/>
              <a:ext cx="2171700" cy="427526"/>
            </a:xfrm>
            <a:prstGeom prst="flowChartManualOperation">
              <a:avLst/>
            </a:prstGeom>
            <a:noFill/>
            <a:ln w="4064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b="1" dirty="0">
                <a:solidFill>
                  <a:srgbClr val="FFC00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438400" y="2590800"/>
              <a:ext cx="423556" cy="0"/>
            </a:xfrm>
            <a:prstGeom prst="straightConnector1">
              <a:avLst/>
            </a:prstGeom>
            <a:ln w="4064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425517" y="3276600"/>
              <a:ext cx="423556" cy="0"/>
            </a:xfrm>
            <a:prstGeom prst="straightConnector1">
              <a:avLst/>
            </a:prstGeom>
            <a:ln w="4064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438400" y="3962400"/>
              <a:ext cx="423556" cy="0"/>
            </a:xfrm>
            <a:prstGeom prst="straightConnector1">
              <a:avLst/>
            </a:prstGeom>
            <a:ln w="4064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438400" y="4648200"/>
              <a:ext cx="423556" cy="0"/>
            </a:xfrm>
            <a:prstGeom prst="straightConnector1">
              <a:avLst/>
            </a:prstGeom>
            <a:ln w="4064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5" idx="2"/>
              <a:endCxn id="6" idx="1"/>
            </p:cNvCxnSpPr>
            <p:nvPr/>
          </p:nvCxnSpPr>
          <p:spPr>
            <a:xfrm>
              <a:off x="3276599" y="3619500"/>
              <a:ext cx="450868" cy="0"/>
            </a:xfrm>
            <a:prstGeom prst="straightConnector1">
              <a:avLst/>
            </a:prstGeom>
            <a:ln w="4064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7712" y="1219201"/>
            <a:ext cx="4836255" cy="2306279"/>
            <a:chOff x="1758933" y="2286000"/>
            <a:chExt cx="5556267" cy="2667000"/>
          </a:xfrm>
        </p:grpSpPr>
        <p:sp>
          <p:nvSpPr>
            <p:cNvPr id="17" name="Flowchart: Process 16"/>
            <p:cNvSpPr/>
            <p:nvPr/>
          </p:nvSpPr>
          <p:spPr>
            <a:xfrm>
              <a:off x="3727467" y="2971800"/>
              <a:ext cx="3587733" cy="1295400"/>
            </a:xfrm>
            <a:prstGeom prst="flowChartProcess">
              <a:avLst/>
            </a:prstGeom>
            <a:noFill/>
            <a:ln w="4064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Core-0 Data Path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1758933" y="2286000"/>
              <a:ext cx="685800" cy="609600"/>
            </a:xfrm>
            <a:prstGeom prst="flowChartProcess">
              <a:avLst/>
            </a:prstGeom>
            <a:solidFill>
              <a:srgbClr val="FFFF00"/>
            </a:solidFill>
            <a:ln w="4064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Flowchart: Process 19"/>
            <p:cNvSpPr/>
            <p:nvPr/>
          </p:nvSpPr>
          <p:spPr>
            <a:xfrm>
              <a:off x="1758933" y="2971800"/>
              <a:ext cx="691487" cy="609600"/>
            </a:xfrm>
            <a:prstGeom prst="flowChartProcess">
              <a:avLst/>
            </a:prstGeom>
            <a:solidFill>
              <a:srgbClr val="00B0F0"/>
            </a:solidFill>
            <a:ln w="4064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Flowchart: Process 24"/>
            <p:cNvSpPr/>
            <p:nvPr/>
          </p:nvSpPr>
          <p:spPr>
            <a:xfrm>
              <a:off x="1765266" y="3657600"/>
              <a:ext cx="685800" cy="609600"/>
            </a:xfrm>
            <a:prstGeom prst="flowChartProcess">
              <a:avLst/>
            </a:prstGeom>
            <a:solidFill>
              <a:srgbClr val="00B050"/>
            </a:solidFill>
            <a:ln w="4064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Flowchart: Process 25"/>
            <p:cNvSpPr/>
            <p:nvPr/>
          </p:nvSpPr>
          <p:spPr>
            <a:xfrm>
              <a:off x="1758933" y="4343400"/>
              <a:ext cx="685800" cy="609600"/>
            </a:xfrm>
            <a:prstGeom prst="flowChartProcess">
              <a:avLst/>
            </a:prstGeom>
            <a:solidFill>
              <a:schemeClr val="accent4">
                <a:lumMod val="50000"/>
                <a:lumOff val="50000"/>
              </a:schemeClr>
            </a:solidFill>
            <a:ln w="4064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nual Operation 26"/>
            <p:cNvSpPr/>
            <p:nvPr/>
          </p:nvSpPr>
          <p:spPr>
            <a:xfrm rot="16200000">
              <a:off x="1976986" y="3405737"/>
              <a:ext cx="2171700" cy="427526"/>
            </a:xfrm>
            <a:prstGeom prst="flowChartManualOperation">
              <a:avLst/>
            </a:prstGeom>
            <a:noFill/>
            <a:ln w="4064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b="1" dirty="0">
                <a:solidFill>
                  <a:srgbClr val="FFC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438400" y="2590800"/>
              <a:ext cx="423556" cy="0"/>
            </a:xfrm>
            <a:prstGeom prst="straightConnector1">
              <a:avLst/>
            </a:prstGeom>
            <a:ln w="4064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425517" y="3276600"/>
              <a:ext cx="423556" cy="0"/>
            </a:xfrm>
            <a:prstGeom prst="straightConnector1">
              <a:avLst/>
            </a:prstGeom>
            <a:ln w="4064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438400" y="3962400"/>
              <a:ext cx="423556" cy="0"/>
            </a:xfrm>
            <a:prstGeom prst="straightConnector1">
              <a:avLst/>
            </a:prstGeom>
            <a:ln w="4064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438400" y="4648200"/>
              <a:ext cx="423556" cy="0"/>
            </a:xfrm>
            <a:prstGeom prst="straightConnector1">
              <a:avLst/>
            </a:prstGeom>
            <a:ln w="4064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7" idx="2"/>
              <a:endCxn id="17" idx="1"/>
            </p:cNvCxnSpPr>
            <p:nvPr/>
          </p:nvCxnSpPr>
          <p:spPr>
            <a:xfrm>
              <a:off x="3276599" y="3619500"/>
              <a:ext cx="450868" cy="0"/>
            </a:xfrm>
            <a:prstGeom prst="straightConnector1">
              <a:avLst/>
            </a:prstGeom>
            <a:ln w="4064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lowchart: Process 32"/>
          <p:cNvSpPr/>
          <p:nvPr/>
        </p:nvSpPr>
        <p:spPr>
          <a:xfrm>
            <a:off x="1524000" y="1066800"/>
            <a:ext cx="1447800" cy="5334000"/>
          </a:xfrm>
          <a:prstGeom prst="flowChartProcess">
            <a:avLst/>
          </a:prstGeom>
          <a:noFill/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Instruction</a:t>
            </a:r>
          </a:p>
          <a:p>
            <a:pPr algn="ctr"/>
            <a:r>
              <a:rPr lang="en-US" b="1" dirty="0" smtClean="0">
                <a:solidFill>
                  <a:srgbClr val="FFC000"/>
                </a:solidFill>
              </a:rPr>
              <a:t> Memory</a:t>
            </a:r>
          </a:p>
        </p:txBody>
      </p:sp>
    </p:spTree>
    <p:extLst>
      <p:ext uri="{BB962C8B-B14F-4D97-AF65-F5344CB8AC3E}">
        <p14:creationId xmlns:p14="http://schemas.microsoft.com/office/powerpoint/2010/main" val="17531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" y="0"/>
              <a:ext cx="9144000" cy="762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9" y="0"/>
            <a:ext cx="7499350" cy="762000"/>
          </a:xfrm>
        </p:spPr>
        <p:txBody>
          <a:bodyPr/>
          <a:lstStyle/>
          <a:p>
            <a:pPr algn="l"/>
            <a:r>
              <a:rPr lang="en-US" sz="2800" dirty="0" smtClean="0"/>
              <a:t>Phase-2: FIFO Control Machine</a:t>
            </a:r>
            <a:endParaRPr lang="en-US" sz="2800" dirty="0"/>
          </a:p>
        </p:txBody>
      </p:sp>
      <p:sp>
        <p:nvSpPr>
          <p:cNvPr id="6" name="Flowchart: Process 5"/>
          <p:cNvSpPr/>
          <p:nvPr/>
        </p:nvSpPr>
        <p:spPr>
          <a:xfrm>
            <a:off x="981404" y="2701832"/>
            <a:ext cx="1447800" cy="1759133"/>
          </a:xfrm>
          <a:prstGeom prst="flowChartProcess">
            <a:avLst/>
          </a:prstGeom>
          <a:noFill/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FIFO Control Machine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29204" y="3124200"/>
            <a:ext cx="2057400" cy="0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4486604" y="1143000"/>
            <a:ext cx="4276396" cy="4876800"/>
          </a:xfrm>
          <a:prstGeom prst="flowChartProcess">
            <a:avLst/>
          </a:prstGeom>
          <a:noFill/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4-Threaded Single Core Processor 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9203" y="2701832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FIFO Ready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429204" y="4022833"/>
            <a:ext cx="2057401" cy="0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29204" y="3653501"/>
            <a:ext cx="207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Process Done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76401" y="1752600"/>
            <a:ext cx="0" cy="949232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705304" y="4460965"/>
            <a:ext cx="0" cy="949232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5103" y="1904050"/>
            <a:ext cx="160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Incoming Packet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200" y="4612415"/>
            <a:ext cx="160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Outgoing Packet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7391400" y="1904050"/>
            <a:ext cx="808850" cy="801189"/>
          </a:xfrm>
          <a:prstGeom prst="flowChartProcess">
            <a:avLst/>
          </a:prstGeom>
          <a:solidFill>
            <a:srgbClr val="FFFF00"/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7391400" y="2805387"/>
            <a:ext cx="815557" cy="801189"/>
          </a:xfrm>
          <a:prstGeom prst="flowChartProcess">
            <a:avLst/>
          </a:prstGeom>
          <a:solidFill>
            <a:srgbClr val="00B0F0"/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7398869" y="3706724"/>
            <a:ext cx="808850" cy="801189"/>
          </a:xfrm>
          <a:prstGeom prst="flowChartProcess">
            <a:avLst/>
          </a:prstGeom>
          <a:solidFill>
            <a:srgbClr val="92D050"/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7391400" y="4608061"/>
            <a:ext cx="808850" cy="801189"/>
          </a:xfrm>
          <a:prstGeom prst="flowChartProcess">
            <a:avLst/>
          </a:prstGeom>
          <a:solidFill>
            <a:srgbClr val="FF0000"/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495800" y="1904050"/>
            <a:ext cx="1447800" cy="3505199"/>
          </a:xfrm>
          <a:prstGeom prst="flowChartProcess">
            <a:avLst/>
          </a:prstGeom>
          <a:noFill/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Internal FIFO Control Machine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943600" y="2133600"/>
            <a:ext cx="1447800" cy="0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943600" y="2514600"/>
            <a:ext cx="1447801" cy="0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43600" y="1752600"/>
            <a:ext cx="1455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FR0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39865" y="2157456"/>
            <a:ext cx="1455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PD0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943600" y="3012826"/>
            <a:ext cx="1447800" cy="0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943600" y="3393826"/>
            <a:ext cx="1447801" cy="0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43600" y="2631826"/>
            <a:ext cx="1455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FR1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39865" y="3036682"/>
            <a:ext cx="1455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PD1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943600" y="3959770"/>
            <a:ext cx="1447800" cy="0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943600" y="4340770"/>
            <a:ext cx="1447801" cy="0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43600" y="3578770"/>
            <a:ext cx="1455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FR2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39865" y="3983626"/>
            <a:ext cx="1455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PD2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943600" y="4838996"/>
            <a:ext cx="1447800" cy="0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943600" y="5219996"/>
            <a:ext cx="1447801" cy="0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43600" y="4457996"/>
            <a:ext cx="1455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FR3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39865" y="4862852"/>
            <a:ext cx="1455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PD3</a:t>
            </a:r>
          </a:p>
        </p:txBody>
      </p:sp>
    </p:spTree>
    <p:extLst>
      <p:ext uri="{BB962C8B-B14F-4D97-AF65-F5344CB8AC3E}">
        <p14:creationId xmlns:p14="http://schemas.microsoft.com/office/powerpoint/2010/main" val="204565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0"/>
              <a:ext cx="9144000" cy="762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95" y="-190500"/>
            <a:ext cx="7499350" cy="1143000"/>
          </a:xfrm>
        </p:spPr>
        <p:txBody>
          <a:bodyPr/>
          <a:lstStyle/>
          <a:p>
            <a:pPr algn="l"/>
            <a:r>
              <a:rPr lang="en-US" sz="2800" dirty="0" smtClean="0"/>
              <a:t>Phase-3: FIFO Control Machine</a:t>
            </a:r>
            <a:endParaRPr lang="en-US" sz="2800" dirty="0"/>
          </a:p>
        </p:txBody>
      </p:sp>
      <p:sp>
        <p:nvSpPr>
          <p:cNvPr id="6" name="Flowchart: Process 5"/>
          <p:cNvSpPr/>
          <p:nvPr/>
        </p:nvSpPr>
        <p:spPr>
          <a:xfrm>
            <a:off x="609600" y="2362200"/>
            <a:ext cx="1819604" cy="2573380"/>
          </a:xfrm>
          <a:prstGeom prst="flowChartProcess">
            <a:avLst/>
          </a:prstGeom>
          <a:noFill/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FIFO Control Machine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42341" y="2640785"/>
            <a:ext cx="2057400" cy="0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4499741" y="1159466"/>
            <a:ext cx="4276396" cy="2438400"/>
          </a:xfrm>
          <a:prstGeom prst="flowChartProcess">
            <a:avLst/>
          </a:prstGeom>
          <a:noFill/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Core-0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2340" y="2218417"/>
            <a:ext cx="205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FIFO Ready – C0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413438" y="3276600"/>
            <a:ext cx="2057401" cy="0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13438" y="2907268"/>
            <a:ext cx="2070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Process Done – C0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519402" y="1429434"/>
            <a:ext cx="0" cy="949232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519402" y="4935581"/>
            <a:ext cx="0" cy="949232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80799" y="1441622"/>
            <a:ext cx="160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Incoming Packet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91309" y="5238482"/>
            <a:ext cx="160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Outgoing Packet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4470839" y="3792334"/>
            <a:ext cx="4276396" cy="2438400"/>
          </a:xfrm>
          <a:prstGeom prst="flowChartProcess">
            <a:avLst/>
          </a:prstGeom>
          <a:noFill/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Core-1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405556" y="4088585"/>
            <a:ext cx="2057400" cy="0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05555" y="3666217"/>
            <a:ext cx="205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FIFO Ready – C1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438399" y="4724400"/>
            <a:ext cx="2057401" cy="0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76653" y="4355068"/>
            <a:ext cx="2070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Process Done – C1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5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" y="0"/>
              <a:ext cx="9144000" cy="762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41" y="-190500"/>
            <a:ext cx="7499350" cy="1143000"/>
          </a:xfrm>
        </p:spPr>
        <p:txBody>
          <a:bodyPr/>
          <a:lstStyle/>
          <a:p>
            <a:pPr algn="l"/>
            <a:r>
              <a:rPr lang="en-US" sz="2800" dirty="0" smtClean="0"/>
              <a:t>Fine-Grain Multithreading</a:t>
            </a:r>
            <a:endParaRPr lang="en-US" sz="2800" dirty="0"/>
          </a:p>
        </p:txBody>
      </p:sp>
      <p:sp>
        <p:nvSpPr>
          <p:cNvPr id="6" name="Flowchart: Process 5"/>
          <p:cNvSpPr/>
          <p:nvPr/>
        </p:nvSpPr>
        <p:spPr>
          <a:xfrm>
            <a:off x="158087" y="1371600"/>
            <a:ext cx="685800" cy="609600"/>
          </a:xfrm>
          <a:prstGeom prst="flowChartProcess">
            <a:avLst/>
          </a:prstGeom>
          <a:solidFill>
            <a:srgbClr val="FFFF00"/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152399" y="2667000"/>
            <a:ext cx="691487" cy="609600"/>
          </a:xfrm>
          <a:prstGeom prst="flowChartProcess">
            <a:avLst/>
          </a:prstGeom>
          <a:solidFill>
            <a:srgbClr val="00B0F0"/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158087" y="3962400"/>
            <a:ext cx="685800" cy="609600"/>
          </a:xfrm>
          <a:prstGeom prst="flowChartProcess">
            <a:avLst/>
          </a:prstGeom>
          <a:solidFill>
            <a:srgbClr val="00B050"/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158087" y="5157061"/>
            <a:ext cx="685800" cy="609600"/>
          </a:xfrm>
          <a:prstGeom prst="flowChartProcess">
            <a:avLst/>
          </a:prstGeom>
          <a:solidFill>
            <a:schemeClr val="accent4">
              <a:lumMod val="50000"/>
              <a:lumOff val="50000"/>
            </a:schemeClr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2667000" y="1371599"/>
            <a:ext cx="685800" cy="4852262"/>
          </a:xfrm>
          <a:prstGeom prst="flowChartProcess">
            <a:avLst/>
          </a:prstGeom>
          <a:noFill/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IF/</a:t>
            </a:r>
          </a:p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ID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114800" y="1371599"/>
            <a:ext cx="685800" cy="4852262"/>
          </a:xfrm>
          <a:prstGeom prst="flowChartProcess">
            <a:avLst/>
          </a:prstGeom>
          <a:noFill/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ID/</a:t>
            </a:r>
          </a:p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EX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5524500" y="1371599"/>
            <a:ext cx="685800" cy="4852262"/>
          </a:xfrm>
          <a:prstGeom prst="flowChartProcess">
            <a:avLst/>
          </a:prstGeom>
          <a:noFill/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EX/</a:t>
            </a:r>
          </a:p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MEM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6858000" y="1371599"/>
            <a:ext cx="685800" cy="4852262"/>
          </a:xfrm>
          <a:prstGeom prst="flowChartProcess">
            <a:avLst/>
          </a:prstGeom>
          <a:noFill/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MEM/WB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310487" y="1524000"/>
            <a:ext cx="685800" cy="609600"/>
          </a:xfrm>
          <a:prstGeom prst="flowChartProcess">
            <a:avLst/>
          </a:prstGeom>
          <a:solidFill>
            <a:srgbClr val="FFFF00"/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lowchart: Process 32"/>
          <p:cNvSpPr/>
          <p:nvPr/>
        </p:nvSpPr>
        <p:spPr>
          <a:xfrm>
            <a:off x="304799" y="2819400"/>
            <a:ext cx="691487" cy="609600"/>
          </a:xfrm>
          <a:prstGeom prst="flowChartProcess">
            <a:avLst/>
          </a:prstGeom>
          <a:solidFill>
            <a:srgbClr val="00B0F0"/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310487" y="4114800"/>
            <a:ext cx="685800" cy="609600"/>
          </a:xfrm>
          <a:prstGeom prst="flowChartProcess">
            <a:avLst/>
          </a:prstGeom>
          <a:solidFill>
            <a:srgbClr val="00B050"/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>
            <a:off x="310487" y="5309461"/>
            <a:ext cx="685800" cy="609600"/>
          </a:xfrm>
          <a:prstGeom prst="flowChartProcess">
            <a:avLst/>
          </a:prstGeom>
          <a:solidFill>
            <a:schemeClr val="accent4">
              <a:lumMod val="50000"/>
              <a:lumOff val="50000"/>
            </a:schemeClr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462887" y="1676400"/>
            <a:ext cx="685800" cy="609600"/>
          </a:xfrm>
          <a:prstGeom prst="flowChartProcess">
            <a:avLst/>
          </a:prstGeom>
          <a:solidFill>
            <a:srgbClr val="FFFF00"/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lowchart: Process 36"/>
          <p:cNvSpPr/>
          <p:nvPr/>
        </p:nvSpPr>
        <p:spPr>
          <a:xfrm>
            <a:off x="457199" y="2971800"/>
            <a:ext cx="691487" cy="609600"/>
          </a:xfrm>
          <a:prstGeom prst="flowChartProcess">
            <a:avLst/>
          </a:prstGeom>
          <a:solidFill>
            <a:srgbClr val="00B0F0"/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lowchart: Process 37"/>
          <p:cNvSpPr/>
          <p:nvPr/>
        </p:nvSpPr>
        <p:spPr>
          <a:xfrm>
            <a:off x="462887" y="4267200"/>
            <a:ext cx="685800" cy="609600"/>
          </a:xfrm>
          <a:prstGeom prst="flowChartProcess">
            <a:avLst/>
          </a:prstGeom>
          <a:solidFill>
            <a:srgbClr val="00B050"/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>
            <a:off x="462887" y="5461861"/>
            <a:ext cx="685800" cy="609600"/>
          </a:xfrm>
          <a:prstGeom prst="flowChartProcess">
            <a:avLst/>
          </a:prstGeom>
          <a:solidFill>
            <a:schemeClr val="accent4">
              <a:lumMod val="50000"/>
              <a:lumOff val="50000"/>
            </a:schemeClr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615287" y="1828800"/>
            <a:ext cx="685800" cy="609600"/>
          </a:xfrm>
          <a:prstGeom prst="flowChartProcess">
            <a:avLst/>
          </a:prstGeom>
          <a:solidFill>
            <a:srgbClr val="FFFF00"/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>
            <a:off x="609599" y="3124200"/>
            <a:ext cx="691487" cy="609600"/>
          </a:xfrm>
          <a:prstGeom prst="flowChartProcess">
            <a:avLst/>
          </a:prstGeom>
          <a:solidFill>
            <a:srgbClr val="00B0F0"/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615287" y="4419600"/>
            <a:ext cx="685800" cy="609600"/>
          </a:xfrm>
          <a:prstGeom prst="flowChartProcess">
            <a:avLst/>
          </a:prstGeom>
          <a:solidFill>
            <a:srgbClr val="00B050"/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615287" y="5614261"/>
            <a:ext cx="685800" cy="609600"/>
          </a:xfrm>
          <a:prstGeom prst="flowChartProcess">
            <a:avLst/>
          </a:prstGeom>
          <a:solidFill>
            <a:schemeClr val="accent4">
              <a:lumMod val="50000"/>
              <a:lumOff val="50000"/>
            </a:schemeClr>
          </a:solidFill>
          <a:ln w="406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7287" y="1371600"/>
            <a:ext cx="1213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IP &amp; MAC based filtering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1600" y="273427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Application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based filtering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71599" y="4105870"/>
            <a:ext cx="1213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Generate Traffic Statistics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600" y="5486400"/>
            <a:ext cx="121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Manage IDS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04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5723E-6 L 0.22014 0.1997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7" y="99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14 0.19977 L 0.37848 0.1997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.0111 L 0.22049 0.011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48 0.19977 L 0.53681 0.1997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49 0.01109 L 0.37882 0.01109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2.48555E-6 L 0.22014 -0.1775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0" y="-88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681 0.19977 L 0.68681 0.1997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82 0.01109 L 0.53716 0.0110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14 -0.17757 L 0.37847 -0.1775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46821E-6 L 0.22014 -0.35168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7" y="-175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6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681 0.19977 L 0.83681 -0.0111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1054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716 0.01109 L 0.68716 0.01109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47 -0.17757 L 0.53681 -0.1775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14 -0.35168 L 0.37847 -0.35168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91329E-6 L 0.23681 0.22197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40" y="110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716 0.01109 L 0.83716 0.01109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681 -0.17757 L 0.68681 -0.1775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47 -0.35168 L 0.53681 -0.35168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81 0.22197 L 0.39514 0.2219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4.56647E-6 L 0.23716 0.03329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1" y="16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681 -0.17757 L 0.83681 0.0222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998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681 -0.35168 L 0.68681 -0.3516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514 0.22197 L 0.55348 0.22197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15 0.03329 L 0.39548 0.03329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4624E-6 L 0.23681 -0.15538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40" y="-7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681 -0.35168 L 0.83681 0.0034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17757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48 0.22197 L 0.70348 0.22197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548 0.03329 L 0.55382 0.03329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81 -0.15538 L 0.39514 -0.15538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1.11022E-16 L 0.23681 -0.32948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24" y="-16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6" grpId="2" animBg="1"/>
      <p:bldP spid="36" grpId="3" animBg="1"/>
      <p:bldP spid="37" grpId="0" animBg="1"/>
      <p:bldP spid="37" grpId="1" animBg="1"/>
      <p:bldP spid="37" grpId="2" animBg="1"/>
      <p:bldP spid="38" grpId="0" animBg="1"/>
      <p:bldP spid="38" grpId="1" animBg="1"/>
      <p:bldP spid="39" grpId="0" animBg="1"/>
      <p:bldP spid="40" grpId="0" animBg="1"/>
      <p:bldP spid="40" grpId="1" animBg="1"/>
      <p:bldP spid="40" grpId="2" animBg="1"/>
      <p:bldP spid="40" grpId="3" animBg="1"/>
      <p:bldP spid="40" grpId="4" animBg="1"/>
      <p:bldP spid="41" grpId="0" animBg="1"/>
      <p:bldP spid="41" grpId="1" animBg="1"/>
      <p:bldP spid="41" grpId="2" animBg="1"/>
      <p:bldP spid="41" grpId="3" animBg="1"/>
      <p:bldP spid="41" grpId="4" animBg="1"/>
      <p:bldP spid="42" grpId="0" animBg="1"/>
      <p:bldP spid="42" grpId="1" animBg="1"/>
      <p:bldP spid="42" grpId="2" animBg="1"/>
      <p:bldP spid="42" grpId="3" animBg="1"/>
      <p:bldP spid="42" grpId="4" animBg="1"/>
      <p:bldP spid="43" grpId="0" animBg="1"/>
      <p:bldP spid="43" grpId="1" animBg="1"/>
      <p:bldP spid="43" grpId="2" animBg="1"/>
      <p:bldP spid="43" grpId="3" animBg="1"/>
      <p:bldP spid="43" grpId="4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NP Architecture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5410200" y="1524000"/>
            <a:ext cx="1371600" cy="1295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74320" rIns="27432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General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Purpose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Processor</a:t>
            </a:r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3429000" y="4038600"/>
            <a:ext cx="1371600" cy="1295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74320" rIns="27432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Memory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3429000" y="1524000"/>
            <a:ext cx="1371600" cy="1295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74320" rIns="27432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Network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DMA/Buffer</a:t>
            </a:r>
          </a:p>
        </p:txBody>
      </p:sp>
      <p:sp>
        <p:nvSpPr>
          <p:cNvPr id="282631" name="Rectangle 7"/>
          <p:cNvSpPr>
            <a:spLocks noChangeArrowheads="1"/>
          </p:cNvSpPr>
          <p:nvPr/>
        </p:nvSpPr>
        <p:spPr bwMode="auto">
          <a:xfrm>
            <a:off x="1447800" y="1524000"/>
            <a:ext cx="1371600" cy="1295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74320" rIns="27432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Physical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282632" name="Rectangle 8"/>
          <p:cNvSpPr>
            <a:spLocks noChangeArrowheads="1"/>
          </p:cNvSpPr>
          <p:nvPr/>
        </p:nvSpPr>
        <p:spPr bwMode="auto">
          <a:xfrm>
            <a:off x="7391400" y="4038600"/>
            <a:ext cx="1371600" cy="1295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lIns="274320" rIns="27432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Coproc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2633" name="Rectangle 9"/>
          <p:cNvSpPr>
            <a:spLocks noChangeArrowheads="1"/>
          </p:cNvSpPr>
          <p:nvPr/>
        </p:nvSpPr>
        <p:spPr bwMode="auto">
          <a:xfrm>
            <a:off x="5410200" y="4038600"/>
            <a:ext cx="1371600" cy="1295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74320" rIns="27432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DMA/BUS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282634" name="Line 10"/>
          <p:cNvSpPr>
            <a:spLocks noChangeShapeType="1"/>
          </p:cNvSpPr>
          <p:nvPr/>
        </p:nvSpPr>
        <p:spPr bwMode="auto">
          <a:xfrm>
            <a:off x="4343400" y="3429000"/>
            <a:ext cx="33528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ffectLst/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282635" name="Line 11"/>
          <p:cNvSpPr>
            <a:spLocks noChangeShapeType="1"/>
          </p:cNvSpPr>
          <p:nvPr/>
        </p:nvSpPr>
        <p:spPr bwMode="auto">
          <a:xfrm>
            <a:off x="4114800" y="2819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282636" name="Line 12"/>
          <p:cNvSpPr>
            <a:spLocks noChangeShapeType="1"/>
          </p:cNvSpPr>
          <p:nvPr/>
        </p:nvSpPr>
        <p:spPr bwMode="auto">
          <a:xfrm>
            <a:off x="4495800" y="35052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282637" name="Line 13"/>
          <p:cNvSpPr>
            <a:spLocks noChangeShapeType="1"/>
          </p:cNvSpPr>
          <p:nvPr/>
        </p:nvSpPr>
        <p:spPr bwMode="auto">
          <a:xfrm>
            <a:off x="2819400" y="2133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282638" name="Line 14"/>
          <p:cNvSpPr>
            <a:spLocks noChangeShapeType="1"/>
          </p:cNvSpPr>
          <p:nvPr/>
        </p:nvSpPr>
        <p:spPr bwMode="auto">
          <a:xfrm>
            <a:off x="6096000" y="2819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282639" name="Line 15"/>
          <p:cNvSpPr>
            <a:spLocks noChangeShapeType="1"/>
          </p:cNvSpPr>
          <p:nvPr/>
        </p:nvSpPr>
        <p:spPr bwMode="auto">
          <a:xfrm>
            <a:off x="6096000" y="35052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282640" name="Line 16"/>
          <p:cNvSpPr>
            <a:spLocks noChangeShapeType="1"/>
          </p:cNvSpPr>
          <p:nvPr/>
        </p:nvSpPr>
        <p:spPr bwMode="auto">
          <a:xfrm>
            <a:off x="8077200" y="2819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282641" name="Line 17"/>
          <p:cNvSpPr>
            <a:spLocks noChangeShapeType="1"/>
          </p:cNvSpPr>
          <p:nvPr/>
        </p:nvSpPr>
        <p:spPr bwMode="auto">
          <a:xfrm>
            <a:off x="4800600" y="2133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282643" name="Line 19"/>
          <p:cNvSpPr>
            <a:spLocks noChangeShapeType="1"/>
          </p:cNvSpPr>
          <p:nvPr/>
        </p:nvSpPr>
        <p:spPr bwMode="auto">
          <a:xfrm>
            <a:off x="6096000" y="5334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282644" name="Line 20"/>
          <p:cNvSpPr>
            <a:spLocks noChangeShapeType="1"/>
          </p:cNvSpPr>
          <p:nvPr/>
        </p:nvSpPr>
        <p:spPr bwMode="auto">
          <a:xfrm>
            <a:off x="304800" y="21336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282645" name="Text Box 21"/>
          <p:cNvSpPr txBox="1">
            <a:spLocks noChangeArrowheads="1"/>
          </p:cNvSpPr>
          <p:nvPr/>
        </p:nvSpPr>
        <p:spPr bwMode="auto">
          <a:xfrm>
            <a:off x="0" y="1676400"/>
            <a:ext cx="1527175" cy="9159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274320" rIns="274320">
            <a:spAutoFit/>
          </a:bodyPr>
          <a:lstStyle/>
          <a:p>
            <a:r>
              <a:rPr lang="en-US"/>
              <a:t>Network</a:t>
            </a:r>
          </a:p>
          <a:p>
            <a:endParaRPr lang="en-US"/>
          </a:p>
          <a:p>
            <a:r>
              <a:rPr lang="en-US"/>
              <a:t>(i.e. GbE)</a:t>
            </a:r>
          </a:p>
        </p:txBody>
      </p:sp>
      <p:sp>
        <p:nvSpPr>
          <p:cNvPr id="282646" name="Text Box 22"/>
          <p:cNvSpPr txBox="1">
            <a:spLocks noChangeArrowheads="1"/>
          </p:cNvSpPr>
          <p:nvPr/>
        </p:nvSpPr>
        <p:spPr bwMode="auto">
          <a:xfrm>
            <a:off x="4552950" y="5943600"/>
            <a:ext cx="378571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274320" rIns="274320">
            <a:spAutoFit/>
          </a:bodyPr>
          <a:lstStyle/>
          <a:p>
            <a:r>
              <a:rPr lang="en-US" dirty="0"/>
              <a:t>To main BUS (i.e. </a:t>
            </a:r>
            <a:r>
              <a:rPr lang="en-US" dirty="0" smtClean="0"/>
              <a:t>PCI-Express)</a:t>
            </a:r>
            <a:endParaRPr lang="en-US" dirty="0"/>
          </a:p>
        </p:txBody>
      </p:sp>
      <p:sp>
        <p:nvSpPr>
          <p:cNvPr id="282649" name="Rectangle 25"/>
          <p:cNvSpPr>
            <a:spLocks noChangeArrowheads="1"/>
          </p:cNvSpPr>
          <p:nvPr/>
        </p:nvSpPr>
        <p:spPr bwMode="auto">
          <a:xfrm>
            <a:off x="1447800" y="4038600"/>
            <a:ext cx="1371600" cy="1295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lIns="274320" rIns="27432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282650" name="Line 26"/>
          <p:cNvSpPr>
            <a:spLocks noChangeShapeType="1"/>
          </p:cNvSpPr>
          <p:nvPr/>
        </p:nvSpPr>
        <p:spPr bwMode="auto">
          <a:xfrm>
            <a:off x="2819400" y="46482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282651" name="Rectangle 27"/>
          <p:cNvSpPr>
            <a:spLocks noChangeArrowheads="1"/>
          </p:cNvSpPr>
          <p:nvPr/>
        </p:nvSpPr>
        <p:spPr bwMode="auto">
          <a:xfrm>
            <a:off x="7391400" y="1524000"/>
            <a:ext cx="1371600" cy="1295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74320" rIns="27432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Coproc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282652" name="Line 28"/>
          <p:cNvSpPr>
            <a:spLocks noChangeShapeType="1"/>
          </p:cNvSpPr>
          <p:nvPr/>
        </p:nvSpPr>
        <p:spPr bwMode="auto">
          <a:xfrm>
            <a:off x="7620000" y="2819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282653" name="Text Box 29"/>
          <p:cNvSpPr txBox="1">
            <a:spLocks noChangeArrowheads="1"/>
          </p:cNvSpPr>
          <p:nvPr/>
        </p:nvSpPr>
        <p:spPr bwMode="auto">
          <a:xfrm>
            <a:off x="4191000" y="3048000"/>
            <a:ext cx="18446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274320" rIns="274320">
            <a:spAutoFit/>
          </a:bodyPr>
          <a:lstStyle/>
          <a:p>
            <a:r>
              <a:rPr lang="en-US"/>
              <a:t>Internal BUS</a:t>
            </a:r>
          </a:p>
        </p:txBody>
      </p:sp>
    </p:spTree>
    <p:extLst>
      <p:ext uri="{BB962C8B-B14F-4D97-AF65-F5344CB8AC3E}">
        <p14:creationId xmlns:p14="http://schemas.microsoft.com/office/powerpoint/2010/main" val="37240158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45" name="Rectangle 4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" y="0"/>
              <a:ext cx="9144000" cy="762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6448097" y="3886198"/>
            <a:ext cx="1476703" cy="2"/>
          </a:xfrm>
          <a:prstGeom prst="straightConnector1">
            <a:avLst/>
          </a:prstGeom>
          <a:ln w="4064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15400" cy="762000"/>
          </a:xfrm>
        </p:spPr>
        <p:txBody>
          <a:bodyPr/>
          <a:lstStyle/>
          <a:p>
            <a:pPr algn="l"/>
            <a:r>
              <a:rPr lang="en-US" sz="2800" dirty="0" smtClean="0"/>
              <a:t>Port Based Filtering : Datapath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304800" y="2421997"/>
            <a:ext cx="8305800" cy="3216803"/>
            <a:chOff x="304800" y="2040997"/>
            <a:chExt cx="8305800" cy="3216803"/>
          </a:xfrm>
        </p:grpSpPr>
        <p:sp>
          <p:nvSpPr>
            <p:cNvPr id="26" name="Flowchart: Process 25"/>
            <p:cNvSpPr/>
            <p:nvPr/>
          </p:nvSpPr>
          <p:spPr>
            <a:xfrm>
              <a:off x="1447800" y="2081940"/>
              <a:ext cx="685800" cy="3175860"/>
            </a:xfrm>
            <a:prstGeom prst="flowChartProcess">
              <a:avLst/>
            </a:prstGeom>
            <a:solidFill>
              <a:schemeClr val="tx1"/>
            </a:solidFill>
            <a:ln w="4064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dirty="0" smtClean="0">
                  <a:solidFill>
                    <a:srgbClr val="FFC000"/>
                  </a:solidFill>
                </a:rPr>
                <a:t>IF/</a:t>
              </a:r>
            </a:p>
            <a:p>
              <a:pPr algn="ctr"/>
              <a:r>
                <a:rPr lang="en-US" sz="1400" b="1" dirty="0" smtClean="0">
                  <a:solidFill>
                    <a:srgbClr val="FFC000"/>
                  </a:solidFill>
                </a:rPr>
                <a:t>ID</a:t>
              </a:r>
              <a:endParaRPr lang="en-US" sz="1400" b="1" dirty="0">
                <a:solidFill>
                  <a:srgbClr val="FFC000"/>
                </a:solidFill>
              </a:endParaRPr>
            </a:p>
          </p:txBody>
        </p:sp>
        <p:sp>
          <p:nvSpPr>
            <p:cNvPr id="27" name="Flowchart: Process 26"/>
            <p:cNvSpPr/>
            <p:nvPr/>
          </p:nvSpPr>
          <p:spPr>
            <a:xfrm>
              <a:off x="3886200" y="2040997"/>
              <a:ext cx="685800" cy="3175860"/>
            </a:xfrm>
            <a:prstGeom prst="flowChartProcess">
              <a:avLst/>
            </a:prstGeom>
            <a:solidFill>
              <a:schemeClr val="tx1"/>
            </a:solidFill>
            <a:ln w="4064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dirty="0" smtClean="0">
                  <a:solidFill>
                    <a:srgbClr val="FFC000"/>
                  </a:solidFill>
                </a:rPr>
                <a:t>ID/</a:t>
              </a:r>
            </a:p>
            <a:p>
              <a:pPr algn="ctr"/>
              <a:r>
                <a:rPr lang="en-US" sz="1400" b="1" dirty="0" smtClean="0">
                  <a:solidFill>
                    <a:srgbClr val="FFC000"/>
                  </a:solidFill>
                </a:rPr>
                <a:t>EX</a:t>
              </a:r>
              <a:endParaRPr lang="en-US" sz="1400" b="1" dirty="0">
                <a:solidFill>
                  <a:srgbClr val="FFC000"/>
                </a:solidFill>
              </a:endParaRPr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5791200" y="2068292"/>
              <a:ext cx="685800" cy="3175860"/>
            </a:xfrm>
            <a:prstGeom prst="flowChartProcess">
              <a:avLst/>
            </a:prstGeom>
            <a:solidFill>
              <a:schemeClr val="tx1"/>
            </a:solidFill>
            <a:ln w="4064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dirty="0" smtClean="0">
                  <a:solidFill>
                    <a:srgbClr val="FFC000"/>
                  </a:solidFill>
                </a:rPr>
                <a:t>EX/</a:t>
              </a:r>
            </a:p>
            <a:p>
              <a:pPr algn="ctr"/>
              <a:r>
                <a:rPr lang="en-US" sz="1400" b="1" dirty="0" smtClean="0">
                  <a:solidFill>
                    <a:srgbClr val="FFC000"/>
                  </a:solidFill>
                </a:rPr>
                <a:t>MEM</a:t>
              </a:r>
              <a:endParaRPr lang="en-US" sz="1400" b="1" dirty="0">
                <a:solidFill>
                  <a:srgbClr val="FFC000"/>
                </a:solidFill>
              </a:endParaRPr>
            </a:p>
          </p:txBody>
        </p:sp>
        <p:sp>
          <p:nvSpPr>
            <p:cNvPr id="29" name="Flowchart: Process 28"/>
            <p:cNvSpPr/>
            <p:nvPr/>
          </p:nvSpPr>
          <p:spPr>
            <a:xfrm>
              <a:off x="7924800" y="2081940"/>
              <a:ext cx="685800" cy="3175860"/>
            </a:xfrm>
            <a:prstGeom prst="flowChartProcess">
              <a:avLst/>
            </a:prstGeom>
            <a:solidFill>
              <a:schemeClr val="tx1"/>
            </a:solidFill>
            <a:ln w="4064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dirty="0" smtClean="0">
                  <a:solidFill>
                    <a:srgbClr val="FFC000"/>
                  </a:solidFill>
                </a:rPr>
                <a:t>MEM/WB</a:t>
              </a:r>
              <a:endParaRPr lang="en-US" sz="1400" b="1" dirty="0">
                <a:solidFill>
                  <a:srgbClr val="FFC000"/>
                </a:solidFill>
              </a:endParaRPr>
            </a:p>
          </p:txBody>
        </p:sp>
        <p:sp>
          <p:nvSpPr>
            <p:cNvPr id="31" name="Flowchart: Process 30"/>
            <p:cNvSpPr/>
            <p:nvPr/>
          </p:nvSpPr>
          <p:spPr>
            <a:xfrm>
              <a:off x="2743200" y="3897092"/>
              <a:ext cx="1143000" cy="1118460"/>
            </a:xfrm>
            <a:prstGeom prst="flowChartProcess">
              <a:avLst/>
            </a:prstGeom>
            <a:solidFill>
              <a:schemeClr val="tx1"/>
            </a:solidFill>
            <a:ln w="4064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b="1" dirty="0" smtClean="0">
                  <a:solidFill>
                    <a:srgbClr val="FFC000"/>
                  </a:solidFill>
                </a:rPr>
                <a:t>FIFO MEMORY</a:t>
              </a:r>
              <a:endParaRPr lang="en-US" sz="1400" b="1" dirty="0">
                <a:solidFill>
                  <a:srgbClr val="FFC000"/>
                </a:solidFill>
              </a:endParaRPr>
            </a:p>
          </p:txBody>
        </p:sp>
        <p:sp>
          <p:nvSpPr>
            <p:cNvPr id="32" name="Flowchart: Process 31"/>
            <p:cNvSpPr/>
            <p:nvPr/>
          </p:nvSpPr>
          <p:spPr>
            <a:xfrm>
              <a:off x="2438400" y="2245232"/>
              <a:ext cx="1143000" cy="1118460"/>
            </a:xfrm>
            <a:prstGeom prst="flowChartProcess">
              <a:avLst/>
            </a:prstGeom>
            <a:solidFill>
              <a:schemeClr val="tx1"/>
            </a:solidFill>
            <a:ln w="4064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b="1" dirty="0" smtClean="0">
                  <a:solidFill>
                    <a:srgbClr val="FFC000"/>
                  </a:solidFill>
                </a:rPr>
                <a:t>REGISTER FILE</a:t>
              </a:r>
              <a:endParaRPr lang="en-US" sz="1400" b="1" dirty="0">
                <a:solidFill>
                  <a:srgbClr val="FFC000"/>
                </a:solidFill>
              </a:endParaRPr>
            </a:p>
          </p:txBody>
        </p:sp>
        <p:sp>
          <p:nvSpPr>
            <p:cNvPr id="33" name="Flowchart: Process 32"/>
            <p:cNvSpPr/>
            <p:nvPr/>
          </p:nvSpPr>
          <p:spPr>
            <a:xfrm>
              <a:off x="6781800" y="3845432"/>
              <a:ext cx="1143000" cy="1118460"/>
            </a:xfrm>
            <a:prstGeom prst="flowChartProcess">
              <a:avLst/>
            </a:prstGeom>
            <a:solidFill>
              <a:schemeClr val="tx1"/>
            </a:solidFill>
            <a:ln w="4064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b="1" dirty="0" smtClean="0">
                  <a:solidFill>
                    <a:srgbClr val="FFC000"/>
                  </a:solidFill>
                </a:rPr>
                <a:t>DATA MEMORY</a:t>
              </a:r>
              <a:endParaRPr lang="en-US" sz="1400" b="1" dirty="0">
                <a:solidFill>
                  <a:srgbClr val="FFC000"/>
                </a:solidFill>
              </a:endParaRPr>
            </a:p>
          </p:txBody>
        </p:sp>
        <p:sp>
          <p:nvSpPr>
            <p:cNvPr id="35" name="Flowchart: Process 34"/>
            <p:cNvSpPr/>
            <p:nvPr/>
          </p:nvSpPr>
          <p:spPr>
            <a:xfrm>
              <a:off x="304800" y="3810000"/>
              <a:ext cx="1143000" cy="1118460"/>
            </a:xfrm>
            <a:prstGeom prst="flowChartProcess">
              <a:avLst/>
            </a:prstGeom>
            <a:solidFill>
              <a:schemeClr val="tx1"/>
            </a:solidFill>
            <a:ln w="4064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b="1" dirty="0" smtClean="0">
                  <a:solidFill>
                    <a:srgbClr val="FFC000"/>
                  </a:solidFill>
                </a:rPr>
                <a:t>INSTR MEMORY</a:t>
              </a:r>
              <a:endParaRPr lang="en-US" sz="1400" b="1" dirty="0">
                <a:solidFill>
                  <a:srgbClr val="FFC000"/>
                </a:solidFill>
              </a:endParaRPr>
            </a:p>
          </p:txBody>
        </p:sp>
        <p:sp>
          <p:nvSpPr>
            <p:cNvPr id="36" name="Flowchart: Manual Operation 35"/>
            <p:cNvSpPr/>
            <p:nvPr/>
          </p:nvSpPr>
          <p:spPr>
            <a:xfrm rot="16200000">
              <a:off x="4095750" y="3268442"/>
              <a:ext cx="2171700" cy="609600"/>
            </a:xfrm>
            <a:prstGeom prst="flowChartManualOperation">
              <a:avLst/>
            </a:prstGeom>
            <a:solidFill>
              <a:schemeClr val="tx1"/>
            </a:solidFill>
            <a:ln w="4064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b="1" dirty="0" smtClean="0">
                  <a:solidFill>
                    <a:srgbClr val="FFC000"/>
                  </a:solidFill>
                </a:rPr>
                <a:t>ALU</a:t>
              </a:r>
              <a:endParaRPr lang="en-US" sz="14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685800" y="3186751"/>
              <a:ext cx="0" cy="623249"/>
            </a:xfrm>
            <a:prstGeom prst="straightConnector1">
              <a:avLst/>
            </a:prstGeom>
            <a:ln w="4064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133600" y="4404662"/>
              <a:ext cx="609600" cy="2"/>
            </a:xfrm>
            <a:prstGeom prst="straightConnector1">
              <a:avLst/>
            </a:prstGeom>
            <a:ln w="4064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3581400" y="2790004"/>
              <a:ext cx="304800" cy="1"/>
            </a:xfrm>
            <a:prstGeom prst="straightConnector1">
              <a:avLst/>
            </a:prstGeom>
            <a:ln w="4064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4597022" y="4404664"/>
              <a:ext cx="304800" cy="1"/>
            </a:xfrm>
            <a:prstGeom prst="straightConnector1">
              <a:avLst/>
            </a:prstGeom>
            <a:ln w="4064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4591335" y="2804462"/>
              <a:ext cx="304800" cy="1"/>
            </a:xfrm>
            <a:prstGeom prst="straightConnector1">
              <a:avLst/>
            </a:prstGeom>
            <a:ln w="4064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5486400" y="3519022"/>
              <a:ext cx="304800" cy="1"/>
            </a:xfrm>
            <a:prstGeom prst="straightConnector1">
              <a:avLst/>
            </a:prstGeom>
            <a:ln w="4064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6477000" y="4404665"/>
              <a:ext cx="304800" cy="1"/>
            </a:xfrm>
            <a:prstGeom prst="straightConnector1">
              <a:avLst/>
            </a:prstGeom>
            <a:ln w="4064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29" idx="3"/>
              <a:endCxn id="32" idx="0"/>
            </p:cNvCxnSpPr>
            <p:nvPr/>
          </p:nvCxnSpPr>
          <p:spPr>
            <a:xfrm flipH="1" flipV="1">
              <a:off x="3009900" y="2245232"/>
              <a:ext cx="5600700" cy="1424638"/>
            </a:xfrm>
            <a:prstGeom prst="bentConnector4">
              <a:avLst>
                <a:gd name="adj1" fmla="val -4082"/>
                <a:gd name="adj2" fmla="val 134214"/>
              </a:avLst>
            </a:prstGeom>
            <a:ln w="4064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29" idx="3"/>
              <a:endCxn id="31" idx="2"/>
            </p:cNvCxnSpPr>
            <p:nvPr/>
          </p:nvCxnSpPr>
          <p:spPr>
            <a:xfrm flipH="1">
              <a:off x="3314700" y="3669870"/>
              <a:ext cx="5295900" cy="1345682"/>
            </a:xfrm>
            <a:prstGeom prst="bentConnector4">
              <a:avLst>
                <a:gd name="adj1" fmla="val -4317"/>
                <a:gd name="adj2" fmla="val 136004"/>
              </a:avLst>
            </a:prstGeom>
            <a:ln w="4064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Process 59"/>
            <p:cNvSpPr/>
            <p:nvPr/>
          </p:nvSpPr>
          <p:spPr>
            <a:xfrm>
              <a:off x="304800" y="2487390"/>
              <a:ext cx="838200" cy="699361"/>
            </a:xfrm>
            <a:prstGeom prst="flowChartProcess">
              <a:avLst/>
            </a:prstGeom>
            <a:solidFill>
              <a:schemeClr val="tx1"/>
            </a:solidFill>
            <a:ln w="4064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b="1" dirty="0" smtClean="0">
                  <a:solidFill>
                    <a:srgbClr val="FFC000"/>
                  </a:solidFill>
                </a:rPr>
                <a:t>PC</a:t>
              </a:r>
              <a:endParaRPr lang="en-US" sz="14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2133600" y="2773514"/>
              <a:ext cx="304800" cy="1"/>
            </a:xfrm>
            <a:prstGeom prst="straightConnector1">
              <a:avLst/>
            </a:prstGeom>
            <a:ln w="4064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04800" y="9906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# R2 is already loaded with 0000 0000 FFFF 0000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ANDF  </a:t>
            </a:r>
            <a:r>
              <a:rPr lang="en-US" sz="2400" dirty="0">
                <a:solidFill>
                  <a:schemeClr val="bg1"/>
                </a:solidFill>
              </a:rPr>
              <a:t>R1  R2  </a:t>
            </a:r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4450" y="4658047"/>
            <a:ext cx="266700" cy="24691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06567" y="4648200"/>
            <a:ext cx="266700" cy="24691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6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11667 -0.2305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115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33333E-6 L 0.15086 0.0041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5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67 -0.23055 L 0.34167 -0.2305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86 0.00417 L 0.34253 0.0041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67 -0.23055 L 0.475 -0.1305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50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253 0.00417 L 0.47586 -0.1291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5 -0.13055 L 0.70834 -0.13055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834 -0.13055 L 0.75834 -0.13055 C 0.78073 -0.13055 0.80834 -0.19953 0.80834 -0.25555 L 0.80834 -0.38055 " pathEditMode="relative" rAng="0" ptsTypes="FfFF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0834 -0.38055 L 0.49167 -0.38055 C 0.34931 -0.38055 0.175 -0.36412 0.175 -0.35 L 0.175 -0.31944 " pathEditMode="relative" rAng="0" ptsTypes="FfFF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67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30" grpId="0" animBg="1"/>
      <p:bldP spid="30" grpId="1" animBg="1"/>
      <p:bldP spid="30" grpId="2" animBg="1"/>
      <p:bldP spid="30" grpId="3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" y="0"/>
              <a:ext cx="9144000" cy="762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90500"/>
            <a:ext cx="7499350" cy="1143000"/>
          </a:xfrm>
        </p:spPr>
        <p:txBody>
          <a:bodyPr/>
          <a:lstStyle/>
          <a:p>
            <a:pPr algn="l"/>
            <a:r>
              <a:rPr lang="en-US" sz="2800" dirty="0" smtClean="0"/>
              <a:t>Design Specification</a:t>
            </a:r>
            <a:r>
              <a:rPr lang="en-US" sz="2800" dirty="0" smtClean="0"/>
              <a:t>	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4102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8-Threaded Dual Core Network Processor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with Accelerators</a:t>
            </a:r>
          </a:p>
          <a:p>
            <a:r>
              <a:rPr lang="en-US" dirty="0">
                <a:solidFill>
                  <a:schemeClr val="bg1"/>
                </a:solidFill>
              </a:rPr>
              <a:t>Clock speed of a core is approximately 80MHz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Up to 4Gbps line speed</a:t>
            </a:r>
          </a:p>
          <a:p>
            <a:r>
              <a:rPr lang="en-US" dirty="0">
                <a:solidFill>
                  <a:schemeClr val="bg1"/>
                </a:solidFill>
              </a:rPr>
              <a:t>Drop packets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Software-implemented filters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Intrusion Detection System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Ping, Iperf, Modify </a:t>
            </a:r>
            <a:r>
              <a:rPr lang="en-US" dirty="0" smtClean="0">
                <a:solidFill>
                  <a:schemeClr val="bg1"/>
                </a:solidFill>
              </a:rPr>
              <a:t>packets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9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Laboratory 6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Building a custom IP Router</a:t>
            </a:r>
          </a:p>
          <a:p>
            <a:pPr lvl="1"/>
            <a:r>
              <a:rPr lang="en-US" sz="2000" dirty="0" smtClean="0"/>
              <a:t>Base System Using Socket/</a:t>
            </a:r>
            <a:r>
              <a:rPr lang="en-US" sz="2000" dirty="0" err="1" smtClean="0"/>
              <a:t>Libpcap</a:t>
            </a:r>
            <a:r>
              <a:rPr lang="en-US" sz="2000" dirty="0" smtClean="0"/>
              <a:t> (capture)</a:t>
            </a:r>
          </a:p>
          <a:p>
            <a:pPr lvl="1"/>
            <a:r>
              <a:rPr lang="en-US" sz="2000" dirty="0" smtClean="0"/>
              <a:t>Longest Prefix Matching</a:t>
            </a:r>
          </a:p>
          <a:p>
            <a:pPr lvl="1"/>
            <a:r>
              <a:rPr lang="en-US" sz="2000" dirty="0" smtClean="0"/>
              <a:t>IP Header Updates (TTL and Checksum)</a:t>
            </a:r>
          </a:p>
          <a:p>
            <a:pPr lvl="1"/>
            <a:r>
              <a:rPr lang="en-US" sz="2000" dirty="0" smtClean="0"/>
              <a:t>ICMP response</a:t>
            </a:r>
          </a:p>
          <a:p>
            <a:pPr lvl="1"/>
            <a:r>
              <a:rPr lang="en-US" sz="2000" dirty="0" smtClean="0"/>
              <a:t>Performance measurements</a:t>
            </a:r>
          </a:p>
          <a:p>
            <a:r>
              <a:rPr lang="en-US" sz="2400" dirty="0" smtClean="0"/>
              <a:t>Two sub-teams</a:t>
            </a:r>
          </a:p>
          <a:p>
            <a:pPr lvl="1"/>
            <a:r>
              <a:rPr lang="en-US" sz="2000" dirty="0" smtClean="0"/>
              <a:t>Build independently for the first week</a:t>
            </a:r>
          </a:p>
          <a:p>
            <a:pPr lvl="1"/>
            <a:r>
              <a:rPr lang="en-US" sz="2000" dirty="0" smtClean="0"/>
              <a:t>First week will be graded based on about 50% of the tasks</a:t>
            </a:r>
          </a:p>
          <a:p>
            <a:pPr lvl="1"/>
            <a:r>
              <a:rPr lang="en-US" sz="2000" dirty="0" smtClean="0"/>
              <a:t>Merge results on second week</a:t>
            </a:r>
          </a:p>
          <a:p>
            <a:pPr lvl="1"/>
            <a:r>
              <a:rPr lang="en-US" sz="2000" dirty="0" smtClean="0"/>
              <a:t>May want to distribute tasks between 2 </a:t>
            </a:r>
            <a:r>
              <a:rPr lang="en-US" sz="2000" dirty="0" err="1" smtClean="0"/>
              <a:t>subteams</a:t>
            </a:r>
            <a:endParaRPr lang="en-US" sz="2000" dirty="0" smtClean="0"/>
          </a:p>
          <a:p>
            <a:r>
              <a:rPr lang="en-US" sz="2400" dirty="0" smtClean="0"/>
              <a:t>Due Oct 15 at 11:55pm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3D352E-4949-4582-9BEC-E3B61D39B6A0}" type="datetime1">
              <a:rPr lang="en-US" smtClean="0"/>
              <a:pPr>
                <a:defRPr/>
              </a:pPr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46D70-6E3D-4879-9181-C8250C2BD38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Next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Next Lecture</a:t>
            </a:r>
          </a:p>
          <a:p>
            <a:pPr lvl="1" eaLnBrk="1" hangingPunct="1">
              <a:defRPr/>
            </a:pPr>
            <a:r>
              <a:rPr lang="en-US" sz="2000" dirty="0" smtClean="0"/>
              <a:t>Hardware Accelerated Network Appliances</a:t>
            </a:r>
            <a:endParaRPr lang="en-US" sz="1600" dirty="0" smtClean="0"/>
          </a:p>
          <a:p>
            <a:pPr eaLnBrk="1" hangingPunct="1">
              <a:defRPr/>
            </a:pPr>
            <a:r>
              <a:rPr lang="en-US" sz="2800" dirty="0" smtClean="0"/>
              <a:t>Laboratory</a:t>
            </a:r>
          </a:p>
          <a:p>
            <a:pPr lvl="1" indent="-282575" eaLnBrk="1" hangingPunct="1">
              <a:defRPr/>
            </a:pPr>
            <a:r>
              <a:rPr lang="en-US" sz="2000" dirty="0" smtClean="0"/>
              <a:t>Lab 6: Due on Oct 15 at 11:55pm</a:t>
            </a:r>
          </a:p>
          <a:p>
            <a:pPr eaLnBrk="1" hangingPunct="1">
              <a:defRPr/>
            </a:pPr>
            <a:r>
              <a:rPr lang="en-US" sz="2800" dirty="0" smtClean="0"/>
              <a:t>Reading Assignment</a:t>
            </a:r>
          </a:p>
          <a:p>
            <a:pPr lvl="1" indent="-282575" eaLnBrk="1" hangingPunct="1">
              <a:defRPr/>
            </a:pPr>
            <a:r>
              <a:rPr lang="en-US" sz="2000" dirty="0"/>
              <a:t>Watson, G., "</a:t>
            </a:r>
            <a:r>
              <a:rPr lang="en-US" sz="2000" dirty="0" err="1"/>
              <a:t>NetFPGA</a:t>
            </a:r>
            <a:r>
              <a:rPr lang="en-US" sz="2000" dirty="0"/>
              <a:t>: A Tool for Network Research and Education", 2nd Workshop on Architecture Research using FPGA Platforms (WARFP) February, 2006.</a:t>
            </a:r>
          </a:p>
        </p:txBody>
      </p:sp>
      <p:sp>
        <p:nvSpPr>
          <p:cNvPr id="5018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321B6F4-77AF-41C6-9375-383A9D0AE174}" type="slidenum">
              <a:rPr lang="en-US" smtClean="0">
                <a:cs typeface="Arial" pitchFamily="34" charset="0"/>
              </a:rPr>
              <a:pPr/>
              <a:t>23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018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DB5FF5-D5C8-46AD-A986-597268549031}" type="datetime1">
              <a:rPr lang="en-US" smtClean="0">
                <a:cs typeface="Arial" pitchFamily="34" charset="0"/>
              </a:rPr>
              <a:pPr/>
              <a:t>10/1/2012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Internetworking and Dist.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8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Intel i960</a:t>
            </a:r>
          </a:p>
        </p:txBody>
      </p:sp>
      <p:pic>
        <p:nvPicPr>
          <p:cNvPr id="3113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143000"/>
            <a:ext cx="6477000" cy="4816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264007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Intel i960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Embedded Processor</a:t>
            </a:r>
          </a:p>
          <a:p>
            <a:pPr lvl="1"/>
            <a:r>
              <a:rPr lang="en-US"/>
              <a:t>I/O Processor</a:t>
            </a:r>
          </a:p>
          <a:p>
            <a:pPr lvl="1"/>
            <a:r>
              <a:rPr lang="en-US"/>
              <a:t>Peer-to-peer</a:t>
            </a:r>
          </a:p>
          <a:p>
            <a:pPr lvl="1"/>
            <a:r>
              <a:rPr lang="en-US"/>
              <a:t>Network Processor</a:t>
            </a:r>
          </a:p>
          <a:p>
            <a:r>
              <a:rPr lang="en-US"/>
              <a:t>PCI Interface</a:t>
            </a:r>
          </a:p>
          <a:p>
            <a:pPr lvl="1"/>
            <a:r>
              <a:rPr lang="en-US"/>
              <a:t>One to the Main BUS</a:t>
            </a:r>
          </a:p>
          <a:p>
            <a:pPr lvl="1"/>
            <a:r>
              <a:rPr lang="en-US"/>
              <a:t>Other to the Network Interface</a:t>
            </a:r>
          </a:p>
          <a:p>
            <a:r>
              <a:rPr lang="en-US"/>
              <a:t>Similar to Myrinet LANai</a:t>
            </a:r>
          </a:p>
          <a:p>
            <a:r>
              <a:rPr lang="en-US"/>
              <a:t>Further development leading into IXA?</a:t>
            </a:r>
          </a:p>
        </p:txBody>
      </p:sp>
    </p:spTree>
    <p:extLst>
      <p:ext uri="{BB962C8B-B14F-4D97-AF65-F5344CB8AC3E}">
        <p14:creationId xmlns:p14="http://schemas.microsoft.com/office/powerpoint/2010/main" val="89577121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IXA</a:t>
            </a:r>
          </a:p>
        </p:txBody>
      </p:sp>
      <p:sp>
        <p:nvSpPr>
          <p:cNvPr id="2816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Current Routers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Involve general purpose CPUs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Lots of ASICs (Application Specific Integrated Circuits ).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ASICs are necessary to keep up with the quantity and rate of the network traffic.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dirty="0" err="1"/>
              <a:t>StrongARM</a:t>
            </a:r>
            <a:r>
              <a:rPr lang="en-US" sz="2400" dirty="0"/>
              <a:t> Core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Replace the general purpose CPUs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Microengines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Replace the bulk of the ASICs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Actually inherited IXA when they bought Digital.</a:t>
            </a:r>
          </a:p>
        </p:txBody>
      </p:sp>
    </p:spTree>
    <p:extLst>
      <p:ext uri="{BB962C8B-B14F-4D97-AF65-F5344CB8AC3E}">
        <p14:creationId xmlns:p14="http://schemas.microsoft.com/office/powerpoint/2010/main" val="85459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06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>
                <a:ea typeface="PMingLiU" pitchFamily="18" charset="-120"/>
              </a:rPr>
              <a:t>Intel IXP1200 NP</a:t>
            </a:r>
            <a:endParaRPr lang="en-US" sz="4400">
              <a:ea typeface="PMingLiU" pitchFamily="18" charset="-120"/>
            </a:endParaRP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663835"/>
            <a:ext cx="2743200" cy="4724400"/>
          </a:xfrm>
        </p:spPr>
        <p:txBody>
          <a:bodyPr/>
          <a:lstStyle/>
          <a:p>
            <a:pPr>
              <a:lnSpc>
                <a:spcPct val="104000"/>
              </a:lnSpc>
              <a:spcBef>
                <a:spcPct val="50000"/>
              </a:spcBef>
            </a:pPr>
            <a:r>
              <a:rPr lang="en-US" altLang="zh-TW" sz="1600" dirty="0">
                <a:solidFill>
                  <a:schemeClr val="tx2"/>
                </a:solidFill>
                <a:ea typeface="PMingLiU" pitchFamily="18" charset="-120"/>
              </a:rPr>
              <a:t>Very Low Power</a:t>
            </a:r>
            <a:r>
              <a:rPr lang="en-US" altLang="zh-TW" sz="1600" dirty="0">
                <a:ea typeface="PMingLiU" pitchFamily="18" charset="-120"/>
              </a:rPr>
              <a:t> Parallel Processor Architecture with </a:t>
            </a:r>
            <a:r>
              <a:rPr lang="en-US" altLang="zh-TW" sz="1600" dirty="0">
                <a:solidFill>
                  <a:schemeClr val="tx1"/>
                </a:solidFill>
                <a:ea typeface="PMingLiU" pitchFamily="18" charset="-120"/>
              </a:rPr>
              <a:t>7</a:t>
            </a:r>
            <a:r>
              <a:rPr lang="en-US" altLang="zh-TW" sz="1600" dirty="0">
                <a:solidFill>
                  <a:schemeClr val="accent1"/>
                </a:solidFill>
                <a:ea typeface="PMingLiU" pitchFamily="18" charset="-120"/>
              </a:rPr>
              <a:t> 232 MHz</a:t>
            </a:r>
            <a:r>
              <a:rPr lang="en-US" altLang="zh-TW" sz="1600" dirty="0">
                <a:ea typeface="PMingLiU" pitchFamily="18" charset="-120"/>
              </a:rPr>
              <a:t> RISC processors</a:t>
            </a:r>
          </a:p>
          <a:p>
            <a:pPr>
              <a:lnSpc>
                <a:spcPct val="104000"/>
              </a:lnSpc>
              <a:spcBef>
                <a:spcPct val="50000"/>
              </a:spcBef>
            </a:pPr>
            <a:r>
              <a:rPr lang="en-US" altLang="zh-TW" sz="1600" dirty="0">
                <a:ea typeface="PMingLiU" pitchFamily="18" charset="-120"/>
              </a:rPr>
              <a:t>Hardware Based </a:t>
            </a:r>
            <a:r>
              <a:rPr lang="en-US" altLang="zh-TW" sz="1600" dirty="0">
                <a:solidFill>
                  <a:schemeClr val="tx2"/>
                </a:solidFill>
                <a:ea typeface="PMingLiU" pitchFamily="18" charset="-120"/>
              </a:rPr>
              <a:t>Multithreading</a:t>
            </a:r>
            <a:r>
              <a:rPr lang="en-US" altLang="zh-TW" sz="1600" dirty="0">
                <a:ea typeface="PMingLiU" pitchFamily="18" charset="-120"/>
              </a:rPr>
              <a:t> on 6 RISC engines - Cost Effective</a:t>
            </a:r>
          </a:p>
          <a:p>
            <a:pPr>
              <a:lnSpc>
                <a:spcPct val="104000"/>
              </a:lnSpc>
              <a:spcBef>
                <a:spcPct val="50000"/>
              </a:spcBef>
            </a:pPr>
            <a:r>
              <a:rPr lang="en-US" altLang="zh-TW" sz="1600" dirty="0">
                <a:solidFill>
                  <a:schemeClr val="tx1"/>
                </a:solidFill>
                <a:ea typeface="PMingLiU" pitchFamily="18" charset="-120"/>
              </a:rPr>
              <a:t>Distributed Data Storage Arch </a:t>
            </a:r>
            <a:r>
              <a:rPr lang="en-US" altLang="zh-TW" sz="1600" dirty="0">
                <a:ea typeface="PMingLiU" pitchFamily="18" charset="-120"/>
              </a:rPr>
              <a:t>Supports</a:t>
            </a:r>
            <a:r>
              <a:rPr lang="en-US" altLang="zh-TW" sz="1600" dirty="0">
                <a:solidFill>
                  <a:schemeClr val="tx2"/>
                </a:solidFill>
                <a:ea typeface="PMingLiU" pitchFamily="18" charset="-120"/>
              </a:rPr>
              <a:t> Very Simple Programming Model</a:t>
            </a:r>
            <a:r>
              <a:rPr lang="en-US" altLang="zh-TW" sz="1600" dirty="0">
                <a:ea typeface="PMingLiU" pitchFamily="18" charset="-120"/>
              </a:rPr>
              <a:t> </a:t>
            </a:r>
            <a:endParaRPr lang="en-US" altLang="zh-TW" sz="1600" dirty="0">
              <a:solidFill>
                <a:schemeClr val="tx1"/>
              </a:solidFill>
              <a:ea typeface="PMingLiU" pitchFamily="18" charset="-120"/>
            </a:endParaRPr>
          </a:p>
          <a:p>
            <a:pPr>
              <a:lnSpc>
                <a:spcPct val="104000"/>
              </a:lnSpc>
              <a:spcBef>
                <a:spcPct val="50000"/>
              </a:spcBef>
            </a:pPr>
            <a:r>
              <a:rPr lang="en-US" altLang="zh-TW" sz="1600" dirty="0">
                <a:ea typeface="PMingLiU" pitchFamily="18" charset="-120"/>
              </a:rPr>
              <a:t>Active Memory Optimizations -</a:t>
            </a:r>
            <a:r>
              <a:rPr lang="en-US" altLang="zh-TW" sz="1600" dirty="0">
                <a:solidFill>
                  <a:schemeClr val="tx2"/>
                </a:solidFill>
                <a:ea typeface="PMingLiU" pitchFamily="18" charset="-120"/>
              </a:rPr>
              <a:t> High Performance With Commodity RAMs</a:t>
            </a:r>
            <a:endParaRPr lang="en-US" altLang="zh-TW" sz="1600" dirty="0">
              <a:ea typeface="PMingLiU" pitchFamily="18" charset="-120"/>
            </a:endParaRPr>
          </a:p>
          <a:p>
            <a:pPr>
              <a:lnSpc>
                <a:spcPct val="104000"/>
              </a:lnSpc>
              <a:spcBef>
                <a:spcPct val="50000"/>
              </a:spcBef>
            </a:pPr>
            <a:r>
              <a:rPr lang="en-US" altLang="zh-TW" sz="1600" dirty="0">
                <a:ea typeface="PMingLiU" pitchFamily="18" charset="-120"/>
              </a:rPr>
              <a:t>Scalable Architecture</a:t>
            </a:r>
          </a:p>
          <a:p>
            <a:pPr>
              <a:lnSpc>
                <a:spcPct val="104000"/>
              </a:lnSpc>
              <a:spcBef>
                <a:spcPct val="50000"/>
              </a:spcBef>
            </a:pPr>
            <a:endParaRPr lang="en-US" altLang="zh-TW" sz="1200" dirty="0">
              <a:ea typeface="PMingLiU" pitchFamily="18" charset="-12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38600" y="1713756"/>
            <a:ext cx="4448175" cy="4505325"/>
            <a:chOff x="678" y="853"/>
            <a:chExt cx="3108" cy="3174"/>
          </a:xfrm>
        </p:grpSpPr>
        <p:pic>
          <p:nvPicPr>
            <p:cNvPr id="293893" name="Picture 5" descr="sa1200die_c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8" y="853"/>
              <a:ext cx="3108" cy="3174"/>
            </a:xfrm>
            <a:prstGeom prst="rect">
              <a:avLst/>
            </a:prstGeom>
            <a:noFill/>
          </p:spPr>
        </p:pic>
        <p:sp>
          <p:nvSpPr>
            <p:cNvPr id="293894" name="Rectangle 6"/>
            <p:cNvSpPr>
              <a:spLocks noChangeArrowheads="1"/>
            </p:cNvSpPr>
            <p:nvPr/>
          </p:nvSpPr>
          <p:spPr bwMode="auto">
            <a:xfrm>
              <a:off x="1824" y="2520"/>
              <a:ext cx="1656" cy="1320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zh-TW" altLang="en-US" sz="2000" b="1">
                  <a:solidFill>
                    <a:schemeClr val="tx2"/>
                  </a:solidFill>
                  <a:ea typeface="PMingLiU" pitchFamily="18" charset="-120"/>
                </a:rPr>
                <a:t>6 </a:t>
              </a:r>
              <a:r>
                <a:rPr lang="en-US" altLang="zh-TW" sz="2000" b="1">
                  <a:solidFill>
                    <a:schemeClr val="tx2"/>
                  </a:solidFill>
                  <a:ea typeface="PMingLiU" pitchFamily="18" charset="-120"/>
                </a:rPr>
                <a:t>RISC Engines</a:t>
              </a:r>
              <a:endParaRPr lang="en-US" altLang="zh-TW" sz="2000" b="1">
                <a:solidFill>
                  <a:schemeClr val="tx1"/>
                </a:solidFill>
                <a:ea typeface="PMingLiU" pitchFamily="18" charset="-120"/>
              </a:endParaRPr>
            </a:p>
          </p:txBody>
        </p:sp>
        <p:sp>
          <p:nvSpPr>
            <p:cNvPr id="293895" name="Rectangle 7"/>
            <p:cNvSpPr>
              <a:spLocks noChangeArrowheads="1"/>
            </p:cNvSpPr>
            <p:nvPr/>
          </p:nvSpPr>
          <p:spPr bwMode="auto">
            <a:xfrm>
              <a:off x="856" y="1040"/>
              <a:ext cx="1592" cy="992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US" altLang="zh-TW" sz="2000" b="1">
                  <a:solidFill>
                    <a:schemeClr val="tx2"/>
                  </a:solidFill>
                  <a:ea typeface="PMingLiU" pitchFamily="18" charset="-120"/>
                </a:rPr>
                <a:t>StrongARM Core</a:t>
              </a:r>
              <a:endParaRPr lang="en-US" altLang="zh-TW" sz="2000" b="1">
                <a:solidFill>
                  <a:schemeClr val="tx1"/>
                </a:solidFill>
                <a:ea typeface="PMingLiU" pitchFamily="18" charset="-120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856" y="1040"/>
              <a:ext cx="2624" cy="2800"/>
              <a:chOff x="856" y="1040"/>
              <a:chExt cx="2624" cy="2800"/>
            </a:xfrm>
          </p:grpSpPr>
          <p:sp>
            <p:nvSpPr>
              <p:cNvPr id="293897" name="Rectangle 9"/>
              <p:cNvSpPr>
                <a:spLocks noChangeArrowheads="1"/>
              </p:cNvSpPr>
              <p:nvPr/>
            </p:nvSpPr>
            <p:spPr bwMode="auto">
              <a:xfrm>
                <a:off x="2535" y="1040"/>
                <a:ext cx="945" cy="992"/>
              </a:xfrm>
              <a:prstGeom prst="rect">
                <a:avLst/>
              </a:prstGeom>
              <a:noFill/>
              <a:ln w="571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r>
                  <a:rPr lang="en-US" altLang="zh-TW" sz="2000" b="1">
                    <a:solidFill>
                      <a:schemeClr val="tx2"/>
                    </a:solidFill>
                    <a:ea typeface="PMingLiU" pitchFamily="18" charset="-120"/>
                  </a:rPr>
                  <a:t>PCI</a:t>
                </a:r>
                <a:endParaRPr lang="en-US" altLang="zh-TW" sz="2000" b="1">
                  <a:solidFill>
                    <a:schemeClr val="tx1"/>
                  </a:solidFill>
                  <a:ea typeface="PMingLiU" pitchFamily="18" charset="-120"/>
                </a:endParaRPr>
              </a:p>
            </p:txBody>
          </p:sp>
          <p:sp>
            <p:nvSpPr>
              <p:cNvPr id="293898" name="Rectangle 10"/>
              <p:cNvSpPr>
                <a:spLocks noChangeArrowheads="1"/>
              </p:cNvSpPr>
              <p:nvPr/>
            </p:nvSpPr>
            <p:spPr bwMode="auto">
              <a:xfrm>
                <a:off x="2535" y="2074"/>
                <a:ext cx="945" cy="408"/>
              </a:xfrm>
              <a:prstGeom prst="rect">
                <a:avLst/>
              </a:prstGeom>
              <a:noFill/>
              <a:ln w="571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r>
                  <a:rPr lang="en-US" altLang="zh-TW" sz="2000" b="1">
                    <a:solidFill>
                      <a:schemeClr val="tx2"/>
                    </a:solidFill>
                    <a:ea typeface="PMingLiU" pitchFamily="18" charset="-120"/>
                  </a:rPr>
                  <a:t>SDRAM</a:t>
                </a:r>
                <a:endParaRPr lang="en-US" altLang="zh-TW" sz="2000" b="1">
                  <a:solidFill>
                    <a:schemeClr val="tx1"/>
                  </a:solidFill>
                  <a:ea typeface="PMingLiU" pitchFamily="18" charset="-120"/>
                </a:endParaRPr>
              </a:p>
            </p:txBody>
          </p:sp>
          <p:sp>
            <p:nvSpPr>
              <p:cNvPr id="293899" name="Rectangle 11"/>
              <p:cNvSpPr>
                <a:spLocks noChangeArrowheads="1"/>
              </p:cNvSpPr>
              <p:nvPr/>
            </p:nvSpPr>
            <p:spPr bwMode="auto">
              <a:xfrm>
                <a:off x="856" y="2074"/>
                <a:ext cx="945" cy="408"/>
              </a:xfrm>
              <a:prstGeom prst="rect">
                <a:avLst/>
              </a:prstGeom>
              <a:noFill/>
              <a:ln w="571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r>
                  <a:rPr lang="en-US" altLang="zh-TW" sz="2000" b="1">
                    <a:solidFill>
                      <a:schemeClr val="tx2"/>
                    </a:solidFill>
                    <a:ea typeface="PMingLiU" pitchFamily="18" charset="-120"/>
                  </a:rPr>
                  <a:t>SRAM</a:t>
                </a:r>
                <a:endParaRPr lang="en-US" altLang="zh-TW" sz="2000" b="1">
                  <a:solidFill>
                    <a:schemeClr val="tx1"/>
                  </a:solidFill>
                  <a:ea typeface="PMingLiU" pitchFamily="18" charset="-120"/>
                </a:endParaRPr>
              </a:p>
            </p:txBody>
          </p:sp>
          <p:sp>
            <p:nvSpPr>
              <p:cNvPr id="293900" name="Rectangle 12"/>
              <p:cNvSpPr>
                <a:spLocks noChangeArrowheads="1"/>
              </p:cNvSpPr>
              <p:nvPr/>
            </p:nvSpPr>
            <p:spPr bwMode="auto">
              <a:xfrm>
                <a:off x="856" y="2520"/>
                <a:ext cx="945" cy="1320"/>
              </a:xfrm>
              <a:prstGeom prst="rect">
                <a:avLst/>
              </a:prstGeom>
              <a:noFill/>
              <a:ln w="571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r>
                  <a:rPr lang="en-US" altLang="zh-TW" sz="2000" b="1">
                    <a:solidFill>
                      <a:schemeClr val="tx2"/>
                    </a:solidFill>
                    <a:ea typeface="PMingLiU" pitchFamily="18" charset="-120"/>
                  </a:rPr>
                  <a:t>IX Bus</a:t>
                </a:r>
                <a:endParaRPr lang="en-US" altLang="zh-TW" sz="2000" b="1">
                  <a:solidFill>
                    <a:schemeClr val="tx1"/>
                  </a:solidFill>
                  <a:ea typeface="PMingLiU" pitchFamily="18" charset="-120"/>
                </a:endParaRP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856" y="1040"/>
              <a:ext cx="2624" cy="2800"/>
              <a:chOff x="856" y="1040"/>
              <a:chExt cx="2624" cy="2800"/>
            </a:xfrm>
          </p:grpSpPr>
          <p:sp>
            <p:nvSpPr>
              <p:cNvPr id="293902" name="Rectangle 14"/>
              <p:cNvSpPr>
                <a:spLocks noChangeArrowheads="1"/>
              </p:cNvSpPr>
              <p:nvPr/>
            </p:nvSpPr>
            <p:spPr bwMode="auto">
              <a:xfrm>
                <a:off x="2535" y="1040"/>
                <a:ext cx="945" cy="992"/>
              </a:xfrm>
              <a:prstGeom prst="rect">
                <a:avLst/>
              </a:prstGeom>
              <a:noFill/>
              <a:ln w="571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r>
                  <a:rPr lang="en-US" altLang="zh-TW" sz="2000" b="1">
                    <a:solidFill>
                      <a:schemeClr val="tx2"/>
                    </a:solidFill>
                    <a:ea typeface="PMingLiU" pitchFamily="18" charset="-120"/>
                  </a:rPr>
                  <a:t>PCI</a:t>
                </a:r>
                <a:endParaRPr lang="en-US" altLang="zh-TW" sz="2000" b="1">
                  <a:solidFill>
                    <a:schemeClr val="tx1"/>
                  </a:solidFill>
                  <a:ea typeface="PMingLiU" pitchFamily="18" charset="-120"/>
                </a:endParaRPr>
              </a:p>
            </p:txBody>
          </p:sp>
          <p:sp>
            <p:nvSpPr>
              <p:cNvPr id="293903" name="Rectangle 15"/>
              <p:cNvSpPr>
                <a:spLocks noChangeArrowheads="1"/>
              </p:cNvSpPr>
              <p:nvPr/>
            </p:nvSpPr>
            <p:spPr bwMode="auto">
              <a:xfrm>
                <a:off x="2535" y="2074"/>
                <a:ext cx="945" cy="408"/>
              </a:xfrm>
              <a:prstGeom prst="rect">
                <a:avLst/>
              </a:prstGeom>
              <a:noFill/>
              <a:ln w="571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r>
                  <a:rPr lang="en-US" altLang="zh-TW" sz="2000" b="1">
                    <a:solidFill>
                      <a:schemeClr val="tx2"/>
                    </a:solidFill>
                    <a:ea typeface="PMingLiU" pitchFamily="18" charset="-120"/>
                  </a:rPr>
                  <a:t>SDRAM</a:t>
                </a:r>
                <a:endParaRPr lang="en-US" altLang="zh-TW" sz="2000" b="1">
                  <a:solidFill>
                    <a:schemeClr val="tx1"/>
                  </a:solidFill>
                  <a:ea typeface="PMingLiU" pitchFamily="18" charset="-120"/>
                </a:endParaRPr>
              </a:p>
            </p:txBody>
          </p:sp>
          <p:sp>
            <p:nvSpPr>
              <p:cNvPr id="293904" name="Rectangle 16"/>
              <p:cNvSpPr>
                <a:spLocks noChangeArrowheads="1"/>
              </p:cNvSpPr>
              <p:nvPr/>
            </p:nvSpPr>
            <p:spPr bwMode="auto">
              <a:xfrm>
                <a:off x="856" y="2074"/>
                <a:ext cx="945" cy="408"/>
              </a:xfrm>
              <a:prstGeom prst="rect">
                <a:avLst/>
              </a:prstGeom>
              <a:noFill/>
              <a:ln w="571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r>
                  <a:rPr lang="en-US" altLang="zh-TW" sz="2000" b="1">
                    <a:solidFill>
                      <a:schemeClr val="tx2"/>
                    </a:solidFill>
                    <a:ea typeface="PMingLiU" pitchFamily="18" charset="-120"/>
                  </a:rPr>
                  <a:t>SRAM</a:t>
                </a:r>
                <a:endParaRPr lang="en-US" altLang="zh-TW" sz="2000" b="1">
                  <a:solidFill>
                    <a:schemeClr val="tx1"/>
                  </a:solidFill>
                  <a:ea typeface="PMingLiU" pitchFamily="18" charset="-120"/>
                </a:endParaRPr>
              </a:p>
            </p:txBody>
          </p:sp>
          <p:sp>
            <p:nvSpPr>
              <p:cNvPr id="293905" name="Rectangle 17"/>
              <p:cNvSpPr>
                <a:spLocks noChangeArrowheads="1"/>
              </p:cNvSpPr>
              <p:nvPr/>
            </p:nvSpPr>
            <p:spPr bwMode="auto">
              <a:xfrm>
                <a:off x="856" y="2520"/>
                <a:ext cx="945" cy="1320"/>
              </a:xfrm>
              <a:prstGeom prst="rect">
                <a:avLst/>
              </a:prstGeom>
              <a:noFill/>
              <a:ln w="571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r>
                  <a:rPr lang="en-US" altLang="zh-TW" sz="2000" b="1">
                    <a:solidFill>
                      <a:schemeClr val="tx2"/>
                    </a:solidFill>
                    <a:ea typeface="PMingLiU" pitchFamily="18" charset="-120"/>
                  </a:rPr>
                  <a:t>IX Bus</a:t>
                </a:r>
                <a:endParaRPr lang="en-US" altLang="zh-TW" sz="2000" b="1">
                  <a:solidFill>
                    <a:schemeClr val="tx1"/>
                  </a:solidFill>
                  <a:ea typeface="PMingLiU" pitchFamily="18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614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Intel IXP 1200 Block Diagram</a:t>
            </a:r>
          </a:p>
        </p:txBody>
      </p:sp>
      <p:pic>
        <p:nvPicPr>
          <p:cNvPr id="278532" name="Picture 4" descr="ixp12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33500"/>
            <a:ext cx="6553200" cy="4686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770802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/>
          <p:nvPr/>
        </p:nvGrpSpPr>
        <p:grpSpPr>
          <a:xfrm>
            <a:off x="1143000" y="1417638"/>
            <a:ext cx="3798888" cy="4830762"/>
            <a:chOff x="457200" y="1084263"/>
            <a:chExt cx="4484688" cy="5164137"/>
          </a:xfrm>
        </p:grpSpPr>
        <p:sp>
          <p:nvSpPr>
            <p:cNvPr id="296962" name="Rectangle 2"/>
            <p:cNvSpPr>
              <a:spLocks noChangeAspect="1" noChangeArrowheads="1"/>
            </p:cNvSpPr>
            <p:nvPr/>
          </p:nvSpPr>
          <p:spPr bwMode="auto">
            <a:xfrm>
              <a:off x="457200" y="2989263"/>
              <a:ext cx="1216025" cy="485775"/>
            </a:xfrm>
            <a:prstGeom prst="rect">
              <a:avLst/>
            </a:prstGeom>
            <a:solidFill>
              <a:srgbClr val="CC0000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CC0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altLang="zh-TW" sz="1050" b="1">
                  <a:solidFill>
                    <a:schemeClr val="tx1"/>
                  </a:solidFill>
                  <a:ea typeface="PMingLiU" pitchFamily="18" charset="-120"/>
                </a:rPr>
                <a:t>Customer ASICs</a:t>
              </a:r>
            </a:p>
          </p:txBody>
        </p:sp>
        <p:sp>
          <p:nvSpPr>
            <p:cNvPr id="296964" name="Rectangle 4"/>
            <p:cNvSpPr>
              <a:spLocks noChangeAspect="1" noChangeArrowheads="1"/>
            </p:cNvSpPr>
            <p:nvPr/>
          </p:nvSpPr>
          <p:spPr bwMode="gray">
            <a:xfrm>
              <a:off x="2133600" y="4208463"/>
              <a:ext cx="1389063" cy="804862"/>
            </a:xfrm>
            <a:prstGeom prst="rect">
              <a:avLst/>
            </a:prstGeom>
            <a:solidFill>
              <a:srgbClr val="3366FF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altLang="zh-TW" sz="1100" b="1" dirty="0">
                  <a:solidFill>
                    <a:schemeClr val="tx1"/>
                  </a:solidFill>
                  <a:ea typeface="PMingLiU" pitchFamily="18" charset="-120"/>
                </a:rPr>
                <a:t>Utopia 1/2/3 or</a:t>
              </a:r>
            </a:p>
            <a:p>
              <a:r>
                <a:rPr lang="en-US" altLang="zh-TW" sz="1100" b="1" dirty="0">
                  <a:solidFill>
                    <a:schemeClr val="tx1"/>
                  </a:solidFill>
                  <a:ea typeface="PMingLiU" pitchFamily="18" charset="-120"/>
                </a:rPr>
                <a:t>POS-PL2/3</a:t>
              </a:r>
            </a:p>
            <a:p>
              <a:r>
                <a:rPr lang="en-US" altLang="zh-TW" sz="1100" b="1" dirty="0">
                  <a:solidFill>
                    <a:schemeClr val="tx1"/>
                  </a:solidFill>
                  <a:ea typeface="PMingLiU" pitchFamily="18" charset="-120"/>
                </a:rPr>
                <a:t>Interface</a:t>
              </a:r>
            </a:p>
          </p:txBody>
        </p:sp>
        <p:sp>
          <p:nvSpPr>
            <p:cNvPr id="296966" name="Rectangle 6"/>
            <p:cNvSpPr>
              <a:spLocks noChangeAspect="1" noChangeArrowheads="1"/>
            </p:cNvSpPr>
            <p:nvPr/>
          </p:nvSpPr>
          <p:spPr bwMode="gray">
            <a:xfrm>
              <a:off x="2133600" y="2074863"/>
              <a:ext cx="1389063" cy="2057400"/>
            </a:xfrm>
            <a:prstGeom prst="rect">
              <a:avLst/>
            </a:prstGeom>
            <a:solidFill>
              <a:srgbClr val="3366FF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altLang="zh-TW" sz="1400" b="1">
                  <a:solidFill>
                    <a:schemeClr val="tx1"/>
                  </a:solidFill>
                  <a:ea typeface="PMingLiU" pitchFamily="18" charset="-120"/>
                </a:rPr>
                <a:t>IXP2400</a:t>
              </a:r>
            </a:p>
            <a:p>
              <a:endParaRPr lang="en-US" altLang="zh-TW" sz="1400" b="1">
                <a:solidFill>
                  <a:schemeClr val="tx1"/>
                </a:solidFill>
                <a:ea typeface="PMingLiU" pitchFamily="18" charset="-120"/>
              </a:endParaRPr>
            </a:p>
            <a:p>
              <a:endParaRPr lang="en-US" altLang="zh-TW" sz="1400" b="1">
                <a:solidFill>
                  <a:schemeClr val="tx1"/>
                </a:solidFill>
                <a:ea typeface="PMingLiU" pitchFamily="18" charset="-120"/>
              </a:endParaRPr>
            </a:p>
            <a:p>
              <a:endParaRPr lang="en-US" altLang="zh-TW" sz="1400" b="1">
                <a:solidFill>
                  <a:schemeClr val="tx1"/>
                </a:solidFill>
                <a:ea typeface="PMingLiU" pitchFamily="18" charset="-120"/>
              </a:endParaRPr>
            </a:p>
            <a:p>
              <a:endParaRPr lang="en-US" altLang="zh-TW" sz="1400" b="1">
                <a:solidFill>
                  <a:schemeClr val="tx1"/>
                </a:solidFill>
                <a:ea typeface="PMingLiU" pitchFamily="18" charset="-120"/>
              </a:endParaRPr>
            </a:p>
            <a:p>
              <a:r>
                <a:rPr lang="en-US" altLang="zh-TW" sz="1400" b="1">
                  <a:solidFill>
                    <a:schemeClr val="tx1"/>
                  </a:solidFill>
                  <a:ea typeface="PMingLiU" pitchFamily="18" charset="-120"/>
                </a:rPr>
                <a:t>(Receive)</a:t>
              </a:r>
            </a:p>
          </p:txBody>
        </p:sp>
        <p:sp>
          <p:nvSpPr>
            <p:cNvPr id="296967" name="Rectangle 7"/>
            <p:cNvSpPr>
              <a:spLocks noChangeAspect="1" noChangeArrowheads="1"/>
            </p:cNvSpPr>
            <p:nvPr/>
          </p:nvSpPr>
          <p:spPr bwMode="gray">
            <a:xfrm>
              <a:off x="1143000" y="1084263"/>
              <a:ext cx="968375" cy="687387"/>
            </a:xfrm>
            <a:prstGeom prst="rect">
              <a:avLst/>
            </a:prstGeom>
            <a:solidFill>
              <a:schemeClr val="accent1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altLang="zh-TW" sz="1050" b="1">
                  <a:solidFill>
                    <a:schemeClr val="tx1"/>
                  </a:solidFill>
                  <a:ea typeface="PMingLiU" pitchFamily="18" charset="-120"/>
                </a:rPr>
                <a:t>Host</a:t>
              </a:r>
            </a:p>
            <a:p>
              <a:r>
                <a:rPr lang="en-US" altLang="zh-TW" sz="1050" b="1">
                  <a:solidFill>
                    <a:schemeClr val="tx1"/>
                  </a:solidFill>
                  <a:ea typeface="PMingLiU" pitchFamily="18" charset="-120"/>
                </a:rPr>
                <a:t>CPU</a:t>
              </a:r>
              <a:endParaRPr lang="en-US" altLang="zh-TW" sz="1050">
                <a:solidFill>
                  <a:schemeClr val="tx1"/>
                </a:solidFill>
                <a:latin typeface="Arial Black" pitchFamily="34" charset="0"/>
                <a:ea typeface="PMingLiU" pitchFamily="18" charset="-120"/>
              </a:endParaRPr>
            </a:p>
            <a:p>
              <a:r>
                <a:rPr lang="en-US" altLang="zh-TW" sz="1050">
                  <a:solidFill>
                    <a:schemeClr val="tx1"/>
                  </a:solidFill>
                  <a:latin typeface="Arial Black" pitchFamily="34" charset="0"/>
                  <a:ea typeface="PMingLiU" pitchFamily="18" charset="-120"/>
                </a:rPr>
                <a:t>(</a:t>
              </a:r>
              <a:r>
                <a:rPr lang="en-US" altLang="zh-TW" sz="1050" b="1">
                  <a:solidFill>
                    <a:schemeClr val="tx1"/>
                  </a:solidFill>
                  <a:ea typeface="PMingLiU" pitchFamily="18" charset="-120"/>
                </a:rPr>
                <a:t>Optional</a:t>
              </a:r>
              <a:r>
                <a:rPr lang="en-US" altLang="zh-TW" sz="1050">
                  <a:solidFill>
                    <a:schemeClr val="tx1"/>
                  </a:solidFill>
                  <a:latin typeface="Arial Black" pitchFamily="34" charset="0"/>
                  <a:ea typeface="PMingLiU" pitchFamily="18" charset="-120"/>
                </a:rPr>
                <a:t>)</a:t>
              </a:r>
            </a:p>
          </p:txBody>
        </p:sp>
        <p:sp>
          <p:nvSpPr>
            <p:cNvPr id="296968" name="Rectangle 8"/>
            <p:cNvSpPr>
              <a:spLocks noChangeAspect="1" noChangeArrowheads="1"/>
            </p:cNvSpPr>
            <p:nvPr/>
          </p:nvSpPr>
          <p:spPr bwMode="gray">
            <a:xfrm>
              <a:off x="2895600" y="5427663"/>
              <a:ext cx="1295400" cy="820737"/>
            </a:xfrm>
            <a:prstGeom prst="rect">
              <a:avLst/>
            </a:prstGeom>
            <a:solidFill>
              <a:schemeClr val="accent1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altLang="zh-TW" sz="1050" b="1">
                  <a:solidFill>
                    <a:schemeClr val="tx1"/>
                  </a:solidFill>
                  <a:ea typeface="PMingLiU" pitchFamily="18" charset="-120"/>
                </a:rPr>
                <a:t>ATM / POS PHY</a:t>
              </a:r>
            </a:p>
            <a:p>
              <a:r>
                <a:rPr lang="en-US" altLang="zh-TW" sz="1050" b="1">
                  <a:solidFill>
                    <a:schemeClr val="tx1"/>
                  </a:solidFill>
                  <a:ea typeface="PMingLiU" pitchFamily="18" charset="-120"/>
                </a:rPr>
                <a:t>or Ethernet MAC</a:t>
              </a:r>
            </a:p>
          </p:txBody>
        </p:sp>
        <p:sp>
          <p:nvSpPr>
            <p:cNvPr id="296969" name="Rectangle 9"/>
            <p:cNvSpPr>
              <a:spLocks noChangeAspect="1" noChangeArrowheads="1"/>
            </p:cNvSpPr>
            <p:nvPr/>
          </p:nvSpPr>
          <p:spPr bwMode="auto">
            <a:xfrm>
              <a:off x="1143000" y="3675063"/>
              <a:ext cx="685800" cy="312737"/>
            </a:xfrm>
            <a:prstGeom prst="rect">
              <a:avLst/>
            </a:prstGeom>
            <a:solidFill>
              <a:srgbClr val="FFCC00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altLang="zh-TW" sz="1050" b="1">
                  <a:solidFill>
                    <a:schemeClr val="bg2"/>
                  </a:solidFill>
                  <a:ea typeface="PMingLiU" pitchFamily="18" charset="-120"/>
                </a:rPr>
                <a:t>Flash</a:t>
              </a:r>
            </a:p>
          </p:txBody>
        </p:sp>
        <p:sp>
          <p:nvSpPr>
            <p:cNvPr id="296970" name="Line 10"/>
            <p:cNvSpPr>
              <a:spLocks noChangeShapeType="1"/>
            </p:cNvSpPr>
            <p:nvPr/>
          </p:nvSpPr>
          <p:spPr bwMode="auto">
            <a:xfrm>
              <a:off x="3505200" y="2303463"/>
              <a:ext cx="30480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96971" name="Line 11"/>
            <p:cNvSpPr>
              <a:spLocks noChangeShapeType="1"/>
            </p:cNvSpPr>
            <p:nvPr/>
          </p:nvSpPr>
          <p:spPr bwMode="auto">
            <a:xfrm>
              <a:off x="3505200" y="2913063"/>
              <a:ext cx="30480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96972" name="Line 12"/>
            <p:cNvSpPr>
              <a:spLocks noChangeShapeType="1"/>
            </p:cNvSpPr>
            <p:nvPr/>
          </p:nvSpPr>
          <p:spPr bwMode="auto">
            <a:xfrm>
              <a:off x="1828800" y="3827463"/>
              <a:ext cx="30480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96973" name="Rectangle 13"/>
            <p:cNvSpPr>
              <a:spLocks noChangeAspect="1" noChangeArrowheads="1"/>
            </p:cNvSpPr>
            <p:nvPr/>
          </p:nvSpPr>
          <p:spPr bwMode="auto">
            <a:xfrm>
              <a:off x="457200" y="2046288"/>
              <a:ext cx="1216025" cy="485775"/>
            </a:xfrm>
            <a:prstGeom prst="rect">
              <a:avLst/>
            </a:prstGeom>
            <a:solidFill>
              <a:srgbClr val="CC0000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CC0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altLang="zh-TW" sz="1050" b="1">
                  <a:solidFill>
                    <a:schemeClr val="tx1"/>
                  </a:solidFill>
                  <a:ea typeface="PMingLiU" pitchFamily="18" charset="-120"/>
                </a:rPr>
                <a:t>Classification Accelerator</a:t>
              </a:r>
            </a:p>
          </p:txBody>
        </p:sp>
        <p:cxnSp>
          <p:nvCxnSpPr>
            <p:cNvPr id="296974" name="AutoShape 14"/>
            <p:cNvCxnSpPr>
              <a:cxnSpLocks noChangeShapeType="1"/>
              <a:stCxn id="296966" idx="1"/>
              <a:endCxn id="296973" idx="3"/>
            </p:cNvCxnSpPr>
            <p:nvPr/>
          </p:nvCxnSpPr>
          <p:spPr bwMode="auto">
            <a:xfrm rot="10800000">
              <a:off x="1673225" y="2289175"/>
              <a:ext cx="460375" cy="814388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bg2"/>
              </a:solidFill>
              <a:prstDash val="sysDot"/>
              <a:miter lim="800000"/>
              <a:headEnd type="stealth" w="sm" len="sm"/>
              <a:tailEnd type="stealth" w="med" len="med"/>
            </a:ln>
            <a:effectLst/>
          </p:spPr>
        </p:cxnSp>
        <p:cxnSp>
          <p:nvCxnSpPr>
            <p:cNvPr id="296975" name="AutoShape 15"/>
            <p:cNvCxnSpPr>
              <a:cxnSpLocks noChangeShapeType="1"/>
              <a:stCxn id="296966" idx="1"/>
              <a:endCxn id="296962" idx="3"/>
            </p:cNvCxnSpPr>
            <p:nvPr/>
          </p:nvCxnSpPr>
          <p:spPr bwMode="auto">
            <a:xfrm rot="10800000" flipV="1">
              <a:off x="1673225" y="3103563"/>
              <a:ext cx="460375" cy="128587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bg2"/>
              </a:solidFill>
              <a:prstDash val="sysDot"/>
              <a:miter lim="800000"/>
              <a:headEnd type="stealth" w="sm" len="sm"/>
              <a:tailEnd type="stealth" w="med" len="med"/>
            </a:ln>
            <a:effectLst/>
          </p:spPr>
        </p:cxnSp>
        <p:sp>
          <p:nvSpPr>
            <p:cNvPr id="296977" name="Text Box 17"/>
            <p:cNvSpPr txBox="1">
              <a:spLocks noChangeArrowheads="1"/>
            </p:cNvSpPr>
            <p:nvPr/>
          </p:nvSpPr>
          <p:spPr bwMode="gray">
            <a:xfrm>
              <a:off x="2362200" y="2760663"/>
              <a:ext cx="950913" cy="64158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 type="none" w="sm" len="sm"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1100" b="1">
                  <a:solidFill>
                    <a:schemeClr val="tx1"/>
                  </a:solidFill>
                  <a:ea typeface="PMingLiU" pitchFamily="18" charset="-120"/>
                </a:rPr>
                <a:t>Micro-Engine</a:t>
              </a:r>
            </a:p>
            <a:p>
              <a:r>
                <a:rPr lang="en-US" altLang="zh-TW" sz="1100" b="1">
                  <a:solidFill>
                    <a:schemeClr val="tx1"/>
                  </a:solidFill>
                  <a:ea typeface="PMingLiU" pitchFamily="18" charset="-120"/>
                </a:rPr>
                <a:t>Cluster</a:t>
              </a:r>
            </a:p>
          </p:txBody>
        </p:sp>
        <p:sp>
          <p:nvSpPr>
            <p:cNvPr id="296978" name="Line 18"/>
            <p:cNvSpPr>
              <a:spLocks noChangeShapeType="1"/>
            </p:cNvSpPr>
            <p:nvPr/>
          </p:nvSpPr>
          <p:spPr bwMode="auto">
            <a:xfrm>
              <a:off x="2514600" y="1389063"/>
              <a:ext cx="0" cy="6096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96979" name="Line 19"/>
            <p:cNvSpPr>
              <a:spLocks noChangeShapeType="1"/>
            </p:cNvSpPr>
            <p:nvPr/>
          </p:nvSpPr>
          <p:spPr bwMode="auto">
            <a:xfrm flipH="1">
              <a:off x="2133600" y="1389063"/>
              <a:ext cx="38100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96981" name="Rectangle 21"/>
            <p:cNvSpPr>
              <a:spLocks noChangeAspect="1" noChangeArrowheads="1"/>
            </p:cNvSpPr>
            <p:nvPr/>
          </p:nvSpPr>
          <p:spPr bwMode="gray">
            <a:xfrm>
              <a:off x="1371600" y="5427663"/>
              <a:ext cx="1295400" cy="820737"/>
            </a:xfrm>
            <a:prstGeom prst="rect">
              <a:avLst/>
            </a:prstGeom>
            <a:solidFill>
              <a:schemeClr val="accent1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altLang="zh-TW" sz="1050" b="1">
                  <a:solidFill>
                    <a:schemeClr val="tx1"/>
                  </a:solidFill>
                  <a:ea typeface="PMingLiU" pitchFamily="18" charset="-120"/>
                </a:rPr>
                <a:t>Switch Fabric Port Interface</a:t>
              </a:r>
            </a:p>
          </p:txBody>
        </p:sp>
        <p:cxnSp>
          <p:nvCxnSpPr>
            <p:cNvPr id="296983" name="AutoShape 23"/>
            <p:cNvCxnSpPr>
              <a:cxnSpLocks noChangeShapeType="1"/>
              <a:stCxn id="296981" idx="0"/>
              <a:endCxn id="296964" idx="2"/>
            </p:cNvCxnSpPr>
            <p:nvPr/>
          </p:nvCxnSpPr>
          <p:spPr bwMode="auto">
            <a:xfrm rot="16200000">
              <a:off x="2216944" y="4815681"/>
              <a:ext cx="414338" cy="809625"/>
            </a:xfrm>
            <a:prstGeom prst="bentConnector3">
              <a:avLst>
                <a:gd name="adj1" fmla="val 49810"/>
              </a:avLst>
            </a:prstGeom>
            <a:noFill/>
            <a:ln w="25400">
              <a:solidFill>
                <a:schemeClr val="bg2"/>
              </a:solidFill>
              <a:miter lim="800000"/>
              <a:headEnd type="stealth" w="sm" len="sm"/>
              <a:tailEnd type="stealth" w="med" len="med"/>
            </a:ln>
            <a:effectLst/>
          </p:spPr>
        </p:cxnSp>
        <p:cxnSp>
          <p:nvCxnSpPr>
            <p:cNvPr id="296984" name="AutoShape 24"/>
            <p:cNvCxnSpPr>
              <a:cxnSpLocks noChangeShapeType="1"/>
              <a:stCxn id="296968" idx="0"/>
              <a:endCxn id="296964" idx="2"/>
            </p:cNvCxnSpPr>
            <p:nvPr/>
          </p:nvCxnSpPr>
          <p:spPr bwMode="auto">
            <a:xfrm rot="5400000" flipH="1">
              <a:off x="2978944" y="4863306"/>
              <a:ext cx="414338" cy="714375"/>
            </a:xfrm>
            <a:prstGeom prst="bentConnector3">
              <a:avLst>
                <a:gd name="adj1" fmla="val 49810"/>
              </a:avLst>
            </a:prstGeom>
            <a:noFill/>
            <a:ln w="25400">
              <a:solidFill>
                <a:schemeClr val="bg2"/>
              </a:solidFill>
              <a:miter lim="800000"/>
              <a:headEnd type="stealth" w="sm" len="sm"/>
              <a:tailEnd type="stealth" w="med" len="med"/>
            </a:ln>
            <a:effectLst/>
          </p:spPr>
        </p:cxnSp>
        <p:sp>
          <p:nvSpPr>
            <p:cNvPr id="296985" name="Rectangle 25"/>
            <p:cNvSpPr>
              <a:spLocks noChangeAspect="1" noChangeArrowheads="1"/>
            </p:cNvSpPr>
            <p:nvPr/>
          </p:nvSpPr>
          <p:spPr bwMode="gray">
            <a:xfrm>
              <a:off x="3886200" y="3370263"/>
              <a:ext cx="1055688" cy="804862"/>
            </a:xfrm>
            <a:prstGeom prst="rect">
              <a:avLst/>
            </a:prstGeom>
            <a:solidFill>
              <a:srgbClr val="3366FF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altLang="zh-TW" sz="1100" b="1">
                  <a:solidFill>
                    <a:schemeClr val="tx1"/>
                  </a:solidFill>
                  <a:ea typeface="PMingLiU" pitchFamily="18" charset="-120"/>
                </a:rPr>
                <a:t>IXP2400</a:t>
              </a:r>
            </a:p>
            <a:p>
              <a:r>
                <a:rPr lang="en-US" altLang="zh-TW" sz="1100" b="1">
                  <a:solidFill>
                    <a:schemeClr val="tx1"/>
                  </a:solidFill>
                  <a:ea typeface="PMingLiU" pitchFamily="18" charset="-120"/>
                </a:rPr>
                <a:t>(Transmit)</a:t>
              </a:r>
            </a:p>
          </p:txBody>
        </p:sp>
        <p:sp>
          <p:nvSpPr>
            <p:cNvPr id="296987" name="Line 27"/>
            <p:cNvSpPr>
              <a:spLocks noChangeShapeType="1"/>
            </p:cNvSpPr>
            <p:nvPr/>
          </p:nvSpPr>
          <p:spPr bwMode="auto">
            <a:xfrm flipV="1">
              <a:off x="3505200" y="3733800"/>
              <a:ext cx="38100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96989" name="Rectangle 29"/>
            <p:cNvSpPr>
              <a:spLocks noChangeAspect="1" noChangeArrowheads="1"/>
            </p:cNvSpPr>
            <p:nvPr/>
          </p:nvSpPr>
          <p:spPr bwMode="auto">
            <a:xfrm>
              <a:off x="3810000" y="2608263"/>
              <a:ext cx="1085850" cy="609600"/>
            </a:xfrm>
            <a:prstGeom prst="rect">
              <a:avLst/>
            </a:prstGeom>
            <a:solidFill>
              <a:srgbClr val="FFCC00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altLang="zh-TW" sz="1050" b="1">
                  <a:solidFill>
                    <a:schemeClr val="bg2"/>
                  </a:solidFill>
                  <a:ea typeface="PMingLiU" pitchFamily="18" charset="-120"/>
                </a:rPr>
                <a:t>DDR DRAM</a:t>
              </a:r>
            </a:p>
            <a:p>
              <a:r>
                <a:rPr lang="en-US" altLang="zh-TW" sz="1050" b="1">
                  <a:solidFill>
                    <a:schemeClr val="bg2"/>
                  </a:solidFill>
                  <a:ea typeface="PMingLiU" pitchFamily="18" charset="-120"/>
                </a:rPr>
                <a:t>2 GByte</a:t>
              </a:r>
            </a:p>
          </p:txBody>
        </p:sp>
        <p:sp>
          <p:nvSpPr>
            <p:cNvPr id="296990" name="Rectangle 30"/>
            <p:cNvSpPr>
              <a:spLocks noChangeAspect="1" noChangeArrowheads="1"/>
            </p:cNvSpPr>
            <p:nvPr/>
          </p:nvSpPr>
          <p:spPr bwMode="gray">
            <a:xfrm>
              <a:off x="3810000" y="1922463"/>
              <a:ext cx="1066800" cy="609600"/>
            </a:xfrm>
            <a:prstGeom prst="rect">
              <a:avLst/>
            </a:prstGeom>
            <a:solidFill>
              <a:srgbClr val="FFCC00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altLang="zh-TW" sz="1050" b="1">
                  <a:solidFill>
                    <a:schemeClr val="bg2"/>
                  </a:solidFill>
                  <a:ea typeface="PMingLiU" pitchFamily="18" charset="-120"/>
                </a:rPr>
                <a:t>QDR SRAM</a:t>
              </a:r>
            </a:p>
            <a:p>
              <a:r>
                <a:rPr lang="en-US" altLang="zh-TW" sz="1050" b="1">
                  <a:solidFill>
                    <a:schemeClr val="bg2"/>
                  </a:solidFill>
                  <a:ea typeface="PMingLiU" pitchFamily="18" charset="-120"/>
                </a:rPr>
                <a:t>20 Gbps</a:t>
              </a:r>
            </a:p>
            <a:p>
              <a:r>
                <a:rPr lang="en-US" altLang="zh-TW" sz="1050" b="1">
                  <a:solidFill>
                    <a:schemeClr val="bg2"/>
                  </a:solidFill>
                  <a:ea typeface="PMingLiU" pitchFamily="18" charset="-120"/>
                </a:rPr>
                <a:t>32 M Byte</a:t>
              </a:r>
            </a:p>
          </p:txBody>
        </p:sp>
      </p:grpSp>
      <p:sp>
        <p:nvSpPr>
          <p:cNvPr id="29699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IXP2400 Features</a:t>
            </a:r>
            <a:endParaRPr lang="en-US">
              <a:ea typeface="PMingLiU" pitchFamily="18" charset="-120"/>
            </a:endParaRPr>
          </a:p>
        </p:txBody>
      </p:sp>
      <p:sp>
        <p:nvSpPr>
          <p:cNvPr id="296991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5334000" y="1219200"/>
            <a:ext cx="3429000" cy="5105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zh-TW" sz="1600" b="0" dirty="0">
                <a:ea typeface="PMingLiU" pitchFamily="18" charset="-120"/>
              </a:rPr>
              <a:t>Interface supports UTOPIA 1/2/3, SPI-3 (POS-PL3), and CSIX.</a:t>
            </a:r>
          </a:p>
          <a:p>
            <a:pPr>
              <a:lnSpc>
                <a:spcPct val="85000"/>
              </a:lnSpc>
            </a:pPr>
            <a:r>
              <a:rPr lang="en-US" altLang="zh-TW" sz="1600" b="0" dirty="0">
                <a:ea typeface="PMingLiU" pitchFamily="18" charset="-120"/>
              </a:rPr>
              <a:t>Four independent, configurable, 8-bit channels with the ability to aggregate channels for wider interfaces.</a:t>
            </a:r>
          </a:p>
          <a:p>
            <a:pPr>
              <a:lnSpc>
                <a:spcPct val="85000"/>
              </a:lnSpc>
            </a:pPr>
            <a:r>
              <a:rPr lang="en-US" altLang="zh-TW" sz="1600" b="0" dirty="0">
                <a:ea typeface="PMingLiU" pitchFamily="18" charset="-120"/>
              </a:rPr>
              <a:t>Media interface can support channelized media on RX and 32-bit connect to Switch Fabric over SPI-3 on TX (and vice versa) to support Switch Fabric option.</a:t>
            </a:r>
          </a:p>
          <a:p>
            <a:pPr>
              <a:lnSpc>
                <a:spcPct val="85000"/>
              </a:lnSpc>
            </a:pPr>
            <a:r>
              <a:rPr lang="en-US" altLang="zh-TW" sz="1600" b="0" dirty="0">
                <a:ea typeface="PMingLiU" pitchFamily="18" charset="-120"/>
              </a:rPr>
              <a:t>Two Quad Data Rate SRAM channels.</a:t>
            </a:r>
          </a:p>
          <a:p>
            <a:pPr>
              <a:lnSpc>
                <a:spcPct val="85000"/>
              </a:lnSpc>
            </a:pPr>
            <a:r>
              <a:rPr lang="en-US" altLang="zh-TW" sz="1600" b="0" dirty="0">
                <a:ea typeface="PMingLiU" pitchFamily="18" charset="-120"/>
              </a:rPr>
              <a:t>A QDR SRAM channel can interface to Co-Processors.</a:t>
            </a:r>
          </a:p>
          <a:p>
            <a:pPr>
              <a:lnSpc>
                <a:spcPct val="85000"/>
              </a:lnSpc>
            </a:pPr>
            <a:r>
              <a:rPr lang="en-US" altLang="zh-TW" sz="1600" b="0" dirty="0">
                <a:ea typeface="PMingLiU" pitchFamily="18" charset="-120"/>
              </a:rPr>
              <a:t>One DDR DRAM channel.</a:t>
            </a:r>
          </a:p>
          <a:p>
            <a:pPr>
              <a:lnSpc>
                <a:spcPct val="85000"/>
              </a:lnSpc>
            </a:pPr>
            <a:r>
              <a:rPr lang="en-US" altLang="zh-TW" sz="1600" b="0" dirty="0">
                <a:ea typeface="PMingLiU" pitchFamily="18" charset="-120"/>
              </a:rPr>
              <a:t>PCI 64/66 Host CPU interface.</a:t>
            </a:r>
          </a:p>
          <a:p>
            <a:pPr>
              <a:lnSpc>
                <a:spcPct val="85000"/>
              </a:lnSpc>
            </a:pPr>
            <a:r>
              <a:rPr lang="en-US" altLang="zh-TW" sz="1600" b="0" dirty="0">
                <a:ea typeface="PMingLiU" pitchFamily="18" charset="-120"/>
              </a:rPr>
              <a:t>Flash and PHY Mgmt interface.</a:t>
            </a:r>
          </a:p>
          <a:p>
            <a:pPr>
              <a:lnSpc>
                <a:spcPct val="85000"/>
              </a:lnSpc>
            </a:pPr>
            <a:r>
              <a:rPr lang="en-US" altLang="zh-TW" sz="1600" b="0" dirty="0">
                <a:ea typeface="PMingLiU" pitchFamily="18" charset="-120"/>
              </a:rPr>
              <a:t>Dedicated inter-IXP channel to communicate fabric flow control information from egress to ingress for dual chip solution.</a:t>
            </a:r>
          </a:p>
          <a:p>
            <a:pPr>
              <a:lnSpc>
                <a:spcPct val="8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071057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304800" y="-152400"/>
            <a:ext cx="78898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endParaRPr lang="zh-TW" altLang="en-US" sz="3200" b="1">
              <a:solidFill>
                <a:srgbClr val="FFCC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954984" y="1478866"/>
            <a:ext cx="7658791" cy="5150533"/>
            <a:chOff x="96" y="336"/>
            <a:chExt cx="5520" cy="3792"/>
          </a:xfrm>
        </p:grpSpPr>
        <p:sp>
          <p:nvSpPr>
            <p:cNvPr id="300036" name="Rectangle 4"/>
            <p:cNvSpPr>
              <a:spLocks noChangeArrowheads="1"/>
            </p:cNvSpPr>
            <p:nvPr/>
          </p:nvSpPr>
          <p:spPr bwMode="auto">
            <a:xfrm>
              <a:off x="1488" y="2457"/>
              <a:ext cx="1872" cy="57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r" eaLnBrk="1" hangingPunct="1">
                <a:lnSpc>
                  <a:spcPct val="87000"/>
                </a:lnSpc>
              </a:pPr>
              <a:endParaRPr lang="zh-TW" altLang="en-US" sz="900">
                <a:solidFill>
                  <a:srgbClr val="FF0000"/>
                </a:solidFill>
                <a:ea typeface="PMingLiU" pitchFamily="18" charset="-120"/>
                <a:cs typeface="Arial" pitchFamily="34" charset="0"/>
              </a:endParaRPr>
            </a:p>
          </p:txBody>
        </p:sp>
        <p:sp>
          <p:nvSpPr>
            <p:cNvPr id="300037" name="Rectangle 5"/>
            <p:cNvSpPr>
              <a:spLocks noChangeArrowheads="1"/>
            </p:cNvSpPr>
            <p:nvPr/>
          </p:nvSpPr>
          <p:spPr bwMode="auto">
            <a:xfrm>
              <a:off x="1488" y="2457"/>
              <a:ext cx="816" cy="18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en-US" altLang="zh-TW" sz="900">
                  <a:solidFill>
                    <a:srgbClr val="FF0000"/>
                  </a:solidFill>
                  <a:ea typeface="PMingLiU" pitchFamily="18" charset="-120"/>
                </a:rPr>
                <a:t>CAM</a:t>
              </a:r>
            </a:p>
          </p:txBody>
        </p:sp>
        <p:sp>
          <p:nvSpPr>
            <p:cNvPr id="300038" name="Rectangle 6"/>
            <p:cNvSpPr>
              <a:spLocks noChangeArrowheads="1"/>
            </p:cNvSpPr>
            <p:nvPr/>
          </p:nvSpPr>
          <p:spPr bwMode="auto">
            <a:xfrm>
              <a:off x="2160" y="758"/>
              <a:ext cx="528" cy="5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zh-TW" altLang="en-US" sz="1200">
                  <a:solidFill>
                    <a:schemeClr val="tx1"/>
                  </a:solidFill>
                  <a:ea typeface="PMingLiU" pitchFamily="18" charset="-120"/>
                </a:rPr>
                <a:t>128</a:t>
              </a:r>
            </a:p>
            <a:p>
              <a:pPr eaLnBrk="1" hangingPunct="1">
                <a:lnSpc>
                  <a:spcPct val="87000"/>
                </a:lnSpc>
              </a:pPr>
              <a:r>
                <a:rPr lang="en-US" altLang="zh-TW" sz="1200">
                  <a:solidFill>
                    <a:schemeClr val="tx1"/>
                  </a:solidFill>
                  <a:ea typeface="PMingLiU" pitchFamily="18" charset="-120"/>
                </a:rPr>
                <a:t>GPR</a:t>
              </a:r>
            </a:p>
          </p:txBody>
        </p:sp>
        <p:sp>
          <p:nvSpPr>
            <p:cNvPr id="300039" name="Rectangle 7"/>
            <p:cNvSpPr>
              <a:spLocks noChangeArrowheads="1"/>
            </p:cNvSpPr>
            <p:nvPr/>
          </p:nvSpPr>
          <p:spPr bwMode="auto">
            <a:xfrm>
              <a:off x="4896" y="470"/>
              <a:ext cx="720" cy="206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en-US" altLang="zh-TW" sz="1400">
                  <a:solidFill>
                    <a:schemeClr val="tx1"/>
                  </a:solidFill>
                  <a:ea typeface="PMingLiU" pitchFamily="18" charset="-120"/>
                </a:rPr>
                <a:t>Control </a:t>
              </a:r>
            </a:p>
            <a:p>
              <a:pPr eaLnBrk="1" hangingPunct="1">
                <a:lnSpc>
                  <a:spcPct val="87000"/>
                </a:lnSpc>
              </a:pPr>
              <a:r>
                <a:rPr lang="en-US" altLang="zh-TW" sz="1400">
                  <a:solidFill>
                    <a:schemeClr val="tx1"/>
                  </a:solidFill>
                  <a:ea typeface="PMingLiU" pitchFamily="18" charset="-120"/>
                </a:rPr>
                <a:t>Store</a:t>
              </a:r>
            </a:p>
            <a:p>
              <a:pPr eaLnBrk="1" hangingPunct="1">
                <a:lnSpc>
                  <a:spcPct val="87000"/>
                </a:lnSpc>
              </a:pPr>
              <a:endParaRPr lang="en-US" altLang="zh-TW" sz="1400">
                <a:solidFill>
                  <a:schemeClr val="tx1"/>
                </a:solidFill>
                <a:ea typeface="PMingLiU" pitchFamily="18" charset="-120"/>
              </a:endParaRPr>
            </a:p>
            <a:p>
              <a:pPr eaLnBrk="1" hangingPunct="1">
                <a:lnSpc>
                  <a:spcPct val="87000"/>
                </a:lnSpc>
              </a:pPr>
              <a:r>
                <a:rPr lang="en-US" altLang="zh-TW" sz="1400">
                  <a:solidFill>
                    <a:schemeClr val="tx1"/>
                  </a:solidFill>
                  <a:ea typeface="PMingLiU" pitchFamily="18" charset="-120"/>
                </a:rPr>
                <a:t>4K </a:t>
              </a:r>
            </a:p>
            <a:p>
              <a:pPr eaLnBrk="1" hangingPunct="1">
                <a:lnSpc>
                  <a:spcPct val="87000"/>
                </a:lnSpc>
              </a:pPr>
              <a:r>
                <a:rPr lang="en-US" altLang="zh-TW" sz="1400">
                  <a:solidFill>
                    <a:schemeClr val="tx1"/>
                  </a:solidFill>
                  <a:ea typeface="PMingLiU" pitchFamily="18" charset="-120"/>
                </a:rPr>
                <a:t>Instructions</a:t>
              </a:r>
            </a:p>
          </p:txBody>
        </p:sp>
        <p:sp>
          <p:nvSpPr>
            <p:cNvPr id="300040" name="Rectangle 8"/>
            <p:cNvSpPr>
              <a:spLocks noChangeArrowheads="1"/>
            </p:cNvSpPr>
            <p:nvPr/>
          </p:nvSpPr>
          <p:spPr bwMode="auto">
            <a:xfrm>
              <a:off x="1536" y="758"/>
              <a:ext cx="528" cy="5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zh-TW" altLang="en-US" sz="1200">
                  <a:solidFill>
                    <a:schemeClr val="tx1"/>
                  </a:solidFill>
                  <a:ea typeface="PMingLiU" pitchFamily="18" charset="-120"/>
                </a:rPr>
                <a:t>128 </a:t>
              </a:r>
            </a:p>
            <a:p>
              <a:pPr eaLnBrk="1" hangingPunct="1">
                <a:lnSpc>
                  <a:spcPct val="87000"/>
                </a:lnSpc>
              </a:pPr>
              <a:r>
                <a:rPr lang="en-US" altLang="zh-TW" sz="1200">
                  <a:solidFill>
                    <a:schemeClr val="tx1"/>
                  </a:solidFill>
                  <a:ea typeface="PMingLiU" pitchFamily="18" charset="-120"/>
                </a:rPr>
                <a:t>GPR</a:t>
              </a:r>
            </a:p>
          </p:txBody>
        </p:sp>
        <p:sp>
          <p:nvSpPr>
            <p:cNvPr id="300041" name="AutoShape 9"/>
            <p:cNvSpPr>
              <a:spLocks noChangeArrowheads="1"/>
            </p:cNvSpPr>
            <p:nvPr/>
          </p:nvSpPr>
          <p:spPr bwMode="auto">
            <a:xfrm>
              <a:off x="1968" y="2217"/>
              <a:ext cx="768" cy="9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endParaRPr lang="zh-TW" altLang="en-US">
                <a:solidFill>
                  <a:schemeClr val="tx1"/>
                </a:solidFill>
                <a:ea typeface="PMingLiU" pitchFamily="18" charset="-120"/>
              </a:endParaRPr>
            </a:p>
          </p:txBody>
        </p:sp>
        <p:sp>
          <p:nvSpPr>
            <p:cNvPr id="300042" name="AutoShape 10"/>
            <p:cNvSpPr>
              <a:spLocks noChangeArrowheads="1"/>
            </p:cNvSpPr>
            <p:nvPr/>
          </p:nvSpPr>
          <p:spPr bwMode="auto">
            <a:xfrm>
              <a:off x="2832" y="2217"/>
              <a:ext cx="768" cy="9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endParaRPr lang="zh-TW" altLang="en-US">
                <a:solidFill>
                  <a:schemeClr val="tx1"/>
                </a:solidFill>
                <a:ea typeface="PMingLiU" pitchFamily="18" charset="-120"/>
              </a:endParaRPr>
            </a:p>
          </p:txBody>
        </p:sp>
        <p:sp>
          <p:nvSpPr>
            <p:cNvPr id="300043" name="Rectangle 11"/>
            <p:cNvSpPr>
              <a:spLocks noChangeArrowheads="1"/>
            </p:cNvSpPr>
            <p:nvPr/>
          </p:nvSpPr>
          <p:spPr bwMode="auto">
            <a:xfrm>
              <a:off x="672" y="614"/>
              <a:ext cx="672" cy="96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en-US" altLang="zh-TW" sz="1400">
                  <a:solidFill>
                    <a:schemeClr val="tx1"/>
                  </a:solidFill>
                  <a:ea typeface="PMingLiU" pitchFamily="18" charset="-120"/>
                </a:rPr>
                <a:t>Local </a:t>
              </a:r>
            </a:p>
            <a:p>
              <a:pPr eaLnBrk="1" hangingPunct="1">
                <a:lnSpc>
                  <a:spcPct val="87000"/>
                </a:lnSpc>
              </a:pPr>
              <a:r>
                <a:rPr lang="en-US" altLang="zh-TW" sz="1400">
                  <a:solidFill>
                    <a:schemeClr val="tx1"/>
                  </a:solidFill>
                  <a:ea typeface="PMingLiU" pitchFamily="18" charset="-120"/>
                </a:rPr>
                <a:t>Memory</a:t>
              </a:r>
            </a:p>
          </p:txBody>
        </p:sp>
        <p:sp>
          <p:nvSpPr>
            <p:cNvPr id="300044" name="Rectangle 12"/>
            <p:cNvSpPr>
              <a:spLocks noChangeArrowheads="1"/>
            </p:cNvSpPr>
            <p:nvPr/>
          </p:nvSpPr>
          <p:spPr bwMode="auto">
            <a:xfrm>
              <a:off x="2784" y="758"/>
              <a:ext cx="528" cy="5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zh-TW" altLang="en-US" sz="1200">
                  <a:solidFill>
                    <a:schemeClr val="tx1"/>
                  </a:solidFill>
                  <a:ea typeface="PMingLiU" pitchFamily="18" charset="-120"/>
                </a:rPr>
                <a:t>128 </a:t>
              </a:r>
              <a:r>
                <a:rPr lang="en-US" altLang="zh-TW" sz="1200">
                  <a:solidFill>
                    <a:schemeClr val="tx1"/>
                  </a:solidFill>
                  <a:ea typeface="PMingLiU" pitchFamily="18" charset="-120"/>
                </a:rPr>
                <a:t>Next </a:t>
              </a:r>
            </a:p>
            <a:p>
              <a:pPr eaLnBrk="1" hangingPunct="1">
                <a:lnSpc>
                  <a:spcPct val="87000"/>
                </a:lnSpc>
              </a:pPr>
              <a:r>
                <a:rPr lang="en-US" altLang="zh-TW" sz="1200">
                  <a:solidFill>
                    <a:schemeClr val="tx1"/>
                  </a:solidFill>
                  <a:ea typeface="PMingLiU" pitchFamily="18" charset="-120"/>
                </a:rPr>
                <a:t>Neighbor</a:t>
              </a:r>
            </a:p>
          </p:txBody>
        </p:sp>
        <p:sp>
          <p:nvSpPr>
            <p:cNvPr id="300045" name="Rectangle 13"/>
            <p:cNvSpPr>
              <a:spLocks noChangeArrowheads="1"/>
            </p:cNvSpPr>
            <p:nvPr/>
          </p:nvSpPr>
          <p:spPr bwMode="auto">
            <a:xfrm>
              <a:off x="1488" y="758"/>
              <a:ext cx="48" cy="5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endParaRPr lang="zh-TW" altLang="en-US" sz="1200">
                <a:solidFill>
                  <a:schemeClr val="tx1"/>
                </a:solidFill>
                <a:ea typeface="PMingLiU" pitchFamily="18" charset="-120"/>
              </a:endParaRPr>
            </a:p>
          </p:txBody>
        </p:sp>
        <p:sp>
          <p:nvSpPr>
            <p:cNvPr id="300046" name="Rectangle 14"/>
            <p:cNvSpPr>
              <a:spLocks noChangeArrowheads="1"/>
            </p:cNvSpPr>
            <p:nvPr/>
          </p:nvSpPr>
          <p:spPr bwMode="auto">
            <a:xfrm>
              <a:off x="2112" y="758"/>
              <a:ext cx="48" cy="5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endParaRPr lang="zh-TW" altLang="en-US" sz="1200">
                <a:solidFill>
                  <a:schemeClr val="tx1"/>
                </a:solidFill>
                <a:ea typeface="PMingLiU" pitchFamily="18" charset="-120"/>
              </a:endParaRPr>
            </a:p>
          </p:txBody>
        </p:sp>
        <p:sp>
          <p:nvSpPr>
            <p:cNvPr id="300047" name="Rectangle 15"/>
            <p:cNvSpPr>
              <a:spLocks noChangeArrowheads="1"/>
            </p:cNvSpPr>
            <p:nvPr/>
          </p:nvSpPr>
          <p:spPr bwMode="auto">
            <a:xfrm>
              <a:off x="2736" y="758"/>
              <a:ext cx="48" cy="5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endParaRPr lang="zh-TW" altLang="en-US" sz="1200">
                <a:solidFill>
                  <a:schemeClr val="tx1"/>
                </a:solidFill>
                <a:ea typeface="PMingLiU" pitchFamily="18" charset="-120"/>
              </a:endParaRPr>
            </a:p>
          </p:txBody>
        </p:sp>
        <p:sp>
          <p:nvSpPr>
            <p:cNvPr id="300048" name="Rectangle 16"/>
            <p:cNvSpPr>
              <a:spLocks noChangeArrowheads="1"/>
            </p:cNvSpPr>
            <p:nvPr/>
          </p:nvSpPr>
          <p:spPr bwMode="auto">
            <a:xfrm>
              <a:off x="2928" y="3350"/>
              <a:ext cx="528" cy="5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zh-TW" altLang="en-US" sz="1200">
                  <a:solidFill>
                    <a:schemeClr val="tx1"/>
                  </a:solidFill>
                  <a:ea typeface="PMingLiU" pitchFamily="18" charset="-120"/>
                </a:rPr>
                <a:t>128 </a:t>
              </a:r>
              <a:r>
                <a:rPr lang="en-US" altLang="zh-TW" sz="1200">
                  <a:solidFill>
                    <a:schemeClr val="tx1"/>
                  </a:solidFill>
                  <a:ea typeface="PMingLiU" pitchFamily="18" charset="-120"/>
                </a:rPr>
                <a:t>S </a:t>
              </a:r>
            </a:p>
            <a:p>
              <a:pPr eaLnBrk="1" hangingPunct="1">
                <a:lnSpc>
                  <a:spcPct val="87000"/>
                </a:lnSpc>
              </a:pPr>
              <a:r>
                <a:rPr lang="en-US" altLang="zh-TW" sz="1200">
                  <a:solidFill>
                    <a:schemeClr val="tx1"/>
                  </a:solidFill>
                  <a:ea typeface="PMingLiU" pitchFamily="18" charset="-120"/>
                </a:rPr>
                <a:t>Xfer Out</a:t>
              </a:r>
            </a:p>
          </p:txBody>
        </p:sp>
        <p:sp>
          <p:nvSpPr>
            <p:cNvPr id="300049" name="Rectangle 17"/>
            <p:cNvSpPr>
              <a:spLocks noChangeArrowheads="1"/>
            </p:cNvSpPr>
            <p:nvPr/>
          </p:nvSpPr>
          <p:spPr bwMode="auto">
            <a:xfrm>
              <a:off x="2304" y="3350"/>
              <a:ext cx="528" cy="5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zh-TW" altLang="en-US" sz="1200">
                  <a:solidFill>
                    <a:schemeClr val="tx1"/>
                  </a:solidFill>
                  <a:ea typeface="PMingLiU" pitchFamily="18" charset="-120"/>
                </a:rPr>
                <a:t>128 </a:t>
              </a:r>
              <a:r>
                <a:rPr lang="en-US" altLang="zh-TW" sz="1200">
                  <a:solidFill>
                    <a:schemeClr val="tx1"/>
                  </a:solidFill>
                  <a:ea typeface="PMingLiU" pitchFamily="18" charset="-120"/>
                </a:rPr>
                <a:t>D </a:t>
              </a:r>
            </a:p>
            <a:p>
              <a:pPr eaLnBrk="1" hangingPunct="1">
                <a:lnSpc>
                  <a:spcPct val="87000"/>
                </a:lnSpc>
              </a:pPr>
              <a:r>
                <a:rPr lang="en-US" altLang="zh-TW" sz="1200">
                  <a:solidFill>
                    <a:schemeClr val="tx1"/>
                  </a:solidFill>
                  <a:ea typeface="PMingLiU" pitchFamily="18" charset="-120"/>
                </a:rPr>
                <a:t>Xfer Out</a:t>
              </a:r>
            </a:p>
          </p:txBody>
        </p:sp>
        <p:sp>
          <p:nvSpPr>
            <p:cNvPr id="300050" name="Rectangle 18"/>
            <p:cNvSpPr>
              <a:spLocks noChangeArrowheads="1"/>
            </p:cNvSpPr>
            <p:nvPr/>
          </p:nvSpPr>
          <p:spPr bwMode="auto">
            <a:xfrm>
              <a:off x="2256" y="3350"/>
              <a:ext cx="48" cy="5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endParaRPr lang="zh-TW" altLang="en-US" sz="1200">
                <a:solidFill>
                  <a:schemeClr val="tx1"/>
                </a:solidFill>
                <a:ea typeface="PMingLiU" pitchFamily="18" charset="-120"/>
              </a:endParaRPr>
            </a:p>
          </p:txBody>
        </p:sp>
        <p:sp>
          <p:nvSpPr>
            <p:cNvPr id="300051" name="Rectangle 19"/>
            <p:cNvSpPr>
              <a:spLocks noChangeArrowheads="1"/>
            </p:cNvSpPr>
            <p:nvPr/>
          </p:nvSpPr>
          <p:spPr bwMode="auto">
            <a:xfrm>
              <a:off x="2880" y="3350"/>
              <a:ext cx="48" cy="5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endParaRPr lang="zh-TW" altLang="en-US" sz="1200">
                <a:solidFill>
                  <a:schemeClr val="tx1"/>
                </a:solidFill>
                <a:ea typeface="PMingLiU" pitchFamily="18" charset="-120"/>
              </a:endParaRPr>
            </a:p>
          </p:txBody>
        </p:sp>
        <p:sp>
          <p:nvSpPr>
            <p:cNvPr id="300052" name="Rectangle 20"/>
            <p:cNvSpPr>
              <a:spLocks noChangeArrowheads="1"/>
            </p:cNvSpPr>
            <p:nvPr/>
          </p:nvSpPr>
          <p:spPr bwMode="auto">
            <a:xfrm>
              <a:off x="384" y="2937"/>
              <a:ext cx="672" cy="24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en-US" altLang="zh-TW" sz="1100">
                  <a:solidFill>
                    <a:srgbClr val="FF0000"/>
                  </a:solidFill>
                  <a:ea typeface="PMingLiU" pitchFamily="18" charset="-120"/>
                </a:rPr>
                <a:t>Local </a:t>
              </a:r>
            </a:p>
            <a:p>
              <a:pPr eaLnBrk="1" hangingPunct="1">
                <a:lnSpc>
                  <a:spcPct val="87000"/>
                </a:lnSpc>
              </a:pPr>
              <a:r>
                <a:rPr lang="en-US" altLang="zh-TW" sz="1100">
                  <a:solidFill>
                    <a:srgbClr val="FF0000"/>
                  </a:solidFill>
                  <a:ea typeface="PMingLiU" pitchFamily="18" charset="-120"/>
                </a:rPr>
                <a:t>CSRs</a:t>
              </a:r>
            </a:p>
          </p:txBody>
        </p:sp>
        <p:sp>
          <p:nvSpPr>
            <p:cNvPr id="300053" name="Rectangle 21"/>
            <p:cNvSpPr>
              <a:spLocks noChangeArrowheads="1"/>
            </p:cNvSpPr>
            <p:nvPr/>
          </p:nvSpPr>
          <p:spPr bwMode="auto">
            <a:xfrm>
              <a:off x="384" y="2390"/>
              <a:ext cx="672" cy="24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en-US" altLang="zh-TW" sz="1100">
                  <a:solidFill>
                    <a:srgbClr val="FF0000"/>
                  </a:solidFill>
                  <a:ea typeface="PMingLiU" pitchFamily="18" charset="-120"/>
                  <a:cs typeface="Arial" pitchFamily="34" charset="0"/>
                </a:rPr>
                <a:t>CRC Unit</a:t>
              </a:r>
            </a:p>
          </p:txBody>
        </p:sp>
        <p:sp>
          <p:nvSpPr>
            <p:cNvPr id="300054" name="Line 22"/>
            <p:cNvSpPr>
              <a:spLocks noChangeShapeType="1"/>
            </p:cNvSpPr>
            <p:nvPr/>
          </p:nvSpPr>
          <p:spPr bwMode="auto">
            <a:xfrm>
              <a:off x="2448" y="2313"/>
              <a:ext cx="0" cy="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55" name="Line 23"/>
            <p:cNvSpPr>
              <a:spLocks noChangeShapeType="1"/>
            </p:cNvSpPr>
            <p:nvPr/>
          </p:nvSpPr>
          <p:spPr bwMode="auto">
            <a:xfrm>
              <a:off x="3312" y="2313"/>
              <a:ext cx="0" cy="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56" name="Rectangle 24"/>
            <p:cNvSpPr>
              <a:spLocks noChangeArrowheads="1"/>
            </p:cNvSpPr>
            <p:nvPr/>
          </p:nvSpPr>
          <p:spPr bwMode="auto">
            <a:xfrm>
              <a:off x="4080" y="758"/>
              <a:ext cx="528" cy="5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zh-TW" altLang="en-US" sz="1200">
                  <a:solidFill>
                    <a:schemeClr val="tx1"/>
                  </a:solidFill>
                  <a:ea typeface="PMingLiU" pitchFamily="18" charset="-120"/>
                </a:rPr>
                <a:t>128 </a:t>
              </a:r>
              <a:r>
                <a:rPr lang="en-US" altLang="zh-TW" sz="1200">
                  <a:solidFill>
                    <a:schemeClr val="tx1"/>
                  </a:solidFill>
                  <a:ea typeface="PMingLiU" pitchFamily="18" charset="-120"/>
                </a:rPr>
                <a:t>S </a:t>
              </a:r>
            </a:p>
            <a:p>
              <a:pPr eaLnBrk="1" hangingPunct="1">
                <a:lnSpc>
                  <a:spcPct val="87000"/>
                </a:lnSpc>
              </a:pPr>
              <a:r>
                <a:rPr lang="en-US" altLang="zh-TW" sz="1200">
                  <a:solidFill>
                    <a:schemeClr val="tx1"/>
                  </a:solidFill>
                  <a:ea typeface="PMingLiU" pitchFamily="18" charset="-120"/>
                </a:rPr>
                <a:t>Xfer In</a:t>
              </a:r>
            </a:p>
          </p:txBody>
        </p:sp>
        <p:sp>
          <p:nvSpPr>
            <p:cNvPr id="300057" name="Rectangle 25"/>
            <p:cNvSpPr>
              <a:spLocks noChangeArrowheads="1"/>
            </p:cNvSpPr>
            <p:nvPr/>
          </p:nvSpPr>
          <p:spPr bwMode="auto">
            <a:xfrm>
              <a:off x="3456" y="758"/>
              <a:ext cx="528" cy="5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zh-TW" altLang="en-US" sz="1200">
                  <a:solidFill>
                    <a:schemeClr val="tx1"/>
                  </a:solidFill>
                  <a:ea typeface="PMingLiU" pitchFamily="18" charset="-120"/>
                </a:rPr>
                <a:t>128 </a:t>
              </a:r>
              <a:r>
                <a:rPr lang="en-US" altLang="zh-TW" sz="1200">
                  <a:solidFill>
                    <a:schemeClr val="tx1"/>
                  </a:solidFill>
                  <a:ea typeface="PMingLiU" pitchFamily="18" charset="-120"/>
                </a:rPr>
                <a:t>D </a:t>
              </a:r>
            </a:p>
            <a:p>
              <a:pPr eaLnBrk="1" hangingPunct="1">
                <a:lnSpc>
                  <a:spcPct val="87000"/>
                </a:lnSpc>
              </a:pPr>
              <a:r>
                <a:rPr lang="en-US" altLang="zh-TW" sz="1200">
                  <a:solidFill>
                    <a:schemeClr val="tx1"/>
                  </a:solidFill>
                  <a:ea typeface="PMingLiU" pitchFamily="18" charset="-120"/>
                </a:rPr>
                <a:t>Xfer In</a:t>
              </a:r>
            </a:p>
          </p:txBody>
        </p:sp>
        <p:sp>
          <p:nvSpPr>
            <p:cNvPr id="300058" name="Rectangle 26"/>
            <p:cNvSpPr>
              <a:spLocks noChangeArrowheads="1"/>
            </p:cNvSpPr>
            <p:nvPr/>
          </p:nvSpPr>
          <p:spPr bwMode="auto">
            <a:xfrm>
              <a:off x="3408" y="758"/>
              <a:ext cx="48" cy="5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endParaRPr lang="zh-TW" altLang="en-US" sz="1200">
                <a:solidFill>
                  <a:schemeClr val="tx1"/>
                </a:solidFill>
                <a:ea typeface="PMingLiU" pitchFamily="18" charset="-120"/>
              </a:endParaRPr>
            </a:p>
          </p:txBody>
        </p:sp>
        <p:sp>
          <p:nvSpPr>
            <p:cNvPr id="300059" name="Rectangle 27"/>
            <p:cNvSpPr>
              <a:spLocks noChangeArrowheads="1"/>
            </p:cNvSpPr>
            <p:nvPr/>
          </p:nvSpPr>
          <p:spPr bwMode="auto">
            <a:xfrm>
              <a:off x="4032" y="758"/>
              <a:ext cx="48" cy="5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endParaRPr lang="zh-TW" altLang="en-US" sz="1200">
                <a:solidFill>
                  <a:schemeClr val="tx1"/>
                </a:solidFill>
                <a:ea typeface="PMingLiU" pitchFamily="18" charset="-120"/>
              </a:endParaRPr>
            </a:p>
          </p:txBody>
        </p:sp>
        <p:sp>
          <p:nvSpPr>
            <p:cNvPr id="300060" name="Line 28"/>
            <p:cNvSpPr>
              <a:spLocks noChangeShapeType="1"/>
            </p:cNvSpPr>
            <p:nvPr/>
          </p:nvSpPr>
          <p:spPr bwMode="auto">
            <a:xfrm>
              <a:off x="240" y="3254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61" name="Line 29"/>
            <p:cNvSpPr>
              <a:spLocks noChangeShapeType="1"/>
            </p:cNvSpPr>
            <p:nvPr/>
          </p:nvSpPr>
          <p:spPr bwMode="auto">
            <a:xfrm>
              <a:off x="3120" y="325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62" name="Line 30"/>
            <p:cNvSpPr>
              <a:spLocks noChangeShapeType="1"/>
            </p:cNvSpPr>
            <p:nvPr/>
          </p:nvSpPr>
          <p:spPr bwMode="auto">
            <a:xfrm>
              <a:off x="2544" y="325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63" name="Line 31"/>
            <p:cNvSpPr>
              <a:spLocks noChangeShapeType="1"/>
            </p:cNvSpPr>
            <p:nvPr/>
          </p:nvSpPr>
          <p:spPr bwMode="auto">
            <a:xfrm>
              <a:off x="3168" y="392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64" name="Line 32"/>
            <p:cNvSpPr>
              <a:spLocks noChangeShapeType="1"/>
            </p:cNvSpPr>
            <p:nvPr/>
          </p:nvSpPr>
          <p:spPr bwMode="auto">
            <a:xfrm>
              <a:off x="2592" y="392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65" name="Line 33"/>
            <p:cNvSpPr>
              <a:spLocks noChangeShapeType="1"/>
            </p:cNvSpPr>
            <p:nvPr/>
          </p:nvSpPr>
          <p:spPr bwMode="auto">
            <a:xfrm>
              <a:off x="2592" y="2121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66" name="Line 34"/>
            <p:cNvSpPr>
              <a:spLocks noChangeShapeType="1"/>
            </p:cNvSpPr>
            <p:nvPr/>
          </p:nvSpPr>
          <p:spPr bwMode="auto">
            <a:xfrm>
              <a:off x="2496" y="2025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67" name="Line 35"/>
            <p:cNvSpPr>
              <a:spLocks noChangeShapeType="1"/>
            </p:cNvSpPr>
            <p:nvPr/>
          </p:nvSpPr>
          <p:spPr bwMode="auto">
            <a:xfrm>
              <a:off x="2400" y="1929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68" name="Line 36"/>
            <p:cNvSpPr>
              <a:spLocks noChangeShapeType="1"/>
            </p:cNvSpPr>
            <p:nvPr/>
          </p:nvSpPr>
          <p:spPr bwMode="auto">
            <a:xfrm>
              <a:off x="2304" y="1833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69" name="Line 37"/>
            <p:cNvSpPr>
              <a:spLocks noChangeShapeType="1"/>
            </p:cNvSpPr>
            <p:nvPr/>
          </p:nvSpPr>
          <p:spPr bwMode="auto">
            <a:xfrm>
              <a:off x="2208" y="1737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70" name="Line 38"/>
            <p:cNvSpPr>
              <a:spLocks noChangeShapeType="1"/>
            </p:cNvSpPr>
            <p:nvPr/>
          </p:nvSpPr>
          <p:spPr bwMode="auto">
            <a:xfrm>
              <a:off x="2112" y="1689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71" name="Line 39"/>
            <p:cNvSpPr>
              <a:spLocks noChangeShapeType="1"/>
            </p:cNvSpPr>
            <p:nvPr/>
          </p:nvSpPr>
          <p:spPr bwMode="auto">
            <a:xfrm>
              <a:off x="3456" y="2121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72" name="Line 40"/>
            <p:cNvSpPr>
              <a:spLocks noChangeShapeType="1"/>
            </p:cNvSpPr>
            <p:nvPr/>
          </p:nvSpPr>
          <p:spPr bwMode="auto">
            <a:xfrm>
              <a:off x="3360" y="2025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73" name="Line 41"/>
            <p:cNvSpPr>
              <a:spLocks noChangeShapeType="1"/>
            </p:cNvSpPr>
            <p:nvPr/>
          </p:nvSpPr>
          <p:spPr bwMode="auto">
            <a:xfrm>
              <a:off x="3264" y="1929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74" name="Line 42"/>
            <p:cNvSpPr>
              <a:spLocks noChangeShapeType="1"/>
            </p:cNvSpPr>
            <p:nvPr/>
          </p:nvSpPr>
          <p:spPr bwMode="auto">
            <a:xfrm>
              <a:off x="3168" y="1833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75" name="Line 43"/>
            <p:cNvSpPr>
              <a:spLocks noChangeShapeType="1"/>
            </p:cNvSpPr>
            <p:nvPr/>
          </p:nvSpPr>
          <p:spPr bwMode="auto">
            <a:xfrm>
              <a:off x="3072" y="1737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76" name="Line 44"/>
            <p:cNvSpPr>
              <a:spLocks noChangeShapeType="1"/>
            </p:cNvSpPr>
            <p:nvPr/>
          </p:nvSpPr>
          <p:spPr bwMode="auto">
            <a:xfrm>
              <a:off x="2976" y="1689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77" name="Line 45"/>
            <p:cNvSpPr>
              <a:spLocks noChangeShapeType="1"/>
            </p:cNvSpPr>
            <p:nvPr/>
          </p:nvSpPr>
          <p:spPr bwMode="auto">
            <a:xfrm>
              <a:off x="2592" y="2121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78" name="Line 46"/>
            <p:cNvSpPr>
              <a:spLocks noChangeShapeType="1"/>
            </p:cNvSpPr>
            <p:nvPr/>
          </p:nvSpPr>
          <p:spPr bwMode="auto">
            <a:xfrm flipV="1">
              <a:off x="4368" y="1334"/>
              <a:ext cx="0" cy="7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79" name="Line 47"/>
            <p:cNvSpPr>
              <a:spLocks noChangeShapeType="1"/>
            </p:cNvSpPr>
            <p:nvPr/>
          </p:nvSpPr>
          <p:spPr bwMode="auto">
            <a:xfrm flipV="1">
              <a:off x="2496" y="2025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80" name="Line 48"/>
            <p:cNvSpPr>
              <a:spLocks noChangeShapeType="1"/>
            </p:cNvSpPr>
            <p:nvPr/>
          </p:nvSpPr>
          <p:spPr bwMode="auto">
            <a:xfrm flipV="1">
              <a:off x="3744" y="1334"/>
              <a:ext cx="0" cy="6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81" name="Line 49"/>
            <p:cNvSpPr>
              <a:spLocks noChangeShapeType="1"/>
            </p:cNvSpPr>
            <p:nvPr/>
          </p:nvSpPr>
          <p:spPr bwMode="auto">
            <a:xfrm flipH="1">
              <a:off x="2400" y="1929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82" name="Line 50"/>
            <p:cNvSpPr>
              <a:spLocks noChangeShapeType="1"/>
            </p:cNvSpPr>
            <p:nvPr/>
          </p:nvSpPr>
          <p:spPr bwMode="auto">
            <a:xfrm flipV="1">
              <a:off x="2880" y="1334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83" name="Line 51"/>
            <p:cNvSpPr>
              <a:spLocks noChangeShapeType="1"/>
            </p:cNvSpPr>
            <p:nvPr/>
          </p:nvSpPr>
          <p:spPr bwMode="auto">
            <a:xfrm>
              <a:off x="2304" y="1833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84" name="Line 52"/>
            <p:cNvSpPr>
              <a:spLocks noChangeShapeType="1"/>
            </p:cNvSpPr>
            <p:nvPr/>
          </p:nvSpPr>
          <p:spPr bwMode="auto">
            <a:xfrm>
              <a:off x="1776" y="1737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85" name="Line 53"/>
            <p:cNvSpPr>
              <a:spLocks noChangeShapeType="1"/>
            </p:cNvSpPr>
            <p:nvPr/>
          </p:nvSpPr>
          <p:spPr bwMode="auto">
            <a:xfrm flipH="1">
              <a:off x="1248" y="1670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86" name="Line 54"/>
            <p:cNvSpPr>
              <a:spLocks noChangeShapeType="1"/>
            </p:cNvSpPr>
            <p:nvPr/>
          </p:nvSpPr>
          <p:spPr bwMode="auto">
            <a:xfrm flipV="1">
              <a:off x="1776" y="1334"/>
              <a:ext cx="0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87" name="Line 55"/>
            <p:cNvSpPr>
              <a:spLocks noChangeShapeType="1"/>
            </p:cNvSpPr>
            <p:nvPr/>
          </p:nvSpPr>
          <p:spPr bwMode="auto">
            <a:xfrm flipV="1">
              <a:off x="2448" y="1334"/>
              <a:ext cx="0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88" name="Line 56"/>
            <p:cNvSpPr>
              <a:spLocks noChangeShapeType="1"/>
            </p:cNvSpPr>
            <p:nvPr/>
          </p:nvSpPr>
          <p:spPr bwMode="auto">
            <a:xfrm flipV="1">
              <a:off x="1248" y="157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89" name="Rectangle 57"/>
            <p:cNvSpPr>
              <a:spLocks noChangeArrowheads="1"/>
            </p:cNvSpPr>
            <p:nvPr/>
          </p:nvSpPr>
          <p:spPr bwMode="auto">
            <a:xfrm>
              <a:off x="624" y="614"/>
              <a:ext cx="48" cy="96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endParaRPr lang="zh-TW" altLang="en-US" sz="1200">
                <a:solidFill>
                  <a:schemeClr val="tx1"/>
                </a:solidFill>
                <a:ea typeface="PMingLiU" pitchFamily="18" charset="-120"/>
              </a:endParaRPr>
            </a:p>
          </p:txBody>
        </p:sp>
        <p:sp>
          <p:nvSpPr>
            <p:cNvPr id="300090" name="Rectangle 58"/>
            <p:cNvSpPr>
              <a:spLocks noChangeArrowheads="1"/>
            </p:cNvSpPr>
            <p:nvPr/>
          </p:nvSpPr>
          <p:spPr bwMode="auto">
            <a:xfrm>
              <a:off x="96" y="1737"/>
              <a:ext cx="576" cy="12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en-US" altLang="zh-TW" sz="1100">
                  <a:solidFill>
                    <a:schemeClr val="tx1"/>
                  </a:solidFill>
                  <a:ea typeface="PMingLiU" pitchFamily="18" charset="-120"/>
                  <a:cs typeface="Arial" pitchFamily="34" charset="0"/>
                </a:rPr>
                <a:t>LM Addr 1</a:t>
              </a:r>
            </a:p>
          </p:txBody>
        </p:sp>
        <p:sp>
          <p:nvSpPr>
            <p:cNvPr id="300091" name="Rectangle 59"/>
            <p:cNvSpPr>
              <a:spLocks noChangeArrowheads="1"/>
            </p:cNvSpPr>
            <p:nvPr/>
          </p:nvSpPr>
          <p:spPr bwMode="auto">
            <a:xfrm>
              <a:off x="96" y="1862"/>
              <a:ext cx="576" cy="11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en-US" altLang="zh-TW" sz="1100">
                  <a:solidFill>
                    <a:schemeClr val="tx1"/>
                  </a:solidFill>
                  <a:ea typeface="PMingLiU" pitchFamily="18" charset="-120"/>
                  <a:cs typeface="Arial" pitchFamily="34" charset="0"/>
                </a:rPr>
                <a:t>LM Addr 0</a:t>
              </a:r>
            </a:p>
          </p:txBody>
        </p:sp>
        <p:sp>
          <p:nvSpPr>
            <p:cNvPr id="300092" name="Rectangle 60"/>
            <p:cNvSpPr>
              <a:spLocks noChangeArrowheads="1"/>
            </p:cNvSpPr>
            <p:nvPr/>
          </p:nvSpPr>
          <p:spPr bwMode="auto">
            <a:xfrm>
              <a:off x="384" y="2745"/>
              <a:ext cx="672" cy="14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en-US" altLang="zh-TW" sz="1100">
                  <a:solidFill>
                    <a:schemeClr val="tx1"/>
                  </a:solidFill>
                  <a:ea typeface="PMingLiU" pitchFamily="18" charset="-120"/>
                  <a:cs typeface="Arial" pitchFamily="34" charset="0"/>
                </a:rPr>
                <a:t>CRC remain</a:t>
              </a:r>
            </a:p>
          </p:txBody>
        </p:sp>
        <p:sp>
          <p:nvSpPr>
            <p:cNvPr id="300093" name="Line 61"/>
            <p:cNvSpPr>
              <a:spLocks noChangeShapeType="1"/>
            </p:cNvSpPr>
            <p:nvPr/>
          </p:nvSpPr>
          <p:spPr bwMode="auto">
            <a:xfrm flipV="1">
              <a:off x="240" y="1977"/>
              <a:ext cx="0" cy="1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94" name="Line 62"/>
            <p:cNvSpPr>
              <a:spLocks noChangeShapeType="1"/>
            </p:cNvSpPr>
            <p:nvPr/>
          </p:nvSpPr>
          <p:spPr bwMode="auto">
            <a:xfrm>
              <a:off x="240" y="253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95" name="Line 63"/>
            <p:cNvSpPr>
              <a:spLocks noChangeShapeType="1"/>
            </p:cNvSpPr>
            <p:nvPr/>
          </p:nvSpPr>
          <p:spPr bwMode="auto">
            <a:xfrm>
              <a:off x="576" y="2649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96" name="Line 64"/>
            <p:cNvSpPr>
              <a:spLocks noChangeShapeType="1"/>
            </p:cNvSpPr>
            <p:nvPr/>
          </p:nvSpPr>
          <p:spPr bwMode="auto">
            <a:xfrm flipV="1">
              <a:off x="768" y="2649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97" name="Line 65"/>
            <p:cNvSpPr>
              <a:spLocks noChangeShapeType="1"/>
            </p:cNvSpPr>
            <p:nvPr/>
          </p:nvSpPr>
          <p:spPr bwMode="auto">
            <a:xfrm>
              <a:off x="240" y="2841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98" name="Line 66"/>
            <p:cNvSpPr>
              <a:spLocks noChangeShapeType="1"/>
            </p:cNvSpPr>
            <p:nvPr/>
          </p:nvSpPr>
          <p:spPr bwMode="auto">
            <a:xfrm flipV="1">
              <a:off x="624" y="1593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99" name="Line 67"/>
            <p:cNvSpPr>
              <a:spLocks noChangeShapeType="1"/>
            </p:cNvSpPr>
            <p:nvPr/>
          </p:nvSpPr>
          <p:spPr bwMode="auto">
            <a:xfrm>
              <a:off x="2832" y="301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00" name="Line 68"/>
            <p:cNvSpPr>
              <a:spLocks noChangeShapeType="1"/>
            </p:cNvSpPr>
            <p:nvPr/>
          </p:nvSpPr>
          <p:spPr bwMode="auto">
            <a:xfrm>
              <a:off x="240" y="2073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01" name="Line 69"/>
            <p:cNvSpPr>
              <a:spLocks noChangeShapeType="1"/>
            </p:cNvSpPr>
            <p:nvPr/>
          </p:nvSpPr>
          <p:spPr bwMode="auto">
            <a:xfrm flipV="1">
              <a:off x="1632" y="1334"/>
              <a:ext cx="0" cy="7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02" name="Line 70"/>
            <p:cNvSpPr>
              <a:spLocks noChangeShapeType="1"/>
            </p:cNvSpPr>
            <p:nvPr/>
          </p:nvSpPr>
          <p:spPr bwMode="auto">
            <a:xfrm>
              <a:off x="1632" y="1526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03" name="Line 71"/>
            <p:cNvSpPr>
              <a:spLocks noChangeShapeType="1"/>
            </p:cNvSpPr>
            <p:nvPr/>
          </p:nvSpPr>
          <p:spPr bwMode="auto">
            <a:xfrm flipV="1">
              <a:off x="2256" y="133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04" name="Line 72"/>
            <p:cNvSpPr>
              <a:spLocks noChangeShapeType="1"/>
            </p:cNvSpPr>
            <p:nvPr/>
          </p:nvSpPr>
          <p:spPr bwMode="auto">
            <a:xfrm>
              <a:off x="4368" y="56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05" name="Line 73"/>
            <p:cNvSpPr>
              <a:spLocks noChangeShapeType="1"/>
            </p:cNvSpPr>
            <p:nvPr/>
          </p:nvSpPr>
          <p:spPr bwMode="auto">
            <a:xfrm>
              <a:off x="3696" y="56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06" name="Line 74"/>
            <p:cNvSpPr>
              <a:spLocks noChangeShapeType="1"/>
            </p:cNvSpPr>
            <p:nvPr/>
          </p:nvSpPr>
          <p:spPr bwMode="auto">
            <a:xfrm>
              <a:off x="2976" y="51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07" name="Line 75"/>
            <p:cNvSpPr>
              <a:spLocks noChangeShapeType="1"/>
            </p:cNvSpPr>
            <p:nvPr/>
          </p:nvSpPr>
          <p:spPr bwMode="auto">
            <a:xfrm>
              <a:off x="624" y="518"/>
              <a:ext cx="2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08" name="Text Box 76"/>
            <p:cNvSpPr txBox="1">
              <a:spLocks noChangeArrowheads="1"/>
            </p:cNvSpPr>
            <p:nvPr/>
          </p:nvSpPr>
          <p:spPr bwMode="auto">
            <a:xfrm>
              <a:off x="3333" y="432"/>
              <a:ext cx="680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100">
                  <a:solidFill>
                    <a:schemeClr val="tx1"/>
                  </a:solidFill>
                  <a:ea typeface="PMingLiU" pitchFamily="18" charset="-120"/>
                </a:rPr>
                <a:t>D-Push Bus</a:t>
              </a:r>
            </a:p>
          </p:txBody>
        </p:sp>
        <p:sp>
          <p:nvSpPr>
            <p:cNvPr id="300109" name="Text Box 77"/>
            <p:cNvSpPr txBox="1">
              <a:spLocks noChangeArrowheads="1"/>
            </p:cNvSpPr>
            <p:nvPr/>
          </p:nvSpPr>
          <p:spPr bwMode="auto">
            <a:xfrm>
              <a:off x="4034" y="432"/>
              <a:ext cx="675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100">
                  <a:solidFill>
                    <a:schemeClr val="tx1"/>
                  </a:solidFill>
                  <a:ea typeface="PMingLiU" pitchFamily="18" charset="-120"/>
                </a:rPr>
                <a:t>S-Push Bus</a:t>
              </a:r>
            </a:p>
          </p:txBody>
        </p:sp>
        <p:sp>
          <p:nvSpPr>
            <p:cNvPr id="300110" name="Text Box 78"/>
            <p:cNvSpPr txBox="1">
              <a:spLocks noChangeArrowheads="1"/>
            </p:cNvSpPr>
            <p:nvPr/>
          </p:nvSpPr>
          <p:spPr bwMode="auto">
            <a:xfrm>
              <a:off x="2048" y="3935"/>
              <a:ext cx="616" cy="1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100">
                  <a:solidFill>
                    <a:schemeClr val="tx1"/>
                  </a:solidFill>
                  <a:ea typeface="PMingLiU" pitchFamily="18" charset="-120"/>
                </a:rPr>
                <a:t>D-Pull Bus</a:t>
              </a:r>
            </a:p>
          </p:txBody>
        </p:sp>
        <p:sp>
          <p:nvSpPr>
            <p:cNvPr id="300111" name="Text Box 79"/>
            <p:cNvSpPr txBox="1">
              <a:spLocks noChangeArrowheads="1"/>
            </p:cNvSpPr>
            <p:nvPr/>
          </p:nvSpPr>
          <p:spPr bwMode="auto">
            <a:xfrm>
              <a:off x="3145" y="3935"/>
              <a:ext cx="610" cy="1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100">
                  <a:solidFill>
                    <a:schemeClr val="tx1"/>
                  </a:solidFill>
                  <a:ea typeface="PMingLiU" pitchFamily="18" charset="-120"/>
                </a:rPr>
                <a:t>S-Pull Bus</a:t>
              </a:r>
            </a:p>
          </p:txBody>
        </p:sp>
        <p:sp>
          <p:nvSpPr>
            <p:cNvPr id="300112" name="Text Box 80"/>
            <p:cNvSpPr txBox="1">
              <a:spLocks noChangeArrowheads="1"/>
            </p:cNvSpPr>
            <p:nvPr/>
          </p:nvSpPr>
          <p:spPr bwMode="auto">
            <a:xfrm>
              <a:off x="4667" y="3052"/>
              <a:ext cx="940" cy="1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100">
                  <a:solidFill>
                    <a:schemeClr val="tx1"/>
                  </a:solidFill>
                  <a:ea typeface="PMingLiU" pitchFamily="18" charset="-120"/>
                </a:rPr>
                <a:t>To Next Neighbor</a:t>
              </a:r>
            </a:p>
          </p:txBody>
        </p:sp>
        <p:sp>
          <p:nvSpPr>
            <p:cNvPr id="300113" name="Text Box 81"/>
            <p:cNvSpPr txBox="1">
              <a:spLocks noChangeArrowheads="1"/>
            </p:cNvSpPr>
            <p:nvPr/>
          </p:nvSpPr>
          <p:spPr bwMode="auto">
            <a:xfrm>
              <a:off x="535" y="336"/>
              <a:ext cx="1061" cy="1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100">
                  <a:solidFill>
                    <a:schemeClr val="tx1"/>
                  </a:solidFill>
                  <a:ea typeface="PMingLiU" pitchFamily="18" charset="-120"/>
                </a:rPr>
                <a:t>From Next Neighbor</a:t>
              </a:r>
            </a:p>
          </p:txBody>
        </p:sp>
        <p:sp>
          <p:nvSpPr>
            <p:cNvPr id="300114" name="Line 82"/>
            <p:cNvSpPr>
              <a:spLocks noChangeShapeType="1"/>
            </p:cNvSpPr>
            <p:nvPr/>
          </p:nvSpPr>
          <p:spPr bwMode="auto">
            <a:xfrm flipV="1">
              <a:off x="1536" y="133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15" name="Line 83"/>
            <p:cNvSpPr>
              <a:spLocks noChangeShapeType="1"/>
            </p:cNvSpPr>
            <p:nvPr/>
          </p:nvSpPr>
          <p:spPr bwMode="auto">
            <a:xfrm flipV="1">
              <a:off x="2160" y="133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16" name="Line 84"/>
            <p:cNvSpPr>
              <a:spLocks noChangeShapeType="1"/>
            </p:cNvSpPr>
            <p:nvPr/>
          </p:nvSpPr>
          <p:spPr bwMode="auto">
            <a:xfrm flipV="1">
              <a:off x="2784" y="133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17" name="Line 85"/>
            <p:cNvSpPr>
              <a:spLocks noChangeShapeType="1"/>
            </p:cNvSpPr>
            <p:nvPr/>
          </p:nvSpPr>
          <p:spPr bwMode="auto">
            <a:xfrm flipV="1">
              <a:off x="3456" y="133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18" name="Line 86"/>
            <p:cNvSpPr>
              <a:spLocks noChangeShapeType="1"/>
            </p:cNvSpPr>
            <p:nvPr/>
          </p:nvSpPr>
          <p:spPr bwMode="auto">
            <a:xfrm flipV="1">
              <a:off x="4080" y="133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19" name="Line 87"/>
            <p:cNvSpPr>
              <a:spLocks noChangeShapeType="1"/>
            </p:cNvSpPr>
            <p:nvPr/>
          </p:nvSpPr>
          <p:spPr bwMode="auto">
            <a:xfrm>
              <a:off x="1536" y="1430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20" name="Line 88"/>
            <p:cNvSpPr>
              <a:spLocks noChangeShapeType="1"/>
            </p:cNvSpPr>
            <p:nvPr/>
          </p:nvSpPr>
          <p:spPr bwMode="auto">
            <a:xfrm>
              <a:off x="2304" y="315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21" name="Line 89"/>
            <p:cNvSpPr>
              <a:spLocks noChangeShapeType="1"/>
            </p:cNvSpPr>
            <p:nvPr/>
          </p:nvSpPr>
          <p:spPr bwMode="auto">
            <a:xfrm>
              <a:off x="2928" y="315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22" name="Line 90"/>
            <p:cNvSpPr>
              <a:spLocks noChangeShapeType="1"/>
            </p:cNvSpPr>
            <p:nvPr/>
          </p:nvSpPr>
          <p:spPr bwMode="auto">
            <a:xfrm>
              <a:off x="2304" y="3158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23" name="Line 91"/>
            <p:cNvSpPr>
              <a:spLocks noChangeShapeType="1"/>
            </p:cNvSpPr>
            <p:nvPr/>
          </p:nvSpPr>
          <p:spPr bwMode="auto">
            <a:xfrm flipV="1">
              <a:off x="4512" y="2486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24" name="Line 92"/>
            <p:cNvSpPr>
              <a:spLocks noChangeShapeType="1"/>
            </p:cNvSpPr>
            <p:nvPr/>
          </p:nvSpPr>
          <p:spPr bwMode="auto">
            <a:xfrm>
              <a:off x="4512" y="248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25" name="Text Box 93"/>
            <p:cNvSpPr txBox="1">
              <a:spLocks noChangeArrowheads="1"/>
            </p:cNvSpPr>
            <p:nvPr/>
          </p:nvSpPr>
          <p:spPr bwMode="auto">
            <a:xfrm>
              <a:off x="2438" y="2285"/>
              <a:ext cx="567" cy="17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900">
                  <a:solidFill>
                    <a:schemeClr val="tx1"/>
                  </a:solidFill>
                  <a:ea typeface="PMingLiU" pitchFamily="18" charset="-120"/>
                </a:rPr>
                <a:t>A_Operand</a:t>
              </a:r>
            </a:p>
          </p:txBody>
        </p:sp>
        <p:sp>
          <p:nvSpPr>
            <p:cNvPr id="300126" name="Text Box 94"/>
            <p:cNvSpPr txBox="1">
              <a:spLocks noChangeArrowheads="1"/>
            </p:cNvSpPr>
            <p:nvPr/>
          </p:nvSpPr>
          <p:spPr bwMode="auto">
            <a:xfrm>
              <a:off x="3318" y="2293"/>
              <a:ext cx="666" cy="17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900">
                  <a:solidFill>
                    <a:schemeClr val="tx1"/>
                  </a:solidFill>
                  <a:ea typeface="PMingLiU" pitchFamily="18" charset="-120"/>
                </a:rPr>
                <a:t>B_Operand</a:t>
              </a:r>
            </a:p>
          </p:txBody>
        </p:sp>
        <p:sp>
          <p:nvSpPr>
            <p:cNvPr id="300127" name="Text Box 95"/>
            <p:cNvSpPr txBox="1">
              <a:spLocks noChangeArrowheads="1"/>
            </p:cNvSpPr>
            <p:nvPr/>
          </p:nvSpPr>
          <p:spPr bwMode="auto">
            <a:xfrm>
              <a:off x="2783" y="3015"/>
              <a:ext cx="523" cy="17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900">
                  <a:solidFill>
                    <a:schemeClr val="tx1"/>
                  </a:solidFill>
                  <a:ea typeface="PMingLiU" pitchFamily="18" charset="-120"/>
                </a:rPr>
                <a:t>ALU_Out</a:t>
              </a:r>
            </a:p>
          </p:txBody>
        </p:sp>
        <p:sp>
          <p:nvSpPr>
            <p:cNvPr id="300128" name="Line 96"/>
            <p:cNvSpPr>
              <a:spLocks noChangeShapeType="1"/>
            </p:cNvSpPr>
            <p:nvPr/>
          </p:nvSpPr>
          <p:spPr bwMode="auto">
            <a:xfrm>
              <a:off x="240" y="3033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29" name="Rectangle 97"/>
            <p:cNvSpPr>
              <a:spLocks noChangeArrowheads="1"/>
            </p:cNvSpPr>
            <p:nvPr/>
          </p:nvSpPr>
          <p:spPr bwMode="auto">
            <a:xfrm>
              <a:off x="384" y="2121"/>
              <a:ext cx="672" cy="19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en-US" altLang="zh-TW" sz="1100">
                  <a:solidFill>
                    <a:schemeClr val="tx1"/>
                  </a:solidFill>
                  <a:ea typeface="PMingLiU" pitchFamily="18" charset="-120"/>
                  <a:cs typeface="Arial" pitchFamily="34" charset="0"/>
                </a:rPr>
                <a:t>P-Random #</a:t>
              </a:r>
            </a:p>
          </p:txBody>
        </p:sp>
        <p:sp>
          <p:nvSpPr>
            <p:cNvPr id="300130" name="Line 98"/>
            <p:cNvSpPr>
              <a:spLocks noChangeShapeType="1"/>
            </p:cNvSpPr>
            <p:nvPr/>
          </p:nvSpPr>
          <p:spPr bwMode="auto">
            <a:xfrm>
              <a:off x="240" y="226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31" name="Text Box 99"/>
            <p:cNvSpPr txBox="1">
              <a:spLocks noChangeArrowheads="1"/>
            </p:cNvSpPr>
            <p:nvPr/>
          </p:nvSpPr>
          <p:spPr bwMode="auto">
            <a:xfrm>
              <a:off x="2483" y="2620"/>
              <a:ext cx="618" cy="30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7000"/>
                </a:lnSpc>
              </a:pPr>
              <a:r>
                <a:rPr lang="en-US" altLang="zh-TW" sz="1200">
                  <a:solidFill>
                    <a:srgbClr val="FF0000"/>
                  </a:solidFill>
                  <a:ea typeface="PMingLiU" pitchFamily="18" charset="-120"/>
                  <a:cs typeface="Arial" pitchFamily="34" charset="0"/>
                </a:rPr>
                <a:t>Execution</a:t>
              </a:r>
              <a:br>
                <a:rPr lang="en-US" altLang="zh-TW" sz="1200">
                  <a:solidFill>
                    <a:srgbClr val="FF0000"/>
                  </a:solidFill>
                  <a:ea typeface="PMingLiU" pitchFamily="18" charset="-120"/>
                  <a:cs typeface="Arial" pitchFamily="34" charset="0"/>
                </a:rPr>
              </a:br>
              <a:r>
                <a:rPr lang="en-US" altLang="zh-TW" sz="1200">
                  <a:solidFill>
                    <a:srgbClr val="FF0000"/>
                  </a:solidFill>
                  <a:ea typeface="PMingLiU" pitchFamily="18" charset="-120"/>
                  <a:cs typeface="Arial" pitchFamily="34" charset="0"/>
                </a:rPr>
                <a:t>Data path</a:t>
              </a:r>
            </a:p>
          </p:txBody>
        </p:sp>
        <p:sp>
          <p:nvSpPr>
            <p:cNvPr id="300132" name="Rectangle 100"/>
            <p:cNvSpPr>
              <a:spLocks noChangeArrowheads="1"/>
            </p:cNvSpPr>
            <p:nvPr/>
          </p:nvSpPr>
          <p:spPr bwMode="auto">
            <a:xfrm>
              <a:off x="1488" y="2611"/>
              <a:ext cx="816" cy="18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en-US" altLang="zh-TW" sz="900">
                  <a:solidFill>
                    <a:srgbClr val="FF0000"/>
                  </a:solidFill>
                  <a:ea typeface="PMingLiU" pitchFamily="18" charset="-120"/>
                </a:rPr>
                <a:t>Multiply </a:t>
              </a:r>
            </a:p>
          </p:txBody>
        </p:sp>
        <p:sp>
          <p:nvSpPr>
            <p:cNvPr id="300133" name="Rectangle 101"/>
            <p:cNvSpPr>
              <a:spLocks noChangeArrowheads="1"/>
            </p:cNvSpPr>
            <p:nvPr/>
          </p:nvSpPr>
          <p:spPr bwMode="auto">
            <a:xfrm>
              <a:off x="1488" y="2745"/>
              <a:ext cx="816" cy="18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en-US" altLang="zh-TW" sz="900">
                  <a:solidFill>
                    <a:srgbClr val="FF0000"/>
                  </a:solidFill>
                  <a:ea typeface="PMingLiU" pitchFamily="18" charset="-120"/>
                </a:rPr>
                <a:t>Find first bit</a:t>
              </a:r>
            </a:p>
          </p:txBody>
        </p:sp>
        <p:sp>
          <p:nvSpPr>
            <p:cNvPr id="300134" name="Rectangle 102"/>
            <p:cNvSpPr>
              <a:spLocks noChangeArrowheads="1"/>
            </p:cNvSpPr>
            <p:nvPr/>
          </p:nvSpPr>
          <p:spPr bwMode="auto">
            <a:xfrm>
              <a:off x="1488" y="2889"/>
              <a:ext cx="816" cy="14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en-US" altLang="zh-TW" sz="900">
                  <a:solidFill>
                    <a:srgbClr val="FF0000"/>
                  </a:solidFill>
                  <a:ea typeface="PMingLiU" pitchFamily="18" charset="-120"/>
                </a:rPr>
                <a:t>Add, shift, logical </a:t>
              </a:r>
            </a:p>
          </p:txBody>
        </p:sp>
        <p:sp>
          <p:nvSpPr>
            <p:cNvPr id="300135" name="Text Box 103"/>
            <p:cNvSpPr txBox="1">
              <a:spLocks noChangeArrowheads="1"/>
            </p:cNvSpPr>
            <p:nvPr/>
          </p:nvSpPr>
          <p:spPr bwMode="auto">
            <a:xfrm>
              <a:off x="630" y="1781"/>
              <a:ext cx="522" cy="17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TW" altLang="en-US" sz="900">
                  <a:solidFill>
                    <a:schemeClr val="tx1"/>
                  </a:solidFill>
                  <a:ea typeface="PMingLiU" pitchFamily="18" charset="-120"/>
                </a:rPr>
                <a:t>2 </a:t>
              </a:r>
              <a:r>
                <a:rPr lang="en-US" altLang="zh-TW" sz="900">
                  <a:solidFill>
                    <a:schemeClr val="tx1"/>
                  </a:solidFill>
                  <a:ea typeface="PMingLiU" pitchFamily="18" charset="-120"/>
                </a:rPr>
                <a:t>per CTX</a:t>
              </a:r>
            </a:p>
          </p:txBody>
        </p:sp>
        <p:sp>
          <p:nvSpPr>
            <p:cNvPr id="300136" name="Line 104"/>
            <p:cNvSpPr>
              <a:spLocks noChangeShapeType="1"/>
            </p:cNvSpPr>
            <p:nvPr/>
          </p:nvSpPr>
          <p:spPr bwMode="auto">
            <a:xfrm>
              <a:off x="720" y="1785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37" name="Line 105"/>
            <p:cNvSpPr>
              <a:spLocks noChangeShapeType="1"/>
            </p:cNvSpPr>
            <p:nvPr/>
          </p:nvSpPr>
          <p:spPr bwMode="auto">
            <a:xfrm flipV="1">
              <a:off x="720" y="1881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38" name="Line 106"/>
            <p:cNvSpPr>
              <a:spLocks noChangeShapeType="1"/>
            </p:cNvSpPr>
            <p:nvPr/>
          </p:nvSpPr>
          <p:spPr bwMode="auto">
            <a:xfrm flipV="1">
              <a:off x="1152" y="1574"/>
              <a:ext cx="0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</p:grpSp>
      <p:sp>
        <p:nvSpPr>
          <p:cNvPr id="300140" name="Rectangle 10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Microengine V2</a:t>
            </a:r>
            <a:endParaRPr lang="en-US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67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1265</TotalTime>
  <Words>1067</Words>
  <Application>Microsoft Office PowerPoint</Application>
  <PresentationFormat>On-screen Show (4:3)</PresentationFormat>
  <Paragraphs>323</Paragraphs>
  <Slides>23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Solstice</vt:lpstr>
      <vt:lpstr>CSCI 558L Lecture 11: Intro to Network Processors</vt:lpstr>
      <vt:lpstr>A Typical NP Architecture</vt:lpstr>
      <vt:lpstr>Intel i960</vt:lpstr>
      <vt:lpstr>Intel i960</vt:lpstr>
      <vt:lpstr>Intel IXA</vt:lpstr>
      <vt:lpstr>Intel IXP1200 NP</vt:lpstr>
      <vt:lpstr>Intel IXP 1200 Block Diagram</vt:lpstr>
      <vt:lpstr>IXP2400 Features</vt:lpstr>
      <vt:lpstr>Microengine V2</vt:lpstr>
      <vt:lpstr>IXP 2400</vt:lpstr>
      <vt:lpstr>Myrinet</vt:lpstr>
      <vt:lpstr>Myrinet Cards</vt:lpstr>
      <vt:lpstr>Summary for Myrinet</vt:lpstr>
      <vt:lpstr>Phase-1: Single Core Network Processor</vt:lpstr>
      <vt:lpstr>Phase-2: 4-Threaded Single Core NP</vt:lpstr>
      <vt:lpstr>Phase-3: 8-Threaded Dual Core NP</vt:lpstr>
      <vt:lpstr>Phase-2: FIFO Control Machine</vt:lpstr>
      <vt:lpstr>Phase-3: FIFO Control Machine</vt:lpstr>
      <vt:lpstr>Fine-Grain Multithreading</vt:lpstr>
      <vt:lpstr>Port Based Filtering : Datapath</vt:lpstr>
      <vt:lpstr>Design Specification </vt:lpstr>
      <vt:lpstr>Laboratory 6 Discussion</vt:lpstr>
      <vt:lpstr>Next</vt:lpstr>
    </vt:vector>
  </TitlesOfParts>
  <Company>Office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558L</dc:title>
  <dc:creator>User</dc:creator>
  <cp:lastModifiedBy>Young Cho</cp:lastModifiedBy>
  <cp:revision>139</cp:revision>
  <dcterms:created xsi:type="dcterms:W3CDTF">2010-01-11T18:33:02Z</dcterms:created>
  <dcterms:modified xsi:type="dcterms:W3CDTF">2012-10-01T22:31:38Z</dcterms:modified>
</cp:coreProperties>
</file>