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99" r:id="rId9"/>
    <p:sldId id="30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8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301" r:id="rId31"/>
    <p:sldId id="27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E5D7F8E-FCD2-4CFC-B5DB-DD2245D77279}" type="datetimeFigureOut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EAE178B-3659-4DE6-BECD-F2647FD6F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0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2112A8-D20E-4AAD-9781-608E8CF40AF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Some example applications: video, audio, telnet, ftp, http, rpc – what are their needs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127AE8-3D03-48B6-957F-892C69CC50D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709613"/>
            <a:ext cx="4532313" cy="34004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1813"/>
            <a:ext cx="5032375" cy="4098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297183-8CDA-4E0B-B391-F29F774BF3B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Human analogy – social customs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569DDC-BCB4-4820-BE0C-F323A46D1FF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What if want to communicate between hosts on different Ethernets?  Internet as interoperability layer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E178B-3659-4DE6-BECD-F2647FD6F3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3212-A247-4019-B48F-95480097782B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CC80-7EF1-4BF3-B1D7-299D0B92B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FEA16-D729-4C0C-A3DD-FB5D3DF4C75E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B16BB-586F-4919-9767-8852AFC6B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805C0-FD45-4715-A7CD-B9659F74F112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67DB-E80D-491A-AB4D-CBE1D429F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C1105-94C8-431B-A56B-9792EE668405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A4452-656B-4ECE-88AF-CA15D8513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D4308-7E55-42E5-A566-B848AF9DAE34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995DD-4BB4-4B45-819D-61EFBADB8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238F3-59C8-4361-8B12-CB63C7EF9619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B2243-C592-4A62-BB42-00A9CC9CE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91D3-9A96-433E-B4CD-288AE2984F58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CC24-0386-426C-BAC6-F5BFEA96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53A-9F8E-4221-BE01-949451663DD4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1F3E-E6A0-4E76-A294-A63839C48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186B5-4268-40FC-AEC9-641160F55581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E43E2-17C8-451C-BF67-21D465374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5ACF2-2BEF-4151-A5CA-C4890DD709A4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C29-D116-4BFE-AE5C-C8E46FB40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E83E-1F0F-4955-BE91-2B238190B14D}" type="datetime1">
              <a:rPr lang="en-US"/>
              <a:pPr>
                <a:defRPr/>
              </a:pPr>
              <a:t>8/28/2012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4A6F7-6F35-474C-BE49-7647175EC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74AB26C-BB90-46B7-82A7-63FB97ABAFB2}" type="datetime1">
              <a:rPr lang="en-US"/>
              <a:pPr>
                <a:defRPr/>
              </a:pPr>
              <a:t>8/28/2012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720FA36-4632-4364-8CBC-049FAA827665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2: Networking</a:t>
            </a:r>
            <a:endParaRPr lang="en-US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A5C453-8ED8-4F20-9DB3-CD2C794C0E02}" type="datetime1">
              <a:rPr lang="en-US" smtClean="0"/>
              <a:pPr/>
              <a:t>8/28/2012</a:t>
            </a:fld>
            <a:endParaRPr lang="en-US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9126F5-6A36-43B2-BF1A-77590764759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6019800" y="6096000"/>
            <a:ext cx="2813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Gill Sans MT" pitchFamily="34" charset="0"/>
              </a:rPr>
              <a:t>Slides adopted from Berkeley and Rice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02EA2-E4C8-4C82-809D-658B88CF0D1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Challenge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differences between networks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Address formats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Performance – bandwidth/latency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Packet size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Loss rate/pattern/handling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Routing</a:t>
            </a:r>
          </a:p>
          <a:p>
            <a:pPr eaLnBrk="1" hangingPunct="1"/>
            <a:r>
              <a:rPr lang="en-US" smtClean="0"/>
              <a:t>How to translate between various network technologies?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0A28BD-B71F-44A0-BE71-BD53DADF01D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How To Find Nodes?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860800" y="3328988"/>
            <a:ext cx="1301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Internet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76263" y="4191000"/>
            <a:ext cx="1878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Computer 1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629400" y="4191000"/>
            <a:ext cx="187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Computer 2</a:t>
            </a: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V="1">
            <a:off x="1981200" y="34290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V="1">
            <a:off x="1981200" y="3657600"/>
            <a:ext cx="1295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562" name="Picture 9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8050" y="28956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0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8194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4" name="Line 11"/>
          <p:cNvSpPr>
            <a:spLocks noChangeShapeType="1"/>
          </p:cNvSpPr>
          <p:nvPr/>
        </p:nvSpPr>
        <p:spPr bwMode="auto">
          <a:xfrm flipV="1">
            <a:off x="5867400" y="34290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V="1">
            <a:off x="5867400" y="3657600"/>
            <a:ext cx="1295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6" name="Group 13"/>
          <p:cNvGrpSpPr>
            <a:grpSpLocks/>
          </p:cNvGrpSpPr>
          <p:nvPr/>
        </p:nvGrpSpPr>
        <p:grpSpPr bwMode="auto">
          <a:xfrm>
            <a:off x="3505200" y="2895600"/>
            <a:ext cx="1981200" cy="1371600"/>
            <a:chOff x="3891" y="2677"/>
            <a:chExt cx="632" cy="470"/>
          </a:xfrm>
        </p:grpSpPr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15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16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17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7" name="Text Box 20"/>
          <p:cNvSpPr txBox="1">
            <a:spLocks noChangeArrowheads="1"/>
          </p:cNvSpPr>
          <p:nvPr/>
        </p:nvSpPr>
        <p:spPr bwMode="auto">
          <a:xfrm>
            <a:off x="2667000" y="5029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Need naming and routing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F0ADA5-1D5A-41C0-AF3C-4EE2B3D889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Naming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905000" y="3352800"/>
            <a:ext cx="49831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998663" y="2847975"/>
            <a:ext cx="46196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 i="1">
                <a:solidFill>
                  <a:srgbClr val="FF0000"/>
                </a:solidFill>
                <a:latin typeface="Gill Sans MT" pitchFamily="34" charset="0"/>
              </a:rPr>
              <a:t>What’s the IP address for www.usc.edu</a:t>
            </a:r>
            <a:r>
              <a:rPr lang="en-US" sz="2000" b="1">
                <a:solidFill>
                  <a:srgbClr val="FF0000"/>
                </a:solidFill>
                <a:latin typeface="Gill Sans MT" pitchFamily="34" charset="0"/>
              </a:rPr>
              <a:t>?</a:t>
            </a:r>
            <a:endParaRPr lang="en-US" sz="2000" b="1">
              <a:latin typeface="Gill Sans MT" pitchFamily="34" charset="0"/>
            </a:endParaRP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1981200" y="3810000"/>
            <a:ext cx="492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240088" y="3397250"/>
            <a:ext cx="221615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Gill Sans MT" pitchFamily="34" charset="0"/>
              </a:rPr>
              <a:t>It is </a:t>
            </a:r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128.125.253.136 </a:t>
            </a:r>
            <a:endParaRPr lang="en-US" b="1" i="1">
              <a:solidFill>
                <a:schemeClr val="tx2"/>
              </a:solidFill>
              <a:latin typeface="Gill Sans MT" pitchFamily="34" charset="0"/>
            </a:endParaRP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838200" y="5105400"/>
            <a:ext cx="758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Translates human readable names to logical endpoints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6207125" y="4267200"/>
            <a:ext cx="2741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Local DNS Server</a:t>
            </a:r>
          </a:p>
        </p:txBody>
      </p:sp>
      <p:pic>
        <p:nvPicPr>
          <p:cNvPr id="24587" name="Picture 10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6588" y="29718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1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3048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57200" y="4267200"/>
            <a:ext cx="187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l Sans MT" pitchFamily="34" charset="0"/>
              </a:rPr>
              <a:t>Computer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BEF39A-6502-434D-ABBB-E93E7024567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Routing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3048000" y="4876800"/>
            <a:ext cx="334963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3427413" y="34290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492625" y="5105400"/>
            <a:ext cx="334963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7008813" y="28956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751013" y="29718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1217613" y="2971800"/>
            <a:ext cx="352425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5550" y="4648200"/>
            <a:ext cx="352425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7770813" y="2743200"/>
            <a:ext cx="352425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1371600" y="5411788"/>
            <a:ext cx="352425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V="1">
            <a:off x="1682750" y="5410200"/>
            <a:ext cx="1460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1606550" y="4876800"/>
            <a:ext cx="22225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2139950" y="4724400"/>
            <a:ext cx="6985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V="1">
            <a:off x="2667000" y="5029200"/>
            <a:ext cx="3873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5618" name="AutoShape 17"/>
          <p:cNvCxnSpPr>
            <a:cxnSpLocks noChangeShapeType="1"/>
            <a:endCxn id="25610" idx="2"/>
          </p:cNvCxnSpPr>
          <p:nvPr/>
        </p:nvCxnSpPr>
        <p:spPr bwMode="auto">
          <a:xfrm rot="16200000" flipH="1">
            <a:off x="1126331" y="3069432"/>
            <a:ext cx="1587" cy="533400"/>
          </a:xfrm>
          <a:prstGeom prst="bentConnector3">
            <a:avLst>
              <a:gd name="adj1" fmla="val 1440000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9" name="AutoShape 18"/>
          <p:cNvCxnSpPr>
            <a:cxnSpLocks noChangeShapeType="1"/>
            <a:stCxn id="25610" idx="2"/>
            <a:endCxn id="25609" idx="2"/>
          </p:cNvCxnSpPr>
          <p:nvPr/>
        </p:nvCxnSpPr>
        <p:spPr bwMode="auto">
          <a:xfrm rot="5400000" flipH="1" flipV="1">
            <a:off x="1640682" y="3058318"/>
            <a:ext cx="31750" cy="525463"/>
          </a:xfrm>
          <a:prstGeom prst="bentConnector3">
            <a:avLst>
              <a:gd name="adj1" fmla="val -72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1903413" y="3581400"/>
            <a:ext cx="152558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3351213" y="3733800"/>
            <a:ext cx="230187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H="1">
            <a:off x="5486400" y="3200400"/>
            <a:ext cx="1522413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25623" name="AutoShape 22"/>
          <p:cNvCxnSpPr>
            <a:cxnSpLocks noChangeShapeType="1"/>
            <a:stCxn id="25612" idx="1"/>
          </p:cNvCxnSpPr>
          <p:nvPr/>
        </p:nvCxnSpPr>
        <p:spPr bwMode="auto">
          <a:xfrm rot="10800000" flipH="1" flipV="1">
            <a:off x="7770813" y="2925763"/>
            <a:ext cx="1587" cy="609600"/>
          </a:xfrm>
          <a:prstGeom prst="bentConnector3">
            <a:avLst>
              <a:gd name="adj1" fmla="val -1440000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24" name="AutoShape 23"/>
          <p:cNvCxnSpPr>
            <a:cxnSpLocks noChangeShapeType="1"/>
            <a:stCxn id="25612" idx="1"/>
            <a:endCxn id="25608" idx="3"/>
          </p:cNvCxnSpPr>
          <p:nvPr/>
        </p:nvCxnSpPr>
        <p:spPr bwMode="auto">
          <a:xfrm rot="10800000" flipV="1">
            <a:off x="7343775" y="2925763"/>
            <a:ext cx="427038" cy="136525"/>
          </a:xfrm>
          <a:prstGeom prst="bentConnector3">
            <a:avLst>
              <a:gd name="adj1" fmla="val 4981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25" name="AutoShape 24"/>
          <p:cNvSpPr>
            <a:spLocks noChangeArrowheads="1"/>
          </p:cNvSpPr>
          <p:nvPr/>
        </p:nvSpPr>
        <p:spPr bwMode="auto">
          <a:xfrm>
            <a:off x="1911350" y="4419600"/>
            <a:ext cx="334963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V="1">
            <a:off x="2209800" y="37338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7" name="AutoShape 26"/>
          <p:cNvSpPr>
            <a:spLocks noChangeArrowheads="1"/>
          </p:cNvSpPr>
          <p:nvPr/>
        </p:nvSpPr>
        <p:spPr bwMode="auto">
          <a:xfrm>
            <a:off x="4570413" y="22098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28" name="AutoShape 27"/>
          <p:cNvSpPr>
            <a:spLocks noChangeArrowheads="1"/>
          </p:cNvSpPr>
          <p:nvPr/>
        </p:nvSpPr>
        <p:spPr bwMode="auto">
          <a:xfrm>
            <a:off x="4037013" y="2209800"/>
            <a:ext cx="352425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25629" name="AutoShape 28"/>
          <p:cNvCxnSpPr>
            <a:cxnSpLocks noChangeShapeType="1"/>
            <a:stCxn id="25628" idx="2"/>
            <a:endCxn id="25627" idx="2"/>
          </p:cNvCxnSpPr>
          <p:nvPr/>
        </p:nvCxnSpPr>
        <p:spPr bwMode="auto">
          <a:xfrm rot="5400000" flipH="1" flipV="1">
            <a:off x="4460082" y="2296318"/>
            <a:ext cx="31750" cy="525463"/>
          </a:xfrm>
          <a:prstGeom prst="bentConnector3">
            <a:avLst>
              <a:gd name="adj1" fmla="val -72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30" name="Line 29"/>
          <p:cNvSpPr>
            <a:spLocks noChangeShapeType="1"/>
          </p:cNvSpPr>
          <p:nvPr/>
        </p:nvSpPr>
        <p:spPr bwMode="auto">
          <a:xfrm>
            <a:off x="4722813" y="2819400"/>
            <a:ext cx="534987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1" name="AutoShape 30"/>
          <p:cNvSpPr>
            <a:spLocks noChangeArrowheads="1"/>
          </p:cNvSpPr>
          <p:nvPr/>
        </p:nvSpPr>
        <p:spPr bwMode="auto">
          <a:xfrm>
            <a:off x="5180013" y="40386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</a:t>
            </a:r>
            <a:endParaRPr 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32" name="Line 33"/>
          <p:cNvSpPr>
            <a:spLocks noChangeShapeType="1"/>
          </p:cNvSpPr>
          <p:nvPr/>
        </p:nvSpPr>
        <p:spPr bwMode="auto">
          <a:xfrm flipH="1">
            <a:off x="2055813" y="2438400"/>
            <a:ext cx="306387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3" name="Line 34"/>
          <p:cNvSpPr>
            <a:spLocks noChangeShapeType="1"/>
          </p:cNvSpPr>
          <p:nvPr/>
        </p:nvSpPr>
        <p:spPr bwMode="auto">
          <a:xfrm>
            <a:off x="2667000" y="2438400"/>
            <a:ext cx="760413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4" name="Text Box 35"/>
          <p:cNvSpPr txBox="1">
            <a:spLocks noChangeArrowheads="1"/>
          </p:cNvSpPr>
          <p:nvPr/>
        </p:nvSpPr>
        <p:spPr bwMode="auto">
          <a:xfrm>
            <a:off x="1752600" y="1752600"/>
            <a:ext cx="1447800" cy="739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Routers send packet towards destination</a:t>
            </a:r>
            <a:endParaRPr lang="en-US" sz="9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>
            <a:off x="3352800" y="5105400"/>
            <a:ext cx="1143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6" name="Line 38"/>
          <p:cNvSpPr>
            <a:spLocks noChangeShapeType="1"/>
          </p:cNvSpPr>
          <p:nvPr/>
        </p:nvSpPr>
        <p:spPr bwMode="auto">
          <a:xfrm flipH="1" flipV="1">
            <a:off x="3733800" y="3733800"/>
            <a:ext cx="9144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7" name="Line 39"/>
          <p:cNvSpPr>
            <a:spLocks noChangeShapeType="1"/>
          </p:cNvSpPr>
          <p:nvPr/>
        </p:nvSpPr>
        <p:spPr bwMode="auto">
          <a:xfrm flipH="1">
            <a:off x="4800600" y="4267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8" name="Line 40"/>
          <p:cNvSpPr>
            <a:spLocks noChangeShapeType="1"/>
          </p:cNvSpPr>
          <p:nvPr/>
        </p:nvSpPr>
        <p:spPr bwMode="auto">
          <a:xfrm flipH="1" flipV="1">
            <a:off x="4876800" y="2438400"/>
            <a:ext cx="2133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9" name="Line 41"/>
          <p:cNvSpPr>
            <a:spLocks noChangeShapeType="1"/>
          </p:cNvSpPr>
          <p:nvPr/>
        </p:nvSpPr>
        <p:spPr bwMode="auto">
          <a:xfrm flipH="1" flipV="1">
            <a:off x="3733800" y="3733800"/>
            <a:ext cx="1447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7543800" y="4987925"/>
            <a:ext cx="1289050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H: Hosts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R: Routers</a:t>
            </a:r>
          </a:p>
        </p:txBody>
      </p:sp>
      <p:pic>
        <p:nvPicPr>
          <p:cNvPr id="25641" name="Picture 43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709863"/>
            <a:ext cx="7318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42" name="Picture 44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3200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43" name="Group 45"/>
          <p:cNvGrpSpPr>
            <a:grpSpLocks/>
          </p:cNvGrpSpPr>
          <p:nvPr/>
        </p:nvGrpSpPr>
        <p:grpSpPr bwMode="auto">
          <a:xfrm>
            <a:off x="1739900" y="4876800"/>
            <a:ext cx="1003300" cy="746125"/>
            <a:chOff x="3891" y="2677"/>
            <a:chExt cx="632" cy="470"/>
          </a:xfrm>
        </p:grpSpPr>
        <p:sp>
          <p:nvSpPr>
            <p:cNvPr id="25644" name="Freeform 46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47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48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Freeform 49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B60A95-DB65-45B2-AFA8-0B93C1D989D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Meeting Application Demands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Reliability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Corruption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Lost packets</a:t>
            </a:r>
          </a:p>
          <a:p>
            <a:pPr eaLnBrk="1" hangingPunct="1"/>
            <a:r>
              <a:rPr lang="en-US" smtClean="0"/>
              <a:t>Flow and congestion control</a:t>
            </a:r>
          </a:p>
          <a:p>
            <a:pPr eaLnBrk="1" hangingPunct="1"/>
            <a:r>
              <a:rPr lang="en-US" smtClean="0"/>
              <a:t>Fragmentation</a:t>
            </a:r>
          </a:p>
          <a:p>
            <a:pPr eaLnBrk="1" hangingPunct="1"/>
            <a:r>
              <a:rPr lang="en-US" smtClean="0"/>
              <a:t>In-order delivery</a:t>
            </a:r>
          </a:p>
          <a:p>
            <a:pPr eaLnBrk="1" hangingPunct="1"/>
            <a:r>
              <a:rPr lang="en-US" smtClean="0"/>
              <a:t>Etc…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16A23A-9FBF-4548-A7AB-28A3A29E944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457200" y="38862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Data Corruption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1981200" y="2424113"/>
            <a:ext cx="1503363" cy="617537"/>
          </a:xfrm>
          <a:prstGeom prst="ellipse">
            <a:avLst/>
          </a:pr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954463" y="2468563"/>
            <a:ext cx="1116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Internet</a:t>
            </a: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5646738" y="2743200"/>
            <a:ext cx="1516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5375275" y="2239963"/>
            <a:ext cx="2117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windex.html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1828800" y="2743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1579563" y="2239963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457200" y="38862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Add a </a:t>
            </a:r>
            <a:r>
              <a:rPr lang="en-US" sz="2000" i="1">
                <a:solidFill>
                  <a:srgbClr val="000000"/>
                </a:solidFill>
                <a:latin typeface="Gill Sans MT" pitchFamily="34" charset="0"/>
              </a:rPr>
              <a:t>checksum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27661" name="Picture 12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9812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3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2057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Data Corruption</a:t>
            </a:r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1447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>
            <a:off x="28956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>
            <a:off x="43434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19812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0,9</a:t>
            </a:r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25908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34290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6,7,8</a:t>
            </a: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4038600" y="4876800"/>
            <a:ext cx="3810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21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48768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4,5</a:t>
            </a:r>
          </a:p>
        </p:txBody>
      </p:sp>
      <p:sp>
        <p:nvSpPr>
          <p:cNvPr id="27673" name="Rectangle 24"/>
          <p:cNvSpPr>
            <a:spLocks noChangeArrowheads="1"/>
          </p:cNvSpPr>
          <p:nvPr/>
        </p:nvSpPr>
        <p:spPr bwMode="auto">
          <a:xfrm>
            <a:off x="54864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7162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6"/>
          <p:cNvSpPr>
            <a:spLocks noChangeArrowheads="1"/>
          </p:cNvSpPr>
          <p:nvPr/>
        </p:nvSpPr>
        <p:spPr bwMode="auto">
          <a:xfrm>
            <a:off x="63246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1,2,3</a:t>
            </a:r>
          </a:p>
        </p:txBody>
      </p:sp>
      <p:sp>
        <p:nvSpPr>
          <p:cNvPr id="27676" name="Rectangle 27"/>
          <p:cNvSpPr>
            <a:spLocks noChangeArrowheads="1"/>
          </p:cNvSpPr>
          <p:nvPr/>
        </p:nvSpPr>
        <p:spPr bwMode="auto">
          <a:xfrm>
            <a:off x="69342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6</a:t>
            </a:r>
          </a:p>
        </p:txBody>
      </p:sp>
      <p:pic>
        <p:nvPicPr>
          <p:cNvPr id="27677" name="Picture 28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8" name="Picture 29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4572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79" name="Group 30"/>
          <p:cNvGrpSpPr>
            <a:grpSpLocks/>
          </p:cNvGrpSpPr>
          <p:nvPr/>
        </p:nvGrpSpPr>
        <p:grpSpPr bwMode="auto">
          <a:xfrm>
            <a:off x="3657600" y="2133600"/>
            <a:ext cx="1676400" cy="1066800"/>
            <a:chOff x="3891" y="2677"/>
            <a:chExt cx="632" cy="470"/>
          </a:xfrm>
        </p:grpSpPr>
        <p:sp>
          <p:nvSpPr>
            <p:cNvPr id="27681" name="Freeform 31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32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33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34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80" name="Text Box 35"/>
          <p:cNvSpPr txBox="1">
            <a:spLocks noChangeArrowheads="1"/>
          </p:cNvSpPr>
          <p:nvPr/>
        </p:nvSpPr>
        <p:spPr bwMode="auto">
          <a:xfrm>
            <a:off x="5005388" y="4343400"/>
            <a:ext cx="6334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>
                <a:solidFill>
                  <a:srgbClr val="FF0000"/>
                </a:solidFill>
                <a:latin typeface="Gill Sans MT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D5879B-F0A1-4729-9A74-F61834D63A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Bandwidth Bottleneck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33400" y="16002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Network Overload</a:t>
            </a:r>
          </a:p>
        </p:txBody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4419600"/>
            <a:ext cx="7772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Short bursts: buffer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What if buffer overflows?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Packets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>
                <a:ea typeface="ＭＳ Ｐゴシック" pitchFamily="34" charset="-128"/>
              </a:rPr>
              <a:t>Sender adjusts rate until load = resources </a:t>
            </a:r>
            <a:r>
              <a:rPr lang="en-US" sz="180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sz="1800" smtClean="0">
                <a:ea typeface="ＭＳ Ｐゴシック" pitchFamily="34" charset="-128"/>
              </a:rPr>
              <a:t>“congestion control”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533400" y="4038600"/>
            <a:ext cx="586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Buffering and Congestion Control</a:t>
            </a:r>
          </a:p>
        </p:txBody>
      </p:sp>
      <p:grpSp>
        <p:nvGrpSpPr>
          <p:cNvPr id="28682" name="Group 9"/>
          <p:cNvGrpSpPr>
            <a:grpSpLocks/>
          </p:cNvGrpSpPr>
          <p:nvPr/>
        </p:nvGrpSpPr>
        <p:grpSpPr bwMode="auto">
          <a:xfrm>
            <a:off x="3429000" y="2286000"/>
            <a:ext cx="5056188" cy="1009650"/>
            <a:chOff x="1968" y="1440"/>
            <a:chExt cx="3185" cy="636"/>
          </a:xfrm>
        </p:grpSpPr>
        <p:sp>
          <p:nvSpPr>
            <p:cNvPr id="28689" name="Oval 10"/>
            <p:cNvSpPr>
              <a:spLocks noChangeArrowheads="1"/>
            </p:cNvSpPr>
            <p:nvPr/>
          </p:nvSpPr>
          <p:spPr bwMode="auto">
            <a:xfrm>
              <a:off x="1968" y="1440"/>
              <a:ext cx="62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2474" y="1740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>
              <a:off x="4865" y="1726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Rectangle 13"/>
            <p:cNvSpPr>
              <a:spLocks noChangeArrowheads="1"/>
            </p:cNvSpPr>
            <p:nvPr/>
          </p:nvSpPr>
          <p:spPr bwMode="auto">
            <a:xfrm>
              <a:off x="4792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3" name="Rectangle 14"/>
            <p:cNvSpPr>
              <a:spLocks noChangeArrowheads="1"/>
            </p:cNvSpPr>
            <p:nvPr/>
          </p:nvSpPr>
          <p:spPr bwMode="auto">
            <a:xfrm>
              <a:off x="2296" y="1644"/>
              <a:ext cx="4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4" name="Rectangle 15"/>
            <p:cNvSpPr>
              <a:spLocks noChangeArrowheads="1"/>
            </p:cNvSpPr>
            <p:nvPr/>
          </p:nvSpPr>
          <p:spPr bwMode="auto">
            <a:xfrm>
              <a:off x="3072" y="1584"/>
              <a:ext cx="14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5" name="Rectangle 16"/>
            <p:cNvSpPr>
              <a:spLocks noChangeArrowheads="1"/>
            </p:cNvSpPr>
            <p:nvPr/>
          </p:nvSpPr>
          <p:spPr bwMode="auto">
            <a:xfrm>
              <a:off x="3208" y="1584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6" name="Rectangle 17"/>
            <p:cNvSpPr>
              <a:spLocks noChangeArrowheads="1"/>
            </p:cNvSpPr>
            <p:nvPr/>
          </p:nvSpPr>
          <p:spPr bwMode="auto">
            <a:xfrm>
              <a:off x="3736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7" name="Rectangle 18"/>
            <p:cNvSpPr>
              <a:spLocks noChangeArrowheads="1"/>
            </p:cNvSpPr>
            <p:nvPr/>
          </p:nvSpPr>
          <p:spPr bwMode="auto">
            <a:xfrm>
              <a:off x="3928" y="1584"/>
              <a:ext cx="48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8" name="Rectangle 19"/>
            <p:cNvSpPr>
              <a:spLocks noChangeArrowheads="1"/>
            </p:cNvSpPr>
            <p:nvPr/>
          </p:nvSpPr>
          <p:spPr bwMode="auto">
            <a:xfrm>
              <a:off x="4416" y="1584"/>
              <a:ext cx="4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699" name="Rectangle 20"/>
            <p:cNvSpPr>
              <a:spLocks noChangeArrowheads="1"/>
            </p:cNvSpPr>
            <p:nvPr/>
          </p:nvSpPr>
          <p:spPr bwMode="auto">
            <a:xfrm>
              <a:off x="4552" y="1584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0" name="Rectangle 21"/>
            <p:cNvSpPr>
              <a:spLocks noChangeArrowheads="1"/>
            </p:cNvSpPr>
            <p:nvPr/>
          </p:nvSpPr>
          <p:spPr bwMode="auto">
            <a:xfrm>
              <a:off x="3448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1" name="Rectangle 22"/>
            <p:cNvSpPr>
              <a:spLocks noChangeArrowheads="1"/>
            </p:cNvSpPr>
            <p:nvPr/>
          </p:nvSpPr>
          <p:spPr bwMode="auto">
            <a:xfrm>
              <a:off x="3016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2" name="Rectangle 23"/>
            <p:cNvSpPr>
              <a:spLocks noChangeArrowheads="1"/>
            </p:cNvSpPr>
            <p:nvPr/>
          </p:nvSpPr>
          <p:spPr bwMode="auto">
            <a:xfrm>
              <a:off x="2920" y="1596"/>
              <a:ext cx="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3" name="Rectangle 24"/>
            <p:cNvSpPr>
              <a:spLocks noChangeArrowheads="1"/>
            </p:cNvSpPr>
            <p:nvPr/>
          </p:nvSpPr>
          <p:spPr bwMode="auto">
            <a:xfrm>
              <a:off x="2784" y="1596"/>
              <a:ext cx="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4" name="Rectangle 25"/>
            <p:cNvSpPr>
              <a:spLocks noChangeArrowheads="1"/>
            </p:cNvSpPr>
            <p:nvPr/>
          </p:nvSpPr>
          <p:spPr bwMode="auto">
            <a:xfrm>
              <a:off x="3352" y="1596"/>
              <a:ext cx="96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5" name="Rectangle 26"/>
            <p:cNvSpPr>
              <a:spLocks noChangeArrowheads="1"/>
            </p:cNvSpPr>
            <p:nvPr/>
          </p:nvSpPr>
          <p:spPr bwMode="auto">
            <a:xfrm>
              <a:off x="4456" y="1596"/>
              <a:ext cx="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6" name="Rectangle 27"/>
            <p:cNvSpPr>
              <a:spLocks noChangeArrowheads="1"/>
            </p:cNvSpPr>
            <p:nvPr/>
          </p:nvSpPr>
          <p:spPr bwMode="auto">
            <a:xfrm>
              <a:off x="3496" y="1596"/>
              <a:ext cx="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7" name="Rectangle 28"/>
            <p:cNvSpPr>
              <a:spLocks noChangeArrowheads="1"/>
            </p:cNvSpPr>
            <p:nvPr/>
          </p:nvSpPr>
          <p:spPr bwMode="auto">
            <a:xfrm>
              <a:off x="3592" y="1596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8" name="Rectangle 29"/>
            <p:cNvSpPr>
              <a:spLocks noChangeArrowheads="1"/>
            </p:cNvSpPr>
            <p:nvPr/>
          </p:nvSpPr>
          <p:spPr bwMode="auto">
            <a:xfrm>
              <a:off x="4696" y="1596"/>
              <a:ext cx="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09" name="Rectangle 30"/>
            <p:cNvSpPr>
              <a:spLocks noChangeArrowheads="1"/>
            </p:cNvSpPr>
            <p:nvPr/>
          </p:nvSpPr>
          <p:spPr bwMode="auto">
            <a:xfrm>
              <a:off x="3784" y="1596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0" name="Rectangle 31"/>
            <p:cNvSpPr>
              <a:spLocks noChangeArrowheads="1"/>
            </p:cNvSpPr>
            <p:nvPr/>
          </p:nvSpPr>
          <p:spPr bwMode="auto">
            <a:xfrm>
              <a:off x="2344" y="1644"/>
              <a:ext cx="96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1" name="Rectangle 32"/>
            <p:cNvSpPr>
              <a:spLocks noChangeArrowheads="1"/>
            </p:cNvSpPr>
            <p:nvPr/>
          </p:nvSpPr>
          <p:spPr bwMode="auto">
            <a:xfrm>
              <a:off x="2344" y="1644"/>
              <a:ext cx="48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2" name="Rectangle 33"/>
            <p:cNvSpPr>
              <a:spLocks noChangeArrowheads="1"/>
            </p:cNvSpPr>
            <p:nvPr/>
          </p:nvSpPr>
          <p:spPr bwMode="auto">
            <a:xfrm>
              <a:off x="2152" y="1644"/>
              <a:ext cx="4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3" name="Rectangle 34"/>
            <p:cNvSpPr>
              <a:spLocks noChangeArrowheads="1"/>
            </p:cNvSpPr>
            <p:nvPr/>
          </p:nvSpPr>
          <p:spPr bwMode="auto">
            <a:xfrm>
              <a:off x="2200" y="1644"/>
              <a:ext cx="96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4" name="Rectangle 35"/>
            <p:cNvSpPr>
              <a:spLocks noChangeArrowheads="1"/>
            </p:cNvSpPr>
            <p:nvPr/>
          </p:nvSpPr>
          <p:spPr bwMode="auto">
            <a:xfrm>
              <a:off x="2200" y="1644"/>
              <a:ext cx="48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5" name="Freeform 36"/>
            <p:cNvSpPr>
              <a:spLocks/>
            </p:cNvSpPr>
            <p:nvPr/>
          </p:nvSpPr>
          <p:spPr bwMode="auto">
            <a:xfrm>
              <a:off x="2122" y="1644"/>
              <a:ext cx="318" cy="192"/>
            </a:xfrm>
            <a:custGeom>
              <a:avLst/>
              <a:gdLst>
                <a:gd name="T0" fmla="*/ 0 w 1012"/>
                <a:gd name="T1" fmla="*/ 0 h 292"/>
                <a:gd name="T2" fmla="*/ 0 w 1012"/>
                <a:gd name="T3" fmla="*/ 0 h 292"/>
                <a:gd name="T4" fmla="*/ 0 w 1012"/>
                <a:gd name="T5" fmla="*/ 16 h 292"/>
                <a:gd name="T6" fmla="*/ 0 w 1012"/>
                <a:gd name="T7" fmla="*/ 16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2"/>
                <a:gd name="T13" fmla="*/ 0 h 292"/>
                <a:gd name="T14" fmla="*/ 1012 w 1012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Rectangle 37"/>
            <p:cNvSpPr>
              <a:spLocks noChangeArrowheads="1"/>
            </p:cNvSpPr>
            <p:nvPr/>
          </p:nvSpPr>
          <p:spPr bwMode="auto">
            <a:xfrm rot="1080000">
              <a:off x="2104" y="1884"/>
              <a:ext cx="4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7" name="Rectangle 38"/>
            <p:cNvSpPr>
              <a:spLocks noChangeArrowheads="1"/>
            </p:cNvSpPr>
            <p:nvPr/>
          </p:nvSpPr>
          <p:spPr bwMode="auto">
            <a:xfrm rot="-300000">
              <a:off x="2008" y="1884"/>
              <a:ext cx="4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8" name="Rectangle 39"/>
            <p:cNvSpPr>
              <a:spLocks noChangeArrowheads="1"/>
            </p:cNvSpPr>
            <p:nvPr/>
          </p:nvSpPr>
          <p:spPr bwMode="auto">
            <a:xfrm rot="-840000">
              <a:off x="2056" y="1740"/>
              <a:ext cx="48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19" name="Rectangle 40"/>
            <p:cNvSpPr>
              <a:spLocks noChangeArrowheads="1"/>
            </p:cNvSpPr>
            <p:nvPr/>
          </p:nvSpPr>
          <p:spPr bwMode="auto">
            <a:xfrm>
              <a:off x="2872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720" name="Line 41"/>
            <p:cNvSpPr>
              <a:spLocks noChangeShapeType="1"/>
            </p:cNvSpPr>
            <p:nvPr/>
          </p:nvSpPr>
          <p:spPr bwMode="auto">
            <a:xfrm>
              <a:off x="2544" y="1884"/>
              <a:ext cx="2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Line 42"/>
            <p:cNvSpPr>
              <a:spLocks noChangeShapeType="1"/>
            </p:cNvSpPr>
            <p:nvPr/>
          </p:nvSpPr>
          <p:spPr bwMode="auto">
            <a:xfrm>
              <a:off x="2544" y="1584"/>
              <a:ext cx="2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8683" name="Picture 43" descr="Click To Pre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956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4" name="Picture 44" descr="Click To 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963" y="2438400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5" name="Picture 45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9050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6" name="Line 46"/>
          <p:cNvSpPr>
            <a:spLocks noChangeShapeType="1"/>
          </p:cNvSpPr>
          <p:nvPr/>
        </p:nvSpPr>
        <p:spPr bwMode="auto">
          <a:xfrm>
            <a:off x="2362200" y="2362200"/>
            <a:ext cx="9906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7" name="Line 47"/>
          <p:cNvSpPr>
            <a:spLocks noChangeShapeType="1"/>
          </p:cNvSpPr>
          <p:nvPr/>
        </p:nvSpPr>
        <p:spPr bwMode="auto">
          <a:xfrm>
            <a:off x="1536700" y="2787650"/>
            <a:ext cx="18161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8" name="Line 48"/>
          <p:cNvSpPr>
            <a:spLocks noChangeShapeType="1"/>
          </p:cNvSpPr>
          <p:nvPr/>
        </p:nvSpPr>
        <p:spPr bwMode="auto">
          <a:xfrm flipV="1">
            <a:off x="2438400" y="2787650"/>
            <a:ext cx="914400" cy="4127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8BC2D-3732-412E-AE06-D0AA70BBB91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Lost Packets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954463" y="2468563"/>
            <a:ext cx="1116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Internet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981200" y="2743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579563" y="2239963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pic>
        <p:nvPicPr>
          <p:cNvPr id="29704" name="Picture 7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9812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8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4413" y="2057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Lost Data</a:t>
            </a: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3954463" y="4906963"/>
            <a:ext cx="1116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Internet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752600" y="5672138"/>
            <a:ext cx="1516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579563" y="5168900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pic>
        <p:nvPicPr>
          <p:cNvPr id="29711" name="Picture 14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2" name="Picture 15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4413" y="4495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Timeout and Retransmit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646738" y="5181600"/>
            <a:ext cx="15160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5467350" y="4678363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1752600" y="5029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1579563" y="4525963"/>
            <a:ext cx="1935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grpSp>
        <p:nvGrpSpPr>
          <p:cNvPr id="29718" name="Group 21"/>
          <p:cNvGrpSpPr>
            <a:grpSpLocks/>
          </p:cNvGrpSpPr>
          <p:nvPr/>
        </p:nvGrpSpPr>
        <p:grpSpPr bwMode="auto">
          <a:xfrm>
            <a:off x="3810000" y="2209800"/>
            <a:ext cx="1447800" cy="990600"/>
            <a:chOff x="3891" y="2677"/>
            <a:chExt cx="632" cy="470"/>
          </a:xfrm>
        </p:grpSpPr>
        <p:sp>
          <p:nvSpPr>
            <p:cNvPr id="29724" name="Freeform 22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23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24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25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9" name="Group 26"/>
          <p:cNvGrpSpPr>
            <a:grpSpLocks/>
          </p:cNvGrpSpPr>
          <p:nvPr/>
        </p:nvGrpSpPr>
        <p:grpSpPr bwMode="auto">
          <a:xfrm>
            <a:off x="3810000" y="4648200"/>
            <a:ext cx="1447800" cy="990600"/>
            <a:chOff x="3891" y="2677"/>
            <a:chExt cx="632" cy="470"/>
          </a:xfrm>
        </p:grpSpPr>
        <p:sp>
          <p:nvSpPr>
            <p:cNvPr id="29720" name="Freeform 27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8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9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30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B9A8B-EF56-4C2B-8109-432B1ACE3AF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457200" y="14478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Packet size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Fragment data across packets</a:t>
            </a: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Large Data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09600" y="1981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On Ethernet, max IP packet is 1.5kbytes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Gill Sans MT" pitchFamily="34" charset="0"/>
              </a:rPr>
              <a:t>Typical web page is 10kbytes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61722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48006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inde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34290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x.ht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20574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ml</a:t>
            </a: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15240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28956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42672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56388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70104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6896100" y="5668963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pic>
        <p:nvPicPr>
          <p:cNvPr id="30739" name="Picture 18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0" name="Picture 19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4495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BC3CE4-573C-4502-A4C5-5E95C0314F9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5334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Solution: Add Sequence Numbers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57200" y="14478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Problem: Out of Order</a:t>
            </a:r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Out of Order Packets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61722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48006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x.ht</a:t>
            </a: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34290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inde</a:t>
            </a: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20574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ml</a:t>
            </a:r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15240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28956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42672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56388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70104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6934200" y="3032125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Gill Sans MT" pitchFamily="34" charset="0"/>
              </a:rPr>
              <a:t>GET x.htindeml</a:t>
            </a:r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1447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>
            <a:off x="28956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43434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7086600" y="5699125"/>
            <a:ext cx="1935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19812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ml</a:t>
            </a:r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25908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31768" name="Rectangle 23"/>
          <p:cNvSpPr>
            <a:spLocks noChangeArrowheads="1"/>
          </p:cNvSpPr>
          <p:nvPr/>
        </p:nvSpPr>
        <p:spPr bwMode="auto">
          <a:xfrm>
            <a:off x="34290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inde</a:t>
            </a:r>
          </a:p>
        </p:txBody>
      </p:sp>
      <p:sp>
        <p:nvSpPr>
          <p:cNvPr id="31769" name="Rectangle 24"/>
          <p:cNvSpPr>
            <a:spLocks noChangeArrowheads="1"/>
          </p:cNvSpPr>
          <p:nvPr/>
        </p:nvSpPr>
        <p:spPr bwMode="auto">
          <a:xfrm>
            <a:off x="40386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48768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x.ht</a:t>
            </a: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54864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7162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Rectangle 29"/>
          <p:cNvSpPr>
            <a:spLocks noChangeArrowheads="1"/>
          </p:cNvSpPr>
          <p:nvPr/>
        </p:nvSpPr>
        <p:spPr bwMode="auto">
          <a:xfrm>
            <a:off x="63246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GET</a:t>
            </a:r>
          </a:p>
        </p:txBody>
      </p:sp>
      <p:sp>
        <p:nvSpPr>
          <p:cNvPr id="31775" name="Rectangle 30"/>
          <p:cNvSpPr>
            <a:spLocks noChangeArrowheads="1"/>
          </p:cNvSpPr>
          <p:nvPr/>
        </p:nvSpPr>
        <p:spPr bwMode="auto">
          <a:xfrm>
            <a:off x="69342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pic>
        <p:nvPicPr>
          <p:cNvPr id="31776" name="Picture 31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882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7" name="Picture 32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8" name="Picture 33" descr="Computer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550" y="4549775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9" name="Picture 34" descr="paketaro box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4572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7B3F17-3744-4975-9CE2-923C41CB56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Networking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Between Applications on different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Application Resource Needs/Demands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Traffic data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Traffic pattern (bursty or constant bit rate)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Traffic target (multipoint or single destination, mobile or fixed)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Delay sensitivity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Loss sensitivity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3279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 Internet Connection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2771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1545B1-42E8-4B41-876F-0B09C27237FE}" type="datetime1">
              <a:rPr lang="en-US" smtClean="0"/>
              <a:pPr/>
              <a:t>8/28/2012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502926-032B-4ED3-9806-9EA32C04CE31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905000"/>
            <a:ext cx="8291513" cy="3857625"/>
          </a:xfr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406431-0DD4-4E02-85B1-06D1765D7BC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Lots of Functions Needed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</a:t>
            </a:r>
          </a:p>
          <a:p>
            <a:pPr eaLnBrk="1" hangingPunct="1"/>
            <a:r>
              <a:rPr lang="en-US" smtClean="0"/>
              <a:t>Multiplexing </a:t>
            </a:r>
          </a:p>
          <a:p>
            <a:pPr eaLnBrk="1" hangingPunct="1"/>
            <a:r>
              <a:rPr lang="en-US" smtClean="0"/>
              <a:t>Routing</a:t>
            </a:r>
          </a:p>
          <a:p>
            <a:pPr eaLnBrk="1" hangingPunct="1"/>
            <a:r>
              <a:rPr lang="en-US" smtClean="0"/>
              <a:t>Addressing/naming (locating peers)</a:t>
            </a:r>
          </a:p>
          <a:p>
            <a:pPr eaLnBrk="1" hangingPunct="1"/>
            <a:r>
              <a:rPr lang="en-US" smtClean="0"/>
              <a:t>Reliability</a:t>
            </a:r>
          </a:p>
          <a:p>
            <a:pPr eaLnBrk="1" hangingPunct="1"/>
            <a:r>
              <a:rPr lang="en-US" smtClean="0"/>
              <a:t>Flow control</a:t>
            </a:r>
          </a:p>
          <a:p>
            <a:pPr eaLnBrk="1" hangingPunct="1"/>
            <a:r>
              <a:rPr lang="en-US" smtClean="0"/>
              <a:t>Fragmentation</a:t>
            </a:r>
          </a:p>
          <a:p>
            <a:pPr eaLnBrk="1" hangingPunct="1"/>
            <a:r>
              <a:rPr lang="en-US" smtClean="0"/>
              <a:t>Etc….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28E934-E2C3-40DD-8144-023045A1B81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What is Layering?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Modular approach to network functionality</a:t>
            </a:r>
          </a:p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133600" y="4648200"/>
            <a:ext cx="4800600" cy="6096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Link hardware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33600" y="4038600"/>
            <a:ext cx="4800600" cy="6096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Host-to-host connectivity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133600" y="3429000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Application-to-application channels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2133600" y="2819400"/>
            <a:ext cx="4800600" cy="6096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90F1A6-5D0B-41BD-A672-C1424637255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Protocols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Module in layered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Set of rules governing communication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Routers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Protocols define: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Interface to higher layers (API)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Interface to peer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Format and order of messages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Actions taken on receipt of a message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36F86-381D-4758-A475-9363B47AE10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Layering Characteristics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</a:t>
            </a:r>
          </a:p>
          <a:p>
            <a:pPr lvl="1" eaLnBrk="1" hangingPunct="1"/>
            <a:r>
              <a:rPr lang="en-US" smtClean="0"/>
              <a:t>Each layer relies on services from layer below</a:t>
            </a:r>
          </a:p>
          <a:p>
            <a:pPr lvl="1" eaLnBrk="1" hangingPunct="1"/>
            <a:r>
              <a:rPr lang="en-US" smtClean="0"/>
              <a:t>Each layer exports services to layer above</a:t>
            </a:r>
          </a:p>
          <a:p>
            <a:pPr lvl="1" eaLnBrk="1" hangingPunct="1"/>
            <a:r>
              <a:rPr lang="en-US" smtClean="0"/>
              <a:t>Provides interface that defines interaction</a:t>
            </a:r>
          </a:p>
          <a:p>
            <a:pPr eaLnBrk="1" hangingPunct="1"/>
            <a:r>
              <a:rPr lang="en-US" smtClean="0"/>
              <a:t>Modularity</a:t>
            </a:r>
          </a:p>
          <a:p>
            <a:pPr lvl="1" eaLnBrk="1" hangingPunct="1"/>
            <a:r>
              <a:rPr lang="en-US" smtClean="0"/>
              <a:t>Hides implementation</a:t>
            </a:r>
          </a:p>
          <a:p>
            <a:pPr lvl="1" eaLnBrk="1" hangingPunct="1"/>
            <a:r>
              <a:rPr lang="en-US" smtClean="0"/>
              <a:t>Layers can change without disturbing other layers (black box)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8F52B7-E869-4A98-A18B-561B0B84081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Layering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914400" y="2743200"/>
            <a:ext cx="1447800" cy="1524000"/>
            <a:chOff x="576" y="1728"/>
            <a:chExt cx="912" cy="960"/>
          </a:xfrm>
        </p:grpSpPr>
        <p:sp>
          <p:nvSpPr>
            <p:cNvPr id="37919" name="Rectangle 10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920" name="Rectangle 11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7898" name="Group 12"/>
          <p:cNvGrpSpPr>
            <a:grpSpLocks/>
          </p:cNvGrpSpPr>
          <p:nvPr/>
        </p:nvGrpSpPr>
        <p:grpSpPr bwMode="auto">
          <a:xfrm>
            <a:off x="6629400" y="2743200"/>
            <a:ext cx="1447800" cy="1524000"/>
            <a:chOff x="576" y="1728"/>
            <a:chExt cx="912" cy="960"/>
          </a:xfrm>
        </p:grpSpPr>
        <p:sp>
          <p:nvSpPr>
            <p:cNvPr id="3791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918" name="Rectangle 14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37899" name="Text Box 15"/>
          <p:cNvSpPr txBox="1">
            <a:spLocks noChangeArrowheads="1"/>
          </p:cNvSpPr>
          <p:nvPr/>
        </p:nvSpPr>
        <p:spPr bwMode="auto">
          <a:xfrm>
            <a:off x="812800" y="53324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7900" name="Text Box 16"/>
          <p:cNvSpPr txBox="1">
            <a:spLocks noChangeArrowheads="1"/>
          </p:cNvSpPr>
          <p:nvPr/>
        </p:nvSpPr>
        <p:spPr bwMode="auto">
          <a:xfrm>
            <a:off x="7467600" y="52562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 flipV="1">
            <a:off x="2438400" y="32004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9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20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21"/>
          <p:cNvSpPr txBox="1">
            <a:spLocks noChangeArrowheads="1"/>
          </p:cNvSpPr>
          <p:nvPr/>
        </p:nvSpPr>
        <p:spPr bwMode="auto">
          <a:xfrm>
            <a:off x="3657600" y="2894013"/>
            <a:ext cx="1290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Application</a:t>
            </a:r>
          </a:p>
        </p:txBody>
      </p:sp>
      <p:sp>
        <p:nvSpPr>
          <p:cNvPr id="37906" name="Text Box 22"/>
          <p:cNvSpPr txBox="1">
            <a:spLocks noChangeArrowheads="1"/>
          </p:cNvSpPr>
          <p:nvPr/>
        </p:nvSpPr>
        <p:spPr bwMode="auto">
          <a:xfrm>
            <a:off x="3810000" y="3656013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Transport</a:t>
            </a:r>
          </a:p>
        </p:txBody>
      </p:sp>
      <p:sp>
        <p:nvSpPr>
          <p:cNvPr id="37907" name="Text Box 23"/>
          <p:cNvSpPr txBox="1">
            <a:spLocks noChangeArrowheads="1"/>
          </p:cNvSpPr>
          <p:nvPr/>
        </p:nvSpPr>
        <p:spPr bwMode="auto">
          <a:xfrm>
            <a:off x="3863975" y="4189413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Network</a:t>
            </a:r>
          </a:p>
        </p:txBody>
      </p:sp>
      <p:sp>
        <p:nvSpPr>
          <p:cNvPr id="37908" name="Text Box 24"/>
          <p:cNvSpPr txBox="1">
            <a:spLocks noChangeArrowheads="1"/>
          </p:cNvSpPr>
          <p:nvPr/>
        </p:nvSpPr>
        <p:spPr bwMode="auto">
          <a:xfrm>
            <a:off x="4038600" y="4648200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Gill Sans MT" pitchFamily="34" charset="0"/>
              </a:rPr>
              <a:t>Link</a:t>
            </a:r>
          </a:p>
        </p:txBody>
      </p:sp>
      <p:sp>
        <p:nvSpPr>
          <p:cNvPr id="37909" name="Line 25"/>
          <p:cNvSpPr>
            <a:spLocks noChangeShapeType="1"/>
          </p:cNvSpPr>
          <p:nvPr/>
        </p:nvSpPr>
        <p:spPr bwMode="auto">
          <a:xfrm flipV="1">
            <a:off x="2438400" y="39624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6"/>
          <p:cNvSpPr>
            <a:spLocks noChangeShapeType="1"/>
          </p:cNvSpPr>
          <p:nvPr/>
        </p:nvSpPr>
        <p:spPr bwMode="auto">
          <a:xfrm flipV="1">
            <a:off x="2438400" y="45720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7"/>
          <p:cNvSpPr>
            <a:spLocks noChangeShapeType="1"/>
          </p:cNvSpPr>
          <p:nvPr/>
        </p:nvSpPr>
        <p:spPr bwMode="auto">
          <a:xfrm flipV="1">
            <a:off x="2438400" y="4953000"/>
            <a:ext cx="4038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8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9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30"/>
          <p:cNvSpPr txBox="1">
            <a:spLocks noChangeArrowheads="1"/>
          </p:cNvSpPr>
          <p:nvPr/>
        </p:nvSpPr>
        <p:spPr bwMode="auto">
          <a:xfrm>
            <a:off x="1066800" y="20574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A</a:t>
            </a:r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6884988" y="2057400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B</a:t>
            </a:r>
          </a:p>
        </p:txBody>
      </p:sp>
      <p:sp>
        <p:nvSpPr>
          <p:cNvPr id="37916" name="Text Box 35"/>
          <p:cNvSpPr txBox="1">
            <a:spLocks noChangeArrowheads="1"/>
          </p:cNvSpPr>
          <p:nvPr/>
        </p:nvSpPr>
        <p:spPr bwMode="auto">
          <a:xfrm>
            <a:off x="1366838" y="5764213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Layering: technique to simplify complex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3E81DD-04FF-4BFA-B1FA-95793FBFE27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OSI Model: 7 Protocol Layers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0013"/>
            <a:ext cx="7543800" cy="4725987"/>
          </a:xfrm>
        </p:spPr>
        <p:txBody>
          <a:bodyPr/>
          <a:lstStyle/>
          <a:p>
            <a:pPr eaLnBrk="1" hangingPunct="1"/>
            <a:r>
              <a:rPr lang="en-US" smtClean="0"/>
              <a:t>Physical:  how to transmit bits</a:t>
            </a:r>
          </a:p>
          <a:p>
            <a:pPr eaLnBrk="1" hangingPunct="1"/>
            <a:r>
              <a:rPr lang="en-US" smtClean="0"/>
              <a:t>Data link: how to transmit frames</a:t>
            </a:r>
          </a:p>
          <a:p>
            <a:pPr eaLnBrk="1" hangingPunct="1"/>
            <a:r>
              <a:rPr lang="en-US" smtClean="0"/>
              <a:t>Network: how to route packets</a:t>
            </a:r>
          </a:p>
          <a:p>
            <a:pPr eaLnBrk="1" hangingPunct="1"/>
            <a:r>
              <a:rPr lang="en-US" smtClean="0"/>
              <a:t>Transport: how to send packets end2end</a:t>
            </a:r>
          </a:p>
          <a:p>
            <a:pPr eaLnBrk="1" hangingPunct="1"/>
            <a:r>
              <a:rPr lang="en-US" smtClean="0"/>
              <a:t>Session: how to tie flows together</a:t>
            </a:r>
          </a:p>
          <a:p>
            <a:pPr eaLnBrk="1" hangingPunct="1"/>
            <a:r>
              <a:rPr lang="en-US" smtClean="0"/>
              <a:t>Presentation: byte ordering, security</a:t>
            </a:r>
          </a:p>
          <a:p>
            <a:pPr eaLnBrk="1" hangingPunct="1"/>
            <a:r>
              <a:rPr lang="en-US" smtClean="0"/>
              <a:t>Application: 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02D490-9C3F-4A01-A4DF-E08D6F22D06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OSI Layers and Locations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981200" y="3733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981200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3733800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37338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5411788" y="3733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5411788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7" name="Rectangle 17"/>
          <p:cNvSpPr>
            <a:spLocks noChangeArrowheads="1"/>
          </p:cNvSpPr>
          <p:nvPr/>
        </p:nvSpPr>
        <p:spPr bwMode="auto">
          <a:xfrm>
            <a:off x="1981200" y="2590800"/>
            <a:ext cx="1447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8" name="Rectangle 18"/>
          <p:cNvSpPr>
            <a:spLocks noChangeArrowheads="1"/>
          </p:cNvSpPr>
          <p:nvPr/>
        </p:nvSpPr>
        <p:spPr bwMode="auto">
          <a:xfrm>
            <a:off x="1981200" y="2209800"/>
            <a:ext cx="1447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49" name="Text Box 22"/>
          <p:cNvSpPr txBox="1">
            <a:spLocks noChangeArrowheads="1"/>
          </p:cNvSpPr>
          <p:nvPr/>
        </p:nvSpPr>
        <p:spPr bwMode="auto">
          <a:xfrm>
            <a:off x="4116388" y="5257800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Switch</a:t>
            </a:r>
          </a:p>
        </p:txBody>
      </p:sp>
      <p:sp>
        <p:nvSpPr>
          <p:cNvPr id="39950" name="Text Box 23"/>
          <p:cNvSpPr txBox="1">
            <a:spLocks noChangeArrowheads="1"/>
          </p:cNvSpPr>
          <p:nvPr/>
        </p:nvSpPr>
        <p:spPr bwMode="auto">
          <a:xfrm>
            <a:off x="5735638" y="5283200"/>
            <a:ext cx="757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Router</a:t>
            </a:r>
          </a:p>
        </p:txBody>
      </p:sp>
      <p:sp>
        <p:nvSpPr>
          <p:cNvPr id="39951" name="Text Box 24"/>
          <p:cNvSpPr txBox="1">
            <a:spLocks noChangeArrowheads="1"/>
          </p:cNvSpPr>
          <p:nvPr/>
        </p:nvSpPr>
        <p:spPr bwMode="auto">
          <a:xfrm>
            <a:off x="2379663" y="5268913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9952" name="Text Box 25"/>
          <p:cNvSpPr txBox="1">
            <a:spLocks noChangeArrowheads="1"/>
          </p:cNvSpPr>
          <p:nvPr/>
        </p:nvSpPr>
        <p:spPr bwMode="auto">
          <a:xfrm>
            <a:off x="7551738" y="5283200"/>
            <a:ext cx="579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Host</a:t>
            </a:r>
          </a:p>
        </p:txBody>
      </p:sp>
      <p:sp>
        <p:nvSpPr>
          <p:cNvPr id="39953" name="Line 28"/>
          <p:cNvSpPr>
            <a:spLocks noChangeShapeType="1"/>
          </p:cNvSpPr>
          <p:nvPr/>
        </p:nvSpPr>
        <p:spPr bwMode="auto">
          <a:xfrm flipV="1">
            <a:off x="4038600" y="4495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29"/>
          <p:cNvSpPr>
            <a:spLocks noChangeShapeType="1"/>
          </p:cNvSpPr>
          <p:nvPr/>
        </p:nvSpPr>
        <p:spPr bwMode="auto">
          <a:xfrm>
            <a:off x="4038600" y="4495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30"/>
          <p:cNvSpPr>
            <a:spLocks noChangeShapeType="1"/>
          </p:cNvSpPr>
          <p:nvPr/>
        </p:nvSpPr>
        <p:spPr bwMode="auto">
          <a:xfrm>
            <a:off x="4876800" y="44958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37"/>
          <p:cNvSpPr txBox="1">
            <a:spLocks noChangeArrowheads="1"/>
          </p:cNvSpPr>
          <p:nvPr/>
        </p:nvSpPr>
        <p:spPr bwMode="auto">
          <a:xfrm>
            <a:off x="684213" y="22098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Application</a:t>
            </a:r>
          </a:p>
        </p:txBody>
      </p:sp>
      <p:sp>
        <p:nvSpPr>
          <p:cNvPr id="39957" name="Text Box 38"/>
          <p:cNvSpPr txBox="1">
            <a:spLocks noChangeArrowheads="1"/>
          </p:cNvSpPr>
          <p:nvPr/>
        </p:nvSpPr>
        <p:spPr bwMode="auto">
          <a:xfrm>
            <a:off x="685800" y="3429000"/>
            <a:ext cx="1014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Transport</a:t>
            </a:r>
          </a:p>
        </p:txBody>
      </p:sp>
      <p:sp>
        <p:nvSpPr>
          <p:cNvPr id="39958" name="Text Box 39"/>
          <p:cNvSpPr txBox="1">
            <a:spLocks noChangeArrowheads="1"/>
          </p:cNvSpPr>
          <p:nvPr/>
        </p:nvSpPr>
        <p:spPr bwMode="auto">
          <a:xfrm>
            <a:off x="685800" y="3810000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Network</a:t>
            </a:r>
          </a:p>
        </p:txBody>
      </p:sp>
      <p:sp>
        <p:nvSpPr>
          <p:cNvPr id="39959" name="Text Box 40"/>
          <p:cNvSpPr txBox="1">
            <a:spLocks noChangeArrowheads="1"/>
          </p:cNvSpPr>
          <p:nvPr/>
        </p:nvSpPr>
        <p:spPr bwMode="auto">
          <a:xfrm>
            <a:off x="685800" y="4267200"/>
            <a:ext cx="984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Data Link</a:t>
            </a:r>
          </a:p>
        </p:txBody>
      </p:sp>
      <p:sp>
        <p:nvSpPr>
          <p:cNvPr id="39960" name="Rectangle 43"/>
          <p:cNvSpPr>
            <a:spLocks noChangeArrowheads="1"/>
          </p:cNvSpPr>
          <p:nvPr/>
        </p:nvSpPr>
        <p:spPr bwMode="auto">
          <a:xfrm>
            <a:off x="1981200" y="3352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61" name="Rectangle 44"/>
          <p:cNvSpPr>
            <a:spLocks noChangeArrowheads="1"/>
          </p:cNvSpPr>
          <p:nvPr/>
        </p:nvSpPr>
        <p:spPr bwMode="auto">
          <a:xfrm>
            <a:off x="1981200" y="2971800"/>
            <a:ext cx="14478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62" name="Text Box 45"/>
          <p:cNvSpPr txBox="1">
            <a:spLocks noChangeArrowheads="1"/>
          </p:cNvSpPr>
          <p:nvPr/>
        </p:nvSpPr>
        <p:spPr bwMode="auto">
          <a:xfrm>
            <a:off x="684213" y="2667000"/>
            <a:ext cx="1260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Presentation</a:t>
            </a:r>
          </a:p>
        </p:txBody>
      </p:sp>
      <p:sp>
        <p:nvSpPr>
          <p:cNvPr id="39963" name="Text Box 46"/>
          <p:cNvSpPr txBox="1">
            <a:spLocks noChangeArrowheads="1"/>
          </p:cNvSpPr>
          <p:nvPr/>
        </p:nvSpPr>
        <p:spPr bwMode="auto">
          <a:xfrm>
            <a:off x="684213" y="3048000"/>
            <a:ext cx="866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Session</a:t>
            </a:r>
          </a:p>
        </p:txBody>
      </p:sp>
      <p:sp>
        <p:nvSpPr>
          <p:cNvPr id="39964" name="Line 54"/>
          <p:cNvSpPr>
            <a:spLocks noChangeShapeType="1"/>
          </p:cNvSpPr>
          <p:nvPr/>
        </p:nvSpPr>
        <p:spPr bwMode="auto">
          <a:xfrm>
            <a:off x="5791200" y="39624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Rectangle 56"/>
          <p:cNvSpPr>
            <a:spLocks noChangeArrowheads="1"/>
          </p:cNvSpPr>
          <p:nvPr/>
        </p:nvSpPr>
        <p:spPr bwMode="auto">
          <a:xfrm>
            <a:off x="19812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66" name="Line 27"/>
          <p:cNvSpPr>
            <a:spLocks noChangeShapeType="1"/>
          </p:cNvSpPr>
          <p:nvPr/>
        </p:nvSpPr>
        <p:spPr bwMode="auto">
          <a:xfrm>
            <a:off x="2667000" y="49530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26"/>
          <p:cNvSpPr>
            <a:spLocks noChangeShapeType="1"/>
          </p:cNvSpPr>
          <p:nvPr/>
        </p:nvSpPr>
        <p:spPr bwMode="auto">
          <a:xfrm>
            <a:off x="2667000" y="1981200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Text Box 58"/>
          <p:cNvSpPr txBox="1">
            <a:spLocks noChangeArrowheads="1"/>
          </p:cNvSpPr>
          <p:nvPr/>
        </p:nvSpPr>
        <p:spPr bwMode="auto">
          <a:xfrm>
            <a:off x="685800" y="4724400"/>
            <a:ext cx="906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Physical</a:t>
            </a:r>
          </a:p>
        </p:txBody>
      </p:sp>
      <p:sp>
        <p:nvSpPr>
          <p:cNvPr id="39969" name="Rectangle 75"/>
          <p:cNvSpPr>
            <a:spLocks noChangeArrowheads="1"/>
          </p:cNvSpPr>
          <p:nvPr/>
        </p:nvSpPr>
        <p:spPr bwMode="auto">
          <a:xfrm>
            <a:off x="7086600" y="3733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0" name="Rectangle 76"/>
          <p:cNvSpPr>
            <a:spLocks noChangeArrowheads="1"/>
          </p:cNvSpPr>
          <p:nvPr/>
        </p:nvSpPr>
        <p:spPr bwMode="auto">
          <a:xfrm>
            <a:off x="7086600" y="41910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1" name="Rectangle 77"/>
          <p:cNvSpPr>
            <a:spLocks noChangeArrowheads="1"/>
          </p:cNvSpPr>
          <p:nvPr/>
        </p:nvSpPr>
        <p:spPr bwMode="auto">
          <a:xfrm>
            <a:off x="7086600" y="2590800"/>
            <a:ext cx="1447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2" name="Rectangle 78"/>
          <p:cNvSpPr>
            <a:spLocks noChangeArrowheads="1"/>
          </p:cNvSpPr>
          <p:nvPr/>
        </p:nvSpPr>
        <p:spPr bwMode="auto">
          <a:xfrm>
            <a:off x="7086600" y="2209800"/>
            <a:ext cx="1447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3" name="Rectangle 79"/>
          <p:cNvSpPr>
            <a:spLocks noChangeArrowheads="1"/>
          </p:cNvSpPr>
          <p:nvPr/>
        </p:nvSpPr>
        <p:spPr bwMode="auto">
          <a:xfrm>
            <a:off x="7086600" y="3352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4" name="Rectangle 80"/>
          <p:cNvSpPr>
            <a:spLocks noChangeArrowheads="1"/>
          </p:cNvSpPr>
          <p:nvPr/>
        </p:nvSpPr>
        <p:spPr bwMode="auto">
          <a:xfrm>
            <a:off x="7086600" y="2971800"/>
            <a:ext cx="14478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5" name="Rectangle 81"/>
          <p:cNvSpPr>
            <a:spLocks noChangeArrowheads="1"/>
          </p:cNvSpPr>
          <p:nvPr/>
        </p:nvSpPr>
        <p:spPr bwMode="auto">
          <a:xfrm>
            <a:off x="70866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6" name="Rectangle 82"/>
          <p:cNvSpPr>
            <a:spLocks noChangeArrowheads="1"/>
          </p:cNvSpPr>
          <p:nvPr/>
        </p:nvSpPr>
        <p:spPr bwMode="auto">
          <a:xfrm>
            <a:off x="5410200" y="4648200"/>
            <a:ext cx="14478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9977" name="Line 31"/>
          <p:cNvSpPr>
            <a:spLocks noChangeShapeType="1"/>
          </p:cNvSpPr>
          <p:nvPr/>
        </p:nvSpPr>
        <p:spPr bwMode="auto">
          <a:xfrm>
            <a:off x="4876800" y="4953000"/>
            <a:ext cx="9159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53"/>
          <p:cNvSpPr>
            <a:spLocks noChangeShapeType="1"/>
          </p:cNvSpPr>
          <p:nvPr/>
        </p:nvSpPr>
        <p:spPr bwMode="auto">
          <a:xfrm flipV="1">
            <a:off x="5791200" y="3962400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55"/>
          <p:cNvSpPr>
            <a:spLocks noChangeShapeType="1"/>
          </p:cNvSpPr>
          <p:nvPr/>
        </p:nvSpPr>
        <p:spPr bwMode="auto">
          <a:xfrm>
            <a:off x="6629400" y="3962400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80" name="Group 74"/>
          <p:cNvGrpSpPr>
            <a:grpSpLocks/>
          </p:cNvGrpSpPr>
          <p:nvPr/>
        </p:nvGrpSpPr>
        <p:grpSpPr bwMode="auto">
          <a:xfrm>
            <a:off x="6629400" y="1981200"/>
            <a:ext cx="1219200" cy="2971800"/>
            <a:chOff x="4176" y="1536"/>
            <a:chExt cx="768" cy="1584"/>
          </a:xfrm>
        </p:grpSpPr>
        <p:sp>
          <p:nvSpPr>
            <p:cNvPr id="39981" name="Line 35"/>
            <p:cNvSpPr>
              <a:spLocks noChangeShapeType="1"/>
            </p:cNvSpPr>
            <p:nvPr/>
          </p:nvSpPr>
          <p:spPr bwMode="auto">
            <a:xfrm>
              <a:off x="4176" y="3120"/>
              <a:ext cx="7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36"/>
            <p:cNvSpPr>
              <a:spLocks noChangeShapeType="1"/>
            </p:cNvSpPr>
            <p:nvPr/>
          </p:nvSpPr>
          <p:spPr bwMode="auto">
            <a:xfrm flipV="1">
              <a:off x="4944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9520B0-1DF0-4741-AC85-5AC57B01316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Layer Encapsulation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 rot="10800000">
            <a:off x="2590800" y="3733800"/>
            <a:ext cx="762000" cy="304800"/>
            <a:chOff x="1632" y="2400"/>
            <a:chExt cx="480" cy="192"/>
          </a:xfrm>
        </p:grpSpPr>
        <p:sp>
          <p:nvSpPr>
            <p:cNvPr id="41010" name="Rectangle 6"/>
            <p:cNvSpPr>
              <a:spLocks noChangeArrowheads="1"/>
            </p:cNvSpPr>
            <p:nvPr/>
          </p:nvSpPr>
          <p:spPr bwMode="auto">
            <a:xfrm>
              <a:off x="1632" y="2400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11" name="Rectangle 7"/>
            <p:cNvSpPr>
              <a:spLocks noChangeArrowheads="1"/>
            </p:cNvSpPr>
            <p:nvPr/>
          </p:nvSpPr>
          <p:spPr bwMode="auto">
            <a:xfrm>
              <a:off x="1968" y="2400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0967" name="Group 8"/>
          <p:cNvGrpSpPr>
            <a:grpSpLocks/>
          </p:cNvGrpSpPr>
          <p:nvPr/>
        </p:nvGrpSpPr>
        <p:grpSpPr bwMode="auto">
          <a:xfrm rot="10800000">
            <a:off x="2590800" y="4343400"/>
            <a:ext cx="914400" cy="304800"/>
            <a:chOff x="1632" y="2736"/>
            <a:chExt cx="576" cy="192"/>
          </a:xfrm>
        </p:grpSpPr>
        <p:sp>
          <p:nvSpPr>
            <p:cNvPr id="41007" name="Rectangle 9"/>
            <p:cNvSpPr>
              <a:spLocks noChangeArrowheads="1"/>
            </p:cNvSpPr>
            <p:nvPr/>
          </p:nvSpPr>
          <p:spPr bwMode="auto">
            <a:xfrm>
              <a:off x="1632" y="273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8" name="Rectangle 10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9" name="Rectangle 11"/>
            <p:cNvSpPr>
              <a:spLocks noChangeArrowheads="1"/>
            </p:cNvSpPr>
            <p:nvPr/>
          </p:nvSpPr>
          <p:spPr bwMode="auto">
            <a:xfrm>
              <a:off x="211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0968" name="Group 12"/>
          <p:cNvGrpSpPr>
            <a:grpSpLocks/>
          </p:cNvGrpSpPr>
          <p:nvPr/>
        </p:nvGrpSpPr>
        <p:grpSpPr bwMode="auto">
          <a:xfrm rot="10800000">
            <a:off x="2590800" y="4800600"/>
            <a:ext cx="1143000" cy="304800"/>
            <a:chOff x="1632" y="3024"/>
            <a:chExt cx="720" cy="192"/>
          </a:xfrm>
        </p:grpSpPr>
        <p:sp>
          <p:nvSpPr>
            <p:cNvPr id="41003" name="Rectangle 13"/>
            <p:cNvSpPr>
              <a:spLocks noChangeArrowheads="1"/>
            </p:cNvSpPr>
            <p:nvPr/>
          </p:nvSpPr>
          <p:spPr bwMode="auto">
            <a:xfrm>
              <a:off x="1632" y="30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4" name="Rectangle 14"/>
            <p:cNvSpPr>
              <a:spLocks noChangeArrowheads="1"/>
            </p:cNvSpPr>
            <p:nvPr/>
          </p:nvSpPr>
          <p:spPr bwMode="auto">
            <a:xfrm>
              <a:off x="1968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5" name="Rectangle 15"/>
            <p:cNvSpPr>
              <a:spLocks noChangeArrowheads="1"/>
            </p:cNvSpPr>
            <p:nvPr/>
          </p:nvSpPr>
          <p:spPr bwMode="auto">
            <a:xfrm>
              <a:off x="211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6" name="Rectangle 16"/>
            <p:cNvSpPr>
              <a:spLocks noChangeArrowheads="1"/>
            </p:cNvSpPr>
            <p:nvPr/>
          </p:nvSpPr>
          <p:spPr bwMode="auto">
            <a:xfrm>
              <a:off x="2208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0969" name="Rectangle 17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0970" name="Rectangle 18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0971" name="Rectangle 19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0972" name="Rectangle 20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40973" name="Group 21"/>
          <p:cNvGrpSpPr>
            <a:grpSpLocks/>
          </p:cNvGrpSpPr>
          <p:nvPr/>
        </p:nvGrpSpPr>
        <p:grpSpPr bwMode="auto">
          <a:xfrm>
            <a:off x="914400" y="2743200"/>
            <a:ext cx="1447800" cy="1524000"/>
            <a:chOff x="576" y="1728"/>
            <a:chExt cx="912" cy="960"/>
          </a:xfrm>
        </p:grpSpPr>
        <p:sp>
          <p:nvSpPr>
            <p:cNvPr id="41001" name="Rectangle 22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2" name="Rectangle 23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0974" name="Group 24"/>
          <p:cNvGrpSpPr>
            <a:grpSpLocks/>
          </p:cNvGrpSpPr>
          <p:nvPr/>
        </p:nvGrpSpPr>
        <p:grpSpPr bwMode="auto">
          <a:xfrm>
            <a:off x="6629400" y="2743200"/>
            <a:ext cx="1447800" cy="1524000"/>
            <a:chOff x="576" y="1728"/>
            <a:chExt cx="912" cy="960"/>
          </a:xfrm>
        </p:grpSpPr>
        <p:sp>
          <p:nvSpPr>
            <p:cNvPr id="40999" name="Rectangle 25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000" name="Rectangle 26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0975" name="Line 27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29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31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32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40981" name="Group 33"/>
          <p:cNvGrpSpPr>
            <a:grpSpLocks/>
          </p:cNvGrpSpPr>
          <p:nvPr/>
        </p:nvGrpSpPr>
        <p:grpSpPr bwMode="auto">
          <a:xfrm rot="10800000">
            <a:off x="5715000" y="3733800"/>
            <a:ext cx="762000" cy="304800"/>
            <a:chOff x="1632" y="2400"/>
            <a:chExt cx="480" cy="192"/>
          </a:xfrm>
        </p:grpSpPr>
        <p:sp>
          <p:nvSpPr>
            <p:cNvPr id="40997" name="Rectangle 34"/>
            <p:cNvSpPr>
              <a:spLocks noChangeArrowheads="1"/>
            </p:cNvSpPr>
            <p:nvPr/>
          </p:nvSpPr>
          <p:spPr bwMode="auto">
            <a:xfrm>
              <a:off x="1632" y="2400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8" name="Rectangle 35"/>
            <p:cNvSpPr>
              <a:spLocks noChangeArrowheads="1"/>
            </p:cNvSpPr>
            <p:nvPr/>
          </p:nvSpPr>
          <p:spPr bwMode="auto">
            <a:xfrm>
              <a:off x="1968" y="2400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0982" name="Group 36"/>
          <p:cNvGrpSpPr>
            <a:grpSpLocks/>
          </p:cNvGrpSpPr>
          <p:nvPr/>
        </p:nvGrpSpPr>
        <p:grpSpPr bwMode="auto">
          <a:xfrm rot="10800000">
            <a:off x="5562600" y="4343400"/>
            <a:ext cx="914400" cy="304800"/>
            <a:chOff x="1632" y="2736"/>
            <a:chExt cx="576" cy="192"/>
          </a:xfrm>
        </p:grpSpPr>
        <p:sp>
          <p:nvSpPr>
            <p:cNvPr id="40994" name="Rectangle 37"/>
            <p:cNvSpPr>
              <a:spLocks noChangeArrowheads="1"/>
            </p:cNvSpPr>
            <p:nvPr/>
          </p:nvSpPr>
          <p:spPr bwMode="auto">
            <a:xfrm>
              <a:off x="1632" y="273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5" name="Rectangle 38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6" name="Rectangle 39"/>
            <p:cNvSpPr>
              <a:spLocks noChangeArrowheads="1"/>
            </p:cNvSpPr>
            <p:nvPr/>
          </p:nvSpPr>
          <p:spPr bwMode="auto">
            <a:xfrm>
              <a:off x="211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0983" name="Group 40"/>
          <p:cNvGrpSpPr>
            <a:grpSpLocks/>
          </p:cNvGrpSpPr>
          <p:nvPr/>
        </p:nvGrpSpPr>
        <p:grpSpPr bwMode="auto">
          <a:xfrm rot="10800000">
            <a:off x="5334000" y="4800600"/>
            <a:ext cx="1143000" cy="304800"/>
            <a:chOff x="1632" y="3024"/>
            <a:chExt cx="720" cy="192"/>
          </a:xfrm>
        </p:grpSpPr>
        <p:sp>
          <p:nvSpPr>
            <p:cNvPr id="40990" name="Rectangle 41"/>
            <p:cNvSpPr>
              <a:spLocks noChangeArrowheads="1"/>
            </p:cNvSpPr>
            <p:nvPr/>
          </p:nvSpPr>
          <p:spPr bwMode="auto">
            <a:xfrm>
              <a:off x="1632" y="302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1" name="Rectangle 42"/>
            <p:cNvSpPr>
              <a:spLocks noChangeArrowheads="1"/>
            </p:cNvSpPr>
            <p:nvPr/>
          </p:nvSpPr>
          <p:spPr bwMode="auto">
            <a:xfrm>
              <a:off x="1968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2" name="Rectangle 43"/>
            <p:cNvSpPr>
              <a:spLocks noChangeArrowheads="1"/>
            </p:cNvSpPr>
            <p:nvPr/>
          </p:nvSpPr>
          <p:spPr bwMode="auto">
            <a:xfrm>
              <a:off x="2112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993" name="Rectangle 44"/>
            <p:cNvSpPr>
              <a:spLocks noChangeArrowheads="1"/>
            </p:cNvSpPr>
            <p:nvPr/>
          </p:nvSpPr>
          <p:spPr bwMode="auto">
            <a:xfrm>
              <a:off x="2208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0984" name="Text Box 45"/>
          <p:cNvSpPr txBox="1">
            <a:spLocks noChangeArrowheads="1"/>
          </p:cNvSpPr>
          <p:nvPr/>
        </p:nvSpPr>
        <p:spPr bwMode="auto">
          <a:xfrm>
            <a:off x="3722688" y="2895600"/>
            <a:ext cx="1419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Get index.html</a:t>
            </a:r>
          </a:p>
        </p:txBody>
      </p:sp>
      <p:sp>
        <p:nvSpPr>
          <p:cNvPr id="40985" name="Text Box 46"/>
          <p:cNvSpPr txBox="1">
            <a:spLocks noChangeArrowheads="1"/>
          </p:cNvSpPr>
          <p:nvPr/>
        </p:nvSpPr>
        <p:spPr bwMode="auto">
          <a:xfrm>
            <a:off x="3733800" y="3657600"/>
            <a:ext cx="1389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Connection ID</a:t>
            </a:r>
          </a:p>
        </p:txBody>
      </p:sp>
      <p:sp>
        <p:nvSpPr>
          <p:cNvPr id="40986" name="Text Box 47"/>
          <p:cNvSpPr txBox="1">
            <a:spLocks noChangeArrowheads="1"/>
          </p:cNvSpPr>
          <p:nvPr/>
        </p:nvSpPr>
        <p:spPr bwMode="auto">
          <a:xfrm>
            <a:off x="3532188" y="4343400"/>
            <a:ext cx="1804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Source/Destination</a:t>
            </a:r>
          </a:p>
        </p:txBody>
      </p:sp>
      <p:sp>
        <p:nvSpPr>
          <p:cNvPr id="40987" name="Text Box 48"/>
          <p:cNvSpPr txBox="1">
            <a:spLocks noChangeArrowheads="1"/>
          </p:cNvSpPr>
          <p:nvPr/>
        </p:nvSpPr>
        <p:spPr bwMode="auto">
          <a:xfrm>
            <a:off x="3810000" y="4800600"/>
            <a:ext cx="1311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Gill Sans MT" pitchFamily="34" charset="0"/>
              </a:rPr>
              <a:t>Link Address</a:t>
            </a:r>
          </a:p>
        </p:txBody>
      </p:sp>
      <p:sp>
        <p:nvSpPr>
          <p:cNvPr id="40988" name="Text Box 49"/>
          <p:cNvSpPr txBox="1">
            <a:spLocks noChangeArrowheads="1"/>
          </p:cNvSpPr>
          <p:nvPr/>
        </p:nvSpPr>
        <p:spPr bwMode="auto">
          <a:xfrm>
            <a:off x="1066800" y="20574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A</a:t>
            </a:r>
          </a:p>
        </p:txBody>
      </p:sp>
      <p:sp>
        <p:nvSpPr>
          <p:cNvPr id="40989" name="Text Box 50"/>
          <p:cNvSpPr txBox="1">
            <a:spLocks noChangeArrowheads="1"/>
          </p:cNvSpPr>
          <p:nvPr/>
        </p:nvSpPr>
        <p:spPr bwMode="auto">
          <a:xfrm>
            <a:off x="6884988" y="2057400"/>
            <a:ext cx="111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ill Sans MT" pitchFamily="34" charset="0"/>
              </a:rPr>
              <a:t>User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7FDD20-6B76-40CD-BA51-9DD2A85454B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Remnants of Layering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Redundancy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Layer N may duplicate lower level functionality (e.g., error recovery)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Layers may need same info (timestamp, MTU)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Consequences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For assurance and guarantee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May hurt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F30C6-5F41-4B8E-8511-4841EB4E74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85800" y="1600200"/>
            <a:ext cx="8077200" cy="441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Back in the Old Days…</a:t>
            </a:r>
          </a:p>
        </p:txBody>
      </p:sp>
      <p:pic>
        <p:nvPicPr>
          <p:cNvPr id="15365" name="Picture 4" descr="Click To Pre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7526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 descr="Click To 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0763" y="3429000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6" descr="Click To Preview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74725" y="41910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7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0763" y="2590800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828800" y="30480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1828800" y="3733800"/>
            <a:ext cx="5638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1828800" y="4495800"/>
            <a:ext cx="5638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1828800" y="5257800"/>
            <a:ext cx="5638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5373" name="Picture 12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3528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13" descr="Click To Preview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620000" y="25908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14" descr="Click To 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48768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Picture 15" descr="Click To Previe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9530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7" name="Picture 16" descr="Click To Previe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41148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3810000" y="2743200"/>
            <a:ext cx="1524000" cy="3048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4114800" y="3733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4114800" y="4495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1" name="Line 20"/>
          <p:cNvSpPr>
            <a:spLocks noChangeShapeType="1"/>
          </p:cNvSpPr>
          <p:nvPr/>
        </p:nvSpPr>
        <p:spPr bwMode="auto">
          <a:xfrm>
            <a:off x="4114800" y="5257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2" name="Line 21"/>
          <p:cNvSpPr>
            <a:spLocks noChangeShapeType="1"/>
          </p:cNvSpPr>
          <p:nvPr/>
        </p:nvSpPr>
        <p:spPr bwMode="auto">
          <a:xfrm>
            <a:off x="4114800" y="30480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Beginnings of 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Purpose is to provide robust, scalable, and effective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Theoretical foundations for packet networks in 1962: Kleinrock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Hierarchical routing in 1970’s : Kleinrock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ARPANET connecting UCLA and SRI on Oct 29, 1969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rest is a complex web of history </a:t>
            </a:r>
            <a:r>
              <a:rPr lang="en-US" sz="1600" smtClean="0"/>
              <a:t>(w/ many proclaimed fathers)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Conclusion: it works pretty well!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Internet Governance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USC – Information Sciences Institute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Internet Corporation for Assigned Names and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ICANN assigns unique identifiers for use on the Internet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smtClean="0"/>
              <a:t>including domain names, Internet Protocol (IP) addresses, application port numbers in the transport protocols, and many other parameters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4B70B-5B5E-4DE7-A4FE-8BD3283A7E5A}" type="datetime1">
              <a:rPr lang="en-US" smtClean="0"/>
              <a:pPr/>
              <a:t>8/28/2012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56A9A5-E87D-4E7F-B2B4-B8FF51E28DF9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Lecture: Ethernet and IP</a:t>
            </a:r>
          </a:p>
          <a:p>
            <a:pPr eaLnBrk="1" hangingPunct="1"/>
            <a:r>
              <a:rPr lang="en-US" dirty="0" smtClean="0"/>
              <a:t>Projects</a:t>
            </a:r>
          </a:p>
          <a:p>
            <a:pPr lvl="1" eaLnBrk="1" hangingPunct="1"/>
            <a:r>
              <a:rPr lang="en-US" dirty="0" smtClean="0"/>
              <a:t>Team sign-up sheet</a:t>
            </a:r>
          </a:p>
          <a:p>
            <a:pPr lvl="1" eaLnBrk="1" hangingPunct="1"/>
            <a:r>
              <a:rPr lang="en-US" dirty="0" smtClean="0"/>
              <a:t>Working on the </a:t>
            </a:r>
            <a:r>
              <a:rPr lang="en-US" dirty="0" err="1" smtClean="0"/>
              <a:t>Emulab</a:t>
            </a:r>
            <a:r>
              <a:rPr lang="en-US" dirty="0" smtClean="0"/>
              <a:t> Tutorials </a:t>
            </a:r>
          </a:p>
          <a:p>
            <a:pPr eaLnBrk="1" hangingPunct="1"/>
            <a:r>
              <a:rPr lang="en-US" dirty="0" smtClean="0"/>
              <a:t>Reading Assignment:</a:t>
            </a:r>
          </a:p>
          <a:p>
            <a:pPr lvl="1" eaLnBrk="1" hangingPunct="1"/>
            <a:r>
              <a:rPr lang="en-US" dirty="0" smtClean="0"/>
              <a:t>The DARPA Internet Protocol Suite</a:t>
            </a:r>
          </a:p>
          <a:p>
            <a:pPr lvl="1" eaLnBrk="1" hangingPunct="1"/>
            <a:r>
              <a:rPr lang="en-US" dirty="0" smtClean="0"/>
              <a:t>Slides and Q&amp;A</a:t>
            </a:r>
          </a:p>
          <a:p>
            <a:pPr eaLnBrk="1" hangingPunct="1"/>
            <a:r>
              <a:rPr lang="en-US" dirty="0" smtClean="0"/>
              <a:t>Students Added </a:t>
            </a:r>
            <a:r>
              <a:rPr lang="en-US" smtClean="0"/>
              <a:t>and Dropped</a:t>
            </a:r>
            <a:endParaRPr lang="en-US" dirty="0" smtClean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4D79E7-C8D1-4092-A2F8-616864700EE4}" type="datetime1">
              <a:rPr lang="en-US" smtClean="0"/>
              <a:pPr/>
              <a:t>8/28/2012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317738-4DE7-49D8-8368-8B2CF987833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4DEEE9-9A53-45F4-8BE3-7797A623107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457200" y="18288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Packet Switching (Internet)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1765300" y="340995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6413500" y="340995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2568575" y="3849688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6364288" y="3863975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2611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1369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3517900" y="3638550"/>
            <a:ext cx="228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3975100" y="3638550"/>
            <a:ext cx="228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44323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4584700" y="3638550"/>
            <a:ext cx="762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5651500" y="3638550"/>
            <a:ext cx="76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5880100" y="3638550"/>
            <a:ext cx="228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42799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6402" name="Group 17"/>
          <p:cNvGrpSpPr>
            <a:grpSpLocks/>
          </p:cNvGrpSpPr>
          <p:nvPr/>
        </p:nvGrpSpPr>
        <p:grpSpPr bwMode="auto">
          <a:xfrm>
            <a:off x="2039938" y="3690938"/>
            <a:ext cx="504825" cy="354012"/>
            <a:chOff x="1285" y="2229"/>
            <a:chExt cx="318" cy="223"/>
          </a:xfrm>
        </p:grpSpPr>
        <p:sp>
          <p:nvSpPr>
            <p:cNvPr id="16425" name="Freeform 18"/>
            <p:cNvSpPr>
              <a:spLocks/>
            </p:cNvSpPr>
            <p:nvPr/>
          </p:nvSpPr>
          <p:spPr bwMode="auto">
            <a:xfrm>
              <a:off x="1285" y="2229"/>
              <a:ext cx="318" cy="215"/>
            </a:xfrm>
            <a:custGeom>
              <a:avLst/>
              <a:gdLst>
                <a:gd name="T0" fmla="*/ 0 w 1012"/>
                <a:gd name="T1" fmla="*/ 0 h 292"/>
                <a:gd name="T2" fmla="*/ 0 w 1012"/>
                <a:gd name="T3" fmla="*/ 0 h 292"/>
                <a:gd name="T4" fmla="*/ 0 w 1012"/>
                <a:gd name="T5" fmla="*/ 34 h 292"/>
                <a:gd name="T6" fmla="*/ 0 w 1012"/>
                <a:gd name="T7" fmla="*/ 34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2"/>
                <a:gd name="T13" fmla="*/ 0 h 292"/>
                <a:gd name="T14" fmla="*/ 1012 w 1012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19"/>
            <p:cNvSpPr>
              <a:spLocks noChangeShapeType="1"/>
            </p:cNvSpPr>
            <p:nvPr/>
          </p:nvSpPr>
          <p:spPr bwMode="auto">
            <a:xfrm>
              <a:off x="1500" y="223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20"/>
            <p:cNvSpPr>
              <a:spLocks noChangeShapeType="1"/>
            </p:cNvSpPr>
            <p:nvPr/>
          </p:nvSpPr>
          <p:spPr bwMode="auto">
            <a:xfrm>
              <a:off x="1431" y="223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3760788" y="2590800"/>
            <a:ext cx="126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Packets</a:t>
            </a:r>
          </a:p>
        </p:txBody>
      </p:sp>
      <p:pic>
        <p:nvPicPr>
          <p:cNvPr id="16404" name="Picture 22" descr="Click To Pre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648200"/>
            <a:ext cx="7318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5" name="Picture 23" descr="Click To Pre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602163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6" name="Picture 24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763" y="3505200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7" name="Picture 25" descr="Click To Previe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9763" y="2392363"/>
            <a:ext cx="7318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8" name="Picture 26" descr="Click To Preview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8031163" y="2514600"/>
            <a:ext cx="7318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9" name="Picture 27" descr="Click To Previ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00" y="3535363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0" name="Line 28"/>
          <p:cNvSpPr>
            <a:spLocks noChangeShapeType="1"/>
          </p:cNvSpPr>
          <p:nvPr/>
        </p:nvSpPr>
        <p:spPr bwMode="auto">
          <a:xfrm>
            <a:off x="2679700" y="4095750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9"/>
          <p:cNvSpPr>
            <a:spLocks noChangeShapeType="1"/>
          </p:cNvSpPr>
          <p:nvPr/>
        </p:nvSpPr>
        <p:spPr bwMode="auto">
          <a:xfrm>
            <a:off x="2679700" y="3638550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30"/>
          <p:cNvSpPr>
            <a:spLocks noChangeShapeType="1"/>
          </p:cNvSpPr>
          <p:nvPr/>
        </p:nvSpPr>
        <p:spPr bwMode="auto">
          <a:xfrm>
            <a:off x="43434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6413" name="Group 31"/>
          <p:cNvGrpSpPr>
            <a:grpSpLocks/>
          </p:cNvGrpSpPr>
          <p:nvPr/>
        </p:nvGrpSpPr>
        <p:grpSpPr bwMode="auto">
          <a:xfrm>
            <a:off x="1371600" y="2895600"/>
            <a:ext cx="914400" cy="2057400"/>
            <a:chOff x="864" y="1728"/>
            <a:chExt cx="576" cy="1296"/>
          </a:xfrm>
        </p:grpSpPr>
        <p:sp>
          <p:nvSpPr>
            <p:cNvPr id="16422" name="Line 32"/>
            <p:cNvSpPr>
              <a:spLocks noChangeShapeType="1"/>
            </p:cNvSpPr>
            <p:nvPr/>
          </p:nvSpPr>
          <p:spPr bwMode="auto">
            <a:xfrm>
              <a:off x="912" y="1728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3" name="Line 33"/>
            <p:cNvSpPr>
              <a:spLocks noChangeShapeType="1"/>
            </p:cNvSpPr>
            <p:nvPr/>
          </p:nvSpPr>
          <p:spPr bwMode="auto">
            <a:xfrm>
              <a:off x="912" y="2352"/>
              <a:ext cx="52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4" name="Line 34"/>
            <p:cNvSpPr>
              <a:spLocks noChangeShapeType="1"/>
            </p:cNvSpPr>
            <p:nvPr/>
          </p:nvSpPr>
          <p:spPr bwMode="auto">
            <a:xfrm flipV="1">
              <a:off x="864" y="2352"/>
              <a:ext cx="576" cy="6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14" name="Group 35"/>
          <p:cNvGrpSpPr>
            <a:grpSpLocks/>
          </p:cNvGrpSpPr>
          <p:nvPr/>
        </p:nvGrpSpPr>
        <p:grpSpPr bwMode="auto">
          <a:xfrm rot="10800000">
            <a:off x="7010400" y="2819400"/>
            <a:ext cx="914400" cy="2057400"/>
            <a:chOff x="864" y="1728"/>
            <a:chExt cx="576" cy="1296"/>
          </a:xfrm>
        </p:grpSpPr>
        <p:sp>
          <p:nvSpPr>
            <p:cNvPr id="16419" name="Line 36"/>
            <p:cNvSpPr>
              <a:spLocks noChangeShapeType="1"/>
            </p:cNvSpPr>
            <p:nvPr/>
          </p:nvSpPr>
          <p:spPr bwMode="auto">
            <a:xfrm>
              <a:off x="912" y="1728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0" name="Line 37"/>
            <p:cNvSpPr>
              <a:spLocks noChangeShapeType="1"/>
            </p:cNvSpPr>
            <p:nvPr/>
          </p:nvSpPr>
          <p:spPr bwMode="auto">
            <a:xfrm>
              <a:off x="912" y="2352"/>
              <a:ext cx="52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21" name="Line 38"/>
            <p:cNvSpPr>
              <a:spLocks noChangeShapeType="1"/>
            </p:cNvSpPr>
            <p:nvPr/>
          </p:nvSpPr>
          <p:spPr bwMode="auto">
            <a:xfrm flipV="1">
              <a:off x="864" y="2352"/>
              <a:ext cx="576" cy="6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15" name="Group 39"/>
          <p:cNvGrpSpPr>
            <a:grpSpLocks/>
          </p:cNvGrpSpPr>
          <p:nvPr/>
        </p:nvGrpSpPr>
        <p:grpSpPr bwMode="auto">
          <a:xfrm>
            <a:off x="6781800" y="3690938"/>
            <a:ext cx="504825" cy="354012"/>
            <a:chOff x="1285" y="2229"/>
            <a:chExt cx="318" cy="223"/>
          </a:xfrm>
        </p:grpSpPr>
        <p:sp>
          <p:nvSpPr>
            <p:cNvPr id="16416" name="Freeform 40"/>
            <p:cNvSpPr>
              <a:spLocks/>
            </p:cNvSpPr>
            <p:nvPr/>
          </p:nvSpPr>
          <p:spPr bwMode="auto">
            <a:xfrm>
              <a:off x="1285" y="2229"/>
              <a:ext cx="318" cy="215"/>
            </a:xfrm>
            <a:custGeom>
              <a:avLst/>
              <a:gdLst>
                <a:gd name="T0" fmla="*/ 0 w 1012"/>
                <a:gd name="T1" fmla="*/ 0 h 292"/>
                <a:gd name="T2" fmla="*/ 0 w 1012"/>
                <a:gd name="T3" fmla="*/ 0 h 292"/>
                <a:gd name="T4" fmla="*/ 0 w 1012"/>
                <a:gd name="T5" fmla="*/ 34 h 292"/>
                <a:gd name="T6" fmla="*/ 0 w 1012"/>
                <a:gd name="T7" fmla="*/ 34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2"/>
                <a:gd name="T13" fmla="*/ 0 h 292"/>
                <a:gd name="T14" fmla="*/ 1012 w 1012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41"/>
            <p:cNvSpPr>
              <a:spLocks noChangeShapeType="1"/>
            </p:cNvSpPr>
            <p:nvPr/>
          </p:nvSpPr>
          <p:spPr bwMode="auto">
            <a:xfrm>
              <a:off x="1500" y="223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42"/>
            <p:cNvSpPr>
              <a:spLocks noChangeShapeType="1"/>
            </p:cNvSpPr>
            <p:nvPr/>
          </p:nvSpPr>
          <p:spPr bwMode="auto">
            <a:xfrm>
              <a:off x="1431" y="223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70D522-1F7E-4911-B4D1-1F55A2017B3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Packet Switching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Interleave packets from different sources</a:t>
            </a:r>
          </a:p>
          <a:p>
            <a:pPr eaLnBrk="1" hangingPunct="1"/>
            <a:r>
              <a:rPr lang="en-US" smtClean="0"/>
              <a:t>Efficient: resources used on demand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Statistical multiplexing</a:t>
            </a:r>
          </a:p>
          <a:p>
            <a:pPr eaLnBrk="1" hangingPunct="1"/>
            <a:r>
              <a:rPr lang="en-US" smtClean="0"/>
              <a:t>General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Multiple types of applications</a:t>
            </a:r>
          </a:p>
          <a:p>
            <a:pPr eaLnBrk="1" hangingPunct="1"/>
            <a:r>
              <a:rPr lang="en-US" smtClean="0"/>
              <a:t>Accommodates bursty traffic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Addition of queues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35AAEB-C268-487D-8269-C303550D1DB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Characteristics of Packet Switching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 and forward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Packets are self contained units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Can use alternate paths – reordering</a:t>
            </a:r>
          </a:p>
          <a:p>
            <a:pPr eaLnBrk="1" hangingPunct="1"/>
            <a:r>
              <a:rPr lang="en-US" smtClean="0"/>
              <a:t>Contention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Congestion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Delay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A6E2C7-28A2-41D9-85EA-B3E3CBE00D8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724400" y="1524000"/>
            <a:ext cx="40386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724400" y="2057400"/>
            <a:ext cx="4038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527675" y="152400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Internet[work]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Internet[work]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flipV="1">
            <a:off x="6400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Freeform 7"/>
          <p:cNvSpPr>
            <a:spLocks/>
          </p:cNvSpPr>
          <p:nvPr/>
        </p:nvSpPr>
        <p:spPr bwMode="auto">
          <a:xfrm>
            <a:off x="6818313" y="2286000"/>
            <a:ext cx="177800" cy="177800"/>
          </a:xfrm>
          <a:custGeom>
            <a:avLst/>
            <a:gdLst>
              <a:gd name="T0" fmla="*/ 2147483647 w 112"/>
              <a:gd name="T1" fmla="*/ 2147483647 h 112"/>
              <a:gd name="T2" fmla="*/ 2147483647 w 112"/>
              <a:gd name="T3" fmla="*/ 0 h 112"/>
              <a:gd name="T4" fmla="*/ 0 w 112"/>
              <a:gd name="T5" fmla="*/ 0 h 112"/>
              <a:gd name="T6" fmla="*/ 0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Freeform 8"/>
          <p:cNvSpPr>
            <a:spLocks/>
          </p:cNvSpPr>
          <p:nvPr/>
        </p:nvSpPr>
        <p:spPr bwMode="auto">
          <a:xfrm>
            <a:off x="5951538" y="2774950"/>
            <a:ext cx="180975" cy="177800"/>
          </a:xfrm>
          <a:custGeom>
            <a:avLst/>
            <a:gdLst>
              <a:gd name="T0" fmla="*/ 2147483647 w 114"/>
              <a:gd name="T1" fmla="*/ 2147483647 h 112"/>
              <a:gd name="T2" fmla="*/ 2147483647 w 114"/>
              <a:gd name="T3" fmla="*/ 0 h 112"/>
              <a:gd name="T4" fmla="*/ 0 w 114"/>
              <a:gd name="T5" fmla="*/ 0 h 112"/>
              <a:gd name="T6" fmla="*/ 0 w 114"/>
              <a:gd name="T7" fmla="*/ 2147483647 h 112"/>
              <a:gd name="T8" fmla="*/ 2147483647 w 114"/>
              <a:gd name="T9" fmla="*/ 2147483647 h 112"/>
              <a:gd name="T10" fmla="*/ 2147483647 w 114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Freeform 9"/>
          <p:cNvSpPr>
            <a:spLocks/>
          </p:cNvSpPr>
          <p:nvPr/>
        </p:nvSpPr>
        <p:spPr bwMode="auto">
          <a:xfrm>
            <a:off x="7696200" y="2770188"/>
            <a:ext cx="180975" cy="182562"/>
          </a:xfrm>
          <a:custGeom>
            <a:avLst/>
            <a:gdLst>
              <a:gd name="T0" fmla="*/ 0 w 114"/>
              <a:gd name="T1" fmla="*/ 2147483647 h 115"/>
              <a:gd name="T2" fmla="*/ 2147483647 w 114"/>
              <a:gd name="T3" fmla="*/ 2147483647 h 115"/>
              <a:gd name="T4" fmla="*/ 2147483647 w 114"/>
              <a:gd name="T5" fmla="*/ 0 h 115"/>
              <a:gd name="T6" fmla="*/ 2147483647 w 114"/>
              <a:gd name="T7" fmla="*/ 0 h 115"/>
              <a:gd name="T8" fmla="*/ 2147483647 w 114"/>
              <a:gd name="T9" fmla="*/ 2147483647 h 115"/>
              <a:gd name="T10" fmla="*/ 2147483647 w 114"/>
              <a:gd name="T11" fmla="*/ 2147483647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10"/>
          <p:cNvSpPr>
            <a:spLocks/>
          </p:cNvSpPr>
          <p:nvPr/>
        </p:nvSpPr>
        <p:spPr bwMode="auto">
          <a:xfrm>
            <a:off x="8297863" y="3690938"/>
            <a:ext cx="177800" cy="180975"/>
          </a:xfrm>
          <a:custGeom>
            <a:avLst/>
            <a:gdLst>
              <a:gd name="T0" fmla="*/ 0 w 112"/>
              <a:gd name="T1" fmla="*/ 2147483647 h 114"/>
              <a:gd name="T2" fmla="*/ 2147483647 w 112"/>
              <a:gd name="T3" fmla="*/ 2147483647 h 114"/>
              <a:gd name="T4" fmla="*/ 2147483647 w 112"/>
              <a:gd name="T5" fmla="*/ 0 h 114"/>
              <a:gd name="T6" fmla="*/ 0 w 112"/>
              <a:gd name="T7" fmla="*/ 0 h 114"/>
              <a:gd name="T8" fmla="*/ 0 w 112"/>
              <a:gd name="T9" fmla="*/ 2147483647 h 114"/>
              <a:gd name="T10" fmla="*/ 0 w 112"/>
              <a:gd name="T11" fmla="*/ 2147483647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Freeform 11"/>
          <p:cNvSpPr>
            <a:spLocks/>
          </p:cNvSpPr>
          <p:nvPr/>
        </p:nvSpPr>
        <p:spPr bwMode="auto">
          <a:xfrm>
            <a:off x="5334000" y="3694113"/>
            <a:ext cx="182563" cy="177800"/>
          </a:xfrm>
          <a:custGeom>
            <a:avLst/>
            <a:gdLst>
              <a:gd name="T0" fmla="*/ 2147483647 w 115"/>
              <a:gd name="T1" fmla="*/ 2147483647 h 112"/>
              <a:gd name="T2" fmla="*/ 2147483647 w 115"/>
              <a:gd name="T3" fmla="*/ 0 h 112"/>
              <a:gd name="T4" fmla="*/ 0 w 115"/>
              <a:gd name="T5" fmla="*/ 0 h 112"/>
              <a:gd name="T6" fmla="*/ 0 w 115"/>
              <a:gd name="T7" fmla="*/ 2147483647 h 112"/>
              <a:gd name="T8" fmla="*/ 2147483647 w 115"/>
              <a:gd name="T9" fmla="*/ 2147483647 h 112"/>
              <a:gd name="T10" fmla="*/ 2147483647 w 115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69" name="Group 12"/>
          <p:cNvGrpSpPr>
            <a:grpSpLocks/>
          </p:cNvGrpSpPr>
          <p:nvPr/>
        </p:nvGrpSpPr>
        <p:grpSpPr bwMode="auto">
          <a:xfrm>
            <a:off x="6405563" y="2649538"/>
            <a:ext cx="1003300" cy="746125"/>
            <a:chOff x="3891" y="2677"/>
            <a:chExt cx="632" cy="470"/>
          </a:xfrm>
        </p:grpSpPr>
        <p:sp>
          <p:nvSpPr>
            <p:cNvPr id="19502" name="Freeform 13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7"/>
                <a:gd name="T154" fmla="*/ 0 h 228"/>
                <a:gd name="T155" fmla="*/ 277 w 277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Freeform 14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8"/>
                <a:gd name="T106" fmla="*/ 0 h 236"/>
                <a:gd name="T107" fmla="*/ 358 w 358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Freeform 15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2"/>
                <a:gd name="T154" fmla="*/ 0 h 229"/>
                <a:gd name="T155" fmla="*/ 272 w 272"/>
                <a:gd name="T156" fmla="*/ 229 h 2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Freeform 16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236"/>
                <a:gd name="T107" fmla="*/ 355 w 355"/>
                <a:gd name="T108" fmla="*/ 236 h 2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</a:path>
              </a:pathLst>
            </a:custGeom>
            <a:noFill/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0" name="Freeform 17"/>
          <p:cNvSpPr>
            <a:spLocks/>
          </p:cNvSpPr>
          <p:nvPr/>
        </p:nvSpPr>
        <p:spPr bwMode="auto">
          <a:xfrm>
            <a:off x="7797800" y="3857625"/>
            <a:ext cx="434975" cy="361950"/>
          </a:xfrm>
          <a:custGeom>
            <a:avLst/>
            <a:gdLst>
              <a:gd name="T0" fmla="*/ 0 w 274"/>
              <a:gd name="T1" fmla="*/ 2147483647 h 228"/>
              <a:gd name="T2" fmla="*/ 2147483647 w 274"/>
              <a:gd name="T3" fmla="*/ 2147483647 h 228"/>
              <a:gd name="T4" fmla="*/ 2147483647 w 274"/>
              <a:gd name="T5" fmla="*/ 2147483647 h 228"/>
              <a:gd name="T6" fmla="*/ 2147483647 w 274"/>
              <a:gd name="T7" fmla="*/ 2147483647 h 228"/>
              <a:gd name="T8" fmla="*/ 2147483647 w 274"/>
              <a:gd name="T9" fmla="*/ 2147483647 h 228"/>
              <a:gd name="T10" fmla="*/ 2147483647 w 274"/>
              <a:gd name="T11" fmla="*/ 2147483647 h 228"/>
              <a:gd name="T12" fmla="*/ 2147483647 w 274"/>
              <a:gd name="T13" fmla="*/ 0 h 228"/>
              <a:gd name="T14" fmla="*/ 2147483647 w 274"/>
              <a:gd name="T15" fmla="*/ 0 h 228"/>
              <a:gd name="T16" fmla="*/ 2147483647 w 274"/>
              <a:gd name="T17" fmla="*/ 0 h 228"/>
              <a:gd name="T18" fmla="*/ 2147483647 w 274"/>
              <a:gd name="T19" fmla="*/ 2147483647 h 228"/>
              <a:gd name="T20" fmla="*/ 2147483647 w 274"/>
              <a:gd name="T21" fmla="*/ 2147483647 h 228"/>
              <a:gd name="T22" fmla="*/ 2147483647 w 274"/>
              <a:gd name="T23" fmla="*/ 2147483647 h 228"/>
              <a:gd name="T24" fmla="*/ 2147483647 w 274"/>
              <a:gd name="T25" fmla="*/ 2147483647 h 228"/>
              <a:gd name="T26" fmla="*/ 2147483647 w 274"/>
              <a:gd name="T27" fmla="*/ 2147483647 h 228"/>
              <a:gd name="T28" fmla="*/ 2147483647 w 274"/>
              <a:gd name="T29" fmla="*/ 2147483647 h 228"/>
              <a:gd name="T30" fmla="*/ 2147483647 w 274"/>
              <a:gd name="T31" fmla="*/ 2147483647 h 228"/>
              <a:gd name="T32" fmla="*/ 2147483647 w 274"/>
              <a:gd name="T33" fmla="*/ 2147483647 h 228"/>
              <a:gd name="T34" fmla="*/ 2147483647 w 274"/>
              <a:gd name="T35" fmla="*/ 2147483647 h 228"/>
              <a:gd name="T36" fmla="*/ 2147483647 w 274"/>
              <a:gd name="T37" fmla="*/ 2147483647 h 228"/>
              <a:gd name="T38" fmla="*/ 2147483647 w 274"/>
              <a:gd name="T39" fmla="*/ 2147483647 h 228"/>
              <a:gd name="T40" fmla="*/ 2147483647 w 274"/>
              <a:gd name="T41" fmla="*/ 2147483647 h 228"/>
              <a:gd name="T42" fmla="*/ 2147483647 w 274"/>
              <a:gd name="T43" fmla="*/ 2147483647 h 228"/>
              <a:gd name="T44" fmla="*/ 2147483647 w 274"/>
              <a:gd name="T45" fmla="*/ 2147483647 h 228"/>
              <a:gd name="T46" fmla="*/ 2147483647 w 274"/>
              <a:gd name="T47" fmla="*/ 2147483647 h 228"/>
              <a:gd name="T48" fmla="*/ 2147483647 w 274"/>
              <a:gd name="T49" fmla="*/ 2147483647 h 228"/>
              <a:gd name="T50" fmla="*/ 2147483647 w 274"/>
              <a:gd name="T51" fmla="*/ 2147483647 h 228"/>
              <a:gd name="T52" fmla="*/ 2147483647 w 274"/>
              <a:gd name="T53" fmla="*/ 2147483647 h 228"/>
              <a:gd name="T54" fmla="*/ 2147483647 w 274"/>
              <a:gd name="T55" fmla="*/ 2147483647 h 228"/>
              <a:gd name="T56" fmla="*/ 2147483647 w 274"/>
              <a:gd name="T57" fmla="*/ 2147483647 h 228"/>
              <a:gd name="T58" fmla="*/ 2147483647 w 274"/>
              <a:gd name="T59" fmla="*/ 2147483647 h 228"/>
              <a:gd name="T60" fmla="*/ 2147483647 w 274"/>
              <a:gd name="T61" fmla="*/ 2147483647 h 228"/>
              <a:gd name="T62" fmla="*/ 2147483647 w 274"/>
              <a:gd name="T63" fmla="*/ 2147483647 h 228"/>
              <a:gd name="T64" fmla="*/ 2147483647 w 274"/>
              <a:gd name="T65" fmla="*/ 2147483647 h 228"/>
              <a:gd name="T66" fmla="*/ 2147483647 w 274"/>
              <a:gd name="T67" fmla="*/ 2147483647 h 228"/>
              <a:gd name="T68" fmla="*/ 2147483647 w 274"/>
              <a:gd name="T69" fmla="*/ 2147483647 h 228"/>
              <a:gd name="T70" fmla="*/ 2147483647 w 274"/>
              <a:gd name="T71" fmla="*/ 2147483647 h 228"/>
              <a:gd name="T72" fmla="*/ 2147483647 w 274"/>
              <a:gd name="T73" fmla="*/ 2147483647 h 228"/>
              <a:gd name="T74" fmla="*/ 2147483647 w 274"/>
              <a:gd name="T75" fmla="*/ 2147483647 h 228"/>
              <a:gd name="T76" fmla="*/ 2147483647 w 274"/>
              <a:gd name="T77" fmla="*/ 2147483647 h 228"/>
              <a:gd name="T78" fmla="*/ 2147483647 w 274"/>
              <a:gd name="T79" fmla="*/ 2147483647 h 228"/>
              <a:gd name="T80" fmla="*/ 2147483647 w 274"/>
              <a:gd name="T81" fmla="*/ 2147483647 h 228"/>
              <a:gd name="T82" fmla="*/ 2147483647 w 274"/>
              <a:gd name="T83" fmla="*/ 2147483647 h 228"/>
              <a:gd name="T84" fmla="*/ 2147483647 w 274"/>
              <a:gd name="T85" fmla="*/ 2147483647 h 228"/>
              <a:gd name="T86" fmla="*/ 2147483647 w 274"/>
              <a:gd name="T87" fmla="*/ 2147483647 h 228"/>
              <a:gd name="T88" fmla="*/ 2147483647 w 274"/>
              <a:gd name="T89" fmla="*/ 2147483647 h 228"/>
              <a:gd name="T90" fmla="*/ 2147483647 w 274"/>
              <a:gd name="T91" fmla="*/ 2147483647 h 228"/>
              <a:gd name="T92" fmla="*/ 2147483647 w 274"/>
              <a:gd name="T93" fmla="*/ 2147483647 h 228"/>
              <a:gd name="T94" fmla="*/ 2147483647 w 274"/>
              <a:gd name="T95" fmla="*/ 2147483647 h 228"/>
              <a:gd name="T96" fmla="*/ 2147483647 w 274"/>
              <a:gd name="T97" fmla="*/ 2147483647 h 228"/>
              <a:gd name="T98" fmla="*/ 2147483647 w 274"/>
              <a:gd name="T99" fmla="*/ 2147483647 h 228"/>
              <a:gd name="T100" fmla="*/ 2147483647 w 274"/>
              <a:gd name="T101" fmla="*/ 2147483647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Freeform 18"/>
          <p:cNvSpPr>
            <a:spLocks/>
          </p:cNvSpPr>
          <p:nvPr/>
        </p:nvSpPr>
        <p:spPr bwMode="auto">
          <a:xfrm>
            <a:off x="7231063" y="3841750"/>
            <a:ext cx="566737" cy="374650"/>
          </a:xfrm>
          <a:custGeom>
            <a:avLst/>
            <a:gdLst>
              <a:gd name="T0" fmla="*/ 2147483647 w 357"/>
              <a:gd name="T1" fmla="*/ 2147483647 h 236"/>
              <a:gd name="T2" fmla="*/ 2147483647 w 357"/>
              <a:gd name="T3" fmla="*/ 2147483647 h 236"/>
              <a:gd name="T4" fmla="*/ 2147483647 w 357"/>
              <a:gd name="T5" fmla="*/ 2147483647 h 236"/>
              <a:gd name="T6" fmla="*/ 2147483647 w 357"/>
              <a:gd name="T7" fmla="*/ 2147483647 h 236"/>
              <a:gd name="T8" fmla="*/ 2147483647 w 357"/>
              <a:gd name="T9" fmla="*/ 2147483647 h 236"/>
              <a:gd name="T10" fmla="*/ 2147483647 w 357"/>
              <a:gd name="T11" fmla="*/ 2147483647 h 236"/>
              <a:gd name="T12" fmla="*/ 2147483647 w 357"/>
              <a:gd name="T13" fmla="*/ 2147483647 h 236"/>
              <a:gd name="T14" fmla="*/ 2147483647 w 357"/>
              <a:gd name="T15" fmla="*/ 2147483647 h 236"/>
              <a:gd name="T16" fmla="*/ 2147483647 w 357"/>
              <a:gd name="T17" fmla="*/ 2147483647 h 236"/>
              <a:gd name="T18" fmla="*/ 2147483647 w 357"/>
              <a:gd name="T19" fmla="*/ 2147483647 h 236"/>
              <a:gd name="T20" fmla="*/ 2147483647 w 357"/>
              <a:gd name="T21" fmla="*/ 2147483647 h 236"/>
              <a:gd name="T22" fmla="*/ 2147483647 w 357"/>
              <a:gd name="T23" fmla="*/ 2147483647 h 236"/>
              <a:gd name="T24" fmla="*/ 2147483647 w 357"/>
              <a:gd name="T25" fmla="*/ 2147483647 h 236"/>
              <a:gd name="T26" fmla="*/ 2147483647 w 357"/>
              <a:gd name="T27" fmla="*/ 2147483647 h 236"/>
              <a:gd name="T28" fmla="*/ 2147483647 w 357"/>
              <a:gd name="T29" fmla="*/ 2147483647 h 236"/>
              <a:gd name="T30" fmla="*/ 2147483647 w 357"/>
              <a:gd name="T31" fmla="*/ 2147483647 h 236"/>
              <a:gd name="T32" fmla="*/ 2147483647 w 357"/>
              <a:gd name="T33" fmla="*/ 2147483647 h 236"/>
              <a:gd name="T34" fmla="*/ 2147483647 w 357"/>
              <a:gd name="T35" fmla="*/ 2147483647 h 236"/>
              <a:gd name="T36" fmla="*/ 2147483647 w 357"/>
              <a:gd name="T37" fmla="*/ 2147483647 h 236"/>
              <a:gd name="T38" fmla="*/ 2147483647 w 357"/>
              <a:gd name="T39" fmla="*/ 2147483647 h 236"/>
              <a:gd name="T40" fmla="*/ 2147483647 w 357"/>
              <a:gd name="T41" fmla="*/ 2147483647 h 236"/>
              <a:gd name="T42" fmla="*/ 2147483647 w 357"/>
              <a:gd name="T43" fmla="*/ 2147483647 h 236"/>
              <a:gd name="T44" fmla="*/ 2147483647 w 357"/>
              <a:gd name="T45" fmla="*/ 2147483647 h 236"/>
              <a:gd name="T46" fmla="*/ 2147483647 w 357"/>
              <a:gd name="T47" fmla="*/ 2147483647 h 236"/>
              <a:gd name="T48" fmla="*/ 2147483647 w 357"/>
              <a:gd name="T49" fmla="*/ 2147483647 h 236"/>
              <a:gd name="T50" fmla="*/ 2147483647 w 357"/>
              <a:gd name="T51" fmla="*/ 2147483647 h 236"/>
              <a:gd name="T52" fmla="*/ 2147483647 w 357"/>
              <a:gd name="T53" fmla="*/ 2147483647 h 236"/>
              <a:gd name="T54" fmla="*/ 2147483647 w 357"/>
              <a:gd name="T55" fmla="*/ 2147483647 h 236"/>
              <a:gd name="T56" fmla="*/ 2147483647 w 357"/>
              <a:gd name="T57" fmla="*/ 2147483647 h 236"/>
              <a:gd name="T58" fmla="*/ 2147483647 w 357"/>
              <a:gd name="T59" fmla="*/ 2147483647 h 236"/>
              <a:gd name="T60" fmla="*/ 2147483647 w 357"/>
              <a:gd name="T61" fmla="*/ 2147483647 h 236"/>
              <a:gd name="T62" fmla="*/ 2147483647 w 357"/>
              <a:gd name="T63" fmla="*/ 2147483647 h 236"/>
              <a:gd name="T64" fmla="*/ 2147483647 w 357"/>
              <a:gd name="T65" fmla="*/ 2147483647 h 236"/>
              <a:gd name="T66" fmla="*/ 2147483647 w 357"/>
              <a:gd name="T67" fmla="*/ 2147483647 h 236"/>
              <a:gd name="T68" fmla="*/ 2147483647 w 357"/>
              <a:gd name="T69" fmla="*/ 2147483647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Freeform 19"/>
          <p:cNvSpPr>
            <a:spLocks/>
          </p:cNvSpPr>
          <p:nvPr/>
        </p:nvSpPr>
        <p:spPr bwMode="auto">
          <a:xfrm>
            <a:off x="7231063" y="4208463"/>
            <a:ext cx="434975" cy="363537"/>
          </a:xfrm>
          <a:custGeom>
            <a:avLst/>
            <a:gdLst>
              <a:gd name="T0" fmla="*/ 2147483647 w 274"/>
              <a:gd name="T1" fmla="*/ 2147483647 h 229"/>
              <a:gd name="T2" fmla="*/ 2147483647 w 274"/>
              <a:gd name="T3" fmla="*/ 2147483647 h 229"/>
              <a:gd name="T4" fmla="*/ 2147483647 w 274"/>
              <a:gd name="T5" fmla="*/ 2147483647 h 229"/>
              <a:gd name="T6" fmla="*/ 2147483647 w 274"/>
              <a:gd name="T7" fmla="*/ 2147483647 h 229"/>
              <a:gd name="T8" fmla="*/ 2147483647 w 274"/>
              <a:gd name="T9" fmla="*/ 2147483647 h 229"/>
              <a:gd name="T10" fmla="*/ 2147483647 w 274"/>
              <a:gd name="T11" fmla="*/ 2147483647 h 229"/>
              <a:gd name="T12" fmla="*/ 2147483647 w 274"/>
              <a:gd name="T13" fmla="*/ 2147483647 h 229"/>
              <a:gd name="T14" fmla="*/ 2147483647 w 274"/>
              <a:gd name="T15" fmla="*/ 2147483647 h 229"/>
              <a:gd name="T16" fmla="*/ 2147483647 w 274"/>
              <a:gd name="T17" fmla="*/ 2147483647 h 229"/>
              <a:gd name="T18" fmla="*/ 2147483647 w 274"/>
              <a:gd name="T19" fmla="*/ 2147483647 h 229"/>
              <a:gd name="T20" fmla="*/ 2147483647 w 274"/>
              <a:gd name="T21" fmla="*/ 2147483647 h 229"/>
              <a:gd name="T22" fmla="*/ 2147483647 w 274"/>
              <a:gd name="T23" fmla="*/ 2147483647 h 229"/>
              <a:gd name="T24" fmla="*/ 2147483647 w 274"/>
              <a:gd name="T25" fmla="*/ 2147483647 h 229"/>
              <a:gd name="T26" fmla="*/ 2147483647 w 274"/>
              <a:gd name="T27" fmla="*/ 2147483647 h 229"/>
              <a:gd name="T28" fmla="*/ 2147483647 w 274"/>
              <a:gd name="T29" fmla="*/ 2147483647 h 229"/>
              <a:gd name="T30" fmla="*/ 2147483647 w 274"/>
              <a:gd name="T31" fmla="*/ 2147483647 h 229"/>
              <a:gd name="T32" fmla="*/ 2147483647 w 274"/>
              <a:gd name="T33" fmla="*/ 2147483647 h 229"/>
              <a:gd name="T34" fmla="*/ 2147483647 w 274"/>
              <a:gd name="T35" fmla="*/ 2147483647 h 229"/>
              <a:gd name="T36" fmla="*/ 2147483647 w 274"/>
              <a:gd name="T37" fmla="*/ 2147483647 h 229"/>
              <a:gd name="T38" fmla="*/ 2147483647 w 274"/>
              <a:gd name="T39" fmla="*/ 2147483647 h 229"/>
              <a:gd name="T40" fmla="*/ 2147483647 w 274"/>
              <a:gd name="T41" fmla="*/ 2147483647 h 229"/>
              <a:gd name="T42" fmla="*/ 2147483647 w 274"/>
              <a:gd name="T43" fmla="*/ 2147483647 h 229"/>
              <a:gd name="T44" fmla="*/ 2147483647 w 274"/>
              <a:gd name="T45" fmla="*/ 2147483647 h 229"/>
              <a:gd name="T46" fmla="*/ 2147483647 w 274"/>
              <a:gd name="T47" fmla="*/ 2147483647 h 229"/>
              <a:gd name="T48" fmla="*/ 2147483647 w 274"/>
              <a:gd name="T49" fmla="*/ 2147483647 h 229"/>
              <a:gd name="T50" fmla="*/ 2147483647 w 274"/>
              <a:gd name="T51" fmla="*/ 2147483647 h 229"/>
              <a:gd name="T52" fmla="*/ 2147483647 w 274"/>
              <a:gd name="T53" fmla="*/ 2147483647 h 229"/>
              <a:gd name="T54" fmla="*/ 2147483647 w 274"/>
              <a:gd name="T55" fmla="*/ 2147483647 h 229"/>
              <a:gd name="T56" fmla="*/ 2147483647 w 274"/>
              <a:gd name="T57" fmla="*/ 2147483647 h 229"/>
              <a:gd name="T58" fmla="*/ 2147483647 w 274"/>
              <a:gd name="T59" fmla="*/ 2147483647 h 229"/>
              <a:gd name="T60" fmla="*/ 2147483647 w 274"/>
              <a:gd name="T61" fmla="*/ 2147483647 h 229"/>
              <a:gd name="T62" fmla="*/ 2147483647 w 274"/>
              <a:gd name="T63" fmla="*/ 2147483647 h 229"/>
              <a:gd name="T64" fmla="*/ 2147483647 w 274"/>
              <a:gd name="T65" fmla="*/ 2147483647 h 229"/>
              <a:gd name="T66" fmla="*/ 2147483647 w 274"/>
              <a:gd name="T67" fmla="*/ 2147483647 h 229"/>
              <a:gd name="T68" fmla="*/ 2147483647 w 274"/>
              <a:gd name="T69" fmla="*/ 2147483647 h 229"/>
              <a:gd name="T70" fmla="*/ 2147483647 w 274"/>
              <a:gd name="T71" fmla="*/ 2147483647 h 229"/>
              <a:gd name="T72" fmla="*/ 2147483647 w 274"/>
              <a:gd name="T73" fmla="*/ 2147483647 h 229"/>
              <a:gd name="T74" fmla="*/ 2147483647 w 274"/>
              <a:gd name="T75" fmla="*/ 2147483647 h 229"/>
              <a:gd name="T76" fmla="*/ 2147483647 w 274"/>
              <a:gd name="T77" fmla="*/ 2147483647 h 229"/>
              <a:gd name="T78" fmla="*/ 2147483647 w 274"/>
              <a:gd name="T79" fmla="*/ 2147483647 h 229"/>
              <a:gd name="T80" fmla="*/ 2147483647 w 274"/>
              <a:gd name="T81" fmla="*/ 2147483647 h 229"/>
              <a:gd name="T82" fmla="*/ 2147483647 w 274"/>
              <a:gd name="T83" fmla="*/ 2147483647 h 229"/>
              <a:gd name="T84" fmla="*/ 2147483647 w 274"/>
              <a:gd name="T85" fmla="*/ 2147483647 h 229"/>
              <a:gd name="T86" fmla="*/ 2147483647 w 274"/>
              <a:gd name="T87" fmla="*/ 2147483647 h 229"/>
              <a:gd name="T88" fmla="*/ 2147483647 w 274"/>
              <a:gd name="T89" fmla="*/ 2147483647 h 229"/>
              <a:gd name="T90" fmla="*/ 2147483647 w 274"/>
              <a:gd name="T91" fmla="*/ 2147483647 h 229"/>
              <a:gd name="T92" fmla="*/ 2147483647 w 274"/>
              <a:gd name="T93" fmla="*/ 2147483647 h 229"/>
              <a:gd name="T94" fmla="*/ 2147483647 w 274"/>
              <a:gd name="T95" fmla="*/ 2147483647 h 229"/>
              <a:gd name="T96" fmla="*/ 2147483647 w 274"/>
              <a:gd name="T97" fmla="*/ 2147483647 h 229"/>
              <a:gd name="T98" fmla="*/ 2147483647 w 274"/>
              <a:gd name="T99" fmla="*/ 2147483647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Freeform 20"/>
          <p:cNvSpPr>
            <a:spLocks/>
          </p:cNvSpPr>
          <p:nvPr/>
        </p:nvSpPr>
        <p:spPr bwMode="auto">
          <a:xfrm>
            <a:off x="7666038" y="4208463"/>
            <a:ext cx="563562" cy="379412"/>
          </a:xfrm>
          <a:custGeom>
            <a:avLst/>
            <a:gdLst>
              <a:gd name="T0" fmla="*/ 2147483647 w 355"/>
              <a:gd name="T1" fmla="*/ 2147483647 h 239"/>
              <a:gd name="T2" fmla="*/ 2147483647 w 355"/>
              <a:gd name="T3" fmla="*/ 2147483647 h 239"/>
              <a:gd name="T4" fmla="*/ 2147483647 w 355"/>
              <a:gd name="T5" fmla="*/ 2147483647 h 239"/>
              <a:gd name="T6" fmla="*/ 2147483647 w 355"/>
              <a:gd name="T7" fmla="*/ 2147483647 h 239"/>
              <a:gd name="T8" fmla="*/ 2147483647 w 355"/>
              <a:gd name="T9" fmla="*/ 2147483647 h 239"/>
              <a:gd name="T10" fmla="*/ 2147483647 w 355"/>
              <a:gd name="T11" fmla="*/ 2147483647 h 239"/>
              <a:gd name="T12" fmla="*/ 2147483647 w 355"/>
              <a:gd name="T13" fmla="*/ 2147483647 h 239"/>
              <a:gd name="T14" fmla="*/ 2147483647 w 355"/>
              <a:gd name="T15" fmla="*/ 2147483647 h 239"/>
              <a:gd name="T16" fmla="*/ 2147483647 w 355"/>
              <a:gd name="T17" fmla="*/ 2147483647 h 239"/>
              <a:gd name="T18" fmla="*/ 2147483647 w 355"/>
              <a:gd name="T19" fmla="*/ 2147483647 h 239"/>
              <a:gd name="T20" fmla="*/ 2147483647 w 355"/>
              <a:gd name="T21" fmla="*/ 2147483647 h 239"/>
              <a:gd name="T22" fmla="*/ 2147483647 w 355"/>
              <a:gd name="T23" fmla="*/ 2147483647 h 239"/>
              <a:gd name="T24" fmla="*/ 2147483647 w 355"/>
              <a:gd name="T25" fmla="*/ 2147483647 h 239"/>
              <a:gd name="T26" fmla="*/ 2147483647 w 355"/>
              <a:gd name="T27" fmla="*/ 2147483647 h 239"/>
              <a:gd name="T28" fmla="*/ 2147483647 w 355"/>
              <a:gd name="T29" fmla="*/ 2147483647 h 239"/>
              <a:gd name="T30" fmla="*/ 2147483647 w 355"/>
              <a:gd name="T31" fmla="*/ 2147483647 h 239"/>
              <a:gd name="T32" fmla="*/ 2147483647 w 355"/>
              <a:gd name="T33" fmla="*/ 2147483647 h 239"/>
              <a:gd name="T34" fmla="*/ 2147483647 w 355"/>
              <a:gd name="T35" fmla="*/ 2147483647 h 239"/>
              <a:gd name="T36" fmla="*/ 2147483647 w 355"/>
              <a:gd name="T37" fmla="*/ 2147483647 h 239"/>
              <a:gd name="T38" fmla="*/ 2147483647 w 355"/>
              <a:gd name="T39" fmla="*/ 2147483647 h 239"/>
              <a:gd name="T40" fmla="*/ 2147483647 w 355"/>
              <a:gd name="T41" fmla="*/ 2147483647 h 239"/>
              <a:gd name="T42" fmla="*/ 2147483647 w 355"/>
              <a:gd name="T43" fmla="*/ 2147483647 h 239"/>
              <a:gd name="T44" fmla="*/ 2147483647 w 355"/>
              <a:gd name="T45" fmla="*/ 2147483647 h 239"/>
              <a:gd name="T46" fmla="*/ 2147483647 w 355"/>
              <a:gd name="T47" fmla="*/ 2147483647 h 239"/>
              <a:gd name="T48" fmla="*/ 2147483647 w 355"/>
              <a:gd name="T49" fmla="*/ 2147483647 h 239"/>
              <a:gd name="T50" fmla="*/ 2147483647 w 355"/>
              <a:gd name="T51" fmla="*/ 2147483647 h 239"/>
              <a:gd name="T52" fmla="*/ 2147483647 w 355"/>
              <a:gd name="T53" fmla="*/ 2147483647 h 239"/>
              <a:gd name="T54" fmla="*/ 2147483647 w 355"/>
              <a:gd name="T55" fmla="*/ 2147483647 h 239"/>
              <a:gd name="T56" fmla="*/ 2147483647 w 355"/>
              <a:gd name="T57" fmla="*/ 2147483647 h 239"/>
              <a:gd name="T58" fmla="*/ 2147483647 w 355"/>
              <a:gd name="T59" fmla="*/ 2147483647 h 239"/>
              <a:gd name="T60" fmla="*/ 2147483647 w 355"/>
              <a:gd name="T61" fmla="*/ 2147483647 h 239"/>
              <a:gd name="T62" fmla="*/ 2147483647 w 355"/>
              <a:gd name="T63" fmla="*/ 2147483647 h 239"/>
              <a:gd name="T64" fmla="*/ 2147483647 w 355"/>
              <a:gd name="T65" fmla="*/ 2147483647 h 239"/>
              <a:gd name="T66" fmla="*/ 0 w 355"/>
              <a:gd name="T67" fmla="*/ 2147483647 h 239"/>
              <a:gd name="T68" fmla="*/ 0 w 355"/>
              <a:gd name="T69" fmla="*/ 2147483647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Freeform 21"/>
          <p:cNvSpPr>
            <a:spLocks/>
          </p:cNvSpPr>
          <p:nvPr/>
        </p:nvSpPr>
        <p:spPr bwMode="auto">
          <a:xfrm>
            <a:off x="6137275" y="3860800"/>
            <a:ext cx="438150" cy="363538"/>
          </a:xfrm>
          <a:custGeom>
            <a:avLst/>
            <a:gdLst>
              <a:gd name="T0" fmla="*/ 0 w 276"/>
              <a:gd name="T1" fmla="*/ 2147483647 h 229"/>
              <a:gd name="T2" fmla="*/ 2147483647 w 276"/>
              <a:gd name="T3" fmla="*/ 2147483647 h 229"/>
              <a:gd name="T4" fmla="*/ 2147483647 w 276"/>
              <a:gd name="T5" fmla="*/ 2147483647 h 229"/>
              <a:gd name="T6" fmla="*/ 2147483647 w 276"/>
              <a:gd name="T7" fmla="*/ 2147483647 h 229"/>
              <a:gd name="T8" fmla="*/ 2147483647 w 276"/>
              <a:gd name="T9" fmla="*/ 2147483647 h 229"/>
              <a:gd name="T10" fmla="*/ 2147483647 w 276"/>
              <a:gd name="T11" fmla="*/ 2147483647 h 229"/>
              <a:gd name="T12" fmla="*/ 2147483647 w 276"/>
              <a:gd name="T13" fmla="*/ 2147483647 h 229"/>
              <a:gd name="T14" fmla="*/ 2147483647 w 276"/>
              <a:gd name="T15" fmla="*/ 0 h 229"/>
              <a:gd name="T16" fmla="*/ 2147483647 w 276"/>
              <a:gd name="T17" fmla="*/ 0 h 229"/>
              <a:gd name="T18" fmla="*/ 2147483647 w 276"/>
              <a:gd name="T19" fmla="*/ 2147483647 h 229"/>
              <a:gd name="T20" fmla="*/ 2147483647 w 276"/>
              <a:gd name="T21" fmla="*/ 2147483647 h 229"/>
              <a:gd name="T22" fmla="*/ 2147483647 w 276"/>
              <a:gd name="T23" fmla="*/ 2147483647 h 229"/>
              <a:gd name="T24" fmla="*/ 2147483647 w 276"/>
              <a:gd name="T25" fmla="*/ 2147483647 h 229"/>
              <a:gd name="T26" fmla="*/ 2147483647 w 276"/>
              <a:gd name="T27" fmla="*/ 2147483647 h 229"/>
              <a:gd name="T28" fmla="*/ 2147483647 w 276"/>
              <a:gd name="T29" fmla="*/ 2147483647 h 229"/>
              <a:gd name="T30" fmla="*/ 2147483647 w 276"/>
              <a:gd name="T31" fmla="*/ 2147483647 h 229"/>
              <a:gd name="T32" fmla="*/ 2147483647 w 276"/>
              <a:gd name="T33" fmla="*/ 2147483647 h 229"/>
              <a:gd name="T34" fmla="*/ 2147483647 w 276"/>
              <a:gd name="T35" fmla="*/ 2147483647 h 229"/>
              <a:gd name="T36" fmla="*/ 2147483647 w 276"/>
              <a:gd name="T37" fmla="*/ 2147483647 h 229"/>
              <a:gd name="T38" fmla="*/ 2147483647 w 276"/>
              <a:gd name="T39" fmla="*/ 2147483647 h 229"/>
              <a:gd name="T40" fmla="*/ 2147483647 w 276"/>
              <a:gd name="T41" fmla="*/ 2147483647 h 229"/>
              <a:gd name="T42" fmla="*/ 2147483647 w 276"/>
              <a:gd name="T43" fmla="*/ 2147483647 h 229"/>
              <a:gd name="T44" fmla="*/ 2147483647 w 276"/>
              <a:gd name="T45" fmla="*/ 2147483647 h 229"/>
              <a:gd name="T46" fmla="*/ 2147483647 w 276"/>
              <a:gd name="T47" fmla="*/ 2147483647 h 229"/>
              <a:gd name="T48" fmla="*/ 2147483647 w 276"/>
              <a:gd name="T49" fmla="*/ 2147483647 h 229"/>
              <a:gd name="T50" fmla="*/ 2147483647 w 276"/>
              <a:gd name="T51" fmla="*/ 2147483647 h 229"/>
              <a:gd name="T52" fmla="*/ 2147483647 w 276"/>
              <a:gd name="T53" fmla="*/ 2147483647 h 229"/>
              <a:gd name="T54" fmla="*/ 2147483647 w 276"/>
              <a:gd name="T55" fmla="*/ 2147483647 h 229"/>
              <a:gd name="T56" fmla="*/ 2147483647 w 276"/>
              <a:gd name="T57" fmla="*/ 2147483647 h 229"/>
              <a:gd name="T58" fmla="*/ 2147483647 w 276"/>
              <a:gd name="T59" fmla="*/ 2147483647 h 229"/>
              <a:gd name="T60" fmla="*/ 2147483647 w 276"/>
              <a:gd name="T61" fmla="*/ 2147483647 h 229"/>
              <a:gd name="T62" fmla="*/ 2147483647 w 276"/>
              <a:gd name="T63" fmla="*/ 2147483647 h 229"/>
              <a:gd name="T64" fmla="*/ 2147483647 w 276"/>
              <a:gd name="T65" fmla="*/ 2147483647 h 229"/>
              <a:gd name="T66" fmla="*/ 2147483647 w 276"/>
              <a:gd name="T67" fmla="*/ 2147483647 h 229"/>
              <a:gd name="T68" fmla="*/ 2147483647 w 276"/>
              <a:gd name="T69" fmla="*/ 2147483647 h 229"/>
              <a:gd name="T70" fmla="*/ 2147483647 w 276"/>
              <a:gd name="T71" fmla="*/ 2147483647 h 229"/>
              <a:gd name="T72" fmla="*/ 2147483647 w 276"/>
              <a:gd name="T73" fmla="*/ 2147483647 h 229"/>
              <a:gd name="T74" fmla="*/ 2147483647 w 276"/>
              <a:gd name="T75" fmla="*/ 2147483647 h 229"/>
              <a:gd name="T76" fmla="*/ 2147483647 w 276"/>
              <a:gd name="T77" fmla="*/ 2147483647 h 229"/>
              <a:gd name="T78" fmla="*/ 2147483647 w 276"/>
              <a:gd name="T79" fmla="*/ 2147483647 h 229"/>
              <a:gd name="T80" fmla="*/ 2147483647 w 276"/>
              <a:gd name="T81" fmla="*/ 2147483647 h 229"/>
              <a:gd name="T82" fmla="*/ 2147483647 w 276"/>
              <a:gd name="T83" fmla="*/ 2147483647 h 229"/>
              <a:gd name="T84" fmla="*/ 2147483647 w 276"/>
              <a:gd name="T85" fmla="*/ 2147483647 h 229"/>
              <a:gd name="T86" fmla="*/ 2147483647 w 276"/>
              <a:gd name="T87" fmla="*/ 2147483647 h 229"/>
              <a:gd name="T88" fmla="*/ 2147483647 w 276"/>
              <a:gd name="T89" fmla="*/ 2147483647 h 229"/>
              <a:gd name="T90" fmla="*/ 2147483647 w 276"/>
              <a:gd name="T91" fmla="*/ 2147483647 h 229"/>
              <a:gd name="T92" fmla="*/ 2147483647 w 276"/>
              <a:gd name="T93" fmla="*/ 2147483647 h 229"/>
              <a:gd name="T94" fmla="*/ 2147483647 w 276"/>
              <a:gd name="T95" fmla="*/ 2147483647 h 229"/>
              <a:gd name="T96" fmla="*/ 2147483647 w 276"/>
              <a:gd name="T97" fmla="*/ 2147483647 h 229"/>
              <a:gd name="T98" fmla="*/ 2147483647 w 276"/>
              <a:gd name="T99" fmla="*/ 2147483647 h 229"/>
              <a:gd name="T100" fmla="*/ 2147483647 w 276"/>
              <a:gd name="T101" fmla="*/ 2147483647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Freeform 22"/>
          <p:cNvSpPr>
            <a:spLocks/>
          </p:cNvSpPr>
          <p:nvPr/>
        </p:nvSpPr>
        <p:spPr bwMode="auto">
          <a:xfrm>
            <a:off x="5572125" y="3844925"/>
            <a:ext cx="568325" cy="374650"/>
          </a:xfrm>
          <a:custGeom>
            <a:avLst/>
            <a:gdLst>
              <a:gd name="T0" fmla="*/ 2147483647 w 358"/>
              <a:gd name="T1" fmla="*/ 2147483647 h 236"/>
              <a:gd name="T2" fmla="*/ 2147483647 w 358"/>
              <a:gd name="T3" fmla="*/ 2147483647 h 236"/>
              <a:gd name="T4" fmla="*/ 2147483647 w 358"/>
              <a:gd name="T5" fmla="*/ 2147483647 h 236"/>
              <a:gd name="T6" fmla="*/ 2147483647 w 358"/>
              <a:gd name="T7" fmla="*/ 2147483647 h 236"/>
              <a:gd name="T8" fmla="*/ 2147483647 w 358"/>
              <a:gd name="T9" fmla="*/ 2147483647 h 236"/>
              <a:gd name="T10" fmla="*/ 2147483647 w 358"/>
              <a:gd name="T11" fmla="*/ 2147483647 h 236"/>
              <a:gd name="T12" fmla="*/ 2147483647 w 358"/>
              <a:gd name="T13" fmla="*/ 2147483647 h 236"/>
              <a:gd name="T14" fmla="*/ 2147483647 w 358"/>
              <a:gd name="T15" fmla="*/ 2147483647 h 236"/>
              <a:gd name="T16" fmla="*/ 2147483647 w 358"/>
              <a:gd name="T17" fmla="*/ 2147483647 h 236"/>
              <a:gd name="T18" fmla="*/ 2147483647 w 358"/>
              <a:gd name="T19" fmla="*/ 2147483647 h 236"/>
              <a:gd name="T20" fmla="*/ 2147483647 w 358"/>
              <a:gd name="T21" fmla="*/ 2147483647 h 236"/>
              <a:gd name="T22" fmla="*/ 2147483647 w 358"/>
              <a:gd name="T23" fmla="*/ 2147483647 h 236"/>
              <a:gd name="T24" fmla="*/ 2147483647 w 358"/>
              <a:gd name="T25" fmla="*/ 2147483647 h 236"/>
              <a:gd name="T26" fmla="*/ 2147483647 w 358"/>
              <a:gd name="T27" fmla="*/ 2147483647 h 236"/>
              <a:gd name="T28" fmla="*/ 2147483647 w 358"/>
              <a:gd name="T29" fmla="*/ 2147483647 h 236"/>
              <a:gd name="T30" fmla="*/ 2147483647 w 358"/>
              <a:gd name="T31" fmla="*/ 2147483647 h 236"/>
              <a:gd name="T32" fmla="*/ 2147483647 w 358"/>
              <a:gd name="T33" fmla="*/ 2147483647 h 236"/>
              <a:gd name="T34" fmla="*/ 2147483647 w 358"/>
              <a:gd name="T35" fmla="*/ 2147483647 h 236"/>
              <a:gd name="T36" fmla="*/ 2147483647 w 358"/>
              <a:gd name="T37" fmla="*/ 2147483647 h 236"/>
              <a:gd name="T38" fmla="*/ 2147483647 w 358"/>
              <a:gd name="T39" fmla="*/ 2147483647 h 236"/>
              <a:gd name="T40" fmla="*/ 2147483647 w 358"/>
              <a:gd name="T41" fmla="*/ 2147483647 h 236"/>
              <a:gd name="T42" fmla="*/ 2147483647 w 358"/>
              <a:gd name="T43" fmla="*/ 2147483647 h 236"/>
              <a:gd name="T44" fmla="*/ 2147483647 w 358"/>
              <a:gd name="T45" fmla="*/ 2147483647 h 236"/>
              <a:gd name="T46" fmla="*/ 2147483647 w 358"/>
              <a:gd name="T47" fmla="*/ 2147483647 h 236"/>
              <a:gd name="T48" fmla="*/ 2147483647 w 358"/>
              <a:gd name="T49" fmla="*/ 2147483647 h 236"/>
              <a:gd name="T50" fmla="*/ 2147483647 w 358"/>
              <a:gd name="T51" fmla="*/ 2147483647 h 236"/>
              <a:gd name="T52" fmla="*/ 2147483647 w 358"/>
              <a:gd name="T53" fmla="*/ 2147483647 h 236"/>
              <a:gd name="T54" fmla="*/ 2147483647 w 358"/>
              <a:gd name="T55" fmla="*/ 2147483647 h 236"/>
              <a:gd name="T56" fmla="*/ 2147483647 w 358"/>
              <a:gd name="T57" fmla="*/ 2147483647 h 236"/>
              <a:gd name="T58" fmla="*/ 2147483647 w 358"/>
              <a:gd name="T59" fmla="*/ 2147483647 h 236"/>
              <a:gd name="T60" fmla="*/ 2147483647 w 358"/>
              <a:gd name="T61" fmla="*/ 2147483647 h 236"/>
              <a:gd name="T62" fmla="*/ 2147483647 w 358"/>
              <a:gd name="T63" fmla="*/ 2147483647 h 236"/>
              <a:gd name="T64" fmla="*/ 2147483647 w 358"/>
              <a:gd name="T65" fmla="*/ 2147483647 h 236"/>
              <a:gd name="T66" fmla="*/ 2147483647 w 358"/>
              <a:gd name="T67" fmla="*/ 2147483647 h 236"/>
              <a:gd name="T68" fmla="*/ 2147483647 w 358"/>
              <a:gd name="T69" fmla="*/ 2147483647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Freeform 23"/>
          <p:cNvSpPr>
            <a:spLocks/>
          </p:cNvSpPr>
          <p:nvPr/>
        </p:nvSpPr>
        <p:spPr bwMode="auto">
          <a:xfrm>
            <a:off x="5572125" y="4216400"/>
            <a:ext cx="431800" cy="363538"/>
          </a:xfrm>
          <a:custGeom>
            <a:avLst/>
            <a:gdLst>
              <a:gd name="T0" fmla="*/ 2147483647 w 272"/>
              <a:gd name="T1" fmla="*/ 2147483647 h 229"/>
              <a:gd name="T2" fmla="*/ 2147483647 w 272"/>
              <a:gd name="T3" fmla="*/ 2147483647 h 229"/>
              <a:gd name="T4" fmla="*/ 2147483647 w 272"/>
              <a:gd name="T5" fmla="*/ 2147483647 h 229"/>
              <a:gd name="T6" fmla="*/ 2147483647 w 272"/>
              <a:gd name="T7" fmla="*/ 2147483647 h 229"/>
              <a:gd name="T8" fmla="*/ 2147483647 w 272"/>
              <a:gd name="T9" fmla="*/ 2147483647 h 229"/>
              <a:gd name="T10" fmla="*/ 2147483647 w 272"/>
              <a:gd name="T11" fmla="*/ 2147483647 h 229"/>
              <a:gd name="T12" fmla="*/ 2147483647 w 272"/>
              <a:gd name="T13" fmla="*/ 2147483647 h 229"/>
              <a:gd name="T14" fmla="*/ 2147483647 w 272"/>
              <a:gd name="T15" fmla="*/ 2147483647 h 229"/>
              <a:gd name="T16" fmla="*/ 2147483647 w 272"/>
              <a:gd name="T17" fmla="*/ 2147483647 h 229"/>
              <a:gd name="T18" fmla="*/ 2147483647 w 272"/>
              <a:gd name="T19" fmla="*/ 2147483647 h 229"/>
              <a:gd name="T20" fmla="*/ 2147483647 w 272"/>
              <a:gd name="T21" fmla="*/ 2147483647 h 229"/>
              <a:gd name="T22" fmla="*/ 2147483647 w 272"/>
              <a:gd name="T23" fmla="*/ 2147483647 h 229"/>
              <a:gd name="T24" fmla="*/ 2147483647 w 272"/>
              <a:gd name="T25" fmla="*/ 2147483647 h 229"/>
              <a:gd name="T26" fmla="*/ 2147483647 w 272"/>
              <a:gd name="T27" fmla="*/ 2147483647 h 229"/>
              <a:gd name="T28" fmla="*/ 2147483647 w 272"/>
              <a:gd name="T29" fmla="*/ 2147483647 h 229"/>
              <a:gd name="T30" fmla="*/ 2147483647 w 272"/>
              <a:gd name="T31" fmla="*/ 2147483647 h 229"/>
              <a:gd name="T32" fmla="*/ 2147483647 w 272"/>
              <a:gd name="T33" fmla="*/ 2147483647 h 229"/>
              <a:gd name="T34" fmla="*/ 2147483647 w 272"/>
              <a:gd name="T35" fmla="*/ 2147483647 h 229"/>
              <a:gd name="T36" fmla="*/ 2147483647 w 272"/>
              <a:gd name="T37" fmla="*/ 2147483647 h 229"/>
              <a:gd name="T38" fmla="*/ 2147483647 w 272"/>
              <a:gd name="T39" fmla="*/ 2147483647 h 229"/>
              <a:gd name="T40" fmla="*/ 2147483647 w 272"/>
              <a:gd name="T41" fmla="*/ 2147483647 h 229"/>
              <a:gd name="T42" fmla="*/ 2147483647 w 272"/>
              <a:gd name="T43" fmla="*/ 2147483647 h 229"/>
              <a:gd name="T44" fmla="*/ 2147483647 w 272"/>
              <a:gd name="T45" fmla="*/ 2147483647 h 229"/>
              <a:gd name="T46" fmla="*/ 2147483647 w 272"/>
              <a:gd name="T47" fmla="*/ 2147483647 h 229"/>
              <a:gd name="T48" fmla="*/ 2147483647 w 272"/>
              <a:gd name="T49" fmla="*/ 2147483647 h 229"/>
              <a:gd name="T50" fmla="*/ 2147483647 w 272"/>
              <a:gd name="T51" fmla="*/ 2147483647 h 229"/>
              <a:gd name="T52" fmla="*/ 2147483647 w 272"/>
              <a:gd name="T53" fmla="*/ 2147483647 h 229"/>
              <a:gd name="T54" fmla="*/ 2147483647 w 272"/>
              <a:gd name="T55" fmla="*/ 2147483647 h 229"/>
              <a:gd name="T56" fmla="*/ 2147483647 w 272"/>
              <a:gd name="T57" fmla="*/ 2147483647 h 229"/>
              <a:gd name="T58" fmla="*/ 2147483647 w 272"/>
              <a:gd name="T59" fmla="*/ 2147483647 h 229"/>
              <a:gd name="T60" fmla="*/ 2147483647 w 272"/>
              <a:gd name="T61" fmla="*/ 2147483647 h 229"/>
              <a:gd name="T62" fmla="*/ 2147483647 w 272"/>
              <a:gd name="T63" fmla="*/ 2147483647 h 229"/>
              <a:gd name="T64" fmla="*/ 2147483647 w 272"/>
              <a:gd name="T65" fmla="*/ 2147483647 h 229"/>
              <a:gd name="T66" fmla="*/ 2147483647 w 272"/>
              <a:gd name="T67" fmla="*/ 2147483647 h 229"/>
              <a:gd name="T68" fmla="*/ 2147483647 w 272"/>
              <a:gd name="T69" fmla="*/ 2147483647 h 229"/>
              <a:gd name="T70" fmla="*/ 2147483647 w 272"/>
              <a:gd name="T71" fmla="*/ 2147483647 h 229"/>
              <a:gd name="T72" fmla="*/ 2147483647 w 272"/>
              <a:gd name="T73" fmla="*/ 2147483647 h 229"/>
              <a:gd name="T74" fmla="*/ 2147483647 w 272"/>
              <a:gd name="T75" fmla="*/ 2147483647 h 229"/>
              <a:gd name="T76" fmla="*/ 2147483647 w 272"/>
              <a:gd name="T77" fmla="*/ 2147483647 h 229"/>
              <a:gd name="T78" fmla="*/ 2147483647 w 272"/>
              <a:gd name="T79" fmla="*/ 2147483647 h 229"/>
              <a:gd name="T80" fmla="*/ 2147483647 w 272"/>
              <a:gd name="T81" fmla="*/ 2147483647 h 229"/>
              <a:gd name="T82" fmla="*/ 2147483647 w 272"/>
              <a:gd name="T83" fmla="*/ 2147483647 h 229"/>
              <a:gd name="T84" fmla="*/ 2147483647 w 272"/>
              <a:gd name="T85" fmla="*/ 2147483647 h 229"/>
              <a:gd name="T86" fmla="*/ 2147483647 w 272"/>
              <a:gd name="T87" fmla="*/ 2147483647 h 229"/>
              <a:gd name="T88" fmla="*/ 2147483647 w 272"/>
              <a:gd name="T89" fmla="*/ 2147483647 h 229"/>
              <a:gd name="T90" fmla="*/ 2147483647 w 272"/>
              <a:gd name="T91" fmla="*/ 2147483647 h 229"/>
              <a:gd name="T92" fmla="*/ 2147483647 w 272"/>
              <a:gd name="T93" fmla="*/ 2147483647 h 229"/>
              <a:gd name="T94" fmla="*/ 2147483647 w 272"/>
              <a:gd name="T95" fmla="*/ 2147483647 h 229"/>
              <a:gd name="T96" fmla="*/ 2147483647 w 272"/>
              <a:gd name="T97" fmla="*/ 2147483647 h 229"/>
              <a:gd name="T98" fmla="*/ 2147483647 w 272"/>
              <a:gd name="T99" fmla="*/ 2147483647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Freeform 24"/>
          <p:cNvSpPr>
            <a:spLocks/>
          </p:cNvSpPr>
          <p:nvPr/>
        </p:nvSpPr>
        <p:spPr bwMode="auto">
          <a:xfrm>
            <a:off x="6003925" y="4216400"/>
            <a:ext cx="571500" cy="374650"/>
          </a:xfrm>
          <a:custGeom>
            <a:avLst/>
            <a:gdLst>
              <a:gd name="T0" fmla="*/ 2147483647 w 360"/>
              <a:gd name="T1" fmla="*/ 2147483647 h 236"/>
              <a:gd name="T2" fmla="*/ 2147483647 w 360"/>
              <a:gd name="T3" fmla="*/ 2147483647 h 236"/>
              <a:gd name="T4" fmla="*/ 2147483647 w 360"/>
              <a:gd name="T5" fmla="*/ 2147483647 h 236"/>
              <a:gd name="T6" fmla="*/ 2147483647 w 360"/>
              <a:gd name="T7" fmla="*/ 2147483647 h 236"/>
              <a:gd name="T8" fmla="*/ 2147483647 w 360"/>
              <a:gd name="T9" fmla="*/ 2147483647 h 236"/>
              <a:gd name="T10" fmla="*/ 2147483647 w 360"/>
              <a:gd name="T11" fmla="*/ 2147483647 h 236"/>
              <a:gd name="T12" fmla="*/ 2147483647 w 360"/>
              <a:gd name="T13" fmla="*/ 2147483647 h 236"/>
              <a:gd name="T14" fmla="*/ 2147483647 w 360"/>
              <a:gd name="T15" fmla="*/ 2147483647 h 236"/>
              <a:gd name="T16" fmla="*/ 2147483647 w 360"/>
              <a:gd name="T17" fmla="*/ 2147483647 h 236"/>
              <a:gd name="T18" fmla="*/ 2147483647 w 360"/>
              <a:gd name="T19" fmla="*/ 2147483647 h 236"/>
              <a:gd name="T20" fmla="*/ 2147483647 w 360"/>
              <a:gd name="T21" fmla="*/ 2147483647 h 236"/>
              <a:gd name="T22" fmla="*/ 2147483647 w 360"/>
              <a:gd name="T23" fmla="*/ 2147483647 h 236"/>
              <a:gd name="T24" fmla="*/ 2147483647 w 360"/>
              <a:gd name="T25" fmla="*/ 2147483647 h 236"/>
              <a:gd name="T26" fmla="*/ 2147483647 w 360"/>
              <a:gd name="T27" fmla="*/ 2147483647 h 236"/>
              <a:gd name="T28" fmla="*/ 2147483647 w 360"/>
              <a:gd name="T29" fmla="*/ 2147483647 h 236"/>
              <a:gd name="T30" fmla="*/ 2147483647 w 360"/>
              <a:gd name="T31" fmla="*/ 2147483647 h 236"/>
              <a:gd name="T32" fmla="*/ 2147483647 w 360"/>
              <a:gd name="T33" fmla="*/ 2147483647 h 236"/>
              <a:gd name="T34" fmla="*/ 2147483647 w 360"/>
              <a:gd name="T35" fmla="*/ 2147483647 h 236"/>
              <a:gd name="T36" fmla="*/ 2147483647 w 360"/>
              <a:gd name="T37" fmla="*/ 2147483647 h 236"/>
              <a:gd name="T38" fmla="*/ 2147483647 w 360"/>
              <a:gd name="T39" fmla="*/ 2147483647 h 236"/>
              <a:gd name="T40" fmla="*/ 2147483647 w 360"/>
              <a:gd name="T41" fmla="*/ 2147483647 h 236"/>
              <a:gd name="T42" fmla="*/ 2147483647 w 360"/>
              <a:gd name="T43" fmla="*/ 2147483647 h 236"/>
              <a:gd name="T44" fmla="*/ 2147483647 w 360"/>
              <a:gd name="T45" fmla="*/ 2147483647 h 236"/>
              <a:gd name="T46" fmla="*/ 2147483647 w 360"/>
              <a:gd name="T47" fmla="*/ 2147483647 h 236"/>
              <a:gd name="T48" fmla="*/ 2147483647 w 360"/>
              <a:gd name="T49" fmla="*/ 2147483647 h 236"/>
              <a:gd name="T50" fmla="*/ 2147483647 w 360"/>
              <a:gd name="T51" fmla="*/ 2147483647 h 236"/>
              <a:gd name="T52" fmla="*/ 2147483647 w 360"/>
              <a:gd name="T53" fmla="*/ 2147483647 h 236"/>
              <a:gd name="T54" fmla="*/ 2147483647 w 360"/>
              <a:gd name="T55" fmla="*/ 2147483647 h 236"/>
              <a:gd name="T56" fmla="*/ 2147483647 w 360"/>
              <a:gd name="T57" fmla="*/ 2147483647 h 236"/>
              <a:gd name="T58" fmla="*/ 2147483647 w 360"/>
              <a:gd name="T59" fmla="*/ 2147483647 h 236"/>
              <a:gd name="T60" fmla="*/ 2147483647 w 360"/>
              <a:gd name="T61" fmla="*/ 2147483647 h 236"/>
              <a:gd name="T62" fmla="*/ 2147483647 w 360"/>
              <a:gd name="T63" fmla="*/ 2147483647 h 236"/>
              <a:gd name="T64" fmla="*/ 2147483647 w 360"/>
              <a:gd name="T65" fmla="*/ 2147483647 h 236"/>
              <a:gd name="T66" fmla="*/ 2147483647 w 360"/>
              <a:gd name="T67" fmla="*/ 2147483647 h 236"/>
              <a:gd name="T68" fmla="*/ 2147483647 w 360"/>
              <a:gd name="T69" fmla="*/ 2147483647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Freeform 25"/>
          <p:cNvSpPr>
            <a:spLocks/>
          </p:cNvSpPr>
          <p:nvPr/>
        </p:nvSpPr>
        <p:spPr bwMode="auto">
          <a:xfrm>
            <a:off x="8142288" y="4848225"/>
            <a:ext cx="177800" cy="182563"/>
          </a:xfrm>
          <a:custGeom>
            <a:avLst/>
            <a:gdLst>
              <a:gd name="T0" fmla="*/ 2147483647 w 112"/>
              <a:gd name="T1" fmla="*/ 2147483647 h 115"/>
              <a:gd name="T2" fmla="*/ 2147483647 w 112"/>
              <a:gd name="T3" fmla="*/ 0 h 115"/>
              <a:gd name="T4" fmla="*/ 0 w 112"/>
              <a:gd name="T5" fmla="*/ 0 h 115"/>
              <a:gd name="T6" fmla="*/ 0 w 112"/>
              <a:gd name="T7" fmla="*/ 2147483647 h 115"/>
              <a:gd name="T8" fmla="*/ 2147483647 w 112"/>
              <a:gd name="T9" fmla="*/ 2147483647 h 115"/>
              <a:gd name="T10" fmla="*/ 2147483647 w 112"/>
              <a:gd name="T11" fmla="*/ 2147483647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26"/>
          <p:cNvSpPr>
            <a:spLocks noChangeShapeType="1"/>
          </p:cNvSpPr>
          <p:nvPr/>
        </p:nvSpPr>
        <p:spPr bwMode="auto">
          <a:xfrm>
            <a:off x="6905625" y="2460625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 flipH="1" flipV="1">
            <a:off x="6132513" y="2865438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8"/>
          <p:cNvSpPr>
            <a:spLocks noChangeShapeType="1"/>
          </p:cNvSpPr>
          <p:nvPr/>
        </p:nvSpPr>
        <p:spPr bwMode="auto">
          <a:xfrm flipV="1">
            <a:off x="7404100" y="2862263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 flipH="1">
            <a:off x="6075363" y="3240088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Freeform 30"/>
          <p:cNvSpPr>
            <a:spLocks/>
          </p:cNvSpPr>
          <p:nvPr/>
        </p:nvSpPr>
        <p:spPr bwMode="auto">
          <a:xfrm>
            <a:off x="6173788" y="3478213"/>
            <a:ext cx="179387" cy="182562"/>
          </a:xfrm>
          <a:custGeom>
            <a:avLst/>
            <a:gdLst>
              <a:gd name="T0" fmla="*/ 2147483647 w 113"/>
              <a:gd name="T1" fmla="*/ 2147483647 h 115"/>
              <a:gd name="T2" fmla="*/ 2147483647 w 113"/>
              <a:gd name="T3" fmla="*/ 0 h 115"/>
              <a:gd name="T4" fmla="*/ 0 w 113"/>
              <a:gd name="T5" fmla="*/ 0 h 115"/>
              <a:gd name="T6" fmla="*/ 0 w 113"/>
              <a:gd name="T7" fmla="*/ 2147483647 h 115"/>
              <a:gd name="T8" fmla="*/ 2147483647 w 113"/>
              <a:gd name="T9" fmla="*/ 2147483647 h 115"/>
              <a:gd name="T10" fmla="*/ 2147483647 w 113"/>
              <a:gd name="T11" fmla="*/ 2147483647 h 115"/>
              <a:gd name="T12" fmla="*/ 2147483647 w 113"/>
              <a:gd name="T13" fmla="*/ 2147483647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Freeform 31"/>
          <p:cNvSpPr>
            <a:spLocks/>
          </p:cNvSpPr>
          <p:nvPr/>
        </p:nvSpPr>
        <p:spPr bwMode="auto">
          <a:xfrm>
            <a:off x="6553200" y="3581400"/>
            <a:ext cx="179388" cy="182563"/>
          </a:xfrm>
          <a:custGeom>
            <a:avLst/>
            <a:gdLst>
              <a:gd name="T0" fmla="*/ 2147483647 w 113"/>
              <a:gd name="T1" fmla="*/ 2147483647 h 115"/>
              <a:gd name="T2" fmla="*/ 2147483647 w 113"/>
              <a:gd name="T3" fmla="*/ 0 h 115"/>
              <a:gd name="T4" fmla="*/ 0 w 113"/>
              <a:gd name="T5" fmla="*/ 0 h 115"/>
              <a:gd name="T6" fmla="*/ 0 w 113"/>
              <a:gd name="T7" fmla="*/ 2147483647 h 115"/>
              <a:gd name="T8" fmla="*/ 2147483647 w 113"/>
              <a:gd name="T9" fmla="*/ 2147483647 h 115"/>
              <a:gd name="T10" fmla="*/ 2147483647 w 113"/>
              <a:gd name="T11" fmla="*/ 2147483647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Line 32"/>
          <p:cNvSpPr>
            <a:spLocks noChangeShapeType="1"/>
          </p:cNvSpPr>
          <p:nvPr/>
        </p:nvSpPr>
        <p:spPr bwMode="auto">
          <a:xfrm>
            <a:off x="7321550" y="3248025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Freeform 33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2147483647 w 112"/>
              <a:gd name="T1" fmla="*/ 2147483647 h 112"/>
              <a:gd name="T2" fmla="*/ 2147483647 w 112"/>
              <a:gd name="T3" fmla="*/ 0 h 112"/>
              <a:gd name="T4" fmla="*/ 0 w 112"/>
              <a:gd name="T5" fmla="*/ 0 h 112"/>
              <a:gd name="T6" fmla="*/ 0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Freeform 34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2147483647 w 112"/>
              <a:gd name="T1" fmla="*/ 2147483647 h 112"/>
              <a:gd name="T2" fmla="*/ 2147483647 w 112"/>
              <a:gd name="T3" fmla="*/ 0 h 112"/>
              <a:gd name="T4" fmla="*/ 0 w 112"/>
              <a:gd name="T5" fmla="*/ 0 h 112"/>
              <a:gd name="T6" fmla="*/ 0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 flipH="1" flipV="1">
            <a:off x="5424488" y="3871913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 flipV="1">
            <a:off x="8150225" y="3871913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 flipH="1">
            <a:off x="5541963" y="4552950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6296025" y="4564063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 flipH="1">
            <a:off x="7219950" y="4560888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7980363" y="4546600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Line 41"/>
          <p:cNvSpPr>
            <a:spLocks noChangeShapeType="1"/>
          </p:cNvSpPr>
          <p:nvPr/>
        </p:nvSpPr>
        <p:spPr bwMode="auto">
          <a:xfrm>
            <a:off x="6572250" y="4219575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Freeform 42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2147483647 w 112"/>
              <a:gd name="T1" fmla="*/ 2147483647 h 112"/>
              <a:gd name="T2" fmla="*/ 2147483647 w 112"/>
              <a:gd name="T3" fmla="*/ 0 h 112"/>
              <a:gd name="T4" fmla="*/ 0 w 112"/>
              <a:gd name="T5" fmla="*/ 0 h 112"/>
              <a:gd name="T6" fmla="*/ 0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6" name="Freeform 43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2147483647 w 112"/>
              <a:gd name="T1" fmla="*/ 2147483647 h 112"/>
              <a:gd name="T2" fmla="*/ 2147483647 w 112"/>
              <a:gd name="T3" fmla="*/ 0 h 112"/>
              <a:gd name="T4" fmla="*/ 0 w 112"/>
              <a:gd name="T5" fmla="*/ 0 h 112"/>
              <a:gd name="T6" fmla="*/ 0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Line 44"/>
          <p:cNvSpPr>
            <a:spLocks noChangeShapeType="1"/>
          </p:cNvSpPr>
          <p:nvPr/>
        </p:nvSpPr>
        <p:spPr bwMode="auto">
          <a:xfrm flipH="1" flipV="1">
            <a:off x="6553200" y="3276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343400" cy="4876800"/>
          </a:xfrm>
        </p:spPr>
        <p:txBody>
          <a:bodyPr/>
          <a:lstStyle/>
          <a:p>
            <a:pPr eaLnBrk="1" hangingPunct="1"/>
            <a:r>
              <a:rPr lang="en-US" smtClean="0"/>
              <a:t>A collection of interconnected networks</a:t>
            </a:r>
          </a:p>
          <a:p>
            <a:pPr eaLnBrk="1" hangingPunct="1"/>
            <a:r>
              <a:rPr lang="en-US" smtClean="0"/>
              <a:t>Host: network endpoints (computer, PDA, light switch, …)</a:t>
            </a:r>
          </a:p>
          <a:p>
            <a:pPr eaLnBrk="1" hangingPunct="1"/>
            <a:r>
              <a:rPr lang="en-US" smtClean="0"/>
              <a:t>Router: node that connects networks</a:t>
            </a:r>
          </a:p>
          <a:p>
            <a:pPr eaLnBrk="1" hangingPunct="1"/>
            <a:r>
              <a:rPr lang="en-US" smtClean="0"/>
              <a:t>Internet vs. internet</a:t>
            </a:r>
          </a:p>
        </p:txBody>
      </p:sp>
      <p:sp>
        <p:nvSpPr>
          <p:cNvPr id="19499" name="Freeform 46"/>
          <p:cNvSpPr>
            <a:spLocks/>
          </p:cNvSpPr>
          <p:nvPr/>
        </p:nvSpPr>
        <p:spPr bwMode="auto">
          <a:xfrm>
            <a:off x="7162800" y="4848225"/>
            <a:ext cx="177800" cy="182563"/>
          </a:xfrm>
          <a:custGeom>
            <a:avLst/>
            <a:gdLst>
              <a:gd name="T0" fmla="*/ 2147483647 w 112"/>
              <a:gd name="T1" fmla="*/ 2147483647 h 115"/>
              <a:gd name="T2" fmla="*/ 2147483647 w 112"/>
              <a:gd name="T3" fmla="*/ 0 h 115"/>
              <a:gd name="T4" fmla="*/ 0 w 112"/>
              <a:gd name="T5" fmla="*/ 0 h 115"/>
              <a:gd name="T6" fmla="*/ 0 w 112"/>
              <a:gd name="T7" fmla="*/ 2147483647 h 115"/>
              <a:gd name="T8" fmla="*/ 2147483647 w 112"/>
              <a:gd name="T9" fmla="*/ 2147483647 h 115"/>
              <a:gd name="T10" fmla="*/ 2147483647 w 112"/>
              <a:gd name="T11" fmla="*/ 2147483647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Freeform 47"/>
          <p:cNvSpPr>
            <a:spLocks/>
          </p:cNvSpPr>
          <p:nvPr/>
        </p:nvSpPr>
        <p:spPr bwMode="auto">
          <a:xfrm>
            <a:off x="6477000" y="4848225"/>
            <a:ext cx="177800" cy="182563"/>
          </a:xfrm>
          <a:custGeom>
            <a:avLst/>
            <a:gdLst>
              <a:gd name="T0" fmla="*/ 2147483647 w 112"/>
              <a:gd name="T1" fmla="*/ 2147483647 h 115"/>
              <a:gd name="T2" fmla="*/ 2147483647 w 112"/>
              <a:gd name="T3" fmla="*/ 0 h 115"/>
              <a:gd name="T4" fmla="*/ 0 w 112"/>
              <a:gd name="T5" fmla="*/ 0 h 115"/>
              <a:gd name="T6" fmla="*/ 0 w 112"/>
              <a:gd name="T7" fmla="*/ 2147483647 h 115"/>
              <a:gd name="T8" fmla="*/ 2147483647 w 112"/>
              <a:gd name="T9" fmla="*/ 2147483647 h 115"/>
              <a:gd name="T10" fmla="*/ 2147483647 w 112"/>
              <a:gd name="T11" fmla="*/ 2147483647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Freeform 48"/>
          <p:cNvSpPr>
            <a:spLocks/>
          </p:cNvSpPr>
          <p:nvPr/>
        </p:nvSpPr>
        <p:spPr bwMode="auto">
          <a:xfrm>
            <a:off x="5410200" y="4848225"/>
            <a:ext cx="177800" cy="182563"/>
          </a:xfrm>
          <a:custGeom>
            <a:avLst/>
            <a:gdLst>
              <a:gd name="T0" fmla="*/ 2147483647 w 112"/>
              <a:gd name="T1" fmla="*/ 2147483647 h 115"/>
              <a:gd name="T2" fmla="*/ 2147483647 w 112"/>
              <a:gd name="T3" fmla="*/ 0 h 115"/>
              <a:gd name="T4" fmla="*/ 0 w 112"/>
              <a:gd name="T5" fmla="*/ 0 h 115"/>
              <a:gd name="T6" fmla="*/ 0 w 112"/>
              <a:gd name="T7" fmla="*/ 2147483647 h 115"/>
              <a:gd name="T8" fmla="*/ 2147483647 w 112"/>
              <a:gd name="T9" fmla="*/ 2147483647 h 115"/>
              <a:gd name="T10" fmla="*/ 2147483647 w 112"/>
              <a:gd name="T11" fmla="*/ 2147483647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Internet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Heterogeneous Computer Networks</a:t>
            </a:r>
          </a:p>
          <a:p>
            <a:pPr lvl="1" eaLnBrk="1" hangingPunct="1"/>
            <a:r>
              <a:rPr lang="en-US" sz="2400" smtClean="0"/>
              <a:t>Physical connection via routers and switches</a:t>
            </a:r>
          </a:p>
          <a:p>
            <a:pPr eaLnBrk="1" hangingPunct="1"/>
            <a:r>
              <a:rPr lang="en-US" sz="2800" smtClean="0"/>
              <a:t>Largest Conglomeration of Such Networks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>
              <a:buFont typeface="Wingdings 2" pitchFamily="18" charset="2"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BD4A55-DBD5-4D81-A830-60BBAA7EB621}" type="datetime1">
              <a:rPr lang="en-US" smtClean="0"/>
              <a:pPr/>
              <a:t>8/28/2012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5A842F-0711-4A33-8D9E-20A03F7024B4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124200"/>
            <a:ext cx="6515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2057400" y="4724400"/>
            <a:ext cx="5702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Gill Sans MT" pitchFamily="34" charset="0"/>
              </a:rPr>
              <a:t>LAN 1 and LAN 2 might be completely different,</a:t>
            </a:r>
          </a:p>
          <a:p>
            <a:r>
              <a:rPr lang="en-US" b="1">
                <a:latin typeface="Gill Sans MT" pitchFamily="34" charset="0"/>
              </a:rPr>
              <a:t>totally incompatible LANs (e.g., Ethernet and WiFi,</a:t>
            </a:r>
          </a:p>
          <a:p>
            <a:r>
              <a:rPr lang="en-US" b="1">
                <a:latin typeface="Gill Sans MT" pitchFamily="34" charset="0"/>
              </a:rPr>
              <a:t>802.11*, T1-links, DSL, …)</a:t>
            </a:r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Internet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35100" y="1447800"/>
            <a:ext cx="3657600" cy="3657600"/>
          </a:xfrm>
        </p:spPr>
      </p:pic>
      <p:pic>
        <p:nvPicPr>
          <p:cNvPr id="2150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486400" y="1447800"/>
            <a:ext cx="3143250" cy="3657600"/>
          </a:xfrm>
        </p:spPr>
      </p:pic>
      <p:sp>
        <p:nvSpPr>
          <p:cNvPr id="2150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77C14D-114B-4D46-AEFD-C4E77FBB3BC8}" type="datetime1">
              <a:rPr lang="en-US" smtClean="0"/>
              <a:pPr/>
              <a:t>8/28/2012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C1F1C5-E0CD-47A0-AF02-76BD99EBCA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12" name="TextBox 12"/>
          <p:cNvSpPr txBox="1">
            <a:spLocks noChangeArrowheads="1"/>
          </p:cNvSpPr>
          <p:nvPr/>
        </p:nvSpPr>
        <p:spPr bwMode="auto">
          <a:xfrm>
            <a:off x="4191000" y="5257800"/>
            <a:ext cx="2162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Maps of the Internet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</TotalTime>
  <Words>964</Words>
  <Application>Microsoft Office PowerPoint</Application>
  <PresentationFormat>On-screen Show (4:3)</PresentationFormat>
  <Paragraphs>332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CSCI 558L Lecture 2: Networking</vt:lpstr>
      <vt:lpstr>Networking</vt:lpstr>
      <vt:lpstr>Back in the Old Days…</vt:lpstr>
      <vt:lpstr>Packet Switching (Internet)</vt:lpstr>
      <vt:lpstr>Packet Switching</vt:lpstr>
      <vt:lpstr>Characteristics of Packet Switching</vt:lpstr>
      <vt:lpstr>Internet[work]</vt:lpstr>
      <vt:lpstr>Internet</vt:lpstr>
      <vt:lpstr>Internet</vt:lpstr>
      <vt:lpstr>Challenge</vt:lpstr>
      <vt:lpstr>How To Find Nodes?</vt:lpstr>
      <vt:lpstr>Naming</vt:lpstr>
      <vt:lpstr>Routing</vt:lpstr>
      <vt:lpstr>Meeting Application Demands</vt:lpstr>
      <vt:lpstr>Data Corruption</vt:lpstr>
      <vt:lpstr>Bandwidth Bottleneck</vt:lpstr>
      <vt:lpstr>Lost Packets</vt:lpstr>
      <vt:lpstr>Large Data</vt:lpstr>
      <vt:lpstr>Out of Order Packets</vt:lpstr>
      <vt:lpstr>An Internet Connection</vt:lpstr>
      <vt:lpstr>Lots of Functions Needed</vt:lpstr>
      <vt:lpstr>What is Layering?</vt:lpstr>
      <vt:lpstr>Protocols</vt:lpstr>
      <vt:lpstr>Layering Characteristics</vt:lpstr>
      <vt:lpstr>Layering</vt:lpstr>
      <vt:lpstr>OSI Model: 7 Protocol Layers</vt:lpstr>
      <vt:lpstr>OSI Layers and Locations</vt:lpstr>
      <vt:lpstr>Layer Encapsulation</vt:lpstr>
      <vt:lpstr>Remnants of Layering</vt:lpstr>
      <vt:lpstr>Conclusion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office</cp:lastModifiedBy>
  <cp:revision>17</cp:revision>
  <dcterms:created xsi:type="dcterms:W3CDTF">2010-01-11T18:33:02Z</dcterms:created>
  <dcterms:modified xsi:type="dcterms:W3CDTF">2012-08-28T15:49:46Z</dcterms:modified>
</cp:coreProperties>
</file>