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372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4" r:id="rId11"/>
    <p:sldId id="385" r:id="rId12"/>
    <p:sldId id="386" r:id="rId13"/>
    <p:sldId id="387" r:id="rId14"/>
    <p:sldId id="381" r:id="rId15"/>
    <p:sldId id="382" r:id="rId16"/>
    <p:sldId id="383" r:id="rId17"/>
    <p:sldId id="342" r:id="rId18"/>
    <p:sldId id="318" r:id="rId19"/>
    <p:sldId id="341" r:id="rId20"/>
    <p:sldId id="319" r:id="rId21"/>
    <p:sldId id="320" r:id="rId22"/>
    <p:sldId id="321" r:id="rId23"/>
    <p:sldId id="322" r:id="rId24"/>
    <p:sldId id="323" r:id="rId25"/>
    <p:sldId id="324" r:id="rId26"/>
    <p:sldId id="326" r:id="rId27"/>
    <p:sldId id="327" r:id="rId28"/>
    <p:sldId id="329" r:id="rId29"/>
    <p:sldId id="330" r:id="rId30"/>
    <p:sldId id="331" r:id="rId31"/>
    <p:sldId id="332" r:id="rId32"/>
    <p:sldId id="334" r:id="rId33"/>
    <p:sldId id="337" r:id="rId34"/>
    <p:sldId id="336" r:id="rId35"/>
    <p:sldId id="338" r:id="rId36"/>
    <p:sldId id="339" r:id="rId37"/>
    <p:sldId id="371" r:id="rId38"/>
    <p:sldId id="271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E21887A-3450-40DC-9233-7DDEC51125E4}" type="datetimeFigureOut">
              <a:rPr lang="en-US"/>
              <a:pPr>
                <a:defRPr/>
              </a:pPr>
              <a:t>9/3/2012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659D7FB-99EF-4368-8769-641198EB72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40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D127AE8-3D03-48B6-957F-892C69CC50D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8400" y="709613"/>
            <a:ext cx="4532313" cy="34004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1813"/>
            <a:ext cx="5032375" cy="40989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A297183-8CDA-4E0B-B391-F29F774BF3B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Human analogy – social customs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C79E2-E65B-4311-BDBB-B6C3D132BDDC}" type="datetime1">
              <a:rPr lang="en-US"/>
              <a:pPr>
                <a:defRPr/>
              </a:pPr>
              <a:t>9/3/2012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49CCF-2A4F-43F7-8141-094C272F0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0755D-3156-4B1F-9B3A-6BCA885ADF22}" type="datetime1">
              <a:rPr lang="en-US"/>
              <a:pPr>
                <a:defRPr/>
              </a:pPr>
              <a:t>9/3/2012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B7B82-E6DF-4356-B780-9C89B9407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43BC9-454A-4E58-8BC1-BD329A6C9BC7}" type="datetime1">
              <a:rPr lang="en-US"/>
              <a:pPr>
                <a:defRPr/>
              </a:pPr>
              <a:t>9/3/2012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6DB50-5090-482B-B011-0FA02A2F2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EB4C1-7E4B-483D-BAB3-717A53FA071B}" type="datetime1">
              <a:rPr lang="en-US"/>
              <a:pPr>
                <a:defRPr/>
              </a:pPr>
              <a:t>9/3/2012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72FE1-BEC5-4D0E-9418-5D0317594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F4357-DFC5-428D-9671-A7D26BF0B632}" type="datetime1">
              <a:rPr lang="en-US"/>
              <a:pPr>
                <a:defRPr/>
              </a:pPr>
              <a:t>9/3/2012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01653-5476-427A-8E74-5B1F162EB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51B90-464B-404F-8E31-C4B8D85C1C38}" type="datetime1">
              <a:rPr lang="en-US"/>
              <a:pPr>
                <a:defRPr/>
              </a:pPr>
              <a:t>9/3/2012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7AC71-E596-4614-85E6-5C72B6F9DB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27999-8B15-4921-830E-1A65AEE0E119}" type="datetime1">
              <a:rPr lang="en-US"/>
              <a:pPr>
                <a:defRPr/>
              </a:pPr>
              <a:t>9/3/2012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124EA-F4FC-4D0B-BE3F-37C77F0CE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2028B-92EC-4FCE-8597-7B5640473BFF}" type="datetime1">
              <a:rPr lang="en-US"/>
              <a:pPr>
                <a:defRPr/>
              </a:pPr>
              <a:t>9/3/2012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2B43B-56EE-489F-ADAF-F4465B0760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9BB18-7A8E-40DC-B092-E06D19101019}" type="datetime1">
              <a:rPr lang="en-US"/>
              <a:pPr>
                <a:defRPr/>
              </a:pPr>
              <a:t>9/3/2012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C6A93-A868-452C-BB1F-23BBB8150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554A8-0D31-412A-A8FE-2861248F934F}" type="datetime1">
              <a:rPr lang="en-US"/>
              <a:pPr>
                <a:defRPr/>
              </a:pPr>
              <a:t>9/3/2012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2BB1A-8985-4663-A6E7-C479503B61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2575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en-US" sz="3200">
              <a:latin typeface="Gill Sans MT" pitchFamily="34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9674E-D896-461E-9F73-79EED368A2FD}" type="datetime1">
              <a:rPr lang="en-US"/>
              <a:pPr>
                <a:defRPr/>
              </a:pPr>
              <a:t>9/3/2012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9B149-E150-48E9-AF6B-FD67EF28EA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3E663E36-915E-4F50-983E-A93566749147}" type="datetime1">
              <a:rPr lang="en-US"/>
              <a:pPr>
                <a:defRPr/>
              </a:pPr>
              <a:t>9/3/2012</a:t>
            </a:fld>
            <a:endParaRPr lang="en-US">
              <a:solidFill>
                <a:srgbClr val="AAA393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1626835E-F3AD-40AE-B9C0-32C6FA9C3D91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AAA393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.acm.org/citation.cfm?id=75273&amp;dl=GUIDE&amp;coll=GUIDE&amp;CFID=70675995&amp;CFTOKEN=55107549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CSCI 558L</a:t>
            </a:r>
            <a:b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Lecture 3: Computer Networking and Ethernet</a:t>
            </a:r>
            <a:endParaRPr lang="en-US" sz="2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/>
          <a:lstStyle/>
          <a:p>
            <a:pPr marL="26988" eaLnBrk="1" hangingPunct="1">
              <a:lnSpc>
                <a:spcPct val="80000"/>
              </a:lnSpc>
            </a:pPr>
            <a:r>
              <a:rPr lang="en-US" smtClean="0">
                <a:solidFill>
                  <a:srgbClr val="320E04"/>
                </a:solidFill>
              </a:rPr>
              <a:t>Internetworking and Distributed Systems Laboratory</a:t>
            </a:r>
          </a:p>
          <a:p>
            <a:pPr marL="26988" eaLnBrk="1" hangingPunct="1">
              <a:lnSpc>
                <a:spcPct val="80000"/>
              </a:lnSpc>
            </a:pPr>
            <a:endParaRPr lang="en-US" sz="2000" smtClean="0">
              <a:solidFill>
                <a:srgbClr val="320E04"/>
              </a:solidFill>
            </a:endParaRPr>
          </a:p>
          <a:p>
            <a:pPr marL="26988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320E04"/>
                </a:solidFill>
              </a:rPr>
              <a:t>Young Cho</a:t>
            </a:r>
          </a:p>
          <a:p>
            <a:pPr marL="26988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320E04"/>
                </a:solidFill>
              </a:rPr>
              <a:t>Department of Computer Science</a:t>
            </a:r>
          </a:p>
          <a:p>
            <a:pPr marL="26988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320E04"/>
                </a:solidFill>
              </a:rPr>
              <a:t>University of Southern California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54284A8-B9F6-420B-B806-DCB44221AC7F}" type="datetime1">
              <a:rPr lang="en-US" smtClean="0"/>
              <a:pPr/>
              <a:t>9/3/2012</a:t>
            </a:fld>
            <a:endParaRPr lang="en-US" smtClean="0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E2FD312-6D4A-424C-A673-65F9BC8AE88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Internetworking and Dist. Systems</a:t>
            </a:r>
          </a:p>
        </p:txBody>
      </p:sp>
      <p:sp>
        <p:nvSpPr>
          <p:cNvPr id="14343" name="TextBox 6"/>
          <p:cNvSpPr txBox="1">
            <a:spLocks noChangeArrowheads="1"/>
          </p:cNvSpPr>
          <p:nvPr/>
        </p:nvSpPr>
        <p:spPr bwMode="auto">
          <a:xfrm>
            <a:off x="6019800" y="6096000"/>
            <a:ext cx="28130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>
                <a:latin typeface="Gill Sans MT" pitchFamily="34" charset="0"/>
              </a:rPr>
              <a:t>Slides adopted from Berkeley  and Rice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2">
                    <a:satMod val="130000"/>
                  </a:schemeClr>
                </a:solidFill>
              </a:rPr>
              <a:t>Open System Interconnection Reference Model</a:t>
            </a:r>
            <a:endParaRPr lang="en-US" sz="28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8764606-38C1-4871-A30B-1EFA95FA2120}" type="datetime1">
              <a:rPr lang="en-US" smtClean="0"/>
              <a:pPr/>
              <a:t>9/3/2012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0CCDE14-543C-481C-ADEB-0652F7981CBC}" type="slidenum">
              <a:rPr lang="en-US" smtClean="0"/>
              <a:pPr/>
              <a:t>10</a:t>
            </a:fld>
            <a:endParaRPr lang="en-US" smtClean="0"/>
          </a:p>
        </p:txBody>
      </p:sp>
      <p:pic>
        <p:nvPicPr>
          <p:cNvPr id="153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24957"/>
          <a:stretch>
            <a:fillRect/>
          </a:stretch>
        </p:blipFill>
        <p:spPr>
          <a:xfrm>
            <a:off x="3276600" y="1295400"/>
            <a:ext cx="3810000" cy="5287963"/>
          </a:xfrm>
        </p:spPr>
      </p:pic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7162800" y="5943600"/>
            <a:ext cx="1447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i="1">
                <a:latin typeface="Gill Sans MT" pitchFamily="34" charset="0"/>
              </a:rPr>
              <a:t>From computer desktop encyclopedia © 2004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Lower Layers Networking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Physical Layer</a:t>
            </a:r>
          </a:p>
          <a:p>
            <a:pPr lvl="1" eaLnBrk="1" hangingPunct="1"/>
            <a:r>
              <a:rPr lang="en-US" smtClean="0"/>
              <a:t>Types of physical links</a:t>
            </a:r>
          </a:p>
          <a:p>
            <a:pPr lvl="1" eaLnBrk="1" hangingPunct="1"/>
            <a:r>
              <a:rPr lang="en-US" smtClean="0"/>
              <a:t>Configurations and scalability</a:t>
            </a:r>
          </a:p>
          <a:p>
            <a:pPr eaLnBrk="1" hangingPunct="1"/>
            <a:r>
              <a:rPr lang="en-US" smtClean="0"/>
              <a:t>Arbitration/Control of Medium</a:t>
            </a:r>
          </a:p>
          <a:p>
            <a:pPr lvl="1" eaLnBrk="1" hangingPunct="1"/>
            <a:r>
              <a:rPr lang="en-US" smtClean="0"/>
              <a:t>Transmitting with address</a:t>
            </a:r>
          </a:p>
          <a:p>
            <a:pPr lvl="1" eaLnBrk="1" hangingPunct="1"/>
            <a:r>
              <a:rPr lang="en-US" smtClean="0"/>
              <a:t>Fairness and Performance on Transmission</a:t>
            </a:r>
          </a:p>
          <a:p>
            <a:pPr eaLnBrk="1" hangingPunct="1"/>
            <a:r>
              <a:rPr lang="en-US" smtClean="0"/>
              <a:t>Network Layer</a:t>
            </a:r>
          </a:p>
          <a:p>
            <a:pPr lvl="1" eaLnBrk="1" hangingPunct="1"/>
            <a:r>
              <a:rPr lang="en-US" smtClean="0"/>
              <a:t>Routing over heterogeneous networks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640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08B2316-18F7-403F-9F5D-27E3F3A48F1B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Physical Layer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Links</a:t>
            </a:r>
          </a:p>
          <a:p>
            <a:pPr lvl="1" eaLnBrk="1" hangingPunct="1"/>
            <a:r>
              <a:rPr lang="en-US" smtClean="0"/>
              <a:t>Wires/Wireless</a:t>
            </a:r>
          </a:p>
          <a:p>
            <a:pPr lvl="1" eaLnBrk="1" hangingPunct="1"/>
            <a:r>
              <a:rPr lang="en-US" smtClean="0"/>
              <a:t>Optics, Copper,  Acoustics, RF and etc.</a:t>
            </a:r>
          </a:p>
          <a:p>
            <a:pPr eaLnBrk="1" hangingPunct="1"/>
            <a:r>
              <a:rPr lang="en-US" smtClean="0"/>
              <a:t>Configurations</a:t>
            </a:r>
          </a:p>
          <a:p>
            <a:pPr lvl="1" eaLnBrk="1" hangingPunct="1"/>
            <a:r>
              <a:rPr lang="en-US" smtClean="0"/>
              <a:t>Bus, Ring, Star, and etc.</a:t>
            </a:r>
          </a:p>
          <a:p>
            <a:pPr lvl="1" eaLnBrk="1" hangingPunct="1"/>
            <a:r>
              <a:rPr lang="en-US" smtClean="0"/>
              <a:t>Bandwith/Latency/Cost</a:t>
            </a:r>
          </a:p>
          <a:p>
            <a:pPr eaLnBrk="1" hangingPunct="1"/>
            <a:r>
              <a:rPr lang="en-US" smtClean="0"/>
              <a:t>Scalability</a:t>
            </a:r>
          </a:p>
          <a:p>
            <a:pPr lvl="1" eaLnBrk="1" hangingPunct="1"/>
            <a:r>
              <a:rPr lang="en-US" smtClean="0"/>
              <a:t>Composition</a:t>
            </a:r>
          </a:p>
          <a:p>
            <a:pPr lvl="1" eaLnBrk="1" hangingPunct="1"/>
            <a:r>
              <a:rPr lang="en-US" smtClean="0"/>
              <a:t>Maximum number of nodes</a:t>
            </a:r>
          </a:p>
          <a:p>
            <a:pPr eaLnBrk="1" hangingPunct="1"/>
            <a:endParaRPr lang="en-US" smtClean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1160B6-381A-4234-B2F6-836EB8033691}" type="datetime1">
              <a:rPr lang="en-US" smtClean="0"/>
              <a:pPr/>
              <a:t>9/3/2012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29BC33-B153-4CFF-AAE8-7ACDA390961D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Medium Access Control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843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Fixed assignment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Each node gets a slice of the bandwidth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Examples:  TDMA, FDMA, CDMA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popular in wireless devices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Reservation-based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Reserve the channel when using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Example:  Token Ring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Contention-based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Nodes contend and recover from collisions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Examples:  Aloha, Ethernet</a:t>
            </a:r>
          </a:p>
          <a:p>
            <a:pPr eaLnBrk="1" hangingPunct="1">
              <a:lnSpc>
                <a:spcPct val="90000"/>
              </a:lnSpc>
            </a:pPr>
            <a:endParaRPr lang="en-US" sz="30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640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6007589-83A6-4BE4-9DB1-0B26A31538D0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002D490-9C3F-4A01-A4DF-E08D6F22D06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23945" name="Rectangle 41"/>
          <p:cNvSpPr>
            <a:spLocks noChangeArrowheads="1"/>
          </p:cNvSpPr>
          <p:nvPr/>
        </p:nvSpPr>
        <p:spPr bwMode="auto">
          <a:xfrm>
            <a:off x="381000" y="1676400"/>
            <a:ext cx="84582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OSI Layers and Locations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981200" y="37338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981200" y="4191000"/>
            <a:ext cx="1447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3733800" y="4191000"/>
            <a:ext cx="1447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3733800" y="4648200"/>
            <a:ext cx="1447800" cy="4572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45" name="Rectangle 11"/>
          <p:cNvSpPr>
            <a:spLocks noChangeArrowheads="1"/>
          </p:cNvSpPr>
          <p:nvPr/>
        </p:nvSpPr>
        <p:spPr bwMode="auto">
          <a:xfrm>
            <a:off x="5411788" y="37338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46" name="Rectangle 12"/>
          <p:cNvSpPr>
            <a:spLocks noChangeArrowheads="1"/>
          </p:cNvSpPr>
          <p:nvPr/>
        </p:nvSpPr>
        <p:spPr bwMode="auto">
          <a:xfrm>
            <a:off x="5411788" y="4191000"/>
            <a:ext cx="1447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47" name="Rectangle 17"/>
          <p:cNvSpPr>
            <a:spLocks noChangeArrowheads="1"/>
          </p:cNvSpPr>
          <p:nvPr/>
        </p:nvSpPr>
        <p:spPr bwMode="auto">
          <a:xfrm>
            <a:off x="1981200" y="2590800"/>
            <a:ext cx="14478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48" name="Rectangle 18"/>
          <p:cNvSpPr>
            <a:spLocks noChangeArrowheads="1"/>
          </p:cNvSpPr>
          <p:nvPr/>
        </p:nvSpPr>
        <p:spPr bwMode="auto">
          <a:xfrm>
            <a:off x="1981200" y="2209800"/>
            <a:ext cx="1447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49" name="Text Box 22"/>
          <p:cNvSpPr txBox="1">
            <a:spLocks noChangeArrowheads="1"/>
          </p:cNvSpPr>
          <p:nvPr/>
        </p:nvSpPr>
        <p:spPr bwMode="auto">
          <a:xfrm>
            <a:off x="4116388" y="5257800"/>
            <a:ext cx="757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Switch</a:t>
            </a:r>
          </a:p>
        </p:txBody>
      </p:sp>
      <p:sp>
        <p:nvSpPr>
          <p:cNvPr id="39950" name="Text Box 23"/>
          <p:cNvSpPr txBox="1">
            <a:spLocks noChangeArrowheads="1"/>
          </p:cNvSpPr>
          <p:nvPr/>
        </p:nvSpPr>
        <p:spPr bwMode="auto">
          <a:xfrm>
            <a:off x="5735638" y="5283200"/>
            <a:ext cx="757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Router</a:t>
            </a:r>
          </a:p>
        </p:txBody>
      </p:sp>
      <p:sp>
        <p:nvSpPr>
          <p:cNvPr id="39951" name="Text Box 24"/>
          <p:cNvSpPr txBox="1">
            <a:spLocks noChangeArrowheads="1"/>
          </p:cNvSpPr>
          <p:nvPr/>
        </p:nvSpPr>
        <p:spPr bwMode="auto">
          <a:xfrm>
            <a:off x="2379663" y="5268913"/>
            <a:ext cx="579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Host</a:t>
            </a:r>
          </a:p>
        </p:txBody>
      </p:sp>
      <p:sp>
        <p:nvSpPr>
          <p:cNvPr id="39952" name="Text Box 25"/>
          <p:cNvSpPr txBox="1">
            <a:spLocks noChangeArrowheads="1"/>
          </p:cNvSpPr>
          <p:nvPr/>
        </p:nvSpPr>
        <p:spPr bwMode="auto">
          <a:xfrm>
            <a:off x="7551738" y="5283200"/>
            <a:ext cx="579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Host</a:t>
            </a:r>
          </a:p>
        </p:txBody>
      </p:sp>
      <p:sp>
        <p:nvSpPr>
          <p:cNvPr id="39953" name="Line 28"/>
          <p:cNvSpPr>
            <a:spLocks noChangeShapeType="1"/>
          </p:cNvSpPr>
          <p:nvPr/>
        </p:nvSpPr>
        <p:spPr bwMode="auto">
          <a:xfrm flipV="1">
            <a:off x="4038600" y="4495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Line 29"/>
          <p:cNvSpPr>
            <a:spLocks noChangeShapeType="1"/>
          </p:cNvSpPr>
          <p:nvPr/>
        </p:nvSpPr>
        <p:spPr bwMode="auto">
          <a:xfrm>
            <a:off x="4038600" y="44958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Line 30"/>
          <p:cNvSpPr>
            <a:spLocks noChangeShapeType="1"/>
          </p:cNvSpPr>
          <p:nvPr/>
        </p:nvSpPr>
        <p:spPr bwMode="auto">
          <a:xfrm>
            <a:off x="4876800" y="4495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Text Box 37"/>
          <p:cNvSpPr txBox="1">
            <a:spLocks noChangeArrowheads="1"/>
          </p:cNvSpPr>
          <p:nvPr/>
        </p:nvSpPr>
        <p:spPr bwMode="auto">
          <a:xfrm>
            <a:off x="684213" y="2209800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Application</a:t>
            </a:r>
          </a:p>
        </p:txBody>
      </p:sp>
      <p:sp>
        <p:nvSpPr>
          <p:cNvPr id="39957" name="Text Box 38"/>
          <p:cNvSpPr txBox="1">
            <a:spLocks noChangeArrowheads="1"/>
          </p:cNvSpPr>
          <p:nvPr/>
        </p:nvSpPr>
        <p:spPr bwMode="auto">
          <a:xfrm>
            <a:off x="685800" y="3429000"/>
            <a:ext cx="1014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Transport</a:t>
            </a:r>
          </a:p>
        </p:txBody>
      </p:sp>
      <p:sp>
        <p:nvSpPr>
          <p:cNvPr id="39958" name="Text Box 39"/>
          <p:cNvSpPr txBox="1">
            <a:spLocks noChangeArrowheads="1"/>
          </p:cNvSpPr>
          <p:nvPr/>
        </p:nvSpPr>
        <p:spPr bwMode="auto">
          <a:xfrm>
            <a:off x="685800" y="3810000"/>
            <a:ext cx="885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Network</a:t>
            </a:r>
          </a:p>
        </p:txBody>
      </p:sp>
      <p:sp>
        <p:nvSpPr>
          <p:cNvPr id="39959" name="Text Box 40"/>
          <p:cNvSpPr txBox="1">
            <a:spLocks noChangeArrowheads="1"/>
          </p:cNvSpPr>
          <p:nvPr/>
        </p:nvSpPr>
        <p:spPr bwMode="auto">
          <a:xfrm>
            <a:off x="685800" y="4267200"/>
            <a:ext cx="984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Data Link</a:t>
            </a:r>
          </a:p>
        </p:txBody>
      </p:sp>
      <p:sp>
        <p:nvSpPr>
          <p:cNvPr id="39960" name="Rectangle 43"/>
          <p:cNvSpPr>
            <a:spLocks noChangeArrowheads="1"/>
          </p:cNvSpPr>
          <p:nvPr/>
        </p:nvSpPr>
        <p:spPr bwMode="auto">
          <a:xfrm>
            <a:off x="1981200" y="335280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61" name="Rectangle 44"/>
          <p:cNvSpPr>
            <a:spLocks noChangeArrowheads="1"/>
          </p:cNvSpPr>
          <p:nvPr/>
        </p:nvSpPr>
        <p:spPr bwMode="auto">
          <a:xfrm>
            <a:off x="1981200" y="2971800"/>
            <a:ext cx="14478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62" name="Text Box 45"/>
          <p:cNvSpPr txBox="1">
            <a:spLocks noChangeArrowheads="1"/>
          </p:cNvSpPr>
          <p:nvPr/>
        </p:nvSpPr>
        <p:spPr bwMode="auto">
          <a:xfrm>
            <a:off x="684213" y="2667000"/>
            <a:ext cx="1260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Presentation</a:t>
            </a:r>
          </a:p>
        </p:txBody>
      </p:sp>
      <p:sp>
        <p:nvSpPr>
          <p:cNvPr id="39963" name="Text Box 46"/>
          <p:cNvSpPr txBox="1">
            <a:spLocks noChangeArrowheads="1"/>
          </p:cNvSpPr>
          <p:nvPr/>
        </p:nvSpPr>
        <p:spPr bwMode="auto">
          <a:xfrm>
            <a:off x="684213" y="3048000"/>
            <a:ext cx="866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Session</a:t>
            </a:r>
          </a:p>
        </p:txBody>
      </p:sp>
      <p:sp>
        <p:nvSpPr>
          <p:cNvPr id="39964" name="Line 54"/>
          <p:cNvSpPr>
            <a:spLocks noChangeShapeType="1"/>
          </p:cNvSpPr>
          <p:nvPr/>
        </p:nvSpPr>
        <p:spPr bwMode="auto">
          <a:xfrm>
            <a:off x="5791200" y="39624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5" name="Rectangle 56"/>
          <p:cNvSpPr>
            <a:spLocks noChangeArrowheads="1"/>
          </p:cNvSpPr>
          <p:nvPr/>
        </p:nvSpPr>
        <p:spPr bwMode="auto">
          <a:xfrm>
            <a:off x="1981200" y="4648200"/>
            <a:ext cx="1447800" cy="4572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66" name="Line 27"/>
          <p:cNvSpPr>
            <a:spLocks noChangeShapeType="1"/>
          </p:cNvSpPr>
          <p:nvPr/>
        </p:nvSpPr>
        <p:spPr bwMode="auto">
          <a:xfrm>
            <a:off x="2667000" y="4953000"/>
            <a:ext cx="1371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7" name="Line 26"/>
          <p:cNvSpPr>
            <a:spLocks noChangeShapeType="1"/>
          </p:cNvSpPr>
          <p:nvPr/>
        </p:nvSpPr>
        <p:spPr bwMode="auto">
          <a:xfrm>
            <a:off x="2667000" y="1981200"/>
            <a:ext cx="0" cy="297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8" name="Text Box 58"/>
          <p:cNvSpPr txBox="1">
            <a:spLocks noChangeArrowheads="1"/>
          </p:cNvSpPr>
          <p:nvPr/>
        </p:nvSpPr>
        <p:spPr bwMode="auto">
          <a:xfrm>
            <a:off x="685800" y="4724400"/>
            <a:ext cx="9064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Physical</a:t>
            </a:r>
          </a:p>
        </p:txBody>
      </p:sp>
      <p:sp>
        <p:nvSpPr>
          <p:cNvPr id="39969" name="Rectangle 75"/>
          <p:cNvSpPr>
            <a:spLocks noChangeArrowheads="1"/>
          </p:cNvSpPr>
          <p:nvPr/>
        </p:nvSpPr>
        <p:spPr bwMode="auto">
          <a:xfrm>
            <a:off x="7086600" y="37338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70" name="Rectangle 76"/>
          <p:cNvSpPr>
            <a:spLocks noChangeArrowheads="1"/>
          </p:cNvSpPr>
          <p:nvPr/>
        </p:nvSpPr>
        <p:spPr bwMode="auto">
          <a:xfrm>
            <a:off x="7086600" y="4191000"/>
            <a:ext cx="1447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71" name="Rectangle 77"/>
          <p:cNvSpPr>
            <a:spLocks noChangeArrowheads="1"/>
          </p:cNvSpPr>
          <p:nvPr/>
        </p:nvSpPr>
        <p:spPr bwMode="auto">
          <a:xfrm>
            <a:off x="7086600" y="2590800"/>
            <a:ext cx="14478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72" name="Rectangle 78"/>
          <p:cNvSpPr>
            <a:spLocks noChangeArrowheads="1"/>
          </p:cNvSpPr>
          <p:nvPr/>
        </p:nvSpPr>
        <p:spPr bwMode="auto">
          <a:xfrm>
            <a:off x="7086600" y="2209800"/>
            <a:ext cx="1447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73" name="Rectangle 79"/>
          <p:cNvSpPr>
            <a:spLocks noChangeArrowheads="1"/>
          </p:cNvSpPr>
          <p:nvPr/>
        </p:nvSpPr>
        <p:spPr bwMode="auto">
          <a:xfrm>
            <a:off x="7086600" y="335280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74" name="Rectangle 80"/>
          <p:cNvSpPr>
            <a:spLocks noChangeArrowheads="1"/>
          </p:cNvSpPr>
          <p:nvPr/>
        </p:nvSpPr>
        <p:spPr bwMode="auto">
          <a:xfrm>
            <a:off x="7086600" y="2971800"/>
            <a:ext cx="14478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75" name="Rectangle 81"/>
          <p:cNvSpPr>
            <a:spLocks noChangeArrowheads="1"/>
          </p:cNvSpPr>
          <p:nvPr/>
        </p:nvSpPr>
        <p:spPr bwMode="auto">
          <a:xfrm>
            <a:off x="7086600" y="4648200"/>
            <a:ext cx="1447800" cy="4572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76" name="Rectangle 82"/>
          <p:cNvSpPr>
            <a:spLocks noChangeArrowheads="1"/>
          </p:cNvSpPr>
          <p:nvPr/>
        </p:nvSpPr>
        <p:spPr bwMode="auto">
          <a:xfrm>
            <a:off x="5410200" y="4648200"/>
            <a:ext cx="1447800" cy="4572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77" name="Line 31"/>
          <p:cNvSpPr>
            <a:spLocks noChangeShapeType="1"/>
          </p:cNvSpPr>
          <p:nvPr/>
        </p:nvSpPr>
        <p:spPr bwMode="auto">
          <a:xfrm>
            <a:off x="4876800" y="4953000"/>
            <a:ext cx="9159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8" name="Line 53"/>
          <p:cNvSpPr>
            <a:spLocks noChangeShapeType="1"/>
          </p:cNvSpPr>
          <p:nvPr/>
        </p:nvSpPr>
        <p:spPr bwMode="auto">
          <a:xfrm flipV="1">
            <a:off x="5791200" y="3962400"/>
            <a:ext cx="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9" name="Line 55"/>
          <p:cNvSpPr>
            <a:spLocks noChangeShapeType="1"/>
          </p:cNvSpPr>
          <p:nvPr/>
        </p:nvSpPr>
        <p:spPr bwMode="auto">
          <a:xfrm>
            <a:off x="6629400" y="3962400"/>
            <a:ext cx="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6629400" y="1981200"/>
            <a:ext cx="1219200" cy="2971800"/>
            <a:chOff x="4176" y="1536"/>
            <a:chExt cx="768" cy="1584"/>
          </a:xfrm>
        </p:grpSpPr>
        <p:sp>
          <p:nvSpPr>
            <p:cNvPr id="39981" name="Line 35"/>
            <p:cNvSpPr>
              <a:spLocks noChangeShapeType="1"/>
            </p:cNvSpPr>
            <p:nvPr/>
          </p:nvSpPr>
          <p:spPr bwMode="auto">
            <a:xfrm>
              <a:off x="4176" y="3120"/>
              <a:ext cx="76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Line 36"/>
            <p:cNvSpPr>
              <a:spLocks noChangeShapeType="1"/>
            </p:cNvSpPr>
            <p:nvPr/>
          </p:nvSpPr>
          <p:spPr bwMode="auto">
            <a:xfrm flipV="1">
              <a:off x="4944" y="1536"/>
              <a:ext cx="0" cy="15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9520B0-1DF0-4741-AC85-5AC57B01316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66242" name="Rectangle 2"/>
          <p:cNvSpPr>
            <a:spLocks noChangeArrowheads="1"/>
          </p:cNvSpPr>
          <p:nvPr/>
        </p:nvSpPr>
        <p:spPr bwMode="auto">
          <a:xfrm>
            <a:off x="381000" y="1676400"/>
            <a:ext cx="84582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Layer Encapsulation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 rot="10800000">
            <a:off x="2590800" y="3733800"/>
            <a:ext cx="762000" cy="304800"/>
            <a:chOff x="1632" y="2400"/>
            <a:chExt cx="480" cy="192"/>
          </a:xfrm>
        </p:grpSpPr>
        <p:sp>
          <p:nvSpPr>
            <p:cNvPr id="41010" name="Rectangle 6"/>
            <p:cNvSpPr>
              <a:spLocks noChangeArrowheads="1"/>
            </p:cNvSpPr>
            <p:nvPr/>
          </p:nvSpPr>
          <p:spPr bwMode="auto">
            <a:xfrm>
              <a:off x="1632" y="2400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1011" name="Rectangle 7"/>
            <p:cNvSpPr>
              <a:spLocks noChangeArrowheads="1"/>
            </p:cNvSpPr>
            <p:nvPr/>
          </p:nvSpPr>
          <p:spPr bwMode="auto">
            <a:xfrm>
              <a:off x="1968" y="2400"/>
              <a:ext cx="144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 rot="10800000">
            <a:off x="2590800" y="4343400"/>
            <a:ext cx="914400" cy="304800"/>
            <a:chOff x="1632" y="2736"/>
            <a:chExt cx="576" cy="192"/>
          </a:xfrm>
        </p:grpSpPr>
        <p:sp>
          <p:nvSpPr>
            <p:cNvPr id="41007" name="Rectangle 9"/>
            <p:cNvSpPr>
              <a:spLocks noChangeArrowheads="1"/>
            </p:cNvSpPr>
            <p:nvPr/>
          </p:nvSpPr>
          <p:spPr bwMode="auto">
            <a:xfrm>
              <a:off x="1632" y="273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1008" name="Rectangle 10"/>
            <p:cNvSpPr>
              <a:spLocks noChangeArrowheads="1"/>
            </p:cNvSpPr>
            <p:nvPr/>
          </p:nvSpPr>
          <p:spPr bwMode="auto">
            <a:xfrm>
              <a:off x="1968" y="2736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1009" name="Rectangle 11"/>
            <p:cNvSpPr>
              <a:spLocks noChangeArrowheads="1"/>
            </p:cNvSpPr>
            <p:nvPr/>
          </p:nvSpPr>
          <p:spPr bwMode="auto">
            <a:xfrm>
              <a:off x="2112" y="2736"/>
              <a:ext cx="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 rot="10800000">
            <a:off x="2590800" y="4800600"/>
            <a:ext cx="1143000" cy="304800"/>
            <a:chOff x="1632" y="3024"/>
            <a:chExt cx="720" cy="192"/>
          </a:xfrm>
        </p:grpSpPr>
        <p:sp>
          <p:nvSpPr>
            <p:cNvPr id="41003" name="Rectangle 13"/>
            <p:cNvSpPr>
              <a:spLocks noChangeArrowheads="1"/>
            </p:cNvSpPr>
            <p:nvPr/>
          </p:nvSpPr>
          <p:spPr bwMode="auto">
            <a:xfrm>
              <a:off x="1632" y="302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1004" name="Rectangle 14"/>
            <p:cNvSpPr>
              <a:spLocks noChangeArrowheads="1"/>
            </p:cNvSpPr>
            <p:nvPr/>
          </p:nvSpPr>
          <p:spPr bwMode="auto">
            <a:xfrm>
              <a:off x="1968" y="3024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1005" name="Rectangle 15"/>
            <p:cNvSpPr>
              <a:spLocks noChangeArrowheads="1"/>
            </p:cNvSpPr>
            <p:nvPr/>
          </p:nvSpPr>
          <p:spPr bwMode="auto">
            <a:xfrm>
              <a:off x="2112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1006" name="Rectangle 16"/>
            <p:cNvSpPr>
              <a:spLocks noChangeArrowheads="1"/>
            </p:cNvSpPr>
            <p:nvPr/>
          </p:nvSpPr>
          <p:spPr bwMode="auto">
            <a:xfrm>
              <a:off x="2208" y="3024"/>
              <a:ext cx="14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sp>
        <p:nvSpPr>
          <p:cNvPr id="40969" name="Rectangle 17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0970" name="Rectangle 18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0971" name="Rectangle 19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0972" name="Rectangle 20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914400" y="2743200"/>
            <a:ext cx="1447800" cy="1524000"/>
            <a:chOff x="576" y="1728"/>
            <a:chExt cx="912" cy="960"/>
          </a:xfrm>
        </p:grpSpPr>
        <p:sp>
          <p:nvSpPr>
            <p:cNvPr id="41001" name="Rectangle 22"/>
            <p:cNvSpPr>
              <a:spLocks noChangeArrowheads="1"/>
            </p:cNvSpPr>
            <p:nvPr/>
          </p:nvSpPr>
          <p:spPr bwMode="auto">
            <a:xfrm>
              <a:off x="576" y="2160"/>
              <a:ext cx="912" cy="5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1002" name="Rectangle 23"/>
            <p:cNvSpPr>
              <a:spLocks noChangeArrowheads="1"/>
            </p:cNvSpPr>
            <p:nvPr/>
          </p:nvSpPr>
          <p:spPr bwMode="auto">
            <a:xfrm>
              <a:off x="576" y="1728"/>
              <a:ext cx="912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6629400" y="2743200"/>
            <a:ext cx="1447800" cy="1524000"/>
            <a:chOff x="576" y="1728"/>
            <a:chExt cx="912" cy="960"/>
          </a:xfrm>
        </p:grpSpPr>
        <p:sp>
          <p:nvSpPr>
            <p:cNvPr id="40999" name="Rectangle 25"/>
            <p:cNvSpPr>
              <a:spLocks noChangeArrowheads="1"/>
            </p:cNvSpPr>
            <p:nvPr/>
          </p:nvSpPr>
          <p:spPr bwMode="auto">
            <a:xfrm>
              <a:off x="576" y="2160"/>
              <a:ext cx="912" cy="5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1000" name="Rectangle 26"/>
            <p:cNvSpPr>
              <a:spLocks noChangeArrowheads="1"/>
            </p:cNvSpPr>
            <p:nvPr/>
          </p:nvSpPr>
          <p:spPr bwMode="auto">
            <a:xfrm>
              <a:off x="576" y="1728"/>
              <a:ext cx="912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sp>
        <p:nvSpPr>
          <p:cNvPr id="40975" name="Line 27"/>
          <p:cNvSpPr>
            <a:spLocks noChangeShapeType="1"/>
          </p:cNvSpPr>
          <p:nvPr/>
        </p:nvSpPr>
        <p:spPr bwMode="auto">
          <a:xfrm>
            <a:off x="1600200" y="2438400"/>
            <a:ext cx="0" cy="2514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Line 28"/>
          <p:cNvSpPr>
            <a:spLocks noChangeShapeType="1"/>
          </p:cNvSpPr>
          <p:nvPr/>
        </p:nvSpPr>
        <p:spPr bwMode="auto">
          <a:xfrm flipV="1">
            <a:off x="7391400" y="2438400"/>
            <a:ext cx="0" cy="2514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Line 29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30"/>
          <p:cNvSpPr>
            <a:spLocks noChangeShapeType="1"/>
          </p:cNvSpPr>
          <p:nvPr/>
        </p:nvSpPr>
        <p:spPr bwMode="auto">
          <a:xfrm>
            <a:off x="1600200" y="51816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Line 31"/>
          <p:cNvSpPr>
            <a:spLocks noChangeShapeType="1"/>
          </p:cNvSpPr>
          <p:nvPr/>
        </p:nvSpPr>
        <p:spPr bwMode="auto">
          <a:xfrm>
            <a:off x="7391400" y="51816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Rectangle 32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grpSp>
        <p:nvGrpSpPr>
          <p:cNvPr id="7" name="Group 33"/>
          <p:cNvGrpSpPr>
            <a:grpSpLocks/>
          </p:cNvGrpSpPr>
          <p:nvPr/>
        </p:nvGrpSpPr>
        <p:grpSpPr bwMode="auto">
          <a:xfrm rot="10800000">
            <a:off x="5715000" y="3733800"/>
            <a:ext cx="762000" cy="304800"/>
            <a:chOff x="1632" y="2400"/>
            <a:chExt cx="480" cy="192"/>
          </a:xfrm>
        </p:grpSpPr>
        <p:sp>
          <p:nvSpPr>
            <p:cNvPr id="40997" name="Rectangle 34"/>
            <p:cNvSpPr>
              <a:spLocks noChangeArrowheads="1"/>
            </p:cNvSpPr>
            <p:nvPr/>
          </p:nvSpPr>
          <p:spPr bwMode="auto">
            <a:xfrm>
              <a:off x="1632" y="2400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0998" name="Rectangle 35"/>
            <p:cNvSpPr>
              <a:spLocks noChangeArrowheads="1"/>
            </p:cNvSpPr>
            <p:nvPr/>
          </p:nvSpPr>
          <p:spPr bwMode="auto">
            <a:xfrm>
              <a:off x="1968" y="2400"/>
              <a:ext cx="144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 rot="10800000">
            <a:off x="5562600" y="4343400"/>
            <a:ext cx="914400" cy="304800"/>
            <a:chOff x="1632" y="2736"/>
            <a:chExt cx="576" cy="192"/>
          </a:xfrm>
        </p:grpSpPr>
        <p:sp>
          <p:nvSpPr>
            <p:cNvPr id="40994" name="Rectangle 37"/>
            <p:cNvSpPr>
              <a:spLocks noChangeArrowheads="1"/>
            </p:cNvSpPr>
            <p:nvPr/>
          </p:nvSpPr>
          <p:spPr bwMode="auto">
            <a:xfrm>
              <a:off x="1632" y="273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0995" name="Rectangle 38"/>
            <p:cNvSpPr>
              <a:spLocks noChangeArrowheads="1"/>
            </p:cNvSpPr>
            <p:nvPr/>
          </p:nvSpPr>
          <p:spPr bwMode="auto">
            <a:xfrm>
              <a:off x="1968" y="2736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0996" name="Rectangle 39"/>
            <p:cNvSpPr>
              <a:spLocks noChangeArrowheads="1"/>
            </p:cNvSpPr>
            <p:nvPr/>
          </p:nvSpPr>
          <p:spPr bwMode="auto">
            <a:xfrm>
              <a:off x="2112" y="2736"/>
              <a:ext cx="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 rot="10800000">
            <a:off x="5334000" y="4800600"/>
            <a:ext cx="1143000" cy="304800"/>
            <a:chOff x="1632" y="3024"/>
            <a:chExt cx="720" cy="192"/>
          </a:xfrm>
        </p:grpSpPr>
        <p:sp>
          <p:nvSpPr>
            <p:cNvPr id="40990" name="Rectangle 41"/>
            <p:cNvSpPr>
              <a:spLocks noChangeArrowheads="1"/>
            </p:cNvSpPr>
            <p:nvPr/>
          </p:nvSpPr>
          <p:spPr bwMode="auto">
            <a:xfrm>
              <a:off x="1632" y="302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0991" name="Rectangle 42"/>
            <p:cNvSpPr>
              <a:spLocks noChangeArrowheads="1"/>
            </p:cNvSpPr>
            <p:nvPr/>
          </p:nvSpPr>
          <p:spPr bwMode="auto">
            <a:xfrm>
              <a:off x="1968" y="3024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0992" name="Rectangle 43"/>
            <p:cNvSpPr>
              <a:spLocks noChangeArrowheads="1"/>
            </p:cNvSpPr>
            <p:nvPr/>
          </p:nvSpPr>
          <p:spPr bwMode="auto">
            <a:xfrm>
              <a:off x="2112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0993" name="Rectangle 44"/>
            <p:cNvSpPr>
              <a:spLocks noChangeArrowheads="1"/>
            </p:cNvSpPr>
            <p:nvPr/>
          </p:nvSpPr>
          <p:spPr bwMode="auto">
            <a:xfrm>
              <a:off x="2208" y="3024"/>
              <a:ext cx="14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sp>
        <p:nvSpPr>
          <p:cNvPr id="40984" name="Text Box 45"/>
          <p:cNvSpPr txBox="1">
            <a:spLocks noChangeArrowheads="1"/>
          </p:cNvSpPr>
          <p:nvPr/>
        </p:nvSpPr>
        <p:spPr bwMode="auto">
          <a:xfrm>
            <a:off x="3722688" y="2895600"/>
            <a:ext cx="1419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Get index.html</a:t>
            </a:r>
          </a:p>
        </p:txBody>
      </p:sp>
      <p:sp>
        <p:nvSpPr>
          <p:cNvPr id="40985" name="Text Box 46"/>
          <p:cNvSpPr txBox="1">
            <a:spLocks noChangeArrowheads="1"/>
          </p:cNvSpPr>
          <p:nvPr/>
        </p:nvSpPr>
        <p:spPr bwMode="auto">
          <a:xfrm>
            <a:off x="3733800" y="3657600"/>
            <a:ext cx="1389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Connection ID</a:t>
            </a:r>
          </a:p>
        </p:txBody>
      </p:sp>
      <p:sp>
        <p:nvSpPr>
          <p:cNvPr id="40986" name="Text Box 47"/>
          <p:cNvSpPr txBox="1">
            <a:spLocks noChangeArrowheads="1"/>
          </p:cNvSpPr>
          <p:nvPr/>
        </p:nvSpPr>
        <p:spPr bwMode="auto">
          <a:xfrm>
            <a:off x="3532188" y="4343400"/>
            <a:ext cx="1804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Source/Destination</a:t>
            </a:r>
          </a:p>
        </p:txBody>
      </p:sp>
      <p:sp>
        <p:nvSpPr>
          <p:cNvPr id="40987" name="Text Box 48"/>
          <p:cNvSpPr txBox="1">
            <a:spLocks noChangeArrowheads="1"/>
          </p:cNvSpPr>
          <p:nvPr/>
        </p:nvSpPr>
        <p:spPr bwMode="auto">
          <a:xfrm>
            <a:off x="3810000" y="4800600"/>
            <a:ext cx="1311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Link Address</a:t>
            </a:r>
          </a:p>
        </p:txBody>
      </p:sp>
      <p:sp>
        <p:nvSpPr>
          <p:cNvPr id="40988" name="Text Box 49"/>
          <p:cNvSpPr txBox="1">
            <a:spLocks noChangeArrowheads="1"/>
          </p:cNvSpPr>
          <p:nvPr/>
        </p:nvSpPr>
        <p:spPr bwMode="auto">
          <a:xfrm>
            <a:off x="1066800" y="2057400"/>
            <a:ext cx="111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Gill Sans MT" pitchFamily="34" charset="0"/>
              </a:rPr>
              <a:t>User A</a:t>
            </a:r>
          </a:p>
        </p:txBody>
      </p:sp>
      <p:sp>
        <p:nvSpPr>
          <p:cNvPr id="40989" name="Text Box 50"/>
          <p:cNvSpPr txBox="1">
            <a:spLocks noChangeArrowheads="1"/>
          </p:cNvSpPr>
          <p:nvPr/>
        </p:nvSpPr>
        <p:spPr bwMode="auto">
          <a:xfrm>
            <a:off x="6884988" y="2057400"/>
            <a:ext cx="1116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Gill Sans MT" pitchFamily="34" charset="0"/>
              </a:rPr>
              <a:t>User 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97FDD20-6B76-40CD-BA51-9DD2A85454B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Remnants of Layering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Redundancy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Layer N may duplicate lower level functionality (e.g., error recovery)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Layers may need same info (timestamp, MTU)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Consequences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For assurance and guarantee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May hurt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Time Division Multiple Access 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0591831-3833-4117-9406-008100A5AFAD}" type="datetime1">
              <a:rPr lang="en-US" smtClean="0"/>
              <a:pPr/>
              <a:t>9/3/2012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590462A-8A80-48CD-ACD1-622ACD0EA995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194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55813" y="1676400"/>
            <a:ext cx="6257925" cy="4343400"/>
          </a:xfrm>
        </p:spPr>
      </p:pic>
      <p:sp>
        <p:nvSpPr>
          <p:cNvPr id="19463" name="TextBox 7"/>
          <p:cNvSpPr txBox="1">
            <a:spLocks noChangeArrowheads="1"/>
          </p:cNvSpPr>
          <p:nvPr/>
        </p:nvSpPr>
        <p:spPr bwMode="auto">
          <a:xfrm>
            <a:off x="7696200" y="6248400"/>
            <a:ext cx="990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i="1">
                <a:latin typeface="Gill Sans MT" pitchFamily="34" charset="0"/>
              </a:rPr>
              <a:t>from wikipedia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Token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Ring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IBM </a:t>
            </a:r>
            <a:r>
              <a:rPr lang="en-US" dirty="0"/>
              <a:t>in early 80’s as a new </a:t>
            </a:r>
            <a:r>
              <a:rPr lang="en-US"/>
              <a:t>LAN </a:t>
            </a:r>
            <a:r>
              <a:rPr lang="en-US" smtClean="0"/>
              <a:t>architecture</a:t>
            </a:r>
            <a:endParaRPr lang="en-US" dirty="0"/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Nodes </a:t>
            </a:r>
            <a:r>
              <a:rPr lang="en-US" dirty="0"/>
              <a:t>connected into a </a:t>
            </a:r>
            <a:r>
              <a:rPr lang="en-US" dirty="0" smtClean="0"/>
              <a:t>ring</a:t>
            </a:r>
            <a:endParaRPr lang="en-US" dirty="0"/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Special message called a token is passed </a:t>
            </a:r>
            <a:r>
              <a:rPr lang="en-US" dirty="0" smtClean="0"/>
              <a:t>around</a:t>
            </a:r>
            <a:endParaRPr lang="en-US" dirty="0"/>
          </a:p>
          <a:p>
            <a:pPr marL="886968" lvl="2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/>
              <a:t>When nodes gets the token it can transmit for a </a:t>
            </a:r>
            <a:r>
              <a:rPr lang="en-US" dirty="0" smtClean="0"/>
              <a:t>time</a:t>
            </a:r>
            <a:endParaRPr lang="en-US" dirty="0"/>
          </a:p>
          <a:p>
            <a:pPr marL="886968" lvl="2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/>
              <a:t>Every node gets an equal opportunity to send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IEEE 802.5 standard for Token Ring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Predictability</a:t>
            </a:r>
            <a:r>
              <a:rPr lang="en-US" dirty="0"/>
              <a:t>, fairness and reliability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Designed </a:t>
            </a:r>
            <a:r>
              <a:rPr lang="en-US" dirty="0"/>
              <a:t>to run at either 4Mbps and 16Mbps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Still used </a:t>
            </a:r>
            <a:r>
              <a:rPr lang="en-US" dirty="0" smtClean="0"/>
              <a:t>but </a:t>
            </a:r>
            <a:r>
              <a:rPr lang="en-US" dirty="0"/>
              <a:t>beaten out by Ethernet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640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1EBEE47-43A6-4693-9D2F-A4E53F4C1C80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Aloha Packet Radio Network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435100" y="3733800"/>
            <a:ext cx="7499350" cy="2514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smtClean="0"/>
              <a:t>Early RF broadcast network developed at University of Hawaii1970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Designed to interconnect 7 campuses of the U of H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Central Computing Center served as hub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Senders send the data when necessary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Receiver sends an ACK for data, Timeout for ACK signals that there was a collision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When collision, sender will resend data after a random back-off time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Utilization (fraction of transmitted frames avoiding collision for N nodes)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Max utilization = 18%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Slotted Aloha (dividing transmit time into windows)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Max utilization increased to 36%</a:t>
            </a:r>
          </a:p>
          <a:p>
            <a:pPr eaLnBrk="1" hangingPunct="1">
              <a:lnSpc>
                <a:spcPct val="80000"/>
              </a:lnSpc>
            </a:pPr>
            <a:endParaRPr lang="en-US" sz="1600" smtClean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A30F08-B3DD-4597-9826-F5CEB649B4C3}" type="datetime1">
              <a:rPr lang="en-US" smtClean="0"/>
              <a:pPr/>
              <a:t>9/3/2012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F296EB-CD49-41A8-83E0-AC5323BD9CA3}" type="slidenum">
              <a:rPr lang="en-US" smtClean="0"/>
              <a:pPr/>
              <a:t>19</a:t>
            </a:fld>
            <a:endParaRPr lang="en-US" smtClean="0"/>
          </a:p>
        </p:txBody>
      </p:sp>
      <p:grpSp>
        <p:nvGrpSpPr>
          <p:cNvPr id="21511" name="Group 20"/>
          <p:cNvGrpSpPr>
            <a:grpSpLocks/>
          </p:cNvGrpSpPr>
          <p:nvPr/>
        </p:nvGrpSpPr>
        <p:grpSpPr bwMode="auto">
          <a:xfrm>
            <a:off x="2895600" y="1447800"/>
            <a:ext cx="4648200" cy="2151063"/>
            <a:chOff x="2057400" y="1524000"/>
            <a:chExt cx="6096000" cy="2911215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394153" y="1524000"/>
              <a:ext cx="1422493" cy="61678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</a:rPr>
                <a:t>Computing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</a:rPr>
                <a:t>Center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057400" y="3550394"/>
              <a:ext cx="1269883" cy="69934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srgbClr val="FF0000"/>
                  </a:solidFill>
                </a:rPr>
                <a:t>Campus A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883517" y="3550394"/>
              <a:ext cx="1269883" cy="69934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FF0000"/>
                  </a:solidFill>
                </a:rPr>
                <a:t>Campus B</a:t>
              </a:r>
            </a:p>
          </p:txBody>
        </p:sp>
        <p:sp>
          <p:nvSpPr>
            <p:cNvPr id="21515" name="Line 7"/>
            <p:cNvSpPr>
              <a:spLocks noChangeShapeType="1"/>
            </p:cNvSpPr>
            <p:nvPr/>
          </p:nvSpPr>
          <p:spPr bwMode="auto">
            <a:xfrm flipV="1">
              <a:off x="2286000" y="1828800"/>
              <a:ext cx="2032933" cy="1586877"/>
            </a:xfrm>
            <a:prstGeom prst="line">
              <a:avLst/>
            </a:prstGeom>
            <a:noFill/>
            <a:ln w="63500">
              <a:solidFill>
                <a:srgbClr val="00CC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Line 8"/>
            <p:cNvSpPr>
              <a:spLocks noChangeShapeType="1"/>
            </p:cNvSpPr>
            <p:nvPr/>
          </p:nvSpPr>
          <p:spPr bwMode="auto">
            <a:xfrm flipH="1" flipV="1">
              <a:off x="5917453" y="1787468"/>
              <a:ext cx="2135140" cy="1630586"/>
            </a:xfrm>
            <a:prstGeom prst="line">
              <a:avLst/>
            </a:prstGeom>
            <a:noFill/>
            <a:ln w="63500">
              <a:solidFill>
                <a:srgbClr val="00CC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Text Box 9"/>
            <p:cNvSpPr txBox="1">
              <a:spLocks noChangeArrowheads="1"/>
            </p:cNvSpPr>
            <p:nvPr/>
          </p:nvSpPr>
          <p:spPr bwMode="auto">
            <a:xfrm>
              <a:off x="2260412" y="2316830"/>
              <a:ext cx="1117273" cy="374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solidFill>
                    <a:srgbClr val="00CC00"/>
                  </a:solidFill>
                  <a:latin typeface="Gill Sans MT" pitchFamily="34" charset="0"/>
                </a:rPr>
                <a:t>413  MHz</a:t>
              </a:r>
            </a:p>
          </p:txBody>
        </p:sp>
        <p:sp>
          <p:nvSpPr>
            <p:cNvPr id="21518" name="Text Box 10"/>
            <p:cNvSpPr txBox="1">
              <a:spLocks noChangeArrowheads="1"/>
            </p:cNvSpPr>
            <p:nvPr/>
          </p:nvSpPr>
          <p:spPr bwMode="auto">
            <a:xfrm>
              <a:off x="6883517" y="2316830"/>
              <a:ext cx="1117273" cy="374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solidFill>
                    <a:srgbClr val="00CC00"/>
                  </a:solidFill>
                  <a:latin typeface="Gill Sans MT" pitchFamily="34" charset="0"/>
                </a:rPr>
                <a:t>413  MHz</a:t>
              </a:r>
            </a:p>
          </p:txBody>
        </p:sp>
        <p:sp>
          <p:nvSpPr>
            <p:cNvPr id="21519" name="Line 11"/>
            <p:cNvSpPr>
              <a:spLocks noChangeShapeType="1"/>
            </p:cNvSpPr>
            <p:nvPr/>
          </p:nvSpPr>
          <p:spPr bwMode="auto">
            <a:xfrm flipH="1">
              <a:off x="2666999" y="2133600"/>
              <a:ext cx="1652493" cy="1295400"/>
            </a:xfrm>
            <a:prstGeom prst="line">
              <a:avLst/>
            </a:prstGeom>
            <a:noFill/>
            <a:ln w="635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Line 12"/>
            <p:cNvSpPr>
              <a:spLocks noChangeShapeType="1"/>
            </p:cNvSpPr>
            <p:nvPr/>
          </p:nvSpPr>
          <p:spPr bwMode="auto">
            <a:xfrm>
              <a:off x="5943600" y="2133600"/>
              <a:ext cx="1676400" cy="1295400"/>
            </a:xfrm>
            <a:prstGeom prst="line">
              <a:avLst/>
            </a:prstGeom>
            <a:noFill/>
            <a:ln w="635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Text Box 13"/>
            <p:cNvSpPr txBox="1">
              <a:spLocks noChangeArrowheads="1"/>
            </p:cNvSpPr>
            <p:nvPr/>
          </p:nvSpPr>
          <p:spPr bwMode="auto">
            <a:xfrm>
              <a:off x="3631104" y="2801271"/>
              <a:ext cx="1169077" cy="374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solidFill>
                    <a:srgbClr val="0000CC"/>
                  </a:solidFill>
                  <a:latin typeface="Gill Sans MT" pitchFamily="34" charset="0"/>
                </a:rPr>
                <a:t>407 MHz</a:t>
              </a:r>
            </a:p>
          </p:txBody>
        </p:sp>
        <p:sp>
          <p:nvSpPr>
            <p:cNvPr id="21522" name="Text Box 14"/>
            <p:cNvSpPr txBox="1">
              <a:spLocks noChangeArrowheads="1"/>
            </p:cNvSpPr>
            <p:nvPr/>
          </p:nvSpPr>
          <p:spPr bwMode="auto">
            <a:xfrm>
              <a:off x="5791199" y="2743200"/>
              <a:ext cx="1169077" cy="374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solidFill>
                    <a:srgbClr val="0000CC"/>
                  </a:solidFill>
                  <a:latin typeface="Gill Sans MT" pitchFamily="34" charset="0"/>
                </a:rPr>
                <a:t>407 MHz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3733384" y="3582261"/>
              <a:ext cx="2818984" cy="852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Throughput  9600 bps</a:t>
              </a:r>
            </a:p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Frame Size  704 bits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D8BC2D-3732-412E-AE06-D0AA70BBB91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Lost Packets</a:t>
            </a: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457200" y="1524000"/>
            <a:ext cx="84582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3954463" y="2468563"/>
            <a:ext cx="1116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Gill Sans MT" pitchFamily="34" charset="0"/>
              </a:rPr>
              <a:t>Internet</a:t>
            </a:r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1981200" y="2743200"/>
            <a:ext cx="15160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1579563" y="2239963"/>
            <a:ext cx="19351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GET index.html</a:t>
            </a:r>
          </a:p>
        </p:txBody>
      </p:sp>
      <p:pic>
        <p:nvPicPr>
          <p:cNvPr id="29704" name="Picture 7" descr="Computer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19812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8" descr="paketaro box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4413" y="20574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457200" y="15240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Problem: Lost Data</a:t>
            </a:r>
          </a:p>
        </p:txBody>
      </p:sp>
      <p:sp>
        <p:nvSpPr>
          <p:cNvPr id="254986" name="Rectangle 10"/>
          <p:cNvSpPr>
            <a:spLocks noChangeArrowheads="1"/>
          </p:cNvSpPr>
          <p:nvPr/>
        </p:nvSpPr>
        <p:spPr bwMode="auto">
          <a:xfrm>
            <a:off x="457200" y="3962400"/>
            <a:ext cx="84582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29708" name="Text Box 11"/>
          <p:cNvSpPr txBox="1">
            <a:spLocks noChangeArrowheads="1"/>
          </p:cNvSpPr>
          <p:nvPr/>
        </p:nvSpPr>
        <p:spPr bwMode="auto">
          <a:xfrm>
            <a:off x="3954463" y="4906963"/>
            <a:ext cx="1116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Gill Sans MT" pitchFamily="34" charset="0"/>
              </a:rPr>
              <a:t>Internet</a:t>
            </a:r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1752600" y="5672138"/>
            <a:ext cx="1516063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3"/>
          <p:cNvSpPr txBox="1">
            <a:spLocks noChangeArrowheads="1"/>
          </p:cNvSpPr>
          <p:nvPr/>
        </p:nvSpPr>
        <p:spPr bwMode="auto">
          <a:xfrm>
            <a:off x="1579563" y="5168900"/>
            <a:ext cx="19351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GET index.html</a:t>
            </a:r>
          </a:p>
        </p:txBody>
      </p:sp>
      <p:pic>
        <p:nvPicPr>
          <p:cNvPr id="29711" name="Picture 14" descr="Computer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49775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2" name="Picture 15" descr="paketaro box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4413" y="4495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13" name="Rectangle 16"/>
          <p:cNvSpPr>
            <a:spLocks noChangeArrowheads="1"/>
          </p:cNvSpPr>
          <p:nvPr/>
        </p:nvSpPr>
        <p:spPr bwMode="auto">
          <a:xfrm>
            <a:off x="457200" y="39624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Solution: Timeout and Retransmit</a:t>
            </a:r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>
            <a:off x="5646738" y="5181600"/>
            <a:ext cx="15160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Text Box 18"/>
          <p:cNvSpPr txBox="1">
            <a:spLocks noChangeArrowheads="1"/>
          </p:cNvSpPr>
          <p:nvPr/>
        </p:nvSpPr>
        <p:spPr bwMode="auto">
          <a:xfrm>
            <a:off x="5467350" y="4678363"/>
            <a:ext cx="19351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GET index.html</a:t>
            </a:r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>
            <a:off x="1752600" y="5029200"/>
            <a:ext cx="1516063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Text Box 20"/>
          <p:cNvSpPr txBox="1">
            <a:spLocks noChangeArrowheads="1"/>
          </p:cNvSpPr>
          <p:nvPr/>
        </p:nvSpPr>
        <p:spPr bwMode="auto">
          <a:xfrm>
            <a:off x="1579563" y="4525963"/>
            <a:ext cx="19351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GET index.html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810000" y="2209800"/>
            <a:ext cx="1447800" cy="990600"/>
            <a:chOff x="3891" y="2677"/>
            <a:chExt cx="632" cy="470"/>
          </a:xfrm>
        </p:grpSpPr>
        <p:sp>
          <p:nvSpPr>
            <p:cNvPr id="29724" name="Freeform 22"/>
            <p:cNvSpPr>
              <a:spLocks/>
            </p:cNvSpPr>
            <p:nvPr/>
          </p:nvSpPr>
          <p:spPr bwMode="auto">
            <a:xfrm>
              <a:off x="4246" y="2687"/>
              <a:ext cx="277" cy="228"/>
            </a:xfrm>
            <a:custGeom>
              <a:avLst/>
              <a:gdLst>
                <a:gd name="T0" fmla="*/ 0 w 277"/>
                <a:gd name="T1" fmla="*/ 23 h 228"/>
                <a:gd name="T2" fmla="*/ 5 w 277"/>
                <a:gd name="T3" fmla="*/ 23 h 228"/>
                <a:gd name="T4" fmla="*/ 10 w 277"/>
                <a:gd name="T5" fmla="*/ 19 h 228"/>
                <a:gd name="T6" fmla="*/ 17 w 277"/>
                <a:gd name="T7" fmla="*/ 14 h 228"/>
                <a:gd name="T8" fmla="*/ 26 w 277"/>
                <a:gd name="T9" fmla="*/ 9 h 228"/>
                <a:gd name="T10" fmla="*/ 36 w 277"/>
                <a:gd name="T11" fmla="*/ 4 h 228"/>
                <a:gd name="T12" fmla="*/ 50 w 277"/>
                <a:gd name="T13" fmla="*/ 2 h 228"/>
                <a:gd name="T14" fmla="*/ 65 w 277"/>
                <a:gd name="T15" fmla="*/ 0 h 228"/>
                <a:gd name="T16" fmla="*/ 79 w 277"/>
                <a:gd name="T17" fmla="*/ 0 h 228"/>
                <a:gd name="T18" fmla="*/ 96 w 277"/>
                <a:gd name="T19" fmla="*/ 4 h 228"/>
                <a:gd name="T20" fmla="*/ 110 w 277"/>
                <a:gd name="T21" fmla="*/ 11 h 228"/>
                <a:gd name="T22" fmla="*/ 124 w 277"/>
                <a:gd name="T23" fmla="*/ 23 h 228"/>
                <a:gd name="T24" fmla="*/ 134 w 277"/>
                <a:gd name="T25" fmla="*/ 33 h 228"/>
                <a:gd name="T26" fmla="*/ 143 w 277"/>
                <a:gd name="T27" fmla="*/ 42 h 228"/>
                <a:gd name="T28" fmla="*/ 148 w 277"/>
                <a:gd name="T29" fmla="*/ 52 h 228"/>
                <a:gd name="T30" fmla="*/ 150 w 277"/>
                <a:gd name="T31" fmla="*/ 59 h 228"/>
                <a:gd name="T32" fmla="*/ 153 w 277"/>
                <a:gd name="T33" fmla="*/ 66 h 228"/>
                <a:gd name="T34" fmla="*/ 153 w 277"/>
                <a:gd name="T35" fmla="*/ 73 h 228"/>
                <a:gd name="T36" fmla="*/ 153 w 277"/>
                <a:gd name="T37" fmla="*/ 78 h 228"/>
                <a:gd name="T38" fmla="*/ 153 w 277"/>
                <a:gd name="T39" fmla="*/ 81 h 228"/>
                <a:gd name="T40" fmla="*/ 153 w 277"/>
                <a:gd name="T41" fmla="*/ 81 h 228"/>
                <a:gd name="T42" fmla="*/ 153 w 277"/>
                <a:gd name="T43" fmla="*/ 81 h 228"/>
                <a:gd name="T44" fmla="*/ 155 w 277"/>
                <a:gd name="T45" fmla="*/ 78 h 228"/>
                <a:gd name="T46" fmla="*/ 160 w 277"/>
                <a:gd name="T47" fmla="*/ 76 h 228"/>
                <a:gd name="T48" fmla="*/ 167 w 277"/>
                <a:gd name="T49" fmla="*/ 73 h 228"/>
                <a:gd name="T50" fmla="*/ 174 w 277"/>
                <a:gd name="T51" fmla="*/ 71 h 228"/>
                <a:gd name="T52" fmla="*/ 181 w 277"/>
                <a:gd name="T53" fmla="*/ 69 h 228"/>
                <a:gd name="T54" fmla="*/ 191 w 277"/>
                <a:gd name="T55" fmla="*/ 69 h 228"/>
                <a:gd name="T56" fmla="*/ 200 w 277"/>
                <a:gd name="T57" fmla="*/ 71 h 228"/>
                <a:gd name="T58" fmla="*/ 210 w 277"/>
                <a:gd name="T59" fmla="*/ 73 h 228"/>
                <a:gd name="T60" fmla="*/ 219 w 277"/>
                <a:gd name="T61" fmla="*/ 81 h 228"/>
                <a:gd name="T62" fmla="*/ 229 w 277"/>
                <a:gd name="T63" fmla="*/ 90 h 228"/>
                <a:gd name="T64" fmla="*/ 234 w 277"/>
                <a:gd name="T65" fmla="*/ 97 h 228"/>
                <a:gd name="T66" fmla="*/ 236 w 277"/>
                <a:gd name="T67" fmla="*/ 107 h 228"/>
                <a:gd name="T68" fmla="*/ 239 w 277"/>
                <a:gd name="T69" fmla="*/ 116 h 228"/>
                <a:gd name="T70" fmla="*/ 239 w 277"/>
                <a:gd name="T71" fmla="*/ 124 h 228"/>
                <a:gd name="T72" fmla="*/ 236 w 277"/>
                <a:gd name="T73" fmla="*/ 131 h 228"/>
                <a:gd name="T74" fmla="*/ 236 w 277"/>
                <a:gd name="T75" fmla="*/ 138 h 228"/>
                <a:gd name="T76" fmla="*/ 234 w 277"/>
                <a:gd name="T77" fmla="*/ 143 h 228"/>
                <a:gd name="T78" fmla="*/ 234 w 277"/>
                <a:gd name="T79" fmla="*/ 145 h 228"/>
                <a:gd name="T80" fmla="*/ 231 w 277"/>
                <a:gd name="T81" fmla="*/ 145 h 228"/>
                <a:gd name="T82" fmla="*/ 234 w 277"/>
                <a:gd name="T83" fmla="*/ 147 h 228"/>
                <a:gd name="T84" fmla="*/ 236 w 277"/>
                <a:gd name="T85" fmla="*/ 147 h 228"/>
                <a:gd name="T86" fmla="*/ 241 w 277"/>
                <a:gd name="T87" fmla="*/ 152 h 228"/>
                <a:gd name="T88" fmla="*/ 248 w 277"/>
                <a:gd name="T89" fmla="*/ 157 h 228"/>
                <a:gd name="T90" fmla="*/ 253 w 277"/>
                <a:gd name="T91" fmla="*/ 164 h 228"/>
                <a:gd name="T92" fmla="*/ 260 w 277"/>
                <a:gd name="T93" fmla="*/ 174 h 228"/>
                <a:gd name="T94" fmla="*/ 267 w 277"/>
                <a:gd name="T95" fmla="*/ 183 h 228"/>
                <a:gd name="T96" fmla="*/ 272 w 277"/>
                <a:gd name="T97" fmla="*/ 195 h 228"/>
                <a:gd name="T98" fmla="*/ 274 w 277"/>
                <a:gd name="T99" fmla="*/ 212 h 228"/>
                <a:gd name="T100" fmla="*/ 277 w 277"/>
                <a:gd name="T101" fmla="*/ 228 h 2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7"/>
                <a:gd name="T154" fmla="*/ 0 h 228"/>
                <a:gd name="T155" fmla="*/ 277 w 277"/>
                <a:gd name="T156" fmla="*/ 228 h 2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7" h="228">
                  <a:moveTo>
                    <a:pt x="0" y="23"/>
                  </a:moveTo>
                  <a:lnTo>
                    <a:pt x="5" y="23"/>
                  </a:lnTo>
                  <a:lnTo>
                    <a:pt x="10" y="19"/>
                  </a:lnTo>
                  <a:lnTo>
                    <a:pt x="17" y="14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50" y="2"/>
                  </a:lnTo>
                  <a:lnTo>
                    <a:pt x="65" y="0"/>
                  </a:lnTo>
                  <a:lnTo>
                    <a:pt x="79" y="0"/>
                  </a:lnTo>
                  <a:lnTo>
                    <a:pt x="96" y="4"/>
                  </a:lnTo>
                  <a:lnTo>
                    <a:pt x="110" y="11"/>
                  </a:lnTo>
                  <a:lnTo>
                    <a:pt x="124" y="23"/>
                  </a:lnTo>
                  <a:lnTo>
                    <a:pt x="134" y="33"/>
                  </a:lnTo>
                  <a:lnTo>
                    <a:pt x="143" y="42"/>
                  </a:lnTo>
                  <a:lnTo>
                    <a:pt x="148" y="52"/>
                  </a:lnTo>
                  <a:lnTo>
                    <a:pt x="150" y="59"/>
                  </a:lnTo>
                  <a:lnTo>
                    <a:pt x="153" y="66"/>
                  </a:lnTo>
                  <a:lnTo>
                    <a:pt x="153" y="73"/>
                  </a:lnTo>
                  <a:lnTo>
                    <a:pt x="153" y="78"/>
                  </a:lnTo>
                  <a:lnTo>
                    <a:pt x="153" y="81"/>
                  </a:lnTo>
                  <a:lnTo>
                    <a:pt x="155" y="78"/>
                  </a:lnTo>
                  <a:lnTo>
                    <a:pt x="160" y="76"/>
                  </a:lnTo>
                  <a:lnTo>
                    <a:pt x="167" y="73"/>
                  </a:lnTo>
                  <a:lnTo>
                    <a:pt x="174" y="71"/>
                  </a:lnTo>
                  <a:lnTo>
                    <a:pt x="181" y="69"/>
                  </a:lnTo>
                  <a:lnTo>
                    <a:pt x="191" y="69"/>
                  </a:lnTo>
                  <a:lnTo>
                    <a:pt x="200" y="71"/>
                  </a:lnTo>
                  <a:lnTo>
                    <a:pt x="210" y="73"/>
                  </a:lnTo>
                  <a:lnTo>
                    <a:pt x="219" y="81"/>
                  </a:lnTo>
                  <a:lnTo>
                    <a:pt x="229" y="90"/>
                  </a:lnTo>
                  <a:lnTo>
                    <a:pt x="234" y="97"/>
                  </a:lnTo>
                  <a:lnTo>
                    <a:pt x="236" y="107"/>
                  </a:lnTo>
                  <a:lnTo>
                    <a:pt x="239" y="116"/>
                  </a:lnTo>
                  <a:lnTo>
                    <a:pt x="239" y="124"/>
                  </a:lnTo>
                  <a:lnTo>
                    <a:pt x="236" y="131"/>
                  </a:lnTo>
                  <a:lnTo>
                    <a:pt x="236" y="138"/>
                  </a:lnTo>
                  <a:lnTo>
                    <a:pt x="234" y="143"/>
                  </a:lnTo>
                  <a:lnTo>
                    <a:pt x="234" y="145"/>
                  </a:lnTo>
                  <a:lnTo>
                    <a:pt x="231" y="145"/>
                  </a:lnTo>
                  <a:lnTo>
                    <a:pt x="234" y="147"/>
                  </a:lnTo>
                  <a:lnTo>
                    <a:pt x="236" y="147"/>
                  </a:lnTo>
                  <a:lnTo>
                    <a:pt x="241" y="152"/>
                  </a:lnTo>
                  <a:lnTo>
                    <a:pt x="248" y="157"/>
                  </a:lnTo>
                  <a:lnTo>
                    <a:pt x="253" y="164"/>
                  </a:lnTo>
                  <a:lnTo>
                    <a:pt x="260" y="174"/>
                  </a:lnTo>
                  <a:lnTo>
                    <a:pt x="267" y="183"/>
                  </a:lnTo>
                  <a:lnTo>
                    <a:pt x="272" y="195"/>
                  </a:lnTo>
                  <a:lnTo>
                    <a:pt x="274" y="212"/>
                  </a:lnTo>
                  <a:lnTo>
                    <a:pt x="277" y="228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Freeform 23"/>
            <p:cNvSpPr>
              <a:spLocks/>
            </p:cNvSpPr>
            <p:nvPr/>
          </p:nvSpPr>
          <p:spPr bwMode="auto">
            <a:xfrm>
              <a:off x="3891" y="2677"/>
              <a:ext cx="358" cy="236"/>
            </a:xfrm>
            <a:custGeom>
              <a:avLst/>
              <a:gdLst>
                <a:gd name="T0" fmla="*/ 2 w 358"/>
                <a:gd name="T1" fmla="*/ 219 h 236"/>
                <a:gd name="T2" fmla="*/ 9 w 358"/>
                <a:gd name="T3" fmla="*/ 193 h 236"/>
                <a:gd name="T4" fmla="*/ 21 w 358"/>
                <a:gd name="T5" fmla="*/ 174 h 236"/>
                <a:gd name="T6" fmla="*/ 33 w 358"/>
                <a:gd name="T7" fmla="*/ 162 h 236"/>
                <a:gd name="T8" fmla="*/ 43 w 358"/>
                <a:gd name="T9" fmla="*/ 155 h 236"/>
                <a:gd name="T10" fmla="*/ 43 w 358"/>
                <a:gd name="T11" fmla="*/ 155 h 236"/>
                <a:gd name="T12" fmla="*/ 40 w 358"/>
                <a:gd name="T13" fmla="*/ 145 h 236"/>
                <a:gd name="T14" fmla="*/ 38 w 358"/>
                <a:gd name="T15" fmla="*/ 134 h 236"/>
                <a:gd name="T16" fmla="*/ 38 w 358"/>
                <a:gd name="T17" fmla="*/ 117 h 236"/>
                <a:gd name="T18" fmla="*/ 48 w 358"/>
                <a:gd name="T19" fmla="*/ 98 h 236"/>
                <a:gd name="T20" fmla="*/ 67 w 358"/>
                <a:gd name="T21" fmla="*/ 83 h 236"/>
                <a:gd name="T22" fmla="*/ 83 w 358"/>
                <a:gd name="T23" fmla="*/ 79 h 236"/>
                <a:gd name="T24" fmla="*/ 102 w 358"/>
                <a:gd name="T25" fmla="*/ 81 h 236"/>
                <a:gd name="T26" fmla="*/ 114 w 358"/>
                <a:gd name="T27" fmla="*/ 86 h 236"/>
                <a:gd name="T28" fmla="*/ 121 w 358"/>
                <a:gd name="T29" fmla="*/ 91 h 236"/>
                <a:gd name="T30" fmla="*/ 124 w 358"/>
                <a:gd name="T31" fmla="*/ 88 h 236"/>
                <a:gd name="T32" fmla="*/ 121 w 358"/>
                <a:gd name="T33" fmla="*/ 81 h 236"/>
                <a:gd name="T34" fmla="*/ 124 w 358"/>
                <a:gd name="T35" fmla="*/ 69 h 236"/>
                <a:gd name="T36" fmla="*/ 133 w 358"/>
                <a:gd name="T37" fmla="*/ 52 h 236"/>
                <a:gd name="T38" fmla="*/ 152 w 358"/>
                <a:gd name="T39" fmla="*/ 31 h 236"/>
                <a:gd name="T40" fmla="*/ 181 w 358"/>
                <a:gd name="T41" fmla="*/ 14 h 236"/>
                <a:gd name="T42" fmla="*/ 212 w 358"/>
                <a:gd name="T43" fmla="*/ 10 h 236"/>
                <a:gd name="T44" fmla="*/ 238 w 358"/>
                <a:gd name="T45" fmla="*/ 14 h 236"/>
                <a:gd name="T46" fmla="*/ 260 w 358"/>
                <a:gd name="T47" fmla="*/ 24 h 236"/>
                <a:gd name="T48" fmla="*/ 272 w 358"/>
                <a:gd name="T49" fmla="*/ 31 h 236"/>
                <a:gd name="T50" fmla="*/ 274 w 358"/>
                <a:gd name="T51" fmla="*/ 31 h 236"/>
                <a:gd name="T52" fmla="*/ 274 w 358"/>
                <a:gd name="T53" fmla="*/ 26 h 236"/>
                <a:gd name="T54" fmla="*/ 279 w 358"/>
                <a:gd name="T55" fmla="*/ 17 h 236"/>
                <a:gd name="T56" fmla="*/ 288 w 358"/>
                <a:gd name="T57" fmla="*/ 7 h 236"/>
                <a:gd name="T58" fmla="*/ 305 w 358"/>
                <a:gd name="T59" fmla="*/ 2 h 236"/>
                <a:gd name="T60" fmla="*/ 327 w 358"/>
                <a:gd name="T61" fmla="*/ 2 h 236"/>
                <a:gd name="T62" fmla="*/ 343 w 358"/>
                <a:gd name="T63" fmla="*/ 7 h 236"/>
                <a:gd name="T64" fmla="*/ 350 w 358"/>
                <a:gd name="T65" fmla="*/ 17 h 236"/>
                <a:gd name="T66" fmla="*/ 355 w 358"/>
                <a:gd name="T67" fmla="*/ 26 h 236"/>
                <a:gd name="T68" fmla="*/ 358 w 358"/>
                <a:gd name="T69" fmla="*/ 31 h 2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8"/>
                <a:gd name="T106" fmla="*/ 0 h 236"/>
                <a:gd name="T107" fmla="*/ 358 w 358"/>
                <a:gd name="T108" fmla="*/ 236 h 2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8" h="236">
                  <a:moveTo>
                    <a:pt x="0" y="236"/>
                  </a:moveTo>
                  <a:lnTo>
                    <a:pt x="2" y="219"/>
                  </a:lnTo>
                  <a:lnTo>
                    <a:pt x="5" y="205"/>
                  </a:lnTo>
                  <a:lnTo>
                    <a:pt x="9" y="193"/>
                  </a:lnTo>
                  <a:lnTo>
                    <a:pt x="14" y="181"/>
                  </a:lnTo>
                  <a:lnTo>
                    <a:pt x="21" y="174"/>
                  </a:lnTo>
                  <a:lnTo>
                    <a:pt x="29" y="167"/>
                  </a:lnTo>
                  <a:lnTo>
                    <a:pt x="33" y="162"/>
                  </a:lnTo>
                  <a:lnTo>
                    <a:pt x="38" y="157"/>
                  </a:lnTo>
                  <a:lnTo>
                    <a:pt x="43" y="155"/>
                  </a:lnTo>
                  <a:lnTo>
                    <a:pt x="40" y="150"/>
                  </a:lnTo>
                  <a:lnTo>
                    <a:pt x="40" y="145"/>
                  </a:lnTo>
                  <a:lnTo>
                    <a:pt x="38" y="141"/>
                  </a:lnTo>
                  <a:lnTo>
                    <a:pt x="38" y="134"/>
                  </a:lnTo>
                  <a:lnTo>
                    <a:pt x="38" y="124"/>
                  </a:lnTo>
                  <a:lnTo>
                    <a:pt x="38" y="117"/>
                  </a:lnTo>
                  <a:lnTo>
                    <a:pt x="43" y="107"/>
                  </a:lnTo>
                  <a:lnTo>
                    <a:pt x="48" y="98"/>
                  </a:lnTo>
                  <a:lnTo>
                    <a:pt x="55" y="91"/>
                  </a:lnTo>
                  <a:lnTo>
                    <a:pt x="67" y="83"/>
                  </a:lnTo>
                  <a:lnTo>
                    <a:pt x="76" y="81"/>
                  </a:lnTo>
                  <a:lnTo>
                    <a:pt x="83" y="79"/>
                  </a:lnTo>
                  <a:lnTo>
                    <a:pt x="93" y="79"/>
                  </a:lnTo>
                  <a:lnTo>
                    <a:pt x="102" y="81"/>
                  </a:lnTo>
                  <a:lnTo>
                    <a:pt x="110" y="83"/>
                  </a:lnTo>
                  <a:lnTo>
                    <a:pt x="114" y="86"/>
                  </a:lnTo>
                  <a:lnTo>
                    <a:pt x="119" y="88"/>
                  </a:lnTo>
                  <a:lnTo>
                    <a:pt x="121" y="91"/>
                  </a:lnTo>
                  <a:lnTo>
                    <a:pt x="124" y="91"/>
                  </a:lnTo>
                  <a:lnTo>
                    <a:pt x="124" y="88"/>
                  </a:lnTo>
                  <a:lnTo>
                    <a:pt x="121" y="86"/>
                  </a:lnTo>
                  <a:lnTo>
                    <a:pt x="121" y="81"/>
                  </a:lnTo>
                  <a:lnTo>
                    <a:pt x="124" y="76"/>
                  </a:lnTo>
                  <a:lnTo>
                    <a:pt x="124" y="69"/>
                  </a:lnTo>
                  <a:lnTo>
                    <a:pt x="129" y="60"/>
                  </a:lnTo>
                  <a:lnTo>
                    <a:pt x="133" y="52"/>
                  </a:lnTo>
                  <a:lnTo>
                    <a:pt x="141" y="43"/>
                  </a:lnTo>
                  <a:lnTo>
                    <a:pt x="152" y="31"/>
                  </a:lnTo>
                  <a:lnTo>
                    <a:pt x="164" y="21"/>
                  </a:lnTo>
                  <a:lnTo>
                    <a:pt x="181" y="14"/>
                  </a:lnTo>
                  <a:lnTo>
                    <a:pt x="195" y="10"/>
                  </a:lnTo>
                  <a:lnTo>
                    <a:pt x="212" y="10"/>
                  </a:lnTo>
                  <a:lnTo>
                    <a:pt x="226" y="10"/>
                  </a:lnTo>
                  <a:lnTo>
                    <a:pt x="238" y="14"/>
                  </a:lnTo>
                  <a:lnTo>
                    <a:pt x="250" y="19"/>
                  </a:lnTo>
                  <a:lnTo>
                    <a:pt x="260" y="24"/>
                  </a:lnTo>
                  <a:lnTo>
                    <a:pt x="267" y="29"/>
                  </a:lnTo>
                  <a:lnTo>
                    <a:pt x="272" y="31"/>
                  </a:lnTo>
                  <a:lnTo>
                    <a:pt x="274" y="33"/>
                  </a:lnTo>
                  <a:lnTo>
                    <a:pt x="274" y="31"/>
                  </a:lnTo>
                  <a:lnTo>
                    <a:pt x="274" y="29"/>
                  </a:lnTo>
                  <a:lnTo>
                    <a:pt x="274" y="26"/>
                  </a:lnTo>
                  <a:lnTo>
                    <a:pt x="276" y="21"/>
                  </a:lnTo>
                  <a:lnTo>
                    <a:pt x="279" y="17"/>
                  </a:lnTo>
                  <a:lnTo>
                    <a:pt x="284" y="12"/>
                  </a:lnTo>
                  <a:lnTo>
                    <a:pt x="288" y="7"/>
                  </a:lnTo>
                  <a:lnTo>
                    <a:pt x="296" y="5"/>
                  </a:lnTo>
                  <a:lnTo>
                    <a:pt x="305" y="2"/>
                  </a:lnTo>
                  <a:lnTo>
                    <a:pt x="315" y="0"/>
                  </a:lnTo>
                  <a:lnTo>
                    <a:pt x="327" y="2"/>
                  </a:lnTo>
                  <a:lnTo>
                    <a:pt x="336" y="5"/>
                  </a:lnTo>
                  <a:lnTo>
                    <a:pt x="343" y="7"/>
                  </a:lnTo>
                  <a:lnTo>
                    <a:pt x="348" y="12"/>
                  </a:lnTo>
                  <a:lnTo>
                    <a:pt x="350" y="17"/>
                  </a:lnTo>
                  <a:lnTo>
                    <a:pt x="355" y="21"/>
                  </a:lnTo>
                  <a:lnTo>
                    <a:pt x="355" y="26"/>
                  </a:lnTo>
                  <a:lnTo>
                    <a:pt x="358" y="29"/>
                  </a:lnTo>
                  <a:lnTo>
                    <a:pt x="358" y="31"/>
                  </a:lnTo>
                  <a:lnTo>
                    <a:pt x="358" y="33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Freeform 24"/>
            <p:cNvSpPr>
              <a:spLocks/>
            </p:cNvSpPr>
            <p:nvPr/>
          </p:nvSpPr>
          <p:spPr bwMode="auto">
            <a:xfrm>
              <a:off x="3891" y="2911"/>
              <a:ext cx="272" cy="229"/>
            </a:xfrm>
            <a:custGeom>
              <a:avLst/>
              <a:gdLst>
                <a:gd name="T0" fmla="*/ 272 w 272"/>
                <a:gd name="T1" fmla="*/ 202 h 229"/>
                <a:gd name="T2" fmla="*/ 272 w 272"/>
                <a:gd name="T3" fmla="*/ 205 h 229"/>
                <a:gd name="T4" fmla="*/ 267 w 272"/>
                <a:gd name="T5" fmla="*/ 207 h 229"/>
                <a:gd name="T6" fmla="*/ 260 w 272"/>
                <a:gd name="T7" fmla="*/ 212 h 229"/>
                <a:gd name="T8" fmla="*/ 250 w 272"/>
                <a:gd name="T9" fmla="*/ 217 h 229"/>
                <a:gd name="T10" fmla="*/ 238 w 272"/>
                <a:gd name="T11" fmla="*/ 221 h 229"/>
                <a:gd name="T12" fmla="*/ 226 w 272"/>
                <a:gd name="T13" fmla="*/ 226 h 229"/>
                <a:gd name="T14" fmla="*/ 212 w 272"/>
                <a:gd name="T15" fmla="*/ 229 h 229"/>
                <a:gd name="T16" fmla="*/ 195 w 272"/>
                <a:gd name="T17" fmla="*/ 226 h 229"/>
                <a:gd name="T18" fmla="*/ 181 w 272"/>
                <a:gd name="T19" fmla="*/ 224 h 229"/>
                <a:gd name="T20" fmla="*/ 164 w 272"/>
                <a:gd name="T21" fmla="*/ 214 h 229"/>
                <a:gd name="T22" fmla="*/ 152 w 272"/>
                <a:gd name="T23" fmla="*/ 205 h 229"/>
                <a:gd name="T24" fmla="*/ 141 w 272"/>
                <a:gd name="T25" fmla="*/ 195 h 229"/>
                <a:gd name="T26" fmla="*/ 133 w 272"/>
                <a:gd name="T27" fmla="*/ 186 h 229"/>
                <a:gd name="T28" fmla="*/ 129 w 272"/>
                <a:gd name="T29" fmla="*/ 176 h 229"/>
                <a:gd name="T30" fmla="*/ 124 w 272"/>
                <a:gd name="T31" fmla="*/ 167 h 229"/>
                <a:gd name="T32" fmla="*/ 124 w 272"/>
                <a:gd name="T33" fmla="*/ 159 h 229"/>
                <a:gd name="T34" fmla="*/ 121 w 272"/>
                <a:gd name="T35" fmla="*/ 155 h 229"/>
                <a:gd name="T36" fmla="*/ 121 w 272"/>
                <a:gd name="T37" fmla="*/ 150 h 229"/>
                <a:gd name="T38" fmla="*/ 124 w 272"/>
                <a:gd name="T39" fmla="*/ 148 h 229"/>
                <a:gd name="T40" fmla="*/ 124 w 272"/>
                <a:gd name="T41" fmla="*/ 145 h 229"/>
                <a:gd name="T42" fmla="*/ 121 w 272"/>
                <a:gd name="T43" fmla="*/ 148 h 229"/>
                <a:gd name="T44" fmla="*/ 119 w 272"/>
                <a:gd name="T45" fmla="*/ 150 h 229"/>
                <a:gd name="T46" fmla="*/ 114 w 272"/>
                <a:gd name="T47" fmla="*/ 152 h 229"/>
                <a:gd name="T48" fmla="*/ 110 w 272"/>
                <a:gd name="T49" fmla="*/ 155 h 229"/>
                <a:gd name="T50" fmla="*/ 102 w 272"/>
                <a:gd name="T51" fmla="*/ 157 h 229"/>
                <a:gd name="T52" fmla="*/ 93 w 272"/>
                <a:gd name="T53" fmla="*/ 157 h 229"/>
                <a:gd name="T54" fmla="*/ 83 w 272"/>
                <a:gd name="T55" fmla="*/ 157 h 229"/>
                <a:gd name="T56" fmla="*/ 76 w 272"/>
                <a:gd name="T57" fmla="*/ 157 h 229"/>
                <a:gd name="T58" fmla="*/ 67 w 272"/>
                <a:gd name="T59" fmla="*/ 152 h 229"/>
                <a:gd name="T60" fmla="*/ 55 w 272"/>
                <a:gd name="T61" fmla="*/ 145 h 229"/>
                <a:gd name="T62" fmla="*/ 48 w 272"/>
                <a:gd name="T63" fmla="*/ 138 h 229"/>
                <a:gd name="T64" fmla="*/ 43 w 272"/>
                <a:gd name="T65" fmla="*/ 128 h 229"/>
                <a:gd name="T66" fmla="*/ 38 w 272"/>
                <a:gd name="T67" fmla="*/ 121 h 229"/>
                <a:gd name="T68" fmla="*/ 38 w 272"/>
                <a:gd name="T69" fmla="*/ 112 h 229"/>
                <a:gd name="T70" fmla="*/ 38 w 272"/>
                <a:gd name="T71" fmla="*/ 105 h 229"/>
                <a:gd name="T72" fmla="*/ 38 w 272"/>
                <a:gd name="T73" fmla="*/ 97 h 229"/>
                <a:gd name="T74" fmla="*/ 40 w 272"/>
                <a:gd name="T75" fmla="*/ 90 h 229"/>
                <a:gd name="T76" fmla="*/ 40 w 272"/>
                <a:gd name="T77" fmla="*/ 86 h 229"/>
                <a:gd name="T78" fmla="*/ 43 w 272"/>
                <a:gd name="T79" fmla="*/ 83 h 229"/>
                <a:gd name="T80" fmla="*/ 43 w 272"/>
                <a:gd name="T81" fmla="*/ 81 h 229"/>
                <a:gd name="T82" fmla="*/ 43 w 272"/>
                <a:gd name="T83" fmla="*/ 81 h 229"/>
                <a:gd name="T84" fmla="*/ 38 w 272"/>
                <a:gd name="T85" fmla="*/ 78 h 229"/>
                <a:gd name="T86" fmla="*/ 33 w 272"/>
                <a:gd name="T87" fmla="*/ 76 h 229"/>
                <a:gd name="T88" fmla="*/ 29 w 272"/>
                <a:gd name="T89" fmla="*/ 71 h 229"/>
                <a:gd name="T90" fmla="*/ 21 w 272"/>
                <a:gd name="T91" fmla="*/ 64 h 229"/>
                <a:gd name="T92" fmla="*/ 14 w 272"/>
                <a:gd name="T93" fmla="*/ 55 h 229"/>
                <a:gd name="T94" fmla="*/ 9 w 272"/>
                <a:gd name="T95" fmla="*/ 45 h 229"/>
                <a:gd name="T96" fmla="*/ 5 w 272"/>
                <a:gd name="T97" fmla="*/ 31 h 229"/>
                <a:gd name="T98" fmla="*/ 2 w 272"/>
                <a:gd name="T99" fmla="*/ 16 h 229"/>
                <a:gd name="T100" fmla="*/ 0 w 272"/>
                <a:gd name="T101" fmla="*/ 0 h 2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2"/>
                <a:gd name="T154" fmla="*/ 0 h 229"/>
                <a:gd name="T155" fmla="*/ 272 w 272"/>
                <a:gd name="T156" fmla="*/ 229 h 2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2" h="229">
                  <a:moveTo>
                    <a:pt x="272" y="202"/>
                  </a:moveTo>
                  <a:lnTo>
                    <a:pt x="272" y="205"/>
                  </a:lnTo>
                  <a:lnTo>
                    <a:pt x="267" y="207"/>
                  </a:lnTo>
                  <a:lnTo>
                    <a:pt x="260" y="212"/>
                  </a:lnTo>
                  <a:lnTo>
                    <a:pt x="250" y="217"/>
                  </a:lnTo>
                  <a:lnTo>
                    <a:pt x="238" y="221"/>
                  </a:lnTo>
                  <a:lnTo>
                    <a:pt x="226" y="226"/>
                  </a:lnTo>
                  <a:lnTo>
                    <a:pt x="212" y="229"/>
                  </a:lnTo>
                  <a:lnTo>
                    <a:pt x="195" y="226"/>
                  </a:lnTo>
                  <a:lnTo>
                    <a:pt x="181" y="224"/>
                  </a:lnTo>
                  <a:lnTo>
                    <a:pt x="164" y="214"/>
                  </a:lnTo>
                  <a:lnTo>
                    <a:pt x="152" y="205"/>
                  </a:lnTo>
                  <a:lnTo>
                    <a:pt x="141" y="195"/>
                  </a:lnTo>
                  <a:lnTo>
                    <a:pt x="133" y="186"/>
                  </a:lnTo>
                  <a:lnTo>
                    <a:pt x="129" y="176"/>
                  </a:lnTo>
                  <a:lnTo>
                    <a:pt x="124" y="167"/>
                  </a:lnTo>
                  <a:lnTo>
                    <a:pt x="124" y="159"/>
                  </a:lnTo>
                  <a:lnTo>
                    <a:pt x="121" y="155"/>
                  </a:lnTo>
                  <a:lnTo>
                    <a:pt x="121" y="150"/>
                  </a:lnTo>
                  <a:lnTo>
                    <a:pt x="124" y="148"/>
                  </a:lnTo>
                  <a:lnTo>
                    <a:pt x="124" y="145"/>
                  </a:lnTo>
                  <a:lnTo>
                    <a:pt x="121" y="148"/>
                  </a:lnTo>
                  <a:lnTo>
                    <a:pt x="119" y="150"/>
                  </a:lnTo>
                  <a:lnTo>
                    <a:pt x="114" y="152"/>
                  </a:lnTo>
                  <a:lnTo>
                    <a:pt x="110" y="155"/>
                  </a:lnTo>
                  <a:lnTo>
                    <a:pt x="102" y="157"/>
                  </a:lnTo>
                  <a:lnTo>
                    <a:pt x="93" y="157"/>
                  </a:lnTo>
                  <a:lnTo>
                    <a:pt x="83" y="157"/>
                  </a:lnTo>
                  <a:lnTo>
                    <a:pt x="76" y="157"/>
                  </a:lnTo>
                  <a:lnTo>
                    <a:pt x="67" y="152"/>
                  </a:lnTo>
                  <a:lnTo>
                    <a:pt x="55" y="145"/>
                  </a:lnTo>
                  <a:lnTo>
                    <a:pt x="48" y="138"/>
                  </a:lnTo>
                  <a:lnTo>
                    <a:pt x="43" y="128"/>
                  </a:lnTo>
                  <a:lnTo>
                    <a:pt x="38" y="121"/>
                  </a:lnTo>
                  <a:lnTo>
                    <a:pt x="38" y="112"/>
                  </a:lnTo>
                  <a:lnTo>
                    <a:pt x="38" y="105"/>
                  </a:lnTo>
                  <a:lnTo>
                    <a:pt x="38" y="97"/>
                  </a:lnTo>
                  <a:lnTo>
                    <a:pt x="40" y="90"/>
                  </a:lnTo>
                  <a:lnTo>
                    <a:pt x="40" y="86"/>
                  </a:lnTo>
                  <a:lnTo>
                    <a:pt x="43" y="83"/>
                  </a:lnTo>
                  <a:lnTo>
                    <a:pt x="43" y="81"/>
                  </a:lnTo>
                  <a:lnTo>
                    <a:pt x="38" y="78"/>
                  </a:lnTo>
                  <a:lnTo>
                    <a:pt x="33" y="76"/>
                  </a:lnTo>
                  <a:lnTo>
                    <a:pt x="29" y="71"/>
                  </a:lnTo>
                  <a:lnTo>
                    <a:pt x="21" y="64"/>
                  </a:lnTo>
                  <a:lnTo>
                    <a:pt x="14" y="55"/>
                  </a:lnTo>
                  <a:lnTo>
                    <a:pt x="9" y="45"/>
                  </a:lnTo>
                  <a:lnTo>
                    <a:pt x="5" y="31"/>
                  </a:lnTo>
                  <a:lnTo>
                    <a:pt x="2" y="16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Freeform 25"/>
            <p:cNvSpPr>
              <a:spLocks/>
            </p:cNvSpPr>
            <p:nvPr/>
          </p:nvSpPr>
          <p:spPr bwMode="auto">
            <a:xfrm>
              <a:off x="4165" y="2911"/>
              <a:ext cx="355" cy="236"/>
            </a:xfrm>
            <a:custGeom>
              <a:avLst/>
              <a:gdLst>
                <a:gd name="T0" fmla="*/ 355 w 355"/>
                <a:gd name="T1" fmla="*/ 16 h 236"/>
                <a:gd name="T2" fmla="*/ 348 w 355"/>
                <a:gd name="T3" fmla="*/ 45 h 236"/>
                <a:gd name="T4" fmla="*/ 334 w 355"/>
                <a:gd name="T5" fmla="*/ 64 h 236"/>
                <a:gd name="T6" fmla="*/ 322 w 355"/>
                <a:gd name="T7" fmla="*/ 76 h 236"/>
                <a:gd name="T8" fmla="*/ 315 w 355"/>
                <a:gd name="T9" fmla="*/ 81 h 236"/>
                <a:gd name="T10" fmla="*/ 315 w 355"/>
                <a:gd name="T11" fmla="*/ 83 h 236"/>
                <a:gd name="T12" fmla="*/ 317 w 355"/>
                <a:gd name="T13" fmla="*/ 90 h 236"/>
                <a:gd name="T14" fmla="*/ 320 w 355"/>
                <a:gd name="T15" fmla="*/ 105 h 236"/>
                <a:gd name="T16" fmla="*/ 317 w 355"/>
                <a:gd name="T17" fmla="*/ 121 h 236"/>
                <a:gd name="T18" fmla="*/ 310 w 355"/>
                <a:gd name="T19" fmla="*/ 138 h 236"/>
                <a:gd name="T20" fmla="*/ 291 w 355"/>
                <a:gd name="T21" fmla="*/ 152 h 236"/>
                <a:gd name="T22" fmla="*/ 272 w 355"/>
                <a:gd name="T23" fmla="*/ 159 h 236"/>
                <a:gd name="T24" fmla="*/ 255 w 355"/>
                <a:gd name="T25" fmla="*/ 157 h 236"/>
                <a:gd name="T26" fmla="*/ 241 w 355"/>
                <a:gd name="T27" fmla="*/ 152 h 236"/>
                <a:gd name="T28" fmla="*/ 234 w 355"/>
                <a:gd name="T29" fmla="*/ 148 h 236"/>
                <a:gd name="T30" fmla="*/ 234 w 355"/>
                <a:gd name="T31" fmla="*/ 148 h 236"/>
                <a:gd name="T32" fmla="*/ 234 w 355"/>
                <a:gd name="T33" fmla="*/ 155 h 236"/>
                <a:gd name="T34" fmla="*/ 231 w 355"/>
                <a:gd name="T35" fmla="*/ 169 h 236"/>
                <a:gd name="T36" fmla="*/ 224 w 355"/>
                <a:gd name="T37" fmla="*/ 186 h 236"/>
                <a:gd name="T38" fmla="*/ 205 w 355"/>
                <a:gd name="T39" fmla="*/ 205 h 236"/>
                <a:gd name="T40" fmla="*/ 177 w 355"/>
                <a:gd name="T41" fmla="*/ 224 h 236"/>
                <a:gd name="T42" fmla="*/ 146 w 355"/>
                <a:gd name="T43" fmla="*/ 229 h 236"/>
                <a:gd name="T44" fmla="*/ 117 w 355"/>
                <a:gd name="T45" fmla="*/ 224 h 236"/>
                <a:gd name="T46" fmla="*/ 98 w 355"/>
                <a:gd name="T47" fmla="*/ 214 h 236"/>
                <a:gd name="T48" fmla="*/ 86 w 355"/>
                <a:gd name="T49" fmla="*/ 205 h 236"/>
                <a:gd name="T50" fmla="*/ 84 w 355"/>
                <a:gd name="T51" fmla="*/ 205 h 236"/>
                <a:gd name="T52" fmla="*/ 81 w 355"/>
                <a:gd name="T53" fmla="*/ 212 h 236"/>
                <a:gd name="T54" fmla="*/ 76 w 355"/>
                <a:gd name="T55" fmla="*/ 219 h 236"/>
                <a:gd name="T56" fmla="*/ 69 w 355"/>
                <a:gd name="T57" fmla="*/ 229 h 236"/>
                <a:gd name="T58" fmla="*/ 53 w 355"/>
                <a:gd name="T59" fmla="*/ 236 h 236"/>
                <a:gd name="T60" fmla="*/ 31 w 355"/>
                <a:gd name="T61" fmla="*/ 236 h 236"/>
                <a:gd name="T62" fmla="*/ 14 w 355"/>
                <a:gd name="T63" fmla="*/ 229 h 236"/>
                <a:gd name="T64" fmla="*/ 5 w 355"/>
                <a:gd name="T65" fmla="*/ 219 h 236"/>
                <a:gd name="T66" fmla="*/ 0 w 355"/>
                <a:gd name="T67" fmla="*/ 212 h 236"/>
                <a:gd name="T68" fmla="*/ 0 w 355"/>
                <a:gd name="T69" fmla="*/ 205 h 2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5"/>
                <a:gd name="T106" fmla="*/ 0 h 236"/>
                <a:gd name="T107" fmla="*/ 355 w 355"/>
                <a:gd name="T108" fmla="*/ 236 h 2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5" h="236">
                  <a:moveTo>
                    <a:pt x="355" y="0"/>
                  </a:moveTo>
                  <a:lnTo>
                    <a:pt x="355" y="16"/>
                  </a:lnTo>
                  <a:lnTo>
                    <a:pt x="353" y="33"/>
                  </a:lnTo>
                  <a:lnTo>
                    <a:pt x="348" y="45"/>
                  </a:lnTo>
                  <a:lnTo>
                    <a:pt x="341" y="55"/>
                  </a:lnTo>
                  <a:lnTo>
                    <a:pt x="334" y="64"/>
                  </a:lnTo>
                  <a:lnTo>
                    <a:pt x="329" y="71"/>
                  </a:lnTo>
                  <a:lnTo>
                    <a:pt x="322" y="76"/>
                  </a:lnTo>
                  <a:lnTo>
                    <a:pt x="317" y="78"/>
                  </a:lnTo>
                  <a:lnTo>
                    <a:pt x="315" y="81"/>
                  </a:lnTo>
                  <a:lnTo>
                    <a:pt x="312" y="83"/>
                  </a:lnTo>
                  <a:lnTo>
                    <a:pt x="315" y="83"/>
                  </a:lnTo>
                  <a:lnTo>
                    <a:pt x="315" y="86"/>
                  </a:lnTo>
                  <a:lnTo>
                    <a:pt x="317" y="90"/>
                  </a:lnTo>
                  <a:lnTo>
                    <a:pt x="317" y="97"/>
                  </a:lnTo>
                  <a:lnTo>
                    <a:pt x="320" y="105"/>
                  </a:lnTo>
                  <a:lnTo>
                    <a:pt x="320" y="112"/>
                  </a:lnTo>
                  <a:lnTo>
                    <a:pt x="317" y="121"/>
                  </a:lnTo>
                  <a:lnTo>
                    <a:pt x="315" y="131"/>
                  </a:lnTo>
                  <a:lnTo>
                    <a:pt x="310" y="138"/>
                  </a:lnTo>
                  <a:lnTo>
                    <a:pt x="300" y="148"/>
                  </a:lnTo>
                  <a:lnTo>
                    <a:pt x="291" y="152"/>
                  </a:lnTo>
                  <a:lnTo>
                    <a:pt x="281" y="157"/>
                  </a:lnTo>
                  <a:lnTo>
                    <a:pt x="272" y="159"/>
                  </a:lnTo>
                  <a:lnTo>
                    <a:pt x="262" y="159"/>
                  </a:lnTo>
                  <a:lnTo>
                    <a:pt x="255" y="157"/>
                  </a:lnTo>
                  <a:lnTo>
                    <a:pt x="248" y="155"/>
                  </a:lnTo>
                  <a:lnTo>
                    <a:pt x="241" y="152"/>
                  </a:lnTo>
                  <a:lnTo>
                    <a:pt x="236" y="150"/>
                  </a:lnTo>
                  <a:lnTo>
                    <a:pt x="234" y="148"/>
                  </a:lnTo>
                  <a:lnTo>
                    <a:pt x="234" y="150"/>
                  </a:lnTo>
                  <a:lnTo>
                    <a:pt x="234" y="155"/>
                  </a:lnTo>
                  <a:lnTo>
                    <a:pt x="234" y="162"/>
                  </a:lnTo>
                  <a:lnTo>
                    <a:pt x="231" y="169"/>
                  </a:lnTo>
                  <a:lnTo>
                    <a:pt x="229" y="176"/>
                  </a:lnTo>
                  <a:lnTo>
                    <a:pt x="224" y="186"/>
                  </a:lnTo>
                  <a:lnTo>
                    <a:pt x="215" y="195"/>
                  </a:lnTo>
                  <a:lnTo>
                    <a:pt x="205" y="205"/>
                  </a:lnTo>
                  <a:lnTo>
                    <a:pt x="191" y="217"/>
                  </a:lnTo>
                  <a:lnTo>
                    <a:pt x="177" y="224"/>
                  </a:lnTo>
                  <a:lnTo>
                    <a:pt x="160" y="229"/>
                  </a:lnTo>
                  <a:lnTo>
                    <a:pt x="146" y="229"/>
                  </a:lnTo>
                  <a:lnTo>
                    <a:pt x="131" y="226"/>
                  </a:lnTo>
                  <a:lnTo>
                    <a:pt x="117" y="224"/>
                  </a:lnTo>
                  <a:lnTo>
                    <a:pt x="107" y="219"/>
                  </a:lnTo>
                  <a:lnTo>
                    <a:pt x="98" y="214"/>
                  </a:lnTo>
                  <a:lnTo>
                    <a:pt x="91" y="209"/>
                  </a:lnTo>
                  <a:lnTo>
                    <a:pt x="86" y="205"/>
                  </a:lnTo>
                  <a:lnTo>
                    <a:pt x="84" y="205"/>
                  </a:lnTo>
                  <a:lnTo>
                    <a:pt x="84" y="207"/>
                  </a:lnTo>
                  <a:lnTo>
                    <a:pt x="81" y="212"/>
                  </a:lnTo>
                  <a:lnTo>
                    <a:pt x="81" y="214"/>
                  </a:lnTo>
                  <a:lnTo>
                    <a:pt x="76" y="219"/>
                  </a:lnTo>
                  <a:lnTo>
                    <a:pt x="74" y="224"/>
                  </a:lnTo>
                  <a:lnTo>
                    <a:pt x="69" y="229"/>
                  </a:lnTo>
                  <a:lnTo>
                    <a:pt x="62" y="233"/>
                  </a:lnTo>
                  <a:lnTo>
                    <a:pt x="53" y="236"/>
                  </a:lnTo>
                  <a:lnTo>
                    <a:pt x="41" y="236"/>
                  </a:lnTo>
                  <a:lnTo>
                    <a:pt x="31" y="236"/>
                  </a:lnTo>
                  <a:lnTo>
                    <a:pt x="22" y="233"/>
                  </a:lnTo>
                  <a:lnTo>
                    <a:pt x="14" y="229"/>
                  </a:lnTo>
                  <a:lnTo>
                    <a:pt x="10" y="224"/>
                  </a:lnTo>
                  <a:lnTo>
                    <a:pt x="5" y="219"/>
                  </a:lnTo>
                  <a:lnTo>
                    <a:pt x="2" y="214"/>
                  </a:lnTo>
                  <a:lnTo>
                    <a:pt x="0" y="212"/>
                  </a:lnTo>
                  <a:lnTo>
                    <a:pt x="0" y="207"/>
                  </a:lnTo>
                  <a:lnTo>
                    <a:pt x="0" y="205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3810000" y="4648200"/>
            <a:ext cx="1447800" cy="990600"/>
            <a:chOff x="3891" y="2677"/>
            <a:chExt cx="632" cy="470"/>
          </a:xfrm>
        </p:grpSpPr>
        <p:sp>
          <p:nvSpPr>
            <p:cNvPr id="29720" name="Freeform 27"/>
            <p:cNvSpPr>
              <a:spLocks/>
            </p:cNvSpPr>
            <p:nvPr/>
          </p:nvSpPr>
          <p:spPr bwMode="auto">
            <a:xfrm>
              <a:off x="4246" y="2687"/>
              <a:ext cx="277" cy="228"/>
            </a:xfrm>
            <a:custGeom>
              <a:avLst/>
              <a:gdLst>
                <a:gd name="T0" fmla="*/ 0 w 277"/>
                <a:gd name="T1" fmla="*/ 23 h 228"/>
                <a:gd name="T2" fmla="*/ 5 w 277"/>
                <a:gd name="T3" fmla="*/ 23 h 228"/>
                <a:gd name="T4" fmla="*/ 10 w 277"/>
                <a:gd name="T5" fmla="*/ 19 h 228"/>
                <a:gd name="T6" fmla="*/ 17 w 277"/>
                <a:gd name="T7" fmla="*/ 14 h 228"/>
                <a:gd name="T8" fmla="*/ 26 w 277"/>
                <a:gd name="T9" fmla="*/ 9 h 228"/>
                <a:gd name="T10" fmla="*/ 36 w 277"/>
                <a:gd name="T11" fmla="*/ 4 h 228"/>
                <a:gd name="T12" fmla="*/ 50 w 277"/>
                <a:gd name="T13" fmla="*/ 2 h 228"/>
                <a:gd name="T14" fmla="*/ 65 w 277"/>
                <a:gd name="T15" fmla="*/ 0 h 228"/>
                <a:gd name="T16" fmla="*/ 79 w 277"/>
                <a:gd name="T17" fmla="*/ 0 h 228"/>
                <a:gd name="T18" fmla="*/ 96 w 277"/>
                <a:gd name="T19" fmla="*/ 4 h 228"/>
                <a:gd name="T20" fmla="*/ 110 w 277"/>
                <a:gd name="T21" fmla="*/ 11 h 228"/>
                <a:gd name="T22" fmla="*/ 124 w 277"/>
                <a:gd name="T23" fmla="*/ 23 h 228"/>
                <a:gd name="T24" fmla="*/ 134 w 277"/>
                <a:gd name="T25" fmla="*/ 33 h 228"/>
                <a:gd name="T26" fmla="*/ 143 w 277"/>
                <a:gd name="T27" fmla="*/ 42 h 228"/>
                <a:gd name="T28" fmla="*/ 148 w 277"/>
                <a:gd name="T29" fmla="*/ 52 h 228"/>
                <a:gd name="T30" fmla="*/ 150 w 277"/>
                <a:gd name="T31" fmla="*/ 59 h 228"/>
                <a:gd name="T32" fmla="*/ 153 w 277"/>
                <a:gd name="T33" fmla="*/ 66 h 228"/>
                <a:gd name="T34" fmla="*/ 153 w 277"/>
                <a:gd name="T35" fmla="*/ 73 h 228"/>
                <a:gd name="T36" fmla="*/ 153 w 277"/>
                <a:gd name="T37" fmla="*/ 78 h 228"/>
                <a:gd name="T38" fmla="*/ 153 w 277"/>
                <a:gd name="T39" fmla="*/ 81 h 228"/>
                <a:gd name="T40" fmla="*/ 153 w 277"/>
                <a:gd name="T41" fmla="*/ 81 h 228"/>
                <a:gd name="T42" fmla="*/ 153 w 277"/>
                <a:gd name="T43" fmla="*/ 81 h 228"/>
                <a:gd name="T44" fmla="*/ 155 w 277"/>
                <a:gd name="T45" fmla="*/ 78 h 228"/>
                <a:gd name="T46" fmla="*/ 160 w 277"/>
                <a:gd name="T47" fmla="*/ 76 h 228"/>
                <a:gd name="T48" fmla="*/ 167 w 277"/>
                <a:gd name="T49" fmla="*/ 73 h 228"/>
                <a:gd name="T50" fmla="*/ 174 w 277"/>
                <a:gd name="T51" fmla="*/ 71 h 228"/>
                <a:gd name="T52" fmla="*/ 181 w 277"/>
                <a:gd name="T53" fmla="*/ 69 h 228"/>
                <a:gd name="T54" fmla="*/ 191 w 277"/>
                <a:gd name="T55" fmla="*/ 69 h 228"/>
                <a:gd name="T56" fmla="*/ 200 w 277"/>
                <a:gd name="T57" fmla="*/ 71 h 228"/>
                <a:gd name="T58" fmla="*/ 210 w 277"/>
                <a:gd name="T59" fmla="*/ 73 h 228"/>
                <a:gd name="T60" fmla="*/ 219 w 277"/>
                <a:gd name="T61" fmla="*/ 81 h 228"/>
                <a:gd name="T62" fmla="*/ 229 w 277"/>
                <a:gd name="T63" fmla="*/ 90 h 228"/>
                <a:gd name="T64" fmla="*/ 234 w 277"/>
                <a:gd name="T65" fmla="*/ 97 h 228"/>
                <a:gd name="T66" fmla="*/ 236 w 277"/>
                <a:gd name="T67" fmla="*/ 107 h 228"/>
                <a:gd name="T68" fmla="*/ 239 w 277"/>
                <a:gd name="T69" fmla="*/ 116 h 228"/>
                <a:gd name="T70" fmla="*/ 239 w 277"/>
                <a:gd name="T71" fmla="*/ 124 h 228"/>
                <a:gd name="T72" fmla="*/ 236 w 277"/>
                <a:gd name="T73" fmla="*/ 131 h 228"/>
                <a:gd name="T74" fmla="*/ 236 w 277"/>
                <a:gd name="T75" fmla="*/ 138 h 228"/>
                <a:gd name="T76" fmla="*/ 234 w 277"/>
                <a:gd name="T77" fmla="*/ 143 h 228"/>
                <a:gd name="T78" fmla="*/ 234 w 277"/>
                <a:gd name="T79" fmla="*/ 145 h 228"/>
                <a:gd name="T80" fmla="*/ 231 w 277"/>
                <a:gd name="T81" fmla="*/ 145 h 228"/>
                <a:gd name="T82" fmla="*/ 234 w 277"/>
                <a:gd name="T83" fmla="*/ 147 h 228"/>
                <a:gd name="T84" fmla="*/ 236 w 277"/>
                <a:gd name="T85" fmla="*/ 147 h 228"/>
                <a:gd name="T86" fmla="*/ 241 w 277"/>
                <a:gd name="T87" fmla="*/ 152 h 228"/>
                <a:gd name="T88" fmla="*/ 248 w 277"/>
                <a:gd name="T89" fmla="*/ 157 h 228"/>
                <a:gd name="T90" fmla="*/ 253 w 277"/>
                <a:gd name="T91" fmla="*/ 164 h 228"/>
                <a:gd name="T92" fmla="*/ 260 w 277"/>
                <a:gd name="T93" fmla="*/ 174 h 228"/>
                <a:gd name="T94" fmla="*/ 267 w 277"/>
                <a:gd name="T95" fmla="*/ 183 h 228"/>
                <a:gd name="T96" fmla="*/ 272 w 277"/>
                <a:gd name="T97" fmla="*/ 195 h 228"/>
                <a:gd name="T98" fmla="*/ 274 w 277"/>
                <a:gd name="T99" fmla="*/ 212 h 228"/>
                <a:gd name="T100" fmla="*/ 277 w 277"/>
                <a:gd name="T101" fmla="*/ 228 h 2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7"/>
                <a:gd name="T154" fmla="*/ 0 h 228"/>
                <a:gd name="T155" fmla="*/ 277 w 277"/>
                <a:gd name="T156" fmla="*/ 228 h 2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7" h="228">
                  <a:moveTo>
                    <a:pt x="0" y="23"/>
                  </a:moveTo>
                  <a:lnTo>
                    <a:pt x="5" y="23"/>
                  </a:lnTo>
                  <a:lnTo>
                    <a:pt x="10" y="19"/>
                  </a:lnTo>
                  <a:lnTo>
                    <a:pt x="17" y="14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50" y="2"/>
                  </a:lnTo>
                  <a:lnTo>
                    <a:pt x="65" y="0"/>
                  </a:lnTo>
                  <a:lnTo>
                    <a:pt x="79" y="0"/>
                  </a:lnTo>
                  <a:lnTo>
                    <a:pt x="96" y="4"/>
                  </a:lnTo>
                  <a:lnTo>
                    <a:pt x="110" y="11"/>
                  </a:lnTo>
                  <a:lnTo>
                    <a:pt x="124" y="23"/>
                  </a:lnTo>
                  <a:lnTo>
                    <a:pt x="134" y="33"/>
                  </a:lnTo>
                  <a:lnTo>
                    <a:pt x="143" y="42"/>
                  </a:lnTo>
                  <a:lnTo>
                    <a:pt x="148" y="52"/>
                  </a:lnTo>
                  <a:lnTo>
                    <a:pt x="150" y="59"/>
                  </a:lnTo>
                  <a:lnTo>
                    <a:pt x="153" y="66"/>
                  </a:lnTo>
                  <a:lnTo>
                    <a:pt x="153" y="73"/>
                  </a:lnTo>
                  <a:lnTo>
                    <a:pt x="153" y="78"/>
                  </a:lnTo>
                  <a:lnTo>
                    <a:pt x="153" y="81"/>
                  </a:lnTo>
                  <a:lnTo>
                    <a:pt x="155" y="78"/>
                  </a:lnTo>
                  <a:lnTo>
                    <a:pt x="160" y="76"/>
                  </a:lnTo>
                  <a:lnTo>
                    <a:pt x="167" y="73"/>
                  </a:lnTo>
                  <a:lnTo>
                    <a:pt x="174" y="71"/>
                  </a:lnTo>
                  <a:lnTo>
                    <a:pt x="181" y="69"/>
                  </a:lnTo>
                  <a:lnTo>
                    <a:pt x="191" y="69"/>
                  </a:lnTo>
                  <a:lnTo>
                    <a:pt x="200" y="71"/>
                  </a:lnTo>
                  <a:lnTo>
                    <a:pt x="210" y="73"/>
                  </a:lnTo>
                  <a:lnTo>
                    <a:pt x="219" y="81"/>
                  </a:lnTo>
                  <a:lnTo>
                    <a:pt x="229" y="90"/>
                  </a:lnTo>
                  <a:lnTo>
                    <a:pt x="234" y="97"/>
                  </a:lnTo>
                  <a:lnTo>
                    <a:pt x="236" y="107"/>
                  </a:lnTo>
                  <a:lnTo>
                    <a:pt x="239" y="116"/>
                  </a:lnTo>
                  <a:lnTo>
                    <a:pt x="239" y="124"/>
                  </a:lnTo>
                  <a:lnTo>
                    <a:pt x="236" y="131"/>
                  </a:lnTo>
                  <a:lnTo>
                    <a:pt x="236" y="138"/>
                  </a:lnTo>
                  <a:lnTo>
                    <a:pt x="234" y="143"/>
                  </a:lnTo>
                  <a:lnTo>
                    <a:pt x="234" y="145"/>
                  </a:lnTo>
                  <a:lnTo>
                    <a:pt x="231" y="145"/>
                  </a:lnTo>
                  <a:lnTo>
                    <a:pt x="234" y="147"/>
                  </a:lnTo>
                  <a:lnTo>
                    <a:pt x="236" y="147"/>
                  </a:lnTo>
                  <a:lnTo>
                    <a:pt x="241" y="152"/>
                  </a:lnTo>
                  <a:lnTo>
                    <a:pt x="248" y="157"/>
                  </a:lnTo>
                  <a:lnTo>
                    <a:pt x="253" y="164"/>
                  </a:lnTo>
                  <a:lnTo>
                    <a:pt x="260" y="174"/>
                  </a:lnTo>
                  <a:lnTo>
                    <a:pt x="267" y="183"/>
                  </a:lnTo>
                  <a:lnTo>
                    <a:pt x="272" y="195"/>
                  </a:lnTo>
                  <a:lnTo>
                    <a:pt x="274" y="212"/>
                  </a:lnTo>
                  <a:lnTo>
                    <a:pt x="277" y="228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Freeform 28"/>
            <p:cNvSpPr>
              <a:spLocks/>
            </p:cNvSpPr>
            <p:nvPr/>
          </p:nvSpPr>
          <p:spPr bwMode="auto">
            <a:xfrm>
              <a:off x="3891" y="2677"/>
              <a:ext cx="358" cy="236"/>
            </a:xfrm>
            <a:custGeom>
              <a:avLst/>
              <a:gdLst>
                <a:gd name="T0" fmla="*/ 2 w 358"/>
                <a:gd name="T1" fmla="*/ 219 h 236"/>
                <a:gd name="T2" fmla="*/ 9 w 358"/>
                <a:gd name="T3" fmla="*/ 193 h 236"/>
                <a:gd name="T4" fmla="*/ 21 w 358"/>
                <a:gd name="T5" fmla="*/ 174 h 236"/>
                <a:gd name="T6" fmla="*/ 33 w 358"/>
                <a:gd name="T7" fmla="*/ 162 h 236"/>
                <a:gd name="T8" fmla="*/ 43 w 358"/>
                <a:gd name="T9" fmla="*/ 155 h 236"/>
                <a:gd name="T10" fmla="*/ 43 w 358"/>
                <a:gd name="T11" fmla="*/ 155 h 236"/>
                <a:gd name="T12" fmla="*/ 40 w 358"/>
                <a:gd name="T13" fmla="*/ 145 h 236"/>
                <a:gd name="T14" fmla="*/ 38 w 358"/>
                <a:gd name="T15" fmla="*/ 134 h 236"/>
                <a:gd name="T16" fmla="*/ 38 w 358"/>
                <a:gd name="T17" fmla="*/ 117 h 236"/>
                <a:gd name="T18" fmla="*/ 48 w 358"/>
                <a:gd name="T19" fmla="*/ 98 h 236"/>
                <a:gd name="T20" fmla="*/ 67 w 358"/>
                <a:gd name="T21" fmla="*/ 83 h 236"/>
                <a:gd name="T22" fmla="*/ 83 w 358"/>
                <a:gd name="T23" fmla="*/ 79 h 236"/>
                <a:gd name="T24" fmla="*/ 102 w 358"/>
                <a:gd name="T25" fmla="*/ 81 h 236"/>
                <a:gd name="T26" fmla="*/ 114 w 358"/>
                <a:gd name="T27" fmla="*/ 86 h 236"/>
                <a:gd name="T28" fmla="*/ 121 w 358"/>
                <a:gd name="T29" fmla="*/ 91 h 236"/>
                <a:gd name="T30" fmla="*/ 124 w 358"/>
                <a:gd name="T31" fmla="*/ 88 h 236"/>
                <a:gd name="T32" fmla="*/ 121 w 358"/>
                <a:gd name="T33" fmla="*/ 81 h 236"/>
                <a:gd name="T34" fmla="*/ 124 w 358"/>
                <a:gd name="T35" fmla="*/ 69 h 236"/>
                <a:gd name="T36" fmla="*/ 133 w 358"/>
                <a:gd name="T37" fmla="*/ 52 h 236"/>
                <a:gd name="T38" fmla="*/ 152 w 358"/>
                <a:gd name="T39" fmla="*/ 31 h 236"/>
                <a:gd name="T40" fmla="*/ 181 w 358"/>
                <a:gd name="T41" fmla="*/ 14 h 236"/>
                <a:gd name="T42" fmla="*/ 212 w 358"/>
                <a:gd name="T43" fmla="*/ 10 h 236"/>
                <a:gd name="T44" fmla="*/ 238 w 358"/>
                <a:gd name="T45" fmla="*/ 14 h 236"/>
                <a:gd name="T46" fmla="*/ 260 w 358"/>
                <a:gd name="T47" fmla="*/ 24 h 236"/>
                <a:gd name="T48" fmla="*/ 272 w 358"/>
                <a:gd name="T49" fmla="*/ 31 h 236"/>
                <a:gd name="T50" fmla="*/ 274 w 358"/>
                <a:gd name="T51" fmla="*/ 31 h 236"/>
                <a:gd name="T52" fmla="*/ 274 w 358"/>
                <a:gd name="T53" fmla="*/ 26 h 236"/>
                <a:gd name="T54" fmla="*/ 279 w 358"/>
                <a:gd name="T55" fmla="*/ 17 h 236"/>
                <a:gd name="T56" fmla="*/ 288 w 358"/>
                <a:gd name="T57" fmla="*/ 7 h 236"/>
                <a:gd name="T58" fmla="*/ 305 w 358"/>
                <a:gd name="T59" fmla="*/ 2 h 236"/>
                <a:gd name="T60" fmla="*/ 327 w 358"/>
                <a:gd name="T61" fmla="*/ 2 h 236"/>
                <a:gd name="T62" fmla="*/ 343 w 358"/>
                <a:gd name="T63" fmla="*/ 7 h 236"/>
                <a:gd name="T64" fmla="*/ 350 w 358"/>
                <a:gd name="T65" fmla="*/ 17 h 236"/>
                <a:gd name="T66" fmla="*/ 355 w 358"/>
                <a:gd name="T67" fmla="*/ 26 h 236"/>
                <a:gd name="T68" fmla="*/ 358 w 358"/>
                <a:gd name="T69" fmla="*/ 31 h 2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8"/>
                <a:gd name="T106" fmla="*/ 0 h 236"/>
                <a:gd name="T107" fmla="*/ 358 w 358"/>
                <a:gd name="T108" fmla="*/ 236 h 2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8" h="236">
                  <a:moveTo>
                    <a:pt x="0" y="236"/>
                  </a:moveTo>
                  <a:lnTo>
                    <a:pt x="2" y="219"/>
                  </a:lnTo>
                  <a:lnTo>
                    <a:pt x="5" y="205"/>
                  </a:lnTo>
                  <a:lnTo>
                    <a:pt x="9" y="193"/>
                  </a:lnTo>
                  <a:lnTo>
                    <a:pt x="14" y="181"/>
                  </a:lnTo>
                  <a:lnTo>
                    <a:pt x="21" y="174"/>
                  </a:lnTo>
                  <a:lnTo>
                    <a:pt x="29" y="167"/>
                  </a:lnTo>
                  <a:lnTo>
                    <a:pt x="33" y="162"/>
                  </a:lnTo>
                  <a:lnTo>
                    <a:pt x="38" y="157"/>
                  </a:lnTo>
                  <a:lnTo>
                    <a:pt x="43" y="155"/>
                  </a:lnTo>
                  <a:lnTo>
                    <a:pt x="40" y="150"/>
                  </a:lnTo>
                  <a:lnTo>
                    <a:pt x="40" y="145"/>
                  </a:lnTo>
                  <a:lnTo>
                    <a:pt x="38" y="141"/>
                  </a:lnTo>
                  <a:lnTo>
                    <a:pt x="38" y="134"/>
                  </a:lnTo>
                  <a:lnTo>
                    <a:pt x="38" y="124"/>
                  </a:lnTo>
                  <a:lnTo>
                    <a:pt x="38" y="117"/>
                  </a:lnTo>
                  <a:lnTo>
                    <a:pt x="43" y="107"/>
                  </a:lnTo>
                  <a:lnTo>
                    <a:pt x="48" y="98"/>
                  </a:lnTo>
                  <a:lnTo>
                    <a:pt x="55" y="91"/>
                  </a:lnTo>
                  <a:lnTo>
                    <a:pt x="67" y="83"/>
                  </a:lnTo>
                  <a:lnTo>
                    <a:pt x="76" y="81"/>
                  </a:lnTo>
                  <a:lnTo>
                    <a:pt x="83" y="79"/>
                  </a:lnTo>
                  <a:lnTo>
                    <a:pt x="93" y="79"/>
                  </a:lnTo>
                  <a:lnTo>
                    <a:pt x="102" y="81"/>
                  </a:lnTo>
                  <a:lnTo>
                    <a:pt x="110" y="83"/>
                  </a:lnTo>
                  <a:lnTo>
                    <a:pt x="114" y="86"/>
                  </a:lnTo>
                  <a:lnTo>
                    <a:pt x="119" y="88"/>
                  </a:lnTo>
                  <a:lnTo>
                    <a:pt x="121" y="91"/>
                  </a:lnTo>
                  <a:lnTo>
                    <a:pt x="124" y="91"/>
                  </a:lnTo>
                  <a:lnTo>
                    <a:pt x="124" y="88"/>
                  </a:lnTo>
                  <a:lnTo>
                    <a:pt x="121" y="86"/>
                  </a:lnTo>
                  <a:lnTo>
                    <a:pt x="121" y="81"/>
                  </a:lnTo>
                  <a:lnTo>
                    <a:pt x="124" y="76"/>
                  </a:lnTo>
                  <a:lnTo>
                    <a:pt x="124" y="69"/>
                  </a:lnTo>
                  <a:lnTo>
                    <a:pt x="129" y="60"/>
                  </a:lnTo>
                  <a:lnTo>
                    <a:pt x="133" y="52"/>
                  </a:lnTo>
                  <a:lnTo>
                    <a:pt x="141" y="43"/>
                  </a:lnTo>
                  <a:lnTo>
                    <a:pt x="152" y="31"/>
                  </a:lnTo>
                  <a:lnTo>
                    <a:pt x="164" y="21"/>
                  </a:lnTo>
                  <a:lnTo>
                    <a:pt x="181" y="14"/>
                  </a:lnTo>
                  <a:lnTo>
                    <a:pt x="195" y="10"/>
                  </a:lnTo>
                  <a:lnTo>
                    <a:pt x="212" y="10"/>
                  </a:lnTo>
                  <a:lnTo>
                    <a:pt x="226" y="10"/>
                  </a:lnTo>
                  <a:lnTo>
                    <a:pt x="238" y="14"/>
                  </a:lnTo>
                  <a:lnTo>
                    <a:pt x="250" y="19"/>
                  </a:lnTo>
                  <a:lnTo>
                    <a:pt x="260" y="24"/>
                  </a:lnTo>
                  <a:lnTo>
                    <a:pt x="267" y="29"/>
                  </a:lnTo>
                  <a:lnTo>
                    <a:pt x="272" y="31"/>
                  </a:lnTo>
                  <a:lnTo>
                    <a:pt x="274" y="33"/>
                  </a:lnTo>
                  <a:lnTo>
                    <a:pt x="274" y="31"/>
                  </a:lnTo>
                  <a:lnTo>
                    <a:pt x="274" y="29"/>
                  </a:lnTo>
                  <a:lnTo>
                    <a:pt x="274" y="26"/>
                  </a:lnTo>
                  <a:lnTo>
                    <a:pt x="276" y="21"/>
                  </a:lnTo>
                  <a:lnTo>
                    <a:pt x="279" y="17"/>
                  </a:lnTo>
                  <a:lnTo>
                    <a:pt x="284" y="12"/>
                  </a:lnTo>
                  <a:lnTo>
                    <a:pt x="288" y="7"/>
                  </a:lnTo>
                  <a:lnTo>
                    <a:pt x="296" y="5"/>
                  </a:lnTo>
                  <a:lnTo>
                    <a:pt x="305" y="2"/>
                  </a:lnTo>
                  <a:lnTo>
                    <a:pt x="315" y="0"/>
                  </a:lnTo>
                  <a:lnTo>
                    <a:pt x="327" y="2"/>
                  </a:lnTo>
                  <a:lnTo>
                    <a:pt x="336" y="5"/>
                  </a:lnTo>
                  <a:lnTo>
                    <a:pt x="343" y="7"/>
                  </a:lnTo>
                  <a:lnTo>
                    <a:pt x="348" y="12"/>
                  </a:lnTo>
                  <a:lnTo>
                    <a:pt x="350" y="17"/>
                  </a:lnTo>
                  <a:lnTo>
                    <a:pt x="355" y="21"/>
                  </a:lnTo>
                  <a:lnTo>
                    <a:pt x="355" y="26"/>
                  </a:lnTo>
                  <a:lnTo>
                    <a:pt x="358" y="29"/>
                  </a:lnTo>
                  <a:lnTo>
                    <a:pt x="358" y="31"/>
                  </a:lnTo>
                  <a:lnTo>
                    <a:pt x="358" y="33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Freeform 29"/>
            <p:cNvSpPr>
              <a:spLocks/>
            </p:cNvSpPr>
            <p:nvPr/>
          </p:nvSpPr>
          <p:spPr bwMode="auto">
            <a:xfrm>
              <a:off x="3891" y="2911"/>
              <a:ext cx="272" cy="229"/>
            </a:xfrm>
            <a:custGeom>
              <a:avLst/>
              <a:gdLst>
                <a:gd name="T0" fmla="*/ 272 w 272"/>
                <a:gd name="T1" fmla="*/ 202 h 229"/>
                <a:gd name="T2" fmla="*/ 272 w 272"/>
                <a:gd name="T3" fmla="*/ 205 h 229"/>
                <a:gd name="T4" fmla="*/ 267 w 272"/>
                <a:gd name="T5" fmla="*/ 207 h 229"/>
                <a:gd name="T6" fmla="*/ 260 w 272"/>
                <a:gd name="T7" fmla="*/ 212 h 229"/>
                <a:gd name="T8" fmla="*/ 250 w 272"/>
                <a:gd name="T9" fmla="*/ 217 h 229"/>
                <a:gd name="T10" fmla="*/ 238 w 272"/>
                <a:gd name="T11" fmla="*/ 221 h 229"/>
                <a:gd name="T12" fmla="*/ 226 w 272"/>
                <a:gd name="T13" fmla="*/ 226 h 229"/>
                <a:gd name="T14" fmla="*/ 212 w 272"/>
                <a:gd name="T15" fmla="*/ 229 h 229"/>
                <a:gd name="T16" fmla="*/ 195 w 272"/>
                <a:gd name="T17" fmla="*/ 226 h 229"/>
                <a:gd name="T18" fmla="*/ 181 w 272"/>
                <a:gd name="T19" fmla="*/ 224 h 229"/>
                <a:gd name="T20" fmla="*/ 164 w 272"/>
                <a:gd name="T21" fmla="*/ 214 h 229"/>
                <a:gd name="T22" fmla="*/ 152 w 272"/>
                <a:gd name="T23" fmla="*/ 205 h 229"/>
                <a:gd name="T24" fmla="*/ 141 w 272"/>
                <a:gd name="T25" fmla="*/ 195 h 229"/>
                <a:gd name="T26" fmla="*/ 133 w 272"/>
                <a:gd name="T27" fmla="*/ 186 h 229"/>
                <a:gd name="T28" fmla="*/ 129 w 272"/>
                <a:gd name="T29" fmla="*/ 176 h 229"/>
                <a:gd name="T30" fmla="*/ 124 w 272"/>
                <a:gd name="T31" fmla="*/ 167 h 229"/>
                <a:gd name="T32" fmla="*/ 124 w 272"/>
                <a:gd name="T33" fmla="*/ 159 h 229"/>
                <a:gd name="T34" fmla="*/ 121 w 272"/>
                <a:gd name="T35" fmla="*/ 155 h 229"/>
                <a:gd name="T36" fmla="*/ 121 w 272"/>
                <a:gd name="T37" fmla="*/ 150 h 229"/>
                <a:gd name="T38" fmla="*/ 124 w 272"/>
                <a:gd name="T39" fmla="*/ 148 h 229"/>
                <a:gd name="T40" fmla="*/ 124 w 272"/>
                <a:gd name="T41" fmla="*/ 145 h 229"/>
                <a:gd name="T42" fmla="*/ 121 w 272"/>
                <a:gd name="T43" fmla="*/ 148 h 229"/>
                <a:gd name="T44" fmla="*/ 119 w 272"/>
                <a:gd name="T45" fmla="*/ 150 h 229"/>
                <a:gd name="T46" fmla="*/ 114 w 272"/>
                <a:gd name="T47" fmla="*/ 152 h 229"/>
                <a:gd name="T48" fmla="*/ 110 w 272"/>
                <a:gd name="T49" fmla="*/ 155 h 229"/>
                <a:gd name="T50" fmla="*/ 102 w 272"/>
                <a:gd name="T51" fmla="*/ 157 h 229"/>
                <a:gd name="T52" fmla="*/ 93 w 272"/>
                <a:gd name="T53" fmla="*/ 157 h 229"/>
                <a:gd name="T54" fmla="*/ 83 w 272"/>
                <a:gd name="T55" fmla="*/ 157 h 229"/>
                <a:gd name="T56" fmla="*/ 76 w 272"/>
                <a:gd name="T57" fmla="*/ 157 h 229"/>
                <a:gd name="T58" fmla="*/ 67 w 272"/>
                <a:gd name="T59" fmla="*/ 152 h 229"/>
                <a:gd name="T60" fmla="*/ 55 w 272"/>
                <a:gd name="T61" fmla="*/ 145 h 229"/>
                <a:gd name="T62" fmla="*/ 48 w 272"/>
                <a:gd name="T63" fmla="*/ 138 h 229"/>
                <a:gd name="T64" fmla="*/ 43 w 272"/>
                <a:gd name="T65" fmla="*/ 128 h 229"/>
                <a:gd name="T66" fmla="*/ 38 w 272"/>
                <a:gd name="T67" fmla="*/ 121 h 229"/>
                <a:gd name="T68" fmla="*/ 38 w 272"/>
                <a:gd name="T69" fmla="*/ 112 h 229"/>
                <a:gd name="T70" fmla="*/ 38 w 272"/>
                <a:gd name="T71" fmla="*/ 105 h 229"/>
                <a:gd name="T72" fmla="*/ 38 w 272"/>
                <a:gd name="T73" fmla="*/ 97 h 229"/>
                <a:gd name="T74" fmla="*/ 40 w 272"/>
                <a:gd name="T75" fmla="*/ 90 h 229"/>
                <a:gd name="T76" fmla="*/ 40 w 272"/>
                <a:gd name="T77" fmla="*/ 86 h 229"/>
                <a:gd name="T78" fmla="*/ 43 w 272"/>
                <a:gd name="T79" fmla="*/ 83 h 229"/>
                <a:gd name="T80" fmla="*/ 43 w 272"/>
                <a:gd name="T81" fmla="*/ 81 h 229"/>
                <a:gd name="T82" fmla="*/ 43 w 272"/>
                <a:gd name="T83" fmla="*/ 81 h 229"/>
                <a:gd name="T84" fmla="*/ 38 w 272"/>
                <a:gd name="T85" fmla="*/ 78 h 229"/>
                <a:gd name="T86" fmla="*/ 33 w 272"/>
                <a:gd name="T87" fmla="*/ 76 h 229"/>
                <a:gd name="T88" fmla="*/ 29 w 272"/>
                <a:gd name="T89" fmla="*/ 71 h 229"/>
                <a:gd name="T90" fmla="*/ 21 w 272"/>
                <a:gd name="T91" fmla="*/ 64 h 229"/>
                <a:gd name="T92" fmla="*/ 14 w 272"/>
                <a:gd name="T93" fmla="*/ 55 h 229"/>
                <a:gd name="T94" fmla="*/ 9 w 272"/>
                <a:gd name="T95" fmla="*/ 45 h 229"/>
                <a:gd name="T96" fmla="*/ 5 w 272"/>
                <a:gd name="T97" fmla="*/ 31 h 229"/>
                <a:gd name="T98" fmla="*/ 2 w 272"/>
                <a:gd name="T99" fmla="*/ 16 h 229"/>
                <a:gd name="T100" fmla="*/ 0 w 272"/>
                <a:gd name="T101" fmla="*/ 0 h 2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2"/>
                <a:gd name="T154" fmla="*/ 0 h 229"/>
                <a:gd name="T155" fmla="*/ 272 w 272"/>
                <a:gd name="T156" fmla="*/ 229 h 2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2" h="229">
                  <a:moveTo>
                    <a:pt x="272" y="202"/>
                  </a:moveTo>
                  <a:lnTo>
                    <a:pt x="272" y="205"/>
                  </a:lnTo>
                  <a:lnTo>
                    <a:pt x="267" y="207"/>
                  </a:lnTo>
                  <a:lnTo>
                    <a:pt x="260" y="212"/>
                  </a:lnTo>
                  <a:lnTo>
                    <a:pt x="250" y="217"/>
                  </a:lnTo>
                  <a:lnTo>
                    <a:pt x="238" y="221"/>
                  </a:lnTo>
                  <a:lnTo>
                    <a:pt x="226" y="226"/>
                  </a:lnTo>
                  <a:lnTo>
                    <a:pt x="212" y="229"/>
                  </a:lnTo>
                  <a:lnTo>
                    <a:pt x="195" y="226"/>
                  </a:lnTo>
                  <a:lnTo>
                    <a:pt x="181" y="224"/>
                  </a:lnTo>
                  <a:lnTo>
                    <a:pt x="164" y="214"/>
                  </a:lnTo>
                  <a:lnTo>
                    <a:pt x="152" y="205"/>
                  </a:lnTo>
                  <a:lnTo>
                    <a:pt x="141" y="195"/>
                  </a:lnTo>
                  <a:lnTo>
                    <a:pt x="133" y="186"/>
                  </a:lnTo>
                  <a:lnTo>
                    <a:pt x="129" y="176"/>
                  </a:lnTo>
                  <a:lnTo>
                    <a:pt x="124" y="167"/>
                  </a:lnTo>
                  <a:lnTo>
                    <a:pt x="124" y="159"/>
                  </a:lnTo>
                  <a:lnTo>
                    <a:pt x="121" y="155"/>
                  </a:lnTo>
                  <a:lnTo>
                    <a:pt x="121" y="150"/>
                  </a:lnTo>
                  <a:lnTo>
                    <a:pt x="124" y="148"/>
                  </a:lnTo>
                  <a:lnTo>
                    <a:pt x="124" y="145"/>
                  </a:lnTo>
                  <a:lnTo>
                    <a:pt x="121" y="148"/>
                  </a:lnTo>
                  <a:lnTo>
                    <a:pt x="119" y="150"/>
                  </a:lnTo>
                  <a:lnTo>
                    <a:pt x="114" y="152"/>
                  </a:lnTo>
                  <a:lnTo>
                    <a:pt x="110" y="155"/>
                  </a:lnTo>
                  <a:lnTo>
                    <a:pt x="102" y="157"/>
                  </a:lnTo>
                  <a:lnTo>
                    <a:pt x="93" y="157"/>
                  </a:lnTo>
                  <a:lnTo>
                    <a:pt x="83" y="157"/>
                  </a:lnTo>
                  <a:lnTo>
                    <a:pt x="76" y="157"/>
                  </a:lnTo>
                  <a:lnTo>
                    <a:pt x="67" y="152"/>
                  </a:lnTo>
                  <a:lnTo>
                    <a:pt x="55" y="145"/>
                  </a:lnTo>
                  <a:lnTo>
                    <a:pt x="48" y="138"/>
                  </a:lnTo>
                  <a:lnTo>
                    <a:pt x="43" y="128"/>
                  </a:lnTo>
                  <a:lnTo>
                    <a:pt x="38" y="121"/>
                  </a:lnTo>
                  <a:lnTo>
                    <a:pt x="38" y="112"/>
                  </a:lnTo>
                  <a:lnTo>
                    <a:pt x="38" y="105"/>
                  </a:lnTo>
                  <a:lnTo>
                    <a:pt x="38" y="97"/>
                  </a:lnTo>
                  <a:lnTo>
                    <a:pt x="40" y="90"/>
                  </a:lnTo>
                  <a:lnTo>
                    <a:pt x="40" y="86"/>
                  </a:lnTo>
                  <a:lnTo>
                    <a:pt x="43" y="83"/>
                  </a:lnTo>
                  <a:lnTo>
                    <a:pt x="43" y="81"/>
                  </a:lnTo>
                  <a:lnTo>
                    <a:pt x="38" y="78"/>
                  </a:lnTo>
                  <a:lnTo>
                    <a:pt x="33" y="76"/>
                  </a:lnTo>
                  <a:lnTo>
                    <a:pt x="29" y="71"/>
                  </a:lnTo>
                  <a:lnTo>
                    <a:pt x="21" y="64"/>
                  </a:lnTo>
                  <a:lnTo>
                    <a:pt x="14" y="55"/>
                  </a:lnTo>
                  <a:lnTo>
                    <a:pt x="9" y="45"/>
                  </a:lnTo>
                  <a:lnTo>
                    <a:pt x="5" y="31"/>
                  </a:lnTo>
                  <a:lnTo>
                    <a:pt x="2" y="16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Freeform 30"/>
            <p:cNvSpPr>
              <a:spLocks/>
            </p:cNvSpPr>
            <p:nvPr/>
          </p:nvSpPr>
          <p:spPr bwMode="auto">
            <a:xfrm>
              <a:off x="4165" y="2911"/>
              <a:ext cx="355" cy="236"/>
            </a:xfrm>
            <a:custGeom>
              <a:avLst/>
              <a:gdLst>
                <a:gd name="T0" fmla="*/ 355 w 355"/>
                <a:gd name="T1" fmla="*/ 16 h 236"/>
                <a:gd name="T2" fmla="*/ 348 w 355"/>
                <a:gd name="T3" fmla="*/ 45 h 236"/>
                <a:gd name="T4" fmla="*/ 334 w 355"/>
                <a:gd name="T5" fmla="*/ 64 h 236"/>
                <a:gd name="T6" fmla="*/ 322 w 355"/>
                <a:gd name="T7" fmla="*/ 76 h 236"/>
                <a:gd name="T8" fmla="*/ 315 w 355"/>
                <a:gd name="T9" fmla="*/ 81 h 236"/>
                <a:gd name="T10" fmla="*/ 315 w 355"/>
                <a:gd name="T11" fmla="*/ 83 h 236"/>
                <a:gd name="T12" fmla="*/ 317 w 355"/>
                <a:gd name="T13" fmla="*/ 90 h 236"/>
                <a:gd name="T14" fmla="*/ 320 w 355"/>
                <a:gd name="T15" fmla="*/ 105 h 236"/>
                <a:gd name="T16" fmla="*/ 317 w 355"/>
                <a:gd name="T17" fmla="*/ 121 h 236"/>
                <a:gd name="T18" fmla="*/ 310 w 355"/>
                <a:gd name="T19" fmla="*/ 138 h 236"/>
                <a:gd name="T20" fmla="*/ 291 w 355"/>
                <a:gd name="T21" fmla="*/ 152 h 236"/>
                <a:gd name="T22" fmla="*/ 272 w 355"/>
                <a:gd name="T23" fmla="*/ 159 h 236"/>
                <a:gd name="T24" fmla="*/ 255 w 355"/>
                <a:gd name="T25" fmla="*/ 157 h 236"/>
                <a:gd name="T26" fmla="*/ 241 w 355"/>
                <a:gd name="T27" fmla="*/ 152 h 236"/>
                <a:gd name="T28" fmla="*/ 234 w 355"/>
                <a:gd name="T29" fmla="*/ 148 h 236"/>
                <a:gd name="T30" fmla="*/ 234 w 355"/>
                <a:gd name="T31" fmla="*/ 148 h 236"/>
                <a:gd name="T32" fmla="*/ 234 w 355"/>
                <a:gd name="T33" fmla="*/ 155 h 236"/>
                <a:gd name="T34" fmla="*/ 231 w 355"/>
                <a:gd name="T35" fmla="*/ 169 h 236"/>
                <a:gd name="T36" fmla="*/ 224 w 355"/>
                <a:gd name="T37" fmla="*/ 186 h 236"/>
                <a:gd name="T38" fmla="*/ 205 w 355"/>
                <a:gd name="T39" fmla="*/ 205 h 236"/>
                <a:gd name="T40" fmla="*/ 177 w 355"/>
                <a:gd name="T41" fmla="*/ 224 h 236"/>
                <a:gd name="T42" fmla="*/ 146 w 355"/>
                <a:gd name="T43" fmla="*/ 229 h 236"/>
                <a:gd name="T44" fmla="*/ 117 w 355"/>
                <a:gd name="T45" fmla="*/ 224 h 236"/>
                <a:gd name="T46" fmla="*/ 98 w 355"/>
                <a:gd name="T47" fmla="*/ 214 h 236"/>
                <a:gd name="T48" fmla="*/ 86 w 355"/>
                <a:gd name="T49" fmla="*/ 205 h 236"/>
                <a:gd name="T50" fmla="*/ 84 w 355"/>
                <a:gd name="T51" fmla="*/ 205 h 236"/>
                <a:gd name="T52" fmla="*/ 81 w 355"/>
                <a:gd name="T53" fmla="*/ 212 h 236"/>
                <a:gd name="T54" fmla="*/ 76 w 355"/>
                <a:gd name="T55" fmla="*/ 219 h 236"/>
                <a:gd name="T56" fmla="*/ 69 w 355"/>
                <a:gd name="T57" fmla="*/ 229 h 236"/>
                <a:gd name="T58" fmla="*/ 53 w 355"/>
                <a:gd name="T59" fmla="*/ 236 h 236"/>
                <a:gd name="T60" fmla="*/ 31 w 355"/>
                <a:gd name="T61" fmla="*/ 236 h 236"/>
                <a:gd name="T62" fmla="*/ 14 w 355"/>
                <a:gd name="T63" fmla="*/ 229 h 236"/>
                <a:gd name="T64" fmla="*/ 5 w 355"/>
                <a:gd name="T65" fmla="*/ 219 h 236"/>
                <a:gd name="T66" fmla="*/ 0 w 355"/>
                <a:gd name="T67" fmla="*/ 212 h 236"/>
                <a:gd name="T68" fmla="*/ 0 w 355"/>
                <a:gd name="T69" fmla="*/ 205 h 2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5"/>
                <a:gd name="T106" fmla="*/ 0 h 236"/>
                <a:gd name="T107" fmla="*/ 355 w 355"/>
                <a:gd name="T108" fmla="*/ 236 h 2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5" h="236">
                  <a:moveTo>
                    <a:pt x="355" y="0"/>
                  </a:moveTo>
                  <a:lnTo>
                    <a:pt x="355" y="16"/>
                  </a:lnTo>
                  <a:lnTo>
                    <a:pt x="353" y="33"/>
                  </a:lnTo>
                  <a:lnTo>
                    <a:pt x="348" y="45"/>
                  </a:lnTo>
                  <a:lnTo>
                    <a:pt x="341" y="55"/>
                  </a:lnTo>
                  <a:lnTo>
                    <a:pt x="334" y="64"/>
                  </a:lnTo>
                  <a:lnTo>
                    <a:pt x="329" y="71"/>
                  </a:lnTo>
                  <a:lnTo>
                    <a:pt x="322" y="76"/>
                  </a:lnTo>
                  <a:lnTo>
                    <a:pt x="317" y="78"/>
                  </a:lnTo>
                  <a:lnTo>
                    <a:pt x="315" y="81"/>
                  </a:lnTo>
                  <a:lnTo>
                    <a:pt x="312" y="83"/>
                  </a:lnTo>
                  <a:lnTo>
                    <a:pt x="315" y="83"/>
                  </a:lnTo>
                  <a:lnTo>
                    <a:pt x="315" y="86"/>
                  </a:lnTo>
                  <a:lnTo>
                    <a:pt x="317" y="90"/>
                  </a:lnTo>
                  <a:lnTo>
                    <a:pt x="317" y="97"/>
                  </a:lnTo>
                  <a:lnTo>
                    <a:pt x="320" y="105"/>
                  </a:lnTo>
                  <a:lnTo>
                    <a:pt x="320" y="112"/>
                  </a:lnTo>
                  <a:lnTo>
                    <a:pt x="317" y="121"/>
                  </a:lnTo>
                  <a:lnTo>
                    <a:pt x="315" y="131"/>
                  </a:lnTo>
                  <a:lnTo>
                    <a:pt x="310" y="138"/>
                  </a:lnTo>
                  <a:lnTo>
                    <a:pt x="300" y="148"/>
                  </a:lnTo>
                  <a:lnTo>
                    <a:pt x="291" y="152"/>
                  </a:lnTo>
                  <a:lnTo>
                    <a:pt x="281" y="157"/>
                  </a:lnTo>
                  <a:lnTo>
                    <a:pt x="272" y="159"/>
                  </a:lnTo>
                  <a:lnTo>
                    <a:pt x="262" y="159"/>
                  </a:lnTo>
                  <a:lnTo>
                    <a:pt x="255" y="157"/>
                  </a:lnTo>
                  <a:lnTo>
                    <a:pt x="248" y="155"/>
                  </a:lnTo>
                  <a:lnTo>
                    <a:pt x="241" y="152"/>
                  </a:lnTo>
                  <a:lnTo>
                    <a:pt x="236" y="150"/>
                  </a:lnTo>
                  <a:lnTo>
                    <a:pt x="234" y="148"/>
                  </a:lnTo>
                  <a:lnTo>
                    <a:pt x="234" y="150"/>
                  </a:lnTo>
                  <a:lnTo>
                    <a:pt x="234" y="155"/>
                  </a:lnTo>
                  <a:lnTo>
                    <a:pt x="234" y="162"/>
                  </a:lnTo>
                  <a:lnTo>
                    <a:pt x="231" y="169"/>
                  </a:lnTo>
                  <a:lnTo>
                    <a:pt x="229" y="176"/>
                  </a:lnTo>
                  <a:lnTo>
                    <a:pt x="224" y="186"/>
                  </a:lnTo>
                  <a:lnTo>
                    <a:pt x="215" y="195"/>
                  </a:lnTo>
                  <a:lnTo>
                    <a:pt x="205" y="205"/>
                  </a:lnTo>
                  <a:lnTo>
                    <a:pt x="191" y="217"/>
                  </a:lnTo>
                  <a:lnTo>
                    <a:pt x="177" y="224"/>
                  </a:lnTo>
                  <a:lnTo>
                    <a:pt x="160" y="229"/>
                  </a:lnTo>
                  <a:lnTo>
                    <a:pt x="146" y="229"/>
                  </a:lnTo>
                  <a:lnTo>
                    <a:pt x="131" y="226"/>
                  </a:lnTo>
                  <a:lnTo>
                    <a:pt x="117" y="224"/>
                  </a:lnTo>
                  <a:lnTo>
                    <a:pt x="107" y="219"/>
                  </a:lnTo>
                  <a:lnTo>
                    <a:pt x="98" y="214"/>
                  </a:lnTo>
                  <a:lnTo>
                    <a:pt x="91" y="209"/>
                  </a:lnTo>
                  <a:lnTo>
                    <a:pt x="86" y="205"/>
                  </a:lnTo>
                  <a:lnTo>
                    <a:pt x="84" y="205"/>
                  </a:lnTo>
                  <a:lnTo>
                    <a:pt x="84" y="207"/>
                  </a:lnTo>
                  <a:lnTo>
                    <a:pt x="81" y="212"/>
                  </a:lnTo>
                  <a:lnTo>
                    <a:pt x="81" y="214"/>
                  </a:lnTo>
                  <a:lnTo>
                    <a:pt x="76" y="219"/>
                  </a:lnTo>
                  <a:lnTo>
                    <a:pt x="74" y="224"/>
                  </a:lnTo>
                  <a:lnTo>
                    <a:pt x="69" y="229"/>
                  </a:lnTo>
                  <a:lnTo>
                    <a:pt x="62" y="233"/>
                  </a:lnTo>
                  <a:lnTo>
                    <a:pt x="53" y="236"/>
                  </a:lnTo>
                  <a:lnTo>
                    <a:pt x="41" y="236"/>
                  </a:lnTo>
                  <a:lnTo>
                    <a:pt x="31" y="236"/>
                  </a:lnTo>
                  <a:lnTo>
                    <a:pt x="22" y="233"/>
                  </a:lnTo>
                  <a:lnTo>
                    <a:pt x="14" y="229"/>
                  </a:lnTo>
                  <a:lnTo>
                    <a:pt x="10" y="224"/>
                  </a:lnTo>
                  <a:lnTo>
                    <a:pt x="5" y="219"/>
                  </a:lnTo>
                  <a:lnTo>
                    <a:pt x="2" y="214"/>
                  </a:lnTo>
                  <a:lnTo>
                    <a:pt x="0" y="212"/>
                  </a:lnTo>
                  <a:lnTo>
                    <a:pt x="0" y="207"/>
                  </a:lnTo>
                  <a:lnTo>
                    <a:pt x="0" y="205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Focus: Ethernet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smtClean="0"/>
              <a:t>History</a:t>
            </a:r>
            <a:endParaRPr lang="en-US" sz="3000" smtClean="0"/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Developed by Bob Metcalfe at Xerox PARC in mid-1970s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Roots in Aloha packet-radio network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Standardized by Xerox, DEC, and Intel in 1978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LAN standards define MAC and physical layer connectivity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 smtClean="0"/>
              <a:t>IEEE 802.3 (CSMA/CD - Ethernet) standard – originally 2Mbps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 smtClean="0"/>
              <a:t>IEEE 802.3u standard for 100Mbps Ethernet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 smtClean="0"/>
              <a:t>IEEE 802.3z standard for 1,000Mbps Ethernet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 smtClean="0"/>
              <a:t>IEEE 802.3ax-xxxx standard for 10Gbps Ethernet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CSMA/CD:  Ethernet’s Media Access Control (MAC) policy</a:t>
            </a:r>
            <a:endParaRPr lang="en-US" sz="3000" smtClean="0"/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CS = carrier sense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Send only if medium is idle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MA = multiple access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CD = collision detection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Stop sending immediately if collision is detected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640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E9044DC-14AC-443E-A8E0-72A3AB767AB7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Ethernet </a:t>
            </a: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</a:rPr>
              <a:t>Standard</a:t>
            </a: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802.3 standard defines both MAC </a:t>
            </a:r>
            <a:r>
              <a:rPr lang="en-US" sz="2400" i="1" smtClean="0"/>
              <a:t>and</a:t>
            </a:r>
            <a:r>
              <a:rPr lang="en-US" sz="2400" smtClean="0"/>
              <a:t> physical layer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640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AE786B8-E016-4798-BB1E-4DE1D492CB9A}" type="slidenum">
              <a:rPr lang="en-US" smtClean="0"/>
              <a:pPr/>
              <a:t>21</a:t>
            </a:fld>
            <a:endParaRPr lang="en-US" smtClean="0"/>
          </a:p>
        </p:txBody>
      </p:sp>
      <p:pic>
        <p:nvPicPr>
          <p:cNvPr id="23558" name="Picture 4" descr="C:\Medy\cs118\Notes\TopDown Fall 99\Pictures\551 metcalfe-ene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81200"/>
            <a:ext cx="6781800" cy="363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9" name="Text Box 5"/>
          <p:cNvSpPr txBox="1">
            <a:spLocks noChangeArrowheads="1"/>
          </p:cNvSpPr>
          <p:nvPr/>
        </p:nvSpPr>
        <p:spPr bwMode="auto">
          <a:xfrm>
            <a:off x="3505200" y="5715000"/>
            <a:ext cx="30384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Gill Sans MT" pitchFamily="34" charset="0"/>
              </a:rPr>
              <a:t>Metcalfe’s original Ethernet Sketch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Ethernet Technologies: 10Base2</a:t>
            </a:r>
            <a:endParaRPr lang="en-US" sz="4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>
                <a:solidFill>
                  <a:schemeClr val="accent2"/>
                </a:solidFill>
              </a:rPr>
              <a:t>10:</a:t>
            </a:r>
            <a:r>
              <a:rPr lang="en-US" sz="1800" smtClean="0"/>
              <a:t> 10Mbps; </a:t>
            </a:r>
            <a:r>
              <a:rPr lang="en-US" sz="1800" smtClean="0">
                <a:solidFill>
                  <a:schemeClr val="accent2"/>
                </a:solidFill>
              </a:rPr>
              <a:t>2:</a:t>
            </a:r>
            <a:r>
              <a:rPr lang="en-US" sz="1800" smtClean="0"/>
              <a:t> under 185 (~200) meters cable length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Thin coaxial cable in a bus topology</a:t>
            </a:r>
          </a:p>
          <a:p>
            <a:pPr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Repeaters used to connect multiple segments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Repeater repeats bits it hears on one interface to its other interfaces: physical layer device only!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640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41CA48-154F-4F8F-A98F-769D25F6BC28}" type="slidenum">
              <a:rPr lang="en-US" smtClean="0"/>
              <a:pPr/>
              <a:t>22</a:t>
            </a:fld>
            <a:endParaRPr lang="en-US" smtClean="0"/>
          </a:p>
        </p:txBody>
      </p:sp>
      <p:pic>
        <p:nvPicPr>
          <p:cNvPr id="24582" name="Picture 4" descr="C:\Medy\cs118\Notes\TopDown Fall 99\Pictures\554 10Base2.jpg"/>
          <p:cNvPicPr>
            <a:picLocks noChangeAspect="1" noChangeArrowheads="1"/>
          </p:cNvPicPr>
          <p:nvPr/>
        </p:nvPicPr>
        <p:blipFill>
          <a:blip r:embed="rId3" cstate="print"/>
          <a:srcRect r="10843"/>
          <a:stretch>
            <a:fillRect/>
          </a:stretch>
        </p:blipFill>
        <p:spPr bwMode="auto">
          <a:xfrm>
            <a:off x="1524000" y="2133600"/>
            <a:ext cx="7391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10BaseT and 100BaseT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10/100 Mbps rate</a:t>
            </a:r>
          </a:p>
          <a:p>
            <a:pPr eaLnBrk="1" hangingPunct="1"/>
            <a:r>
              <a:rPr lang="en-US" sz="2000" smtClean="0">
                <a:solidFill>
                  <a:schemeClr val="accent2"/>
                </a:solidFill>
              </a:rPr>
              <a:t>T</a:t>
            </a:r>
            <a:r>
              <a:rPr lang="en-US" sz="2000" smtClean="0"/>
              <a:t> stands for Twisted Pair</a:t>
            </a:r>
          </a:p>
          <a:p>
            <a:pPr eaLnBrk="1" hangingPunct="1"/>
            <a:r>
              <a:rPr lang="en-US" sz="2000" smtClean="0"/>
              <a:t>Hub(s) connected by twisted pair facilitate “star topology”</a:t>
            </a:r>
          </a:p>
          <a:p>
            <a:pPr lvl="1" eaLnBrk="1" hangingPunct="1"/>
            <a:r>
              <a:rPr lang="en-US" sz="2000" smtClean="0"/>
              <a:t> Distance of any node to hub must be &lt; 100M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640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19D146-F62F-4982-9AFA-927BEFF922CF}" type="slidenum">
              <a:rPr lang="en-US" smtClean="0"/>
              <a:pPr/>
              <a:t>23</a:t>
            </a:fld>
            <a:endParaRPr lang="en-US" smtClean="0"/>
          </a:p>
        </p:txBody>
      </p:sp>
      <p:pic>
        <p:nvPicPr>
          <p:cNvPr id="25606" name="Picture 4" descr="C:\Medy\cs118\Notes\TopDown Fall 99\Pictures\561 hubTi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4813" y="3200400"/>
            <a:ext cx="7011987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7" name="Rectangle 5"/>
          <p:cNvSpPr>
            <a:spLocks noChangeArrowheads="1"/>
          </p:cNvSpPr>
          <p:nvPr/>
        </p:nvSpPr>
        <p:spPr bwMode="auto">
          <a:xfrm>
            <a:off x="1522413" y="5695950"/>
            <a:ext cx="5943600" cy="381000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>
                <a:solidFill>
                  <a:schemeClr val="tx2">
                    <a:satMod val="130000"/>
                  </a:schemeClr>
                </a:solidFill>
              </a:rPr>
              <a:t>Physical Layer Configurations for 802.3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Data rate (10Mbps-10Gbps)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Signaling method (base, broad)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Baseband: </a:t>
            </a:r>
            <a:r>
              <a:rPr lang="en-US" sz="2400" smtClean="0"/>
              <a:t>Digital signaling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Broadband: </a:t>
            </a:r>
            <a:r>
              <a:rPr lang="en-US" sz="2400" smtClean="0"/>
              <a:t>Analog signaling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Cabling (2, 5, T, F, S, 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5 - Thick coax (original Ethernet cabling)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 – Optical fiber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 – Short wave laser over multimode fiber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 – Long wave laser over single mode fiber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640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36F4FF-4C5B-4C57-9E8B-113931EB0B52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Ethernet Overview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/>
              <a:t>Most popular packet-switched LAN technology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/>
              <a:t>Bandwidths: </a:t>
            </a:r>
            <a:r>
              <a:rPr lang="en-US" sz="2900" dirty="0" smtClean="0"/>
              <a:t>10Mbps-10Gbps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300" dirty="0" smtClean="0"/>
              <a:t>40-100 </a:t>
            </a:r>
            <a:r>
              <a:rPr lang="en-US" sz="2300" dirty="0" err="1" smtClean="0"/>
              <a:t>Gbps</a:t>
            </a:r>
            <a:r>
              <a:rPr lang="en-US" sz="2300" dirty="0" smtClean="0"/>
              <a:t> in the works (draft stage)</a:t>
            </a:r>
          </a:p>
          <a:p>
            <a:pPr marL="886968" lvl="2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en-US" sz="1900" dirty="0" smtClean="0"/>
              <a:t>Products being developed and announced (Juniper)</a:t>
            </a:r>
          </a:p>
          <a:p>
            <a:pPr marL="886968" lvl="2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en-US" sz="1900" dirty="0" smtClean="0"/>
              <a:t>Testing equipments (Ixia, Spirent, Agilent, and etc.)</a:t>
            </a:r>
            <a:endParaRPr lang="en-US" sz="1900" dirty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 smtClean="0"/>
              <a:t>Bus length</a:t>
            </a:r>
            <a:endParaRPr lang="en-US" sz="2900" dirty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300" dirty="0" smtClean="0"/>
              <a:t>Traditionally 500m </a:t>
            </a:r>
            <a:r>
              <a:rPr lang="en-US" sz="2300" dirty="0"/>
              <a:t>segments with 4 </a:t>
            </a:r>
            <a:r>
              <a:rPr lang="en-US" sz="2300" dirty="0" smtClean="0"/>
              <a:t>repeaters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300" dirty="0" smtClean="0"/>
              <a:t>Depends on PHY</a:t>
            </a:r>
            <a:endParaRPr lang="en-US" sz="2300" dirty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/>
              <a:t>Bus and Star topologies are used to connect hosts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300" dirty="0"/>
              <a:t>Hosts </a:t>
            </a:r>
            <a:r>
              <a:rPr lang="en-US" sz="2300" dirty="0" smtClean="0"/>
              <a:t>attached via </a:t>
            </a:r>
            <a:r>
              <a:rPr lang="en-US" sz="2300" dirty="0"/>
              <a:t>Ethernet transceiver or hub or switch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sz="1900" dirty="0"/>
              <a:t>Detects line state and sends/receives signals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300" dirty="0"/>
              <a:t>Hubs are used to facilitate shared connections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sz="1900" dirty="0"/>
              <a:t>All hosts on an Ethernet are competing for </a:t>
            </a:r>
            <a:r>
              <a:rPr lang="en-US" sz="1900" dirty="0" smtClean="0"/>
              <a:t>access</a:t>
            </a:r>
            <a:endParaRPr lang="en-US" sz="1900" dirty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300" dirty="0" smtClean="0"/>
              <a:t>Switches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sz="1900" dirty="0" smtClean="0"/>
              <a:t>Breaks the original model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sz="1900" dirty="0" smtClean="0"/>
              <a:t>Used by most higher speed Ethernet (1+ </a:t>
            </a:r>
            <a:r>
              <a:rPr lang="en-US" sz="1900" dirty="0" err="1" smtClean="0"/>
              <a:t>Gbps</a:t>
            </a:r>
            <a:r>
              <a:rPr lang="en-US" sz="1900" dirty="0" smtClean="0"/>
              <a:t>)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 smtClean="0"/>
              <a:t>Ethernet by definition is a broadcast protocol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300" dirty="0" smtClean="0"/>
              <a:t>Any signal can be received by all hosts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300" dirty="0" smtClean="0"/>
              <a:t>Switching enables individual hosts to communicate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640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4053A6-13A3-474B-8535-1CEB51C83169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Switched Ethernet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Switches forward frames based on MAC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Not a bus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Simple forwarding tables are maintained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Highly Scalable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Options for many interfaces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Full duplex operation (send/receive frames simultaneously)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Connect 2+ “segments” by copying data frames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Switches only copy data when needed (less overhead over repeaters)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Higher link bandwidth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No Collisions at each links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Port can have contention (buffers are used)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Much greater aggregate bandwidth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Separate segments can send at once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640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4758AA3-8FC8-433B-B920-A2AD28936003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Ethernet Frames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447800"/>
            <a:ext cx="7499350" cy="35814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000" smtClean="0"/>
              <a:t>Network layer packets are transmitted by encapsulating</a:t>
            </a:r>
          </a:p>
          <a:p>
            <a:pPr eaLnBrk="1" hangingPunct="1">
              <a:lnSpc>
                <a:spcPct val="70000"/>
              </a:lnSpc>
            </a:pPr>
            <a:r>
              <a:rPr lang="en-US" sz="2000" smtClean="0"/>
              <a:t>Preamble is a sequence of 7 bytes, each set to “10101010”  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1700" smtClean="0"/>
              <a:t>Used to synchronize receiver before actual data is sent</a:t>
            </a:r>
          </a:p>
          <a:p>
            <a:pPr eaLnBrk="1" hangingPunct="1">
              <a:lnSpc>
                <a:spcPct val="70000"/>
              </a:lnSpc>
            </a:pPr>
            <a:r>
              <a:rPr lang="en-US" sz="2000" smtClean="0"/>
              <a:t>Medium Access Control Addresses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1700" smtClean="0"/>
              <a:t>unique, 48-bit unicast address assigned to each adapter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1500" smtClean="0"/>
              <a:t>example: </a:t>
            </a:r>
            <a:r>
              <a:rPr lang="en-US" sz="1500" b="1" smtClean="0">
                <a:latin typeface="Courier New" pitchFamily="49" charset="0"/>
              </a:rPr>
              <a:t>8:0:e4:b1:2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1500" smtClean="0"/>
              <a:t>Each manufacturer gets their own address range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1700" smtClean="0"/>
              <a:t>broadcast: all </a:t>
            </a:r>
            <a:r>
              <a:rPr lang="en-US" sz="1700" b="1" smtClean="0">
                <a:latin typeface="Courier New" pitchFamily="49" charset="0"/>
              </a:rPr>
              <a:t>1</a:t>
            </a:r>
            <a:r>
              <a:rPr lang="en-US" sz="1700" smtClean="0"/>
              <a:t>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1700" smtClean="0"/>
              <a:t>multicast: first bit is </a:t>
            </a:r>
            <a:r>
              <a:rPr lang="en-US" sz="1700" b="1" smtClean="0">
                <a:latin typeface="Courier New" pitchFamily="49" charset="0"/>
              </a:rPr>
              <a:t>1</a:t>
            </a:r>
          </a:p>
          <a:p>
            <a:pPr eaLnBrk="1" hangingPunct="1">
              <a:lnSpc>
                <a:spcPct val="70000"/>
              </a:lnSpc>
            </a:pPr>
            <a:r>
              <a:rPr lang="en-US" sz="2000" smtClean="0"/>
              <a:t>Type field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1700" smtClean="0"/>
              <a:t>Key to indicate higher level protocol</a:t>
            </a:r>
          </a:p>
          <a:p>
            <a:pPr eaLnBrk="1" hangingPunct="1">
              <a:lnSpc>
                <a:spcPct val="70000"/>
              </a:lnSpc>
            </a:pPr>
            <a:r>
              <a:rPr lang="en-US" sz="2000" smtClean="0"/>
              <a:t>Body can contain up to 1500 bytes of data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1700" smtClean="0"/>
              <a:t>Jumbo packets go up to 9000 bytes</a:t>
            </a:r>
          </a:p>
          <a:p>
            <a:pPr eaLnBrk="1" hangingPunct="1">
              <a:lnSpc>
                <a:spcPct val="70000"/>
              </a:lnSpc>
            </a:pPr>
            <a:endParaRPr lang="en-US" sz="17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640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C4E5352-CA0E-46F2-B0B9-7CA7A0E4B461}" type="slidenum">
              <a:rPr lang="en-US" smtClean="0"/>
              <a:pPr/>
              <a:t>27</a:t>
            </a:fld>
            <a:endParaRPr lang="en-US" smtClean="0"/>
          </a:p>
        </p:txBody>
      </p:sp>
      <p:grpSp>
        <p:nvGrpSpPr>
          <p:cNvPr id="29702" name="Group 4"/>
          <p:cNvGrpSpPr>
            <a:grpSpLocks/>
          </p:cNvGrpSpPr>
          <p:nvPr/>
        </p:nvGrpSpPr>
        <p:grpSpPr bwMode="auto">
          <a:xfrm>
            <a:off x="1371600" y="5105400"/>
            <a:ext cx="7162800" cy="1031875"/>
            <a:chOff x="1200" y="3246"/>
            <a:chExt cx="3552" cy="571"/>
          </a:xfrm>
        </p:grpSpPr>
        <p:sp>
          <p:nvSpPr>
            <p:cNvPr id="29703" name="Freeform 5"/>
            <p:cNvSpPr>
              <a:spLocks/>
            </p:cNvSpPr>
            <p:nvPr/>
          </p:nvSpPr>
          <p:spPr bwMode="auto">
            <a:xfrm>
              <a:off x="4241" y="3451"/>
              <a:ext cx="152" cy="366"/>
            </a:xfrm>
            <a:custGeom>
              <a:avLst/>
              <a:gdLst>
                <a:gd name="T0" fmla="*/ 36 w 200"/>
                <a:gd name="T1" fmla="*/ 299 h 448"/>
                <a:gd name="T2" fmla="*/ 116 w 200"/>
                <a:gd name="T3" fmla="*/ 299 h 448"/>
                <a:gd name="T4" fmla="*/ 116 w 200"/>
                <a:gd name="T5" fmla="*/ 0 h 448"/>
                <a:gd name="T6" fmla="*/ 36 w 200"/>
                <a:gd name="T7" fmla="*/ 0 h 448"/>
                <a:gd name="T8" fmla="*/ 0 w 200"/>
                <a:gd name="T9" fmla="*/ 99 h 448"/>
                <a:gd name="T10" fmla="*/ 82 w 200"/>
                <a:gd name="T11" fmla="*/ 99 h 448"/>
                <a:gd name="T12" fmla="*/ 36 w 200"/>
                <a:gd name="T13" fmla="*/ 299 h 448"/>
                <a:gd name="T14" fmla="*/ 36 w 200"/>
                <a:gd name="T15" fmla="*/ 299 h 4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0"/>
                <a:gd name="T25" fmla="*/ 0 h 448"/>
                <a:gd name="T26" fmla="*/ 200 w 200"/>
                <a:gd name="T27" fmla="*/ 448 h 4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0" h="448">
                  <a:moveTo>
                    <a:pt x="63" y="448"/>
                  </a:moveTo>
                  <a:lnTo>
                    <a:pt x="200" y="448"/>
                  </a:lnTo>
                  <a:lnTo>
                    <a:pt x="200" y="0"/>
                  </a:lnTo>
                  <a:lnTo>
                    <a:pt x="63" y="0"/>
                  </a:lnTo>
                  <a:lnTo>
                    <a:pt x="0" y="148"/>
                  </a:lnTo>
                  <a:lnTo>
                    <a:pt x="142" y="148"/>
                  </a:lnTo>
                  <a:lnTo>
                    <a:pt x="63" y="44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4" name="Freeform 6"/>
            <p:cNvSpPr>
              <a:spLocks/>
            </p:cNvSpPr>
            <p:nvPr/>
          </p:nvSpPr>
          <p:spPr bwMode="auto">
            <a:xfrm>
              <a:off x="4241" y="3451"/>
              <a:ext cx="152" cy="366"/>
            </a:xfrm>
            <a:custGeom>
              <a:avLst/>
              <a:gdLst>
                <a:gd name="T0" fmla="*/ 36 w 200"/>
                <a:gd name="T1" fmla="*/ 299 h 448"/>
                <a:gd name="T2" fmla="*/ 116 w 200"/>
                <a:gd name="T3" fmla="*/ 299 h 448"/>
                <a:gd name="T4" fmla="*/ 116 w 200"/>
                <a:gd name="T5" fmla="*/ 0 h 448"/>
                <a:gd name="T6" fmla="*/ 36 w 200"/>
                <a:gd name="T7" fmla="*/ 0 h 448"/>
                <a:gd name="T8" fmla="*/ 0 w 200"/>
                <a:gd name="T9" fmla="*/ 99 h 448"/>
                <a:gd name="T10" fmla="*/ 82 w 200"/>
                <a:gd name="T11" fmla="*/ 99 h 448"/>
                <a:gd name="T12" fmla="*/ 36 w 200"/>
                <a:gd name="T13" fmla="*/ 299 h 448"/>
                <a:gd name="T14" fmla="*/ 36 w 200"/>
                <a:gd name="T15" fmla="*/ 299 h 4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0"/>
                <a:gd name="T25" fmla="*/ 0 h 448"/>
                <a:gd name="T26" fmla="*/ 200 w 200"/>
                <a:gd name="T27" fmla="*/ 448 h 4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0" h="448">
                  <a:moveTo>
                    <a:pt x="63" y="448"/>
                  </a:moveTo>
                  <a:lnTo>
                    <a:pt x="200" y="448"/>
                  </a:lnTo>
                  <a:lnTo>
                    <a:pt x="200" y="0"/>
                  </a:lnTo>
                  <a:lnTo>
                    <a:pt x="63" y="0"/>
                  </a:lnTo>
                  <a:lnTo>
                    <a:pt x="0" y="148"/>
                  </a:lnTo>
                  <a:lnTo>
                    <a:pt x="142" y="148"/>
                  </a:lnTo>
                  <a:lnTo>
                    <a:pt x="63" y="44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Freeform 7"/>
            <p:cNvSpPr>
              <a:spLocks/>
            </p:cNvSpPr>
            <p:nvPr/>
          </p:nvSpPr>
          <p:spPr bwMode="auto">
            <a:xfrm>
              <a:off x="3618" y="3451"/>
              <a:ext cx="671" cy="366"/>
            </a:xfrm>
            <a:custGeom>
              <a:avLst/>
              <a:gdLst>
                <a:gd name="T0" fmla="*/ 468 w 884"/>
                <a:gd name="T1" fmla="*/ 299 h 448"/>
                <a:gd name="T2" fmla="*/ 0 w 884"/>
                <a:gd name="T3" fmla="*/ 299 h 448"/>
                <a:gd name="T4" fmla="*/ 0 w 884"/>
                <a:gd name="T5" fmla="*/ 0 h 448"/>
                <a:gd name="T6" fmla="*/ 468 w 884"/>
                <a:gd name="T7" fmla="*/ 0 h 448"/>
                <a:gd name="T8" fmla="*/ 418 w 884"/>
                <a:gd name="T9" fmla="*/ 134 h 448"/>
                <a:gd name="T10" fmla="*/ 509 w 884"/>
                <a:gd name="T11" fmla="*/ 134 h 448"/>
                <a:gd name="T12" fmla="*/ 468 w 884"/>
                <a:gd name="T13" fmla="*/ 299 h 448"/>
                <a:gd name="T14" fmla="*/ 468 w 884"/>
                <a:gd name="T15" fmla="*/ 299 h 4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84"/>
                <a:gd name="T25" fmla="*/ 0 h 448"/>
                <a:gd name="T26" fmla="*/ 884 w 884"/>
                <a:gd name="T27" fmla="*/ 448 h 4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84" h="448">
                  <a:moveTo>
                    <a:pt x="811" y="448"/>
                  </a:moveTo>
                  <a:lnTo>
                    <a:pt x="0" y="448"/>
                  </a:lnTo>
                  <a:lnTo>
                    <a:pt x="0" y="0"/>
                  </a:lnTo>
                  <a:lnTo>
                    <a:pt x="811" y="0"/>
                  </a:lnTo>
                  <a:lnTo>
                    <a:pt x="726" y="201"/>
                  </a:lnTo>
                  <a:lnTo>
                    <a:pt x="884" y="201"/>
                  </a:lnTo>
                  <a:lnTo>
                    <a:pt x="811" y="44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Freeform 8"/>
            <p:cNvSpPr>
              <a:spLocks/>
            </p:cNvSpPr>
            <p:nvPr/>
          </p:nvSpPr>
          <p:spPr bwMode="auto">
            <a:xfrm>
              <a:off x="3618" y="3451"/>
              <a:ext cx="671" cy="366"/>
            </a:xfrm>
            <a:custGeom>
              <a:avLst/>
              <a:gdLst>
                <a:gd name="T0" fmla="*/ 468 w 884"/>
                <a:gd name="T1" fmla="*/ 299 h 448"/>
                <a:gd name="T2" fmla="*/ 0 w 884"/>
                <a:gd name="T3" fmla="*/ 299 h 448"/>
                <a:gd name="T4" fmla="*/ 0 w 884"/>
                <a:gd name="T5" fmla="*/ 0 h 448"/>
                <a:gd name="T6" fmla="*/ 468 w 884"/>
                <a:gd name="T7" fmla="*/ 0 h 448"/>
                <a:gd name="T8" fmla="*/ 418 w 884"/>
                <a:gd name="T9" fmla="*/ 134 h 448"/>
                <a:gd name="T10" fmla="*/ 509 w 884"/>
                <a:gd name="T11" fmla="*/ 134 h 448"/>
                <a:gd name="T12" fmla="*/ 468 w 884"/>
                <a:gd name="T13" fmla="*/ 299 h 448"/>
                <a:gd name="T14" fmla="*/ 468 w 884"/>
                <a:gd name="T15" fmla="*/ 299 h 4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84"/>
                <a:gd name="T25" fmla="*/ 0 h 448"/>
                <a:gd name="T26" fmla="*/ 884 w 884"/>
                <a:gd name="T27" fmla="*/ 448 h 4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84" h="448">
                  <a:moveTo>
                    <a:pt x="811" y="448"/>
                  </a:moveTo>
                  <a:lnTo>
                    <a:pt x="0" y="448"/>
                  </a:lnTo>
                  <a:lnTo>
                    <a:pt x="0" y="0"/>
                  </a:lnTo>
                  <a:lnTo>
                    <a:pt x="811" y="0"/>
                  </a:lnTo>
                  <a:lnTo>
                    <a:pt x="726" y="201"/>
                  </a:lnTo>
                  <a:lnTo>
                    <a:pt x="884" y="201"/>
                  </a:lnTo>
                  <a:lnTo>
                    <a:pt x="811" y="44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Rectangle 9"/>
            <p:cNvSpPr>
              <a:spLocks noChangeArrowheads="1"/>
            </p:cNvSpPr>
            <p:nvPr/>
          </p:nvSpPr>
          <p:spPr bwMode="auto">
            <a:xfrm>
              <a:off x="2102" y="3478"/>
              <a:ext cx="2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Dest</a:t>
              </a:r>
              <a:endParaRPr lang="en-US">
                <a:latin typeface="Gill Sans MT" pitchFamily="34" charset="0"/>
              </a:endParaRPr>
            </a:p>
          </p:txBody>
        </p:sp>
        <p:sp>
          <p:nvSpPr>
            <p:cNvPr id="29708" name="Rectangle 10"/>
            <p:cNvSpPr>
              <a:spLocks noChangeArrowheads="1"/>
            </p:cNvSpPr>
            <p:nvPr/>
          </p:nvSpPr>
          <p:spPr bwMode="auto">
            <a:xfrm>
              <a:off x="2102" y="3623"/>
              <a:ext cx="2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addr</a:t>
              </a:r>
              <a:endParaRPr lang="en-US">
                <a:latin typeface="Gill Sans MT" pitchFamily="34" charset="0"/>
              </a:endParaRPr>
            </a:p>
          </p:txBody>
        </p:sp>
        <p:sp>
          <p:nvSpPr>
            <p:cNvPr id="29709" name="Freeform 11"/>
            <p:cNvSpPr>
              <a:spLocks/>
            </p:cNvSpPr>
            <p:nvPr/>
          </p:nvSpPr>
          <p:spPr bwMode="auto">
            <a:xfrm>
              <a:off x="1200" y="3451"/>
              <a:ext cx="3552" cy="366"/>
            </a:xfrm>
            <a:custGeom>
              <a:avLst/>
              <a:gdLst>
                <a:gd name="T0" fmla="*/ 2694 w 4684"/>
                <a:gd name="T1" fmla="*/ 299 h 448"/>
                <a:gd name="T2" fmla="*/ 2694 w 4684"/>
                <a:gd name="T3" fmla="*/ 0 h 448"/>
                <a:gd name="T4" fmla="*/ 0 w 4684"/>
                <a:gd name="T5" fmla="*/ 0 h 448"/>
                <a:gd name="T6" fmla="*/ 0 w 4684"/>
                <a:gd name="T7" fmla="*/ 299 h 448"/>
                <a:gd name="T8" fmla="*/ 2694 w 4684"/>
                <a:gd name="T9" fmla="*/ 299 h 448"/>
                <a:gd name="T10" fmla="*/ 2694 w 4684"/>
                <a:gd name="T11" fmla="*/ 299 h 4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84"/>
                <a:gd name="T19" fmla="*/ 0 h 448"/>
                <a:gd name="T20" fmla="*/ 4684 w 4684"/>
                <a:gd name="T21" fmla="*/ 448 h 4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84" h="448">
                  <a:moveTo>
                    <a:pt x="4684" y="448"/>
                  </a:moveTo>
                  <a:lnTo>
                    <a:pt x="4684" y="0"/>
                  </a:lnTo>
                  <a:lnTo>
                    <a:pt x="0" y="0"/>
                  </a:lnTo>
                  <a:lnTo>
                    <a:pt x="0" y="448"/>
                  </a:lnTo>
                  <a:lnTo>
                    <a:pt x="4684" y="44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Line 12"/>
            <p:cNvSpPr>
              <a:spLocks noChangeShapeType="1"/>
            </p:cNvSpPr>
            <p:nvPr/>
          </p:nvSpPr>
          <p:spPr bwMode="auto">
            <a:xfrm>
              <a:off x="1910" y="3451"/>
              <a:ext cx="1" cy="36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Line 13"/>
            <p:cNvSpPr>
              <a:spLocks noChangeShapeType="1"/>
            </p:cNvSpPr>
            <p:nvPr/>
          </p:nvSpPr>
          <p:spPr bwMode="auto">
            <a:xfrm>
              <a:off x="2509" y="3453"/>
              <a:ext cx="4" cy="36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Line 14"/>
            <p:cNvSpPr>
              <a:spLocks noChangeShapeType="1"/>
            </p:cNvSpPr>
            <p:nvPr/>
          </p:nvSpPr>
          <p:spPr bwMode="auto">
            <a:xfrm>
              <a:off x="3618" y="3451"/>
              <a:ext cx="1" cy="36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Rectangle 15"/>
            <p:cNvSpPr>
              <a:spLocks noChangeArrowheads="1"/>
            </p:cNvSpPr>
            <p:nvPr/>
          </p:nvSpPr>
          <p:spPr bwMode="auto">
            <a:xfrm>
              <a:off x="1487" y="3246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64</a:t>
              </a:r>
              <a:endParaRPr lang="en-US">
                <a:latin typeface="Gill Sans MT" pitchFamily="34" charset="0"/>
              </a:endParaRPr>
            </a:p>
          </p:txBody>
        </p:sp>
        <p:sp>
          <p:nvSpPr>
            <p:cNvPr id="29714" name="Rectangle 16"/>
            <p:cNvSpPr>
              <a:spLocks noChangeArrowheads="1"/>
            </p:cNvSpPr>
            <p:nvPr/>
          </p:nvSpPr>
          <p:spPr bwMode="auto">
            <a:xfrm>
              <a:off x="2165" y="3246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48</a:t>
              </a:r>
              <a:endParaRPr lang="en-US">
                <a:latin typeface="Gill Sans MT" pitchFamily="34" charset="0"/>
              </a:endParaRPr>
            </a:p>
          </p:txBody>
        </p:sp>
        <p:sp>
          <p:nvSpPr>
            <p:cNvPr id="29715" name="Rectangle 17"/>
            <p:cNvSpPr>
              <a:spLocks noChangeArrowheads="1"/>
            </p:cNvSpPr>
            <p:nvPr/>
          </p:nvSpPr>
          <p:spPr bwMode="auto">
            <a:xfrm>
              <a:off x="4496" y="3246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32</a:t>
              </a:r>
              <a:endParaRPr lang="en-US">
                <a:latin typeface="Gill Sans MT" pitchFamily="34" charset="0"/>
              </a:endParaRPr>
            </a:p>
          </p:txBody>
        </p:sp>
        <p:sp>
          <p:nvSpPr>
            <p:cNvPr id="29716" name="Rectangle 18"/>
            <p:cNvSpPr>
              <a:spLocks noChangeArrowheads="1"/>
            </p:cNvSpPr>
            <p:nvPr/>
          </p:nvSpPr>
          <p:spPr bwMode="auto">
            <a:xfrm>
              <a:off x="4433" y="3542"/>
              <a:ext cx="3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CRC</a:t>
              </a:r>
              <a:endParaRPr lang="en-US">
                <a:latin typeface="Gill Sans MT" pitchFamily="34" charset="0"/>
              </a:endParaRPr>
            </a:p>
          </p:txBody>
        </p:sp>
        <p:sp>
          <p:nvSpPr>
            <p:cNvPr id="29717" name="Rectangle 19"/>
            <p:cNvSpPr>
              <a:spLocks noChangeArrowheads="1"/>
            </p:cNvSpPr>
            <p:nvPr/>
          </p:nvSpPr>
          <p:spPr bwMode="auto">
            <a:xfrm>
              <a:off x="1280" y="3542"/>
              <a:ext cx="6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Preamble</a:t>
              </a:r>
              <a:endParaRPr lang="en-US">
                <a:latin typeface="Gill Sans MT" pitchFamily="34" charset="0"/>
              </a:endParaRPr>
            </a:p>
          </p:txBody>
        </p:sp>
        <p:sp>
          <p:nvSpPr>
            <p:cNvPr id="29718" name="Rectangle 20"/>
            <p:cNvSpPr>
              <a:spLocks noChangeArrowheads="1"/>
            </p:cNvSpPr>
            <p:nvPr/>
          </p:nvSpPr>
          <p:spPr bwMode="auto">
            <a:xfrm>
              <a:off x="2720" y="3472"/>
              <a:ext cx="2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Src</a:t>
              </a:r>
              <a:endParaRPr lang="en-US">
                <a:latin typeface="Gill Sans MT" pitchFamily="34" charset="0"/>
              </a:endParaRPr>
            </a:p>
          </p:txBody>
        </p:sp>
        <p:sp>
          <p:nvSpPr>
            <p:cNvPr id="29719" name="Rectangle 21"/>
            <p:cNvSpPr>
              <a:spLocks noChangeArrowheads="1"/>
            </p:cNvSpPr>
            <p:nvPr/>
          </p:nvSpPr>
          <p:spPr bwMode="auto">
            <a:xfrm>
              <a:off x="2720" y="3629"/>
              <a:ext cx="2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addr</a:t>
              </a:r>
              <a:endParaRPr lang="en-US">
                <a:latin typeface="Gill Sans MT" pitchFamily="34" charset="0"/>
              </a:endParaRPr>
            </a:p>
          </p:txBody>
        </p:sp>
        <p:sp>
          <p:nvSpPr>
            <p:cNvPr id="29720" name="Line 22"/>
            <p:cNvSpPr>
              <a:spLocks noChangeShapeType="1"/>
            </p:cNvSpPr>
            <p:nvPr/>
          </p:nvSpPr>
          <p:spPr bwMode="auto">
            <a:xfrm>
              <a:off x="3121" y="3453"/>
              <a:ext cx="4" cy="36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Rectangle 23"/>
            <p:cNvSpPr>
              <a:spLocks noChangeArrowheads="1"/>
            </p:cNvSpPr>
            <p:nvPr/>
          </p:nvSpPr>
          <p:spPr bwMode="auto">
            <a:xfrm>
              <a:off x="3216" y="3542"/>
              <a:ext cx="3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Type</a:t>
              </a:r>
              <a:endParaRPr lang="en-US">
                <a:latin typeface="Gill Sans MT" pitchFamily="34" charset="0"/>
              </a:endParaRPr>
            </a:p>
          </p:txBody>
        </p:sp>
        <p:sp>
          <p:nvSpPr>
            <p:cNvPr id="29722" name="Rectangle 24"/>
            <p:cNvSpPr>
              <a:spLocks noChangeArrowheads="1"/>
            </p:cNvSpPr>
            <p:nvPr/>
          </p:nvSpPr>
          <p:spPr bwMode="auto">
            <a:xfrm>
              <a:off x="3794" y="3542"/>
              <a:ext cx="3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Body</a:t>
              </a:r>
              <a:endParaRPr lang="en-US">
                <a:latin typeface="Gill Sans MT" pitchFamily="34" charset="0"/>
              </a:endParaRPr>
            </a:p>
          </p:txBody>
        </p:sp>
        <p:sp>
          <p:nvSpPr>
            <p:cNvPr id="29723" name="Rectangle 25"/>
            <p:cNvSpPr>
              <a:spLocks noChangeArrowheads="1"/>
            </p:cNvSpPr>
            <p:nvPr/>
          </p:nvSpPr>
          <p:spPr bwMode="auto">
            <a:xfrm>
              <a:off x="3312" y="3246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16</a:t>
              </a:r>
              <a:endParaRPr lang="en-US">
                <a:latin typeface="Gill Sans MT" pitchFamily="34" charset="0"/>
              </a:endParaRPr>
            </a:p>
          </p:txBody>
        </p:sp>
        <p:sp>
          <p:nvSpPr>
            <p:cNvPr id="29724" name="Rectangle 26"/>
            <p:cNvSpPr>
              <a:spLocks noChangeArrowheads="1"/>
            </p:cNvSpPr>
            <p:nvPr/>
          </p:nvSpPr>
          <p:spPr bwMode="auto">
            <a:xfrm>
              <a:off x="2784" y="3246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48</a:t>
              </a:r>
              <a:endParaRPr lang="en-US">
                <a:latin typeface="Gill Sans M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Ethernet’s MAC Algorithm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Different from Aloha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Aloha sent packets regardless of others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Long distances and different communication coverage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Ethernet uses Carrier Sense Multiple Access CSMA/CD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Listens to line before/during sending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CD – Collision Detection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Not CA – Collision Avoidance (Radio Spectrum)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If line is idle (no carrier sensed)</a:t>
            </a:r>
            <a:endParaRPr lang="en-US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send packet immediately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upper bound message size of 1500 bytes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must wait 9.6us between back-to-back frames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If line is busy (carrier sensed)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wait until idle and transmit packet immediately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If collision detected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Stop sending and jam signal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Try again later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640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477B43D-F53C-4641-AC09-3715D4C82A2B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State Diagram for CSMA/CD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640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15B067-4BCC-4F50-B4DA-AB1330C4003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2649538" y="2959100"/>
            <a:ext cx="1774825" cy="68262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cs typeface="+mn-cs"/>
              </a:rPr>
              <a:t>Sense Carrier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1600200" y="3984625"/>
            <a:ext cx="1128713" cy="85407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cs typeface="+mn-cs"/>
              </a:rPr>
              <a:t>Discard Packet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5068888" y="3044825"/>
            <a:ext cx="1049337" cy="42703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cs typeface="+mn-cs"/>
              </a:rPr>
              <a:t>Send</a:t>
            </a:r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6683375" y="2959100"/>
            <a:ext cx="1774825" cy="68262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cs typeface="+mn-cs"/>
              </a:rPr>
              <a:t>Detect Collision</a:t>
            </a: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6602413" y="4325938"/>
            <a:ext cx="2097087" cy="13684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cs typeface="+mn-cs"/>
              </a:rPr>
              <a:t>Jam channel b=CalcBackoff(); wait(b);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cs typeface="+mn-cs"/>
              </a:rPr>
              <a:t>attempts++;</a:t>
            </a:r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3505200" y="2590800"/>
            <a:ext cx="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   </a:t>
            </a:r>
          </a:p>
        </p:txBody>
      </p:sp>
      <p:cxnSp>
        <p:nvCxnSpPr>
          <p:cNvPr id="31755" name="AutoShape 12"/>
          <p:cNvCxnSpPr>
            <a:cxnSpLocks noChangeShapeType="1"/>
            <a:stCxn id="33" idx="1"/>
            <a:endCxn id="35" idx="0"/>
          </p:cNvCxnSpPr>
          <p:nvPr/>
        </p:nvCxnSpPr>
        <p:spPr bwMode="auto">
          <a:xfrm rot="10800000" flipV="1">
            <a:off x="2165350" y="2146300"/>
            <a:ext cx="654050" cy="1838325"/>
          </a:xfrm>
          <a:prstGeom prst="bentConnector2">
            <a:avLst/>
          </a:prstGeom>
          <a:noFill/>
          <a:ln w="28575">
            <a:solidFill>
              <a:srgbClr val="FF3300"/>
            </a:solidFill>
            <a:miter lim="800000"/>
            <a:headEnd type="triangle" w="med" len="med"/>
            <a:tailEnd/>
          </a:ln>
        </p:spPr>
      </p:cxnSp>
      <p:grpSp>
        <p:nvGrpSpPr>
          <p:cNvPr id="31756" name="Group 13"/>
          <p:cNvGrpSpPr>
            <a:grpSpLocks/>
          </p:cNvGrpSpPr>
          <p:nvPr/>
        </p:nvGrpSpPr>
        <p:grpSpPr bwMode="auto">
          <a:xfrm>
            <a:off x="4189413" y="2147888"/>
            <a:ext cx="3840162" cy="812800"/>
            <a:chOff x="2357" y="1273"/>
            <a:chExt cx="2284" cy="456"/>
          </a:xfrm>
        </p:grpSpPr>
        <p:cxnSp>
          <p:nvCxnSpPr>
            <p:cNvPr id="31766" name="AutoShape 14"/>
            <p:cNvCxnSpPr>
              <a:cxnSpLocks noChangeShapeType="1"/>
              <a:stCxn id="37" idx="0"/>
              <a:endCxn id="33" idx="3"/>
            </p:cNvCxnSpPr>
            <p:nvPr/>
          </p:nvCxnSpPr>
          <p:spPr bwMode="auto">
            <a:xfrm rot="16200000" flipV="1">
              <a:off x="3135" y="495"/>
              <a:ext cx="456" cy="2011"/>
            </a:xfrm>
            <a:prstGeom prst="bentConnector2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4356" y="1305"/>
              <a:ext cx="285" cy="20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cs typeface="+mn-cs"/>
                </a:rPr>
                <a:t>No</a:t>
              </a:r>
            </a:p>
          </p:txBody>
        </p:sp>
      </p:grpSp>
      <p:grpSp>
        <p:nvGrpSpPr>
          <p:cNvPr id="31757" name="Group 19"/>
          <p:cNvGrpSpPr>
            <a:grpSpLocks/>
          </p:cNvGrpSpPr>
          <p:nvPr/>
        </p:nvGrpSpPr>
        <p:grpSpPr bwMode="auto">
          <a:xfrm>
            <a:off x="3460750" y="3641725"/>
            <a:ext cx="3065463" cy="1411288"/>
            <a:chOff x="1923" y="2112"/>
            <a:chExt cx="1824" cy="792"/>
          </a:xfrm>
        </p:grpSpPr>
        <p:cxnSp>
          <p:nvCxnSpPr>
            <p:cNvPr id="31764" name="AutoShape 20"/>
            <p:cNvCxnSpPr>
              <a:cxnSpLocks noChangeShapeType="1"/>
              <a:stCxn id="38" idx="1"/>
              <a:endCxn id="34" idx="4"/>
            </p:cNvCxnSpPr>
            <p:nvPr/>
          </p:nvCxnSpPr>
          <p:spPr bwMode="auto">
            <a:xfrm rot="10800000">
              <a:off x="1923" y="2112"/>
              <a:ext cx="1824" cy="768"/>
            </a:xfrm>
            <a:prstGeom prst="bentConnector2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50" name="Text Box 21"/>
            <p:cNvSpPr txBox="1">
              <a:spLocks noChangeArrowheads="1"/>
            </p:cNvSpPr>
            <p:nvPr/>
          </p:nvSpPr>
          <p:spPr bwMode="auto">
            <a:xfrm>
              <a:off x="2352" y="2697"/>
              <a:ext cx="946" cy="20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chemeClr val="accent4">
                      <a:lumMod val="50000"/>
                    </a:schemeClr>
                  </a:solidFill>
                  <a:cs typeface="+mn-cs"/>
                </a:rPr>
                <a:t>attempts &lt; 16</a:t>
              </a:r>
            </a:p>
          </p:txBody>
        </p:sp>
      </p:grpSp>
      <p:grpSp>
        <p:nvGrpSpPr>
          <p:cNvPr id="31758" name="Group 22"/>
          <p:cNvGrpSpPr>
            <a:grpSpLocks/>
          </p:cNvGrpSpPr>
          <p:nvPr/>
        </p:nvGrpSpPr>
        <p:grpSpPr bwMode="auto">
          <a:xfrm>
            <a:off x="2089150" y="4838700"/>
            <a:ext cx="5486400" cy="1138238"/>
            <a:chOff x="1107" y="2784"/>
            <a:chExt cx="3264" cy="639"/>
          </a:xfrm>
        </p:grpSpPr>
        <p:cxnSp>
          <p:nvCxnSpPr>
            <p:cNvPr id="31762" name="AutoShape 23"/>
            <p:cNvCxnSpPr>
              <a:cxnSpLocks noChangeShapeType="1"/>
              <a:stCxn id="38" idx="2"/>
              <a:endCxn id="35" idx="2"/>
            </p:cNvCxnSpPr>
            <p:nvPr/>
          </p:nvCxnSpPr>
          <p:spPr bwMode="auto">
            <a:xfrm rot="5400000" flipH="1">
              <a:off x="2499" y="1392"/>
              <a:ext cx="480" cy="3264"/>
            </a:xfrm>
            <a:prstGeom prst="bentConnector3">
              <a:avLst>
                <a:gd name="adj1" fmla="val -26741"/>
              </a:avLst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2352" y="3216"/>
              <a:ext cx="1028" cy="20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chemeClr val="accent4">
                      <a:lumMod val="50000"/>
                    </a:schemeClr>
                  </a:solidFill>
                  <a:cs typeface="+mn-cs"/>
                </a:rPr>
                <a:t>attempts == 16</a:t>
              </a:r>
            </a:p>
          </p:txBody>
        </p:sp>
      </p:grp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4424363" y="3300413"/>
            <a:ext cx="6445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4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6" name="Line 26"/>
          <p:cNvSpPr>
            <a:spLocks noChangeShapeType="1"/>
          </p:cNvSpPr>
          <p:nvPr/>
        </p:nvSpPr>
        <p:spPr bwMode="auto">
          <a:xfrm>
            <a:off x="6118225" y="3300413"/>
            <a:ext cx="56515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4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2819400" y="1676400"/>
            <a:ext cx="1371600" cy="939800"/>
          </a:xfrm>
          <a:prstGeom prst="flowChartDecision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cs typeface="+mn-cs"/>
              </a:rPr>
              <a:t>Packet?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0B9A8B-EF56-4C2B-8109-432B1ACE3AF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56002" name="Rectangle 2"/>
          <p:cNvSpPr>
            <a:spLocks noChangeArrowheads="1"/>
          </p:cNvSpPr>
          <p:nvPr/>
        </p:nvSpPr>
        <p:spPr bwMode="auto">
          <a:xfrm>
            <a:off x="457200" y="3962400"/>
            <a:ext cx="84582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256003" name="Rectangle 3"/>
          <p:cNvSpPr>
            <a:spLocks noChangeArrowheads="1"/>
          </p:cNvSpPr>
          <p:nvPr/>
        </p:nvSpPr>
        <p:spPr bwMode="auto">
          <a:xfrm>
            <a:off x="457200" y="1447800"/>
            <a:ext cx="84582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457200" y="15240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Problem: Packet size</a:t>
            </a: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457200" y="39624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Solution: Fragment data across packets</a:t>
            </a:r>
          </a:p>
        </p:txBody>
      </p:sp>
      <p:sp>
        <p:nvSpPr>
          <p:cNvPr id="46087" name="Rectangle 6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Large Data</a:t>
            </a:r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609600" y="19812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On Ethernet, max IP packet is 1.5kbytes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Typical web page is 10kbytes</a:t>
            </a:r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6172200" y="4800600"/>
            <a:ext cx="8382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GET</a:t>
            </a:r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4800600" y="4800600"/>
            <a:ext cx="8382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inde</a:t>
            </a:r>
          </a:p>
        </p:txBody>
      </p:sp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3429000" y="4800600"/>
            <a:ext cx="8382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x.ht</a:t>
            </a:r>
          </a:p>
        </p:txBody>
      </p:sp>
      <p:sp>
        <p:nvSpPr>
          <p:cNvPr id="30732" name="Rectangle 11"/>
          <p:cNvSpPr>
            <a:spLocks noChangeArrowheads="1"/>
          </p:cNvSpPr>
          <p:nvPr/>
        </p:nvSpPr>
        <p:spPr bwMode="auto">
          <a:xfrm>
            <a:off x="2057400" y="4800600"/>
            <a:ext cx="8382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ml</a:t>
            </a:r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>
            <a:off x="1524000" y="5029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13"/>
          <p:cNvSpPr>
            <a:spLocks noChangeShapeType="1"/>
          </p:cNvSpPr>
          <p:nvPr/>
        </p:nvSpPr>
        <p:spPr bwMode="auto">
          <a:xfrm>
            <a:off x="2895600" y="5029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14"/>
          <p:cNvSpPr>
            <a:spLocks noChangeShapeType="1"/>
          </p:cNvSpPr>
          <p:nvPr/>
        </p:nvSpPr>
        <p:spPr bwMode="auto">
          <a:xfrm>
            <a:off x="4267200" y="5029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15"/>
          <p:cNvSpPr>
            <a:spLocks noChangeShapeType="1"/>
          </p:cNvSpPr>
          <p:nvPr/>
        </p:nvSpPr>
        <p:spPr bwMode="auto">
          <a:xfrm>
            <a:off x="5638800" y="5029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16"/>
          <p:cNvSpPr>
            <a:spLocks noChangeShapeType="1"/>
          </p:cNvSpPr>
          <p:nvPr/>
        </p:nvSpPr>
        <p:spPr bwMode="auto">
          <a:xfrm>
            <a:off x="7010400" y="5029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Text Box 17"/>
          <p:cNvSpPr txBox="1">
            <a:spLocks noChangeArrowheads="1"/>
          </p:cNvSpPr>
          <p:nvPr/>
        </p:nvSpPr>
        <p:spPr bwMode="auto">
          <a:xfrm>
            <a:off x="6896100" y="5668963"/>
            <a:ext cx="19351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GET index.html</a:t>
            </a:r>
          </a:p>
        </p:txBody>
      </p:sp>
      <p:pic>
        <p:nvPicPr>
          <p:cNvPr id="30739" name="Picture 18" descr="Computer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49775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0" name="Picture 19" descr="paketaro box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4495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Collisions</a:t>
            </a:r>
          </a:p>
        </p:txBody>
      </p:sp>
      <p:sp>
        <p:nvSpPr>
          <p:cNvPr id="32771" name="Content Placeholder 34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1905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smtClean="0"/>
              <a:t>Collisions are caused when two adaptors transmit at the same 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time (adaptors sense collision based on voltage differences)</a:t>
            </a:r>
            <a:endParaRPr lang="en-US" sz="900" smtClean="0"/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sz="2200" smtClean="0"/>
              <a:t> Both found line to be idle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sz="2200" smtClean="0"/>
              <a:t> Both had been waiting to for a busy line to become idle </a:t>
            </a:r>
          </a:p>
          <a:p>
            <a:pPr eaLnBrk="1" hangingPunct="1">
              <a:lnSpc>
                <a:spcPct val="80000"/>
              </a:lnSpc>
            </a:pPr>
            <a:endParaRPr lang="en-US" sz="2500" smtClean="0"/>
          </a:p>
        </p:txBody>
      </p:sp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640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05514B-1D13-4973-950C-5E94736EB17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2774" name="Line 3"/>
          <p:cNvSpPr>
            <a:spLocks noChangeShapeType="1"/>
          </p:cNvSpPr>
          <p:nvPr/>
        </p:nvSpPr>
        <p:spPr bwMode="auto">
          <a:xfrm>
            <a:off x="3173413" y="4167188"/>
            <a:ext cx="420687" cy="47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5" name="Freeform 4"/>
          <p:cNvSpPr>
            <a:spLocks/>
          </p:cNvSpPr>
          <p:nvPr/>
        </p:nvSpPr>
        <p:spPr bwMode="auto">
          <a:xfrm>
            <a:off x="3573463" y="4143375"/>
            <a:ext cx="119062" cy="58738"/>
          </a:xfrm>
          <a:custGeom>
            <a:avLst/>
            <a:gdLst>
              <a:gd name="T0" fmla="*/ 0 w 78"/>
              <a:gd name="T1" fmla="*/ 73066063 h 44"/>
              <a:gd name="T2" fmla="*/ 181740487 w 78"/>
              <a:gd name="T3" fmla="*/ 37424113 h 44"/>
              <a:gd name="T4" fmla="*/ 0 w 78"/>
              <a:gd name="T5" fmla="*/ 0 h 44"/>
              <a:gd name="T6" fmla="*/ 0 w 78"/>
              <a:gd name="T7" fmla="*/ 78412554 h 44"/>
              <a:gd name="T8" fmla="*/ 0 w 78"/>
              <a:gd name="T9" fmla="*/ 78412554 h 44"/>
              <a:gd name="T10" fmla="*/ 0 w 78"/>
              <a:gd name="T11" fmla="*/ 73066063 h 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8"/>
              <a:gd name="T19" fmla="*/ 0 h 44"/>
              <a:gd name="T20" fmla="*/ 78 w 78"/>
              <a:gd name="T21" fmla="*/ 44 h 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8" h="44">
                <a:moveTo>
                  <a:pt x="0" y="41"/>
                </a:moveTo>
                <a:lnTo>
                  <a:pt x="78" y="21"/>
                </a:lnTo>
                <a:lnTo>
                  <a:pt x="0" y="0"/>
                </a:lnTo>
                <a:lnTo>
                  <a:pt x="0" y="44"/>
                </a:lnTo>
                <a:lnTo>
                  <a:pt x="0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6" name="Rectangle 5"/>
          <p:cNvSpPr>
            <a:spLocks noChangeArrowheads="1"/>
          </p:cNvSpPr>
          <p:nvPr/>
        </p:nvSpPr>
        <p:spPr bwMode="auto">
          <a:xfrm>
            <a:off x="3043238" y="3633788"/>
            <a:ext cx="1190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A</a:t>
            </a:r>
            <a:endParaRPr lang="en-US">
              <a:latin typeface="Gill Sans MT" pitchFamily="34" charset="0"/>
            </a:endParaRPr>
          </a:p>
        </p:txBody>
      </p:sp>
      <p:sp>
        <p:nvSpPr>
          <p:cNvPr id="32777" name="Freeform 6"/>
          <p:cNvSpPr>
            <a:spLocks/>
          </p:cNvSpPr>
          <p:nvPr/>
        </p:nvSpPr>
        <p:spPr bwMode="auto">
          <a:xfrm>
            <a:off x="2906713" y="3581400"/>
            <a:ext cx="392112" cy="241300"/>
          </a:xfrm>
          <a:custGeom>
            <a:avLst/>
            <a:gdLst>
              <a:gd name="T0" fmla="*/ 600592954 w 256"/>
              <a:gd name="T1" fmla="*/ 228336044 h 255"/>
              <a:gd name="T2" fmla="*/ 0 w 256"/>
              <a:gd name="T3" fmla="*/ 228336044 h 255"/>
              <a:gd name="T4" fmla="*/ 0 w 256"/>
              <a:gd name="T5" fmla="*/ 0 h 255"/>
              <a:gd name="T6" fmla="*/ 600592954 w 256"/>
              <a:gd name="T7" fmla="*/ 0 h 255"/>
              <a:gd name="T8" fmla="*/ 600592954 w 256"/>
              <a:gd name="T9" fmla="*/ 228336044 h 255"/>
              <a:gd name="T10" fmla="*/ 600592954 w 256"/>
              <a:gd name="T11" fmla="*/ 228336044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5"/>
              <a:gd name="T20" fmla="*/ 256 w 256"/>
              <a:gd name="T21" fmla="*/ 255 h 2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5">
                <a:moveTo>
                  <a:pt x="256" y="255"/>
                </a:moveTo>
                <a:lnTo>
                  <a:pt x="0" y="255"/>
                </a:lnTo>
                <a:lnTo>
                  <a:pt x="0" y="0"/>
                </a:lnTo>
                <a:lnTo>
                  <a:pt x="256" y="0"/>
                </a:lnTo>
                <a:lnTo>
                  <a:pt x="256" y="2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8" name="Line 7"/>
          <p:cNvSpPr>
            <a:spLocks noChangeShapeType="1"/>
          </p:cNvSpPr>
          <p:nvPr/>
        </p:nvSpPr>
        <p:spPr bwMode="auto">
          <a:xfrm>
            <a:off x="3100388" y="3863975"/>
            <a:ext cx="6350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9" name="Rectangle 8"/>
          <p:cNvSpPr>
            <a:spLocks noChangeArrowheads="1"/>
          </p:cNvSpPr>
          <p:nvPr/>
        </p:nvSpPr>
        <p:spPr bwMode="auto">
          <a:xfrm>
            <a:off x="5907088" y="3633788"/>
            <a:ext cx="1190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B</a:t>
            </a:r>
            <a:endParaRPr lang="en-US">
              <a:latin typeface="Gill Sans MT" pitchFamily="34" charset="0"/>
            </a:endParaRPr>
          </a:p>
        </p:txBody>
      </p:sp>
      <p:sp>
        <p:nvSpPr>
          <p:cNvPr id="32780" name="Freeform 9"/>
          <p:cNvSpPr>
            <a:spLocks/>
          </p:cNvSpPr>
          <p:nvPr/>
        </p:nvSpPr>
        <p:spPr bwMode="auto">
          <a:xfrm>
            <a:off x="5767388" y="3581400"/>
            <a:ext cx="388937" cy="241300"/>
          </a:xfrm>
          <a:custGeom>
            <a:avLst/>
            <a:gdLst>
              <a:gd name="T0" fmla="*/ 593223539 w 255"/>
              <a:gd name="T1" fmla="*/ 228336044 h 255"/>
              <a:gd name="T2" fmla="*/ 0 w 255"/>
              <a:gd name="T3" fmla="*/ 228336044 h 255"/>
              <a:gd name="T4" fmla="*/ 0 w 255"/>
              <a:gd name="T5" fmla="*/ 0 h 255"/>
              <a:gd name="T6" fmla="*/ 593223539 w 255"/>
              <a:gd name="T7" fmla="*/ 0 h 255"/>
              <a:gd name="T8" fmla="*/ 593223539 w 255"/>
              <a:gd name="T9" fmla="*/ 228336044 h 255"/>
              <a:gd name="T10" fmla="*/ 593223539 w 255"/>
              <a:gd name="T11" fmla="*/ 228336044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5"/>
              <a:gd name="T19" fmla="*/ 0 h 255"/>
              <a:gd name="T20" fmla="*/ 255 w 255"/>
              <a:gd name="T21" fmla="*/ 255 h 2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5" h="255">
                <a:moveTo>
                  <a:pt x="255" y="255"/>
                </a:moveTo>
                <a:lnTo>
                  <a:pt x="0" y="255"/>
                </a:lnTo>
                <a:lnTo>
                  <a:pt x="0" y="0"/>
                </a:lnTo>
                <a:lnTo>
                  <a:pt x="255" y="0"/>
                </a:lnTo>
                <a:lnTo>
                  <a:pt x="255" y="2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1" name="Line 10"/>
          <p:cNvSpPr>
            <a:spLocks noChangeShapeType="1"/>
          </p:cNvSpPr>
          <p:nvPr/>
        </p:nvSpPr>
        <p:spPr bwMode="auto">
          <a:xfrm>
            <a:off x="5938838" y="3862388"/>
            <a:ext cx="4762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2" name="Line 11"/>
          <p:cNvSpPr>
            <a:spLocks noChangeShapeType="1"/>
          </p:cNvSpPr>
          <p:nvPr/>
        </p:nvSpPr>
        <p:spPr bwMode="auto">
          <a:xfrm>
            <a:off x="2659063" y="4002088"/>
            <a:ext cx="349726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3" name="Freeform 12"/>
          <p:cNvSpPr>
            <a:spLocks/>
          </p:cNvSpPr>
          <p:nvPr/>
        </p:nvSpPr>
        <p:spPr bwMode="auto">
          <a:xfrm>
            <a:off x="3106738" y="4098925"/>
            <a:ext cx="647700" cy="120650"/>
          </a:xfrm>
          <a:custGeom>
            <a:avLst/>
            <a:gdLst>
              <a:gd name="T0" fmla="*/ 987094897 w 425"/>
              <a:gd name="T1" fmla="*/ 115527165 h 126"/>
              <a:gd name="T2" fmla="*/ 0 w 425"/>
              <a:gd name="T3" fmla="*/ 115527165 h 126"/>
              <a:gd name="T4" fmla="*/ 0 w 425"/>
              <a:gd name="T5" fmla="*/ 0 h 126"/>
              <a:gd name="T6" fmla="*/ 987094897 w 425"/>
              <a:gd name="T7" fmla="*/ 0 h 126"/>
              <a:gd name="T8" fmla="*/ 987094897 w 425"/>
              <a:gd name="T9" fmla="*/ 115527165 h 126"/>
              <a:gd name="T10" fmla="*/ 987094897 w 425"/>
              <a:gd name="T11" fmla="*/ 115527165 h 1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25"/>
              <a:gd name="T19" fmla="*/ 0 h 126"/>
              <a:gd name="T20" fmla="*/ 425 w 425"/>
              <a:gd name="T21" fmla="*/ 126 h 1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25" h="126">
                <a:moveTo>
                  <a:pt x="425" y="126"/>
                </a:moveTo>
                <a:lnTo>
                  <a:pt x="0" y="126"/>
                </a:lnTo>
                <a:lnTo>
                  <a:pt x="0" y="0"/>
                </a:lnTo>
                <a:lnTo>
                  <a:pt x="425" y="0"/>
                </a:lnTo>
                <a:lnTo>
                  <a:pt x="425" y="126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4" name="Rectangle 23"/>
          <p:cNvSpPr>
            <a:spLocks noChangeArrowheads="1"/>
          </p:cNvSpPr>
          <p:nvPr/>
        </p:nvSpPr>
        <p:spPr bwMode="auto">
          <a:xfrm>
            <a:off x="3043238" y="4597400"/>
            <a:ext cx="1190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A</a:t>
            </a:r>
            <a:endParaRPr lang="en-US">
              <a:latin typeface="Gill Sans MT" pitchFamily="34" charset="0"/>
            </a:endParaRPr>
          </a:p>
        </p:txBody>
      </p:sp>
      <p:sp>
        <p:nvSpPr>
          <p:cNvPr id="32785" name="Freeform 24"/>
          <p:cNvSpPr>
            <a:spLocks/>
          </p:cNvSpPr>
          <p:nvPr/>
        </p:nvSpPr>
        <p:spPr bwMode="auto">
          <a:xfrm>
            <a:off x="2906713" y="4545013"/>
            <a:ext cx="392112" cy="241300"/>
          </a:xfrm>
          <a:custGeom>
            <a:avLst/>
            <a:gdLst>
              <a:gd name="T0" fmla="*/ 600592954 w 256"/>
              <a:gd name="T1" fmla="*/ 228336044 h 255"/>
              <a:gd name="T2" fmla="*/ 0 w 256"/>
              <a:gd name="T3" fmla="*/ 228336044 h 255"/>
              <a:gd name="T4" fmla="*/ 0 w 256"/>
              <a:gd name="T5" fmla="*/ 0 h 255"/>
              <a:gd name="T6" fmla="*/ 600592954 w 256"/>
              <a:gd name="T7" fmla="*/ 0 h 255"/>
              <a:gd name="T8" fmla="*/ 600592954 w 256"/>
              <a:gd name="T9" fmla="*/ 228336044 h 255"/>
              <a:gd name="T10" fmla="*/ 600592954 w 256"/>
              <a:gd name="T11" fmla="*/ 228336044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5"/>
              <a:gd name="T20" fmla="*/ 256 w 256"/>
              <a:gd name="T21" fmla="*/ 255 h 2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5">
                <a:moveTo>
                  <a:pt x="256" y="255"/>
                </a:moveTo>
                <a:lnTo>
                  <a:pt x="0" y="255"/>
                </a:lnTo>
                <a:lnTo>
                  <a:pt x="0" y="0"/>
                </a:lnTo>
                <a:lnTo>
                  <a:pt x="256" y="0"/>
                </a:lnTo>
                <a:lnTo>
                  <a:pt x="256" y="2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6" name="Line 25"/>
          <p:cNvSpPr>
            <a:spLocks noChangeShapeType="1"/>
          </p:cNvSpPr>
          <p:nvPr/>
        </p:nvSpPr>
        <p:spPr bwMode="auto">
          <a:xfrm>
            <a:off x="3100388" y="4826000"/>
            <a:ext cx="6350" cy="1190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7" name="Rectangle 26"/>
          <p:cNvSpPr>
            <a:spLocks noChangeArrowheads="1"/>
          </p:cNvSpPr>
          <p:nvPr/>
        </p:nvSpPr>
        <p:spPr bwMode="auto">
          <a:xfrm>
            <a:off x="5907088" y="4597400"/>
            <a:ext cx="1190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B</a:t>
            </a:r>
            <a:endParaRPr lang="en-US">
              <a:latin typeface="Gill Sans MT" pitchFamily="34" charset="0"/>
            </a:endParaRPr>
          </a:p>
        </p:txBody>
      </p:sp>
      <p:sp>
        <p:nvSpPr>
          <p:cNvPr id="32788" name="Freeform 27"/>
          <p:cNvSpPr>
            <a:spLocks/>
          </p:cNvSpPr>
          <p:nvPr/>
        </p:nvSpPr>
        <p:spPr bwMode="auto">
          <a:xfrm>
            <a:off x="5767388" y="4545013"/>
            <a:ext cx="388937" cy="241300"/>
          </a:xfrm>
          <a:custGeom>
            <a:avLst/>
            <a:gdLst>
              <a:gd name="T0" fmla="*/ 593223539 w 255"/>
              <a:gd name="T1" fmla="*/ 228336044 h 255"/>
              <a:gd name="T2" fmla="*/ 0 w 255"/>
              <a:gd name="T3" fmla="*/ 228336044 h 255"/>
              <a:gd name="T4" fmla="*/ 0 w 255"/>
              <a:gd name="T5" fmla="*/ 0 h 255"/>
              <a:gd name="T6" fmla="*/ 593223539 w 255"/>
              <a:gd name="T7" fmla="*/ 0 h 255"/>
              <a:gd name="T8" fmla="*/ 593223539 w 255"/>
              <a:gd name="T9" fmla="*/ 228336044 h 255"/>
              <a:gd name="T10" fmla="*/ 593223539 w 255"/>
              <a:gd name="T11" fmla="*/ 228336044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5"/>
              <a:gd name="T19" fmla="*/ 0 h 255"/>
              <a:gd name="T20" fmla="*/ 255 w 255"/>
              <a:gd name="T21" fmla="*/ 255 h 2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5" h="255">
                <a:moveTo>
                  <a:pt x="255" y="255"/>
                </a:moveTo>
                <a:lnTo>
                  <a:pt x="0" y="255"/>
                </a:lnTo>
                <a:lnTo>
                  <a:pt x="0" y="0"/>
                </a:lnTo>
                <a:lnTo>
                  <a:pt x="255" y="0"/>
                </a:lnTo>
                <a:lnTo>
                  <a:pt x="255" y="2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9" name="Line 28"/>
          <p:cNvSpPr>
            <a:spLocks noChangeShapeType="1"/>
          </p:cNvSpPr>
          <p:nvPr/>
        </p:nvSpPr>
        <p:spPr bwMode="auto">
          <a:xfrm>
            <a:off x="5938838" y="4821238"/>
            <a:ext cx="4762" cy="1190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0" name="Line 29"/>
          <p:cNvSpPr>
            <a:spLocks noChangeShapeType="1"/>
          </p:cNvSpPr>
          <p:nvPr/>
        </p:nvSpPr>
        <p:spPr bwMode="auto">
          <a:xfrm>
            <a:off x="2659063" y="4964113"/>
            <a:ext cx="349726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1" name="Line 30"/>
          <p:cNvSpPr>
            <a:spLocks noChangeShapeType="1"/>
          </p:cNvSpPr>
          <p:nvPr/>
        </p:nvSpPr>
        <p:spPr bwMode="auto">
          <a:xfrm>
            <a:off x="3124200" y="5105400"/>
            <a:ext cx="2374900" cy="333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2" name="Freeform 31"/>
          <p:cNvSpPr>
            <a:spLocks/>
          </p:cNvSpPr>
          <p:nvPr/>
        </p:nvSpPr>
        <p:spPr bwMode="auto">
          <a:xfrm>
            <a:off x="5454650" y="5108575"/>
            <a:ext cx="119063" cy="58738"/>
          </a:xfrm>
          <a:custGeom>
            <a:avLst/>
            <a:gdLst>
              <a:gd name="T0" fmla="*/ 0 w 78"/>
              <a:gd name="T1" fmla="*/ 73066063 h 44"/>
              <a:gd name="T2" fmla="*/ 181743540 w 78"/>
              <a:gd name="T3" fmla="*/ 35641949 h 44"/>
              <a:gd name="T4" fmla="*/ 0 w 78"/>
              <a:gd name="T5" fmla="*/ 0 h 44"/>
              <a:gd name="T6" fmla="*/ 0 w 78"/>
              <a:gd name="T7" fmla="*/ 78412554 h 44"/>
              <a:gd name="T8" fmla="*/ 0 w 78"/>
              <a:gd name="T9" fmla="*/ 78412554 h 44"/>
              <a:gd name="T10" fmla="*/ 0 w 78"/>
              <a:gd name="T11" fmla="*/ 73066063 h 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8"/>
              <a:gd name="T19" fmla="*/ 0 h 44"/>
              <a:gd name="T20" fmla="*/ 78 w 78"/>
              <a:gd name="T21" fmla="*/ 44 h 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8" h="44">
                <a:moveTo>
                  <a:pt x="0" y="41"/>
                </a:moveTo>
                <a:lnTo>
                  <a:pt x="78" y="20"/>
                </a:lnTo>
                <a:lnTo>
                  <a:pt x="0" y="0"/>
                </a:lnTo>
                <a:lnTo>
                  <a:pt x="0" y="44"/>
                </a:lnTo>
                <a:lnTo>
                  <a:pt x="0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3" name="Freeform 32"/>
          <p:cNvSpPr>
            <a:spLocks/>
          </p:cNvSpPr>
          <p:nvPr/>
        </p:nvSpPr>
        <p:spPr bwMode="auto">
          <a:xfrm>
            <a:off x="3048000" y="5062538"/>
            <a:ext cx="2589213" cy="119062"/>
          </a:xfrm>
          <a:custGeom>
            <a:avLst/>
            <a:gdLst>
              <a:gd name="T0" fmla="*/ 2147483647 w 426"/>
              <a:gd name="T1" fmla="*/ 112506033 h 126"/>
              <a:gd name="T2" fmla="*/ 0 w 426"/>
              <a:gd name="T3" fmla="*/ 112506033 h 126"/>
              <a:gd name="T4" fmla="*/ 0 w 426"/>
              <a:gd name="T5" fmla="*/ 0 h 126"/>
              <a:gd name="T6" fmla="*/ 2147483647 w 426"/>
              <a:gd name="T7" fmla="*/ 0 h 126"/>
              <a:gd name="T8" fmla="*/ 2147483647 w 426"/>
              <a:gd name="T9" fmla="*/ 112506033 h 126"/>
              <a:gd name="T10" fmla="*/ 2147483647 w 426"/>
              <a:gd name="T11" fmla="*/ 112506033 h 1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26"/>
              <a:gd name="T19" fmla="*/ 0 h 126"/>
              <a:gd name="T20" fmla="*/ 426 w 426"/>
              <a:gd name="T21" fmla="*/ 126 h 1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26" h="126">
                <a:moveTo>
                  <a:pt x="426" y="126"/>
                </a:moveTo>
                <a:lnTo>
                  <a:pt x="0" y="126"/>
                </a:lnTo>
                <a:lnTo>
                  <a:pt x="0" y="0"/>
                </a:lnTo>
                <a:lnTo>
                  <a:pt x="426" y="0"/>
                </a:lnTo>
                <a:lnTo>
                  <a:pt x="426" y="126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4" name="Freeform 33"/>
          <p:cNvSpPr>
            <a:spLocks/>
          </p:cNvSpPr>
          <p:nvPr/>
        </p:nvSpPr>
        <p:spPr bwMode="auto">
          <a:xfrm>
            <a:off x="5637213" y="5059363"/>
            <a:ext cx="327025" cy="122237"/>
          </a:xfrm>
          <a:custGeom>
            <a:avLst/>
            <a:gdLst>
              <a:gd name="T0" fmla="*/ 0 w 214"/>
              <a:gd name="T1" fmla="*/ 0 h 129"/>
              <a:gd name="T2" fmla="*/ 499744678 w 214"/>
              <a:gd name="T3" fmla="*/ 2693952 h 129"/>
              <a:gd name="T4" fmla="*/ 499744678 w 214"/>
              <a:gd name="T5" fmla="*/ 115828534 h 129"/>
              <a:gd name="T6" fmla="*/ 0 w 214"/>
              <a:gd name="T7" fmla="*/ 115828534 h 129"/>
              <a:gd name="T8" fmla="*/ 0 w 214"/>
              <a:gd name="T9" fmla="*/ 2693952 h 129"/>
              <a:gd name="T10" fmla="*/ 0 w 214"/>
              <a:gd name="T11" fmla="*/ 2693952 h 129"/>
              <a:gd name="T12" fmla="*/ 0 w 214"/>
              <a:gd name="T13" fmla="*/ 0 h 1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4"/>
              <a:gd name="T22" fmla="*/ 0 h 129"/>
              <a:gd name="T23" fmla="*/ 214 w 214"/>
              <a:gd name="T24" fmla="*/ 129 h 1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4" h="129">
                <a:moveTo>
                  <a:pt x="0" y="0"/>
                </a:moveTo>
                <a:lnTo>
                  <a:pt x="214" y="3"/>
                </a:lnTo>
                <a:lnTo>
                  <a:pt x="214" y="129"/>
                </a:lnTo>
                <a:lnTo>
                  <a:pt x="0" y="129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5" name="Freeform 34"/>
          <p:cNvSpPr>
            <a:spLocks/>
          </p:cNvSpPr>
          <p:nvPr/>
        </p:nvSpPr>
        <p:spPr bwMode="auto">
          <a:xfrm>
            <a:off x="5637213" y="5059363"/>
            <a:ext cx="327025" cy="122237"/>
          </a:xfrm>
          <a:custGeom>
            <a:avLst/>
            <a:gdLst>
              <a:gd name="T0" fmla="*/ 0 w 214"/>
              <a:gd name="T1" fmla="*/ 0 h 129"/>
              <a:gd name="T2" fmla="*/ 499744678 w 214"/>
              <a:gd name="T3" fmla="*/ 2693952 h 129"/>
              <a:gd name="T4" fmla="*/ 499744678 w 214"/>
              <a:gd name="T5" fmla="*/ 115828534 h 129"/>
              <a:gd name="T6" fmla="*/ 0 w 214"/>
              <a:gd name="T7" fmla="*/ 115828534 h 129"/>
              <a:gd name="T8" fmla="*/ 0 w 214"/>
              <a:gd name="T9" fmla="*/ 2693952 h 129"/>
              <a:gd name="T10" fmla="*/ 0 w 214"/>
              <a:gd name="T11" fmla="*/ 2693952 h 1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4"/>
              <a:gd name="T19" fmla="*/ 0 h 129"/>
              <a:gd name="T20" fmla="*/ 214 w 214"/>
              <a:gd name="T21" fmla="*/ 129 h 1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4" h="129">
                <a:moveTo>
                  <a:pt x="0" y="0"/>
                </a:moveTo>
                <a:lnTo>
                  <a:pt x="214" y="3"/>
                </a:lnTo>
                <a:lnTo>
                  <a:pt x="214" y="129"/>
                </a:lnTo>
                <a:lnTo>
                  <a:pt x="0" y="129"/>
                </a:lnTo>
                <a:lnTo>
                  <a:pt x="0" y="3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6" name="Line 35"/>
          <p:cNvSpPr>
            <a:spLocks noChangeShapeType="1"/>
          </p:cNvSpPr>
          <p:nvPr/>
        </p:nvSpPr>
        <p:spPr bwMode="auto">
          <a:xfrm flipH="1">
            <a:off x="5797550" y="5129213"/>
            <a:ext cx="9366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7" name="Freeform 36"/>
          <p:cNvSpPr>
            <a:spLocks/>
          </p:cNvSpPr>
          <p:nvPr/>
        </p:nvSpPr>
        <p:spPr bwMode="auto">
          <a:xfrm>
            <a:off x="5703888" y="5108575"/>
            <a:ext cx="114300" cy="58738"/>
          </a:xfrm>
          <a:custGeom>
            <a:avLst/>
            <a:gdLst>
              <a:gd name="T0" fmla="*/ 174193177 w 75"/>
              <a:gd name="T1" fmla="*/ 0 h 44"/>
              <a:gd name="T2" fmla="*/ 0 w 75"/>
              <a:gd name="T3" fmla="*/ 35641949 h 44"/>
              <a:gd name="T4" fmla="*/ 174193177 w 75"/>
              <a:gd name="T5" fmla="*/ 78412554 h 44"/>
              <a:gd name="T6" fmla="*/ 174193177 w 75"/>
              <a:gd name="T7" fmla="*/ 0 h 44"/>
              <a:gd name="T8" fmla="*/ 174193177 w 75"/>
              <a:gd name="T9" fmla="*/ 0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44"/>
              <a:gd name="T17" fmla="*/ 75 w 75"/>
              <a:gd name="T18" fmla="*/ 44 h 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44">
                <a:moveTo>
                  <a:pt x="75" y="0"/>
                </a:moveTo>
                <a:lnTo>
                  <a:pt x="0" y="20"/>
                </a:lnTo>
                <a:lnTo>
                  <a:pt x="75" y="44"/>
                </a:lnTo>
                <a:lnTo>
                  <a:pt x="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8" name="Text Box 50"/>
          <p:cNvSpPr txBox="1">
            <a:spLocks noChangeArrowheads="1"/>
          </p:cNvSpPr>
          <p:nvPr/>
        </p:nvSpPr>
        <p:spPr bwMode="auto">
          <a:xfrm>
            <a:off x="1150938" y="3505200"/>
            <a:ext cx="12112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Gill Sans MT" pitchFamily="34" charset="0"/>
              </a:rPr>
              <a:t>A starts at</a:t>
            </a:r>
          </a:p>
          <a:p>
            <a:r>
              <a:rPr lang="en-US" sz="2000">
                <a:latin typeface="Gill Sans MT" pitchFamily="34" charset="0"/>
              </a:rPr>
              <a:t>time 0 </a:t>
            </a:r>
          </a:p>
        </p:txBody>
      </p:sp>
      <p:sp>
        <p:nvSpPr>
          <p:cNvPr id="32799" name="Text Box 51"/>
          <p:cNvSpPr txBox="1">
            <a:spLocks noChangeArrowheads="1"/>
          </p:cNvSpPr>
          <p:nvPr/>
        </p:nvSpPr>
        <p:spPr bwMode="auto">
          <a:xfrm>
            <a:off x="6477000" y="4267200"/>
            <a:ext cx="2282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Gill Sans MT" pitchFamily="34" charset="0"/>
              </a:rPr>
              <a:t>Message almost </a:t>
            </a:r>
          </a:p>
          <a:p>
            <a:r>
              <a:rPr lang="en-US" sz="2000">
                <a:latin typeface="Gill Sans MT" pitchFamily="34" charset="0"/>
              </a:rPr>
              <a:t>there at time T when</a:t>
            </a:r>
          </a:p>
          <a:p>
            <a:r>
              <a:rPr lang="en-US" sz="2000">
                <a:latin typeface="Gill Sans MT" pitchFamily="34" charset="0"/>
              </a:rPr>
              <a:t>B starts – collision!</a:t>
            </a:r>
          </a:p>
        </p:txBody>
      </p:sp>
      <p:sp>
        <p:nvSpPr>
          <p:cNvPr id="32800" name="Text Box 53"/>
          <p:cNvSpPr txBox="1">
            <a:spLocks noChangeArrowheads="1"/>
          </p:cNvSpPr>
          <p:nvPr/>
        </p:nvSpPr>
        <p:spPr bwMode="auto">
          <a:xfrm>
            <a:off x="1600200" y="5562600"/>
            <a:ext cx="628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4" charset="0"/>
              </a:rPr>
              <a:t>How can we be sure A knows about the collision?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Collision Detection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How can A know that a collision has taken place?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There must be a mechanism to insure retransmission on collision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A’s message reaches B at time 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B’s message reaches A at time 2T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So, A must still be transmitting at 2T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IEEE 802.3 specifies max value of 2T to be 51.2us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This relates to maximum distance of 2500m between hosts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At 10Mbps it takes 0.1us to transmit one bit so 512 bits (64B) take 51.2us to send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So, Ethernet frames must be at least 64B long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14B header, 46B data, 4B CRC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Padding is used if data is less than 46B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Send jamming signal after collision is detected to insure all hosts see collision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48 bit signal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640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3761172-62FF-449E-9527-A78FC5E5056E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lnSpc>
                <a:spcPct val="70000"/>
              </a:lnSpc>
              <a:spcAft>
                <a:spcPts val="0"/>
              </a:spcAft>
              <a:defRPr/>
            </a:pPr>
            <a:r>
              <a:rPr lang="en-US" sz="4400">
                <a:solidFill>
                  <a:schemeClr val="tx2">
                    <a:satMod val="130000"/>
                  </a:schemeClr>
                </a:solidFill>
              </a:rPr>
              <a:t>Exponential Backoff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If a collision is detected, delay and try again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Delay time is selected using binary exponential backoff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1st time: choose K from {0,1} then delay = K * 51.2us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2nd time: choose K from {0,1,2,3} then delay = K * 51.2us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i="1" smtClean="0"/>
              <a:t>nth</a:t>
            </a:r>
            <a:r>
              <a:rPr lang="en-US" sz="2000" smtClean="0"/>
              <a:t> time: delay = </a:t>
            </a:r>
            <a:r>
              <a:rPr lang="en-US" sz="2000" i="1" smtClean="0"/>
              <a:t>K </a:t>
            </a:r>
            <a:r>
              <a:rPr lang="en-US" sz="2000" smtClean="0">
                <a:latin typeface="Arial" charset="0"/>
              </a:rPr>
              <a:t>x</a:t>
            </a:r>
            <a:r>
              <a:rPr lang="en-US" sz="2000" smtClean="0"/>
              <a:t> 51.2us, for </a:t>
            </a:r>
            <a:r>
              <a:rPr lang="en-US" sz="2000" i="1" smtClean="0"/>
              <a:t>K</a:t>
            </a:r>
            <a:r>
              <a:rPr lang="en-US" sz="2000" smtClean="0"/>
              <a:t>=0..2</a:t>
            </a:r>
            <a:r>
              <a:rPr lang="en-US" sz="2000" i="1" baseline="30000" smtClean="0"/>
              <a:t>n</a:t>
            </a:r>
            <a:r>
              <a:rPr lang="en-US" sz="2000" smtClean="0"/>
              <a:t> – 1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Note max value for k = 1023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give up after several tries (usually 16)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Report transmit error to host</a:t>
            </a:r>
          </a:p>
          <a:p>
            <a:pPr eaLnBrk="1" hangingPunct="1"/>
            <a:r>
              <a:rPr lang="en-US" sz="2400" smtClean="0"/>
              <a:t>If delay were not random, then there is a chance that sources would retransmit in lock step</a:t>
            </a:r>
          </a:p>
          <a:p>
            <a:pPr eaLnBrk="1" hangingPunct="1"/>
            <a:r>
              <a:rPr lang="en-US" sz="2400" smtClean="0"/>
              <a:t>Why not just choose from small set for K</a:t>
            </a:r>
          </a:p>
          <a:p>
            <a:pPr lvl="1" eaLnBrk="1" hangingPunct="1"/>
            <a:r>
              <a:rPr lang="en-US" sz="2000" smtClean="0"/>
              <a:t>This works fine for a small number of hosts</a:t>
            </a:r>
          </a:p>
          <a:p>
            <a:pPr lvl="1" eaLnBrk="1" hangingPunct="1"/>
            <a:r>
              <a:rPr lang="en-US" sz="2000" smtClean="0"/>
              <a:t>Large number of nodes would result in more collisions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640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72562-12CE-4F9C-9357-8004E7F189DC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Experiences with Ethernet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Ethernets work best under light loads</a:t>
            </a:r>
          </a:p>
          <a:p>
            <a:pPr lvl="1" eaLnBrk="1" hangingPunct="1"/>
            <a:r>
              <a:rPr lang="en-US" sz="2000" smtClean="0"/>
              <a:t>Utilization over 30% is considered heavy</a:t>
            </a:r>
          </a:p>
          <a:p>
            <a:pPr lvl="2" eaLnBrk="1" hangingPunct="1"/>
            <a:r>
              <a:rPr lang="en-US" sz="1800" smtClean="0"/>
              <a:t>Network capacity is wasted by collisions</a:t>
            </a:r>
          </a:p>
          <a:p>
            <a:pPr eaLnBrk="1" hangingPunct="1"/>
            <a:r>
              <a:rPr lang="en-US" sz="2400" smtClean="0"/>
              <a:t>Most networks are limited to about 200 hosts</a:t>
            </a:r>
          </a:p>
          <a:p>
            <a:pPr lvl="1" eaLnBrk="1" hangingPunct="1"/>
            <a:r>
              <a:rPr lang="en-US" sz="2000" smtClean="0"/>
              <a:t>Specification allows for up to 1024</a:t>
            </a:r>
          </a:p>
          <a:p>
            <a:pPr eaLnBrk="1" hangingPunct="1"/>
            <a:r>
              <a:rPr lang="en-US" sz="2400" smtClean="0"/>
              <a:t>Most networks are much shorter</a:t>
            </a:r>
          </a:p>
          <a:p>
            <a:pPr lvl="1" eaLnBrk="1" hangingPunct="1"/>
            <a:r>
              <a:rPr lang="en-US" sz="2000" smtClean="0"/>
              <a:t>5 to 10 microsecond RTT</a:t>
            </a:r>
          </a:p>
          <a:p>
            <a:pPr eaLnBrk="1" hangingPunct="1"/>
            <a:r>
              <a:rPr lang="en-US" sz="2400" smtClean="0"/>
              <a:t>Transport level flow control helps reduce load (number of back to back packets)</a:t>
            </a:r>
          </a:p>
          <a:p>
            <a:pPr eaLnBrk="1" hangingPunct="1"/>
            <a:r>
              <a:rPr lang="en-US" sz="2400" smtClean="0"/>
              <a:t>Ethernet is inexpensive, fast and easy to administer!</a:t>
            </a:r>
          </a:p>
          <a:p>
            <a:pPr eaLnBrk="1" hangingPunct="1"/>
            <a:endParaRPr lang="en-US" sz="2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640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55F6F11-B868-4977-A401-AF6DCCC3E6CE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Fast and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1+ Gigabit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Ethernet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Fast Ethernet (100Mbps) has technology very similar to 10Mbps Ethernet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/>
              <a:t>Uses different physical layer encoding (4B5B)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/>
              <a:t>Many NIC’s are 10/100 capable</a:t>
            </a:r>
          </a:p>
          <a:p>
            <a:pPr marL="886968" lvl="2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en-US" sz="1800" dirty="0"/>
              <a:t>Can be used at either speed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1 Gigabit Ethernet</a:t>
            </a:r>
            <a:endParaRPr lang="en-US" sz="2400" dirty="0"/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/>
              <a:t>Compatible with lower speeds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/>
              <a:t>Uses standard framing and CSMA/CD algorithm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/>
              <a:t>Distances are severely limited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Commoditized (integrated on to the motherboards)</a:t>
            </a:r>
            <a:endParaRPr lang="en-US" sz="2000" dirty="0"/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What are the bandwidth limitation?  True 1Gbps?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10+ Gigabit Ethernet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Mostly incompatible with lower speeds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Special PHY needed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Cost is going down for 10Gbps (~$500-$1000/NIC)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Expensive appliances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640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0EE0812-3960-4E86-A3C5-D5EF4033C44A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Ethernet Problems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Ethernet’s peak utilization is pretty </a:t>
            </a:r>
            <a:r>
              <a:rPr lang="en-US" dirty="0" smtClean="0"/>
              <a:t>low</a:t>
            </a:r>
            <a:endParaRPr lang="en-US" dirty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Peak throughput worst with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More hosts</a:t>
            </a:r>
          </a:p>
          <a:p>
            <a:pPr marL="1085850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/>
              <a:t>More collisions needed to identify single sender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Smaller packet sizes</a:t>
            </a:r>
          </a:p>
          <a:p>
            <a:pPr marL="1085850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/>
              <a:t>More frequent arbitration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Longer links</a:t>
            </a:r>
          </a:p>
          <a:p>
            <a:pPr marL="1085850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/>
              <a:t>Collisions take longer to observe, more wasted bandwidth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Efficiency is improved by avoiding these conditions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640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13421A7-E9A5-402B-8E49-70AD7F5C282F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Ethernet: The Network of Choice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Low Price</a:t>
            </a:r>
          </a:p>
          <a:p>
            <a:pPr eaLnBrk="1" hangingPunct="1"/>
            <a:r>
              <a:rPr lang="en-US" smtClean="0"/>
              <a:t>Lots of Support</a:t>
            </a:r>
          </a:p>
          <a:p>
            <a:pPr eaLnBrk="1" hangingPunct="1"/>
            <a:r>
              <a:rPr lang="en-US" smtClean="0"/>
              <a:t>Performance</a:t>
            </a:r>
          </a:p>
          <a:p>
            <a:pPr eaLnBrk="1" hangingPunct="1"/>
            <a:r>
              <a:rPr lang="en-US" smtClean="0"/>
              <a:t>High Availability</a:t>
            </a:r>
          </a:p>
          <a:p>
            <a:pPr eaLnBrk="1" hangingPunct="1"/>
            <a:r>
              <a:rPr lang="en-US" smtClean="0"/>
              <a:t>Ease of use</a:t>
            </a:r>
          </a:p>
          <a:p>
            <a:pPr eaLnBrk="1" hangingPunct="1"/>
            <a:r>
              <a:rPr lang="en-US" smtClean="0"/>
              <a:t>High Scalability</a:t>
            </a:r>
          </a:p>
          <a:p>
            <a:pPr eaLnBrk="1" hangingPunct="1"/>
            <a:r>
              <a:rPr lang="en-US" smtClean="0"/>
              <a:t>Historical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640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24F7F1-CE20-4666-A9BF-02879D4E5AB9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</a:rPr>
              <a:t>Minimalist Approach for Higher Level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Dumb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IP provide minimal functionalities to support connectivity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smtClean="0"/>
              <a:t>Addressing, forwarding, routing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Smart end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Transport layer or application performs more sophisticated functionalities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smtClean="0"/>
              <a:t>Flow control, error control, congestion control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Accommodate heterogeneous technologies (Ethernet, modem, satellite, wireless)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Support diverse applications (telnet, ftp, Web, X windows)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Decentralized network administration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798142C-FB62-4C67-852C-6D53253815F9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Next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Next Lecture: Internet Protocol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  <a:defRPr/>
            </a:pPr>
            <a:r>
              <a:rPr lang="en-US" sz="2400" dirty="0" smtClean="0"/>
              <a:t>Post Your Group Information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  <a:defRPr/>
            </a:pPr>
            <a:r>
              <a:rPr lang="en-US" sz="2000" dirty="0" smtClean="0"/>
              <a:t>Project Group Forum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  <a:defRPr/>
            </a:pPr>
            <a:r>
              <a:rPr lang="en-US" sz="2400" dirty="0" smtClean="0"/>
              <a:t>Laboratory </a:t>
            </a:r>
            <a:r>
              <a:rPr lang="en-US" sz="2400" dirty="0" smtClean="0"/>
              <a:t>2</a:t>
            </a:r>
            <a:endParaRPr lang="en-US" sz="2400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  <a:defRPr/>
            </a:pPr>
            <a:r>
              <a:rPr lang="en-US" sz="2000" dirty="0" smtClean="0"/>
              <a:t>Socket Programming Tutorial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  <a:defRPr/>
            </a:pPr>
            <a:r>
              <a:rPr lang="en-US" sz="2000" dirty="0" smtClean="0"/>
              <a:t>Due September </a:t>
            </a:r>
            <a:r>
              <a:rPr lang="en-US" sz="2000" dirty="0" smtClean="0"/>
              <a:t>6</a:t>
            </a:r>
            <a:r>
              <a:rPr lang="en-US" sz="2000" smtClean="0"/>
              <a:t>, 2012 </a:t>
            </a:r>
            <a:r>
              <a:rPr lang="en-US" sz="2000" dirty="0" smtClean="0"/>
              <a:t>at 11:55pm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  <a:defRPr/>
            </a:pPr>
            <a:r>
              <a:rPr lang="en-US" sz="2400" dirty="0" smtClean="0"/>
              <a:t>Reading Assignment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  <a:defRPr/>
            </a:pPr>
            <a:r>
              <a:rPr lang="en-US" sz="2000" dirty="0" err="1" smtClean="0"/>
              <a:t>Narten</a:t>
            </a:r>
            <a:r>
              <a:rPr lang="en-US" sz="2000" dirty="0" smtClean="0"/>
              <a:t>, T., "</a:t>
            </a:r>
            <a:r>
              <a:rPr lang="en-US" sz="2000" dirty="0" smtClean="0">
                <a:hlinkClick r:id="rId3"/>
              </a:rPr>
              <a:t>Internet Routing</a:t>
            </a:r>
            <a:r>
              <a:rPr lang="en-US" sz="2000" dirty="0" smtClean="0"/>
              <a:t>", ACM </a:t>
            </a:r>
            <a:r>
              <a:rPr lang="en-US" sz="2000" dirty="0" err="1" smtClean="0"/>
              <a:t>SigCom</a:t>
            </a:r>
            <a:r>
              <a:rPr lang="en-US" sz="2000" dirty="0" smtClean="0"/>
              <a:t> 89. 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  <a:defRPr/>
            </a:pPr>
            <a:r>
              <a:rPr lang="en-US" sz="2000" dirty="0" smtClean="0"/>
              <a:t>4 </a:t>
            </a:r>
            <a:r>
              <a:rPr lang="en-US" sz="2000" dirty="0" err="1" smtClean="0"/>
              <a:t>powerpoint</a:t>
            </a:r>
            <a:r>
              <a:rPr lang="en-US" sz="2000" dirty="0" smtClean="0"/>
              <a:t>/</a:t>
            </a:r>
            <a:r>
              <a:rPr lang="en-US" sz="2000" dirty="0" err="1" smtClean="0"/>
              <a:t>pdf</a:t>
            </a:r>
            <a:r>
              <a:rPr lang="en-US" sz="2000" dirty="0" smtClean="0"/>
              <a:t> slides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  <a:defRPr/>
            </a:pPr>
            <a:r>
              <a:rPr lang="en-US" sz="2000" dirty="0" smtClean="0"/>
              <a:t>1 title slide, 2 summary slides, 1 Q&amp;A slide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  <a:defRPr/>
            </a:pPr>
            <a:r>
              <a:rPr lang="en-US" sz="2000" dirty="0" smtClean="0"/>
              <a:t>Summarizing the content of the paper (include at least 1 hand drawn picture by you to describe each slide). 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  <a:defRPr/>
            </a:pPr>
            <a:r>
              <a:rPr lang="en-US" sz="2000" dirty="0" smtClean="0"/>
              <a:t>Also make one slide containing one exam question and answer based on the main concept of the paper. Please turn the slides in by September </a:t>
            </a:r>
            <a:r>
              <a:rPr lang="en-US" sz="2000" dirty="0" smtClean="0"/>
              <a:t>8, 2012 </a:t>
            </a:r>
            <a:r>
              <a:rPr lang="en-US" sz="2000" dirty="0" smtClean="0"/>
              <a:t>11:55pm for a full credit. </a:t>
            </a:r>
          </a:p>
          <a:p>
            <a:pPr lvl="1" indent="-283464">
              <a:buFont typeface="Wingdings 2"/>
              <a:buChar char=""/>
              <a:defRPr/>
            </a:pPr>
            <a:endParaRPr lang="en-US" sz="2000" dirty="0" smtClean="0"/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99A3FA-AD93-4650-AACB-E4F625ED3AC5}" type="datetime1">
              <a:rPr lang="en-US" smtClean="0"/>
              <a:pPr/>
              <a:t>9/3/2012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E9D4AE-570A-4A16-B31E-8BA21002C8A8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BC3CE4-573C-4502-A4C5-5E95C0314F9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57026" name="Rectangle 2"/>
          <p:cNvSpPr>
            <a:spLocks noChangeArrowheads="1"/>
          </p:cNvSpPr>
          <p:nvPr/>
        </p:nvSpPr>
        <p:spPr bwMode="auto">
          <a:xfrm>
            <a:off x="533400" y="3962400"/>
            <a:ext cx="84582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457200" y="39624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Solution: Add Sequence Numbers</a:t>
            </a: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457200" y="1447800"/>
            <a:ext cx="84582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457200" y="15240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Problem: Out of Order</a:t>
            </a:r>
          </a:p>
        </p:txBody>
      </p:sp>
      <p:sp>
        <p:nvSpPr>
          <p:cNvPr id="47111" name="Rectangle 6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Out of Order Packets</a:t>
            </a:r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6172200" y="2057400"/>
            <a:ext cx="8382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GET</a:t>
            </a:r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4800600" y="2057400"/>
            <a:ext cx="8382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x.ht</a:t>
            </a:r>
          </a:p>
        </p:txBody>
      </p:sp>
      <p:sp>
        <p:nvSpPr>
          <p:cNvPr id="31754" name="Rectangle 9"/>
          <p:cNvSpPr>
            <a:spLocks noChangeArrowheads="1"/>
          </p:cNvSpPr>
          <p:nvPr/>
        </p:nvSpPr>
        <p:spPr bwMode="auto">
          <a:xfrm>
            <a:off x="3429000" y="2057400"/>
            <a:ext cx="8382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inde</a:t>
            </a:r>
          </a:p>
        </p:txBody>
      </p:sp>
      <p:sp>
        <p:nvSpPr>
          <p:cNvPr id="31755" name="Rectangle 10"/>
          <p:cNvSpPr>
            <a:spLocks noChangeArrowheads="1"/>
          </p:cNvSpPr>
          <p:nvPr/>
        </p:nvSpPr>
        <p:spPr bwMode="auto">
          <a:xfrm>
            <a:off x="2057400" y="2057400"/>
            <a:ext cx="8382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ml</a:t>
            </a:r>
          </a:p>
        </p:txBody>
      </p:sp>
      <p:sp>
        <p:nvSpPr>
          <p:cNvPr id="31756" name="Line 11"/>
          <p:cNvSpPr>
            <a:spLocks noChangeShapeType="1"/>
          </p:cNvSpPr>
          <p:nvPr/>
        </p:nvSpPr>
        <p:spPr bwMode="auto">
          <a:xfrm>
            <a:off x="1524000" y="2286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>
            <a:off x="2895600" y="2286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>
            <a:off x="4267200" y="2286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Line 14"/>
          <p:cNvSpPr>
            <a:spLocks noChangeShapeType="1"/>
          </p:cNvSpPr>
          <p:nvPr/>
        </p:nvSpPr>
        <p:spPr bwMode="auto">
          <a:xfrm>
            <a:off x="5638800" y="2286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5"/>
          <p:cNvSpPr>
            <a:spLocks noChangeShapeType="1"/>
          </p:cNvSpPr>
          <p:nvPr/>
        </p:nvSpPr>
        <p:spPr bwMode="auto">
          <a:xfrm>
            <a:off x="7010400" y="2286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Text Box 16"/>
          <p:cNvSpPr txBox="1">
            <a:spLocks noChangeArrowheads="1"/>
          </p:cNvSpPr>
          <p:nvPr/>
        </p:nvSpPr>
        <p:spPr bwMode="auto">
          <a:xfrm>
            <a:off x="6934200" y="3032125"/>
            <a:ext cx="19351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Gill Sans MT" pitchFamily="34" charset="0"/>
              </a:rPr>
              <a:t>GET x.htindeml</a:t>
            </a:r>
          </a:p>
        </p:txBody>
      </p:sp>
      <p:sp>
        <p:nvSpPr>
          <p:cNvPr id="31762" name="Line 17"/>
          <p:cNvSpPr>
            <a:spLocks noChangeShapeType="1"/>
          </p:cNvSpPr>
          <p:nvPr/>
        </p:nvSpPr>
        <p:spPr bwMode="auto">
          <a:xfrm>
            <a:off x="1447800" y="5105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Line 18"/>
          <p:cNvSpPr>
            <a:spLocks noChangeShapeType="1"/>
          </p:cNvSpPr>
          <p:nvPr/>
        </p:nvSpPr>
        <p:spPr bwMode="auto">
          <a:xfrm>
            <a:off x="2895600" y="5105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Line 19"/>
          <p:cNvSpPr>
            <a:spLocks noChangeShapeType="1"/>
          </p:cNvSpPr>
          <p:nvPr/>
        </p:nvSpPr>
        <p:spPr bwMode="auto">
          <a:xfrm>
            <a:off x="4343400" y="5105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Text Box 20"/>
          <p:cNvSpPr txBox="1">
            <a:spLocks noChangeArrowheads="1"/>
          </p:cNvSpPr>
          <p:nvPr/>
        </p:nvSpPr>
        <p:spPr bwMode="auto">
          <a:xfrm>
            <a:off x="7086600" y="5699125"/>
            <a:ext cx="19351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GET index.html</a:t>
            </a:r>
          </a:p>
        </p:txBody>
      </p:sp>
      <p:sp>
        <p:nvSpPr>
          <p:cNvPr id="31766" name="Rectangle 21"/>
          <p:cNvSpPr>
            <a:spLocks noChangeArrowheads="1"/>
          </p:cNvSpPr>
          <p:nvPr/>
        </p:nvSpPr>
        <p:spPr bwMode="auto">
          <a:xfrm>
            <a:off x="1981200" y="4876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ml</a:t>
            </a:r>
          </a:p>
        </p:txBody>
      </p:sp>
      <p:sp>
        <p:nvSpPr>
          <p:cNvPr id="31767" name="Rectangle 22"/>
          <p:cNvSpPr>
            <a:spLocks noChangeArrowheads="1"/>
          </p:cNvSpPr>
          <p:nvPr/>
        </p:nvSpPr>
        <p:spPr bwMode="auto">
          <a:xfrm>
            <a:off x="2590800" y="4876800"/>
            <a:ext cx="228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4</a:t>
            </a:r>
          </a:p>
        </p:txBody>
      </p:sp>
      <p:sp>
        <p:nvSpPr>
          <p:cNvPr id="31768" name="Rectangle 23"/>
          <p:cNvSpPr>
            <a:spLocks noChangeArrowheads="1"/>
          </p:cNvSpPr>
          <p:nvPr/>
        </p:nvSpPr>
        <p:spPr bwMode="auto">
          <a:xfrm>
            <a:off x="3429000" y="4876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inde</a:t>
            </a:r>
          </a:p>
        </p:txBody>
      </p:sp>
      <p:sp>
        <p:nvSpPr>
          <p:cNvPr id="31769" name="Rectangle 24"/>
          <p:cNvSpPr>
            <a:spLocks noChangeArrowheads="1"/>
          </p:cNvSpPr>
          <p:nvPr/>
        </p:nvSpPr>
        <p:spPr bwMode="auto">
          <a:xfrm>
            <a:off x="4038600" y="4876800"/>
            <a:ext cx="228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2</a:t>
            </a:r>
          </a:p>
        </p:txBody>
      </p:sp>
      <p:sp>
        <p:nvSpPr>
          <p:cNvPr id="31770" name="Line 25"/>
          <p:cNvSpPr>
            <a:spLocks noChangeShapeType="1"/>
          </p:cNvSpPr>
          <p:nvPr/>
        </p:nvSpPr>
        <p:spPr bwMode="auto">
          <a:xfrm>
            <a:off x="5791200" y="5105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Rectangle 26"/>
          <p:cNvSpPr>
            <a:spLocks noChangeArrowheads="1"/>
          </p:cNvSpPr>
          <p:nvPr/>
        </p:nvSpPr>
        <p:spPr bwMode="auto">
          <a:xfrm>
            <a:off x="4876800" y="4876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x.ht</a:t>
            </a:r>
          </a:p>
        </p:txBody>
      </p:sp>
      <p:sp>
        <p:nvSpPr>
          <p:cNvPr id="31772" name="Rectangle 27"/>
          <p:cNvSpPr>
            <a:spLocks noChangeArrowheads="1"/>
          </p:cNvSpPr>
          <p:nvPr/>
        </p:nvSpPr>
        <p:spPr bwMode="auto">
          <a:xfrm>
            <a:off x="5486400" y="4876800"/>
            <a:ext cx="228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sp>
        <p:nvSpPr>
          <p:cNvPr id="31773" name="Line 28"/>
          <p:cNvSpPr>
            <a:spLocks noChangeShapeType="1"/>
          </p:cNvSpPr>
          <p:nvPr/>
        </p:nvSpPr>
        <p:spPr bwMode="auto">
          <a:xfrm>
            <a:off x="7162800" y="5105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Rectangle 29"/>
          <p:cNvSpPr>
            <a:spLocks noChangeArrowheads="1"/>
          </p:cNvSpPr>
          <p:nvPr/>
        </p:nvSpPr>
        <p:spPr bwMode="auto">
          <a:xfrm>
            <a:off x="6324600" y="4876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GET</a:t>
            </a:r>
          </a:p>
        </p:txBody>
      </p:sp>
      <p:sp>
        <p:nvSpPr>
          <p:cNvPr id="31775" name="Rectangle 30"/>
          <p:cNvSpPr>
            <a:spLocks noChangeArrowheads="1"/>
          </p:cNvSpPr>
          <p:nvPr/>
        </p:nvSpPr>
        <p:spPr bwMode="auto">
          <a:xfrm>
            <a:off x="6934200" y="4876800"/>
            <a:ext cx="228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1</a:t>
            </a:r>
          </a:p>
        </p:txBody>
      </p:sp>
      <p:pic>
        <p:nvPicPr>
          <p:cNvPr id="31776" name="Picture 31" descr="Computer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1882775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77" name="Picture 32" descr="paketaro box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1828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78" name="Picture 33" descr="Computer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0550" y="4549775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79" name="Picture 34" descr="paketaro box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96200" y="45720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406431-0DD4-4E02-85B1-06D1765D7BC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Lots of Functions Needed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</a:t>
            </a:r>
          </a:p>
          <a:p>
            <a:pPr eaLnBrk="1" hangingPunct="1"/>
            <a:r>
              <a:rPr lang="en-US" smtClean="0"/>
              <a:t>Multiplexing </a:t>
            </a:r>
          </a:p>
          <a:p>
            <a:pPr eaLnBrk="1" hangingPunct="1"/>
            <a:r>
              <a:rPr lang="en-US" smtClean="0"/>
              <a:t>Routing</a:t>
            </a:r>
          </a:p>
          <a:p>
            <a:pPr eaLnBrk="1" hangingPunct="1"/>
            <a:r>
              <a:rPr lang="en-US" smtClean="0"/>
              <a:t>Addressing/naming (locating peers)</a:t>
            </a:r>
          </a:p>
          <a:p>
            <a:pPr eaLnBrk="1" hangingPunct="1"/>
            <a:r>
              <a:rPr lang="en-US" smtClean="0"/>
              <a:t>Reliability</a:t>
            </a:r>
          </a:p>
          <a:p>
            <a:pPr eaLnBrk="1" hangingPunct="1"/>
            <a:r>
              <a:rPr lang="en-US" smtClean="0"/>
              <a:t>Flow control</a:t>
            </a:r>
          </a:p>
          <a:p>
            <a:pPr eaLnBrk="1" hangingPunct="1"/>
            <a:r>
              <a:rPr lang="en-US" smtClean="0"/>
              <a:t>Fragmentation</a:t>
            </a:r>
          </a:p>
          <a:p>
            <a:pPr eaLnBrk="1" hangingPunct="1"/>
            <a:r>
              <a:rPr lang="en-US" smtClean="0"/>
              <a:t>Etc….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128E934-E2C3-40DD-8144-023045A1B81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What is Layering?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876800"/>
          </a:xfrm>
        </p:spPr>
        <p:txBody>
          <a:bodyPr/>
          <a:lstStyle/>
          <a:p>
            <a:pPr eaLnBrk="1" hangingPunct="1"/>
            <a:r>
              <a:rPr lang="en-US" smtClean="0"/>
              <a:t>Modular approach to network functionality</a:t>
            </a:r>
          </a:p>
          <a:p>
            <a:pPr eaLnBrk="1" hangingPunct="1"/>
            <a:r>
              <a:rPr lang="en-US" smtClean="0"/>
              <a:t>Example: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2133600" y="4648200"/>
            <a:ext cx="4800600" cy="609600"/>
          </a:xfrm>
          <a:prstGeom prst="rect">
            <a:avLst/>
          </a:prstGeom>
          <a:solidFill>
            <a:srgbClr val="7030A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Link hardware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2133600" y="4038600"/>
            <a:ext cx="4800600" cy="609600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Host-to-host connectivity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2133600" y="3429000"/>
            <a:ext cx="480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Application-to-application channels</a:t>
            </a: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2133600" y="2819400"/>
            <a:ext cx="4800600" cy="6096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E90F1A6-5D0B-41BD-A672-C1424637255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Protocols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Module in layered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Set of rules governing communication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Hosts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Routers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Protocols define: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Interface to higher layers (API)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Interface to peer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Format and order of messages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Actions taken on receipt of a message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836F86-381D-4758-A475-9363B47AE10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Layering Characteristics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Services</a:t>
            </a:r>
          </a:p>
          <a:p>
            <a:pPr lvl="1" eaLnBrk="1" hangingPunct="1"/>
            <a:r>
              <a:rPr lang="en-US" smtClean="0"/>
              <a:t>Each layer relies on services from layer below</a:t>
            </a:r>
          </a:p>
          <a:p>
            <a:pPr lvl="1" eaLnBrk="1" hangingPunct="1"/>
            <a:r>
              <a:rPr lang="en-US" smtClean="0"/>
              <a:t>Each layer exports services to layer above</a:t>
            </a:r>
          </a:p>
          <a:p>
            <a:pPr lvl="1" eaLnBrk="1" hangingPunct="1"/>
            <a:r>
              <a:rPr lang="en-US" smtClean="0"/>
              <a:t>Provides interface that defines interaction</a:t>
            </a:r>
          </a:p>
          <a:p>
            <a:pPr eaLnBrk="1" hangingPunct="1"/>
            <a:r>
              <a:rPr lang="en-US" smtClean="0"/>
              <a:t>Modularity</a:t>
            </a:r>
          </a:p>
          <a:p>
            <a:pPr lvl="1" eaLnBrk="1" hangingPunct="1"/>
            <a:r>
              <a:rPr lang="en-US" smtClean="0"/>
              <a:t>Hides implementation</a:t>
            </a:r>
          </a:p>
          <a:p>
            <a:pPr lvl="1" eaLnBrk="1" hangingPunct="1"/>
            <a:r>
              <a:rPr lang="en-US" smtClean="0"/>
              <a:t>Layers can change without disturbing other layers (black box)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8F52B7-E869-4A98-A18B-561B0B84081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1959" name="Rectangle 39"/>
          <p:cNvSpPr>
            <a:spLocks noChangeArrowheads="1"/>
          </p:cNvSpPr>
          <p:nvPr/>
        </p:nvSpPr>
        <p:spPr bwMode="auto">
          <a:xfrm>
            <a:off x="381000" y="1676400"/>
            <a:ext cx="84582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Layering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14400" y="2743200"/>
            <a:ext cx="1447800" cy="1524000"/>
            <a:chOff x="576" y="1728"/>
            <a:chExt cx="912" cy="960"/>
          </a:xfrm>
        </p:grpSpPr>
        <p:sp>
          <p:nvSpPr>
            <p:cNvPr id="37919" name="Rectangle 10"/>
            <p:cNvSpPr>
              <a:spLocks noChangeArrowheads="1"/>
            </p:cNvSpPr>
            <p:nvPr/>
          </p:nvSpPr>
          <p:spPr bwMode="auto">
            <a:xfrm>
              <a:off x="576" y="2160"/>
              <a:ext cx="912" cy="5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920" name="Rectangle 11"/>
            <p:cNvSpPr>
              <a:spLocks noChangeArrowheads="1"/>
            </p:cNvSpPr>
            <p:nvPr/>
          </p:nvSpPr>
          <p:spPr bwMode="auto">
            <a:xfrm>
              <a:off x="576" y="1728"/>
              <a:ext cx="912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629400" y="2743200"/>
            <a:ext cx="1447800" cy="1524000"/>
            <a:chOff x="576" y="1728"/>
            <a:chExt cx="912" cy="960"/>
          </a:xfrm>
        </p:grpSpPr>
        <p:sp>
          <p:nvSpPr>
            <p:cNvPr id="37917" name="Rectangle 13"/>
            <p:cNvSpPr>
              <a:spLocks noChangeArrowheads="1"/>
            </p:cNvSpPr>
            <p:nvPr/>
          </p:nvSpPr>
          <p:spPr bwMode="auto">
            <a:xfrm>
              <a:off x="576" y="2160"/>
              <a:ext cx="912" cy="5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918" name="Rectangle 14"/>
            <p:cNvSpPr>
              <a:spLocks noChangeArrowheads="1"/>
            </p:cNvSpPr>
            <p:nvPr/>
          </p:nvSpPr>
          <p:spPr bwMode="auto">
            <a:xfrm>
              <a:off x="576" y="1728"/>
              <a:ext cx="912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sp>
        <p:nvSpPr>
          <p:cNvPr id="37899" name="Text Box 15"/>
          <p:cNvSpPr txBox="1">
            <a:spLocks noChangeArrowheads="1"/>
          </p:cNvSpPr>
          <p:nvPr/>
        </p:nvSpPr>
        <p:spPr bwMode="auto">
          <a:xfrm>
            <a:off x="812800" y="5332413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Gill Sans MT" pitchFamily="34" charset="0"/>
              </a:rPr>
              <a:t>Host</a:t>
            </a:r>
          </a:p>
        </p:txBody>
      </p:sp>
      <p:sp>
        <p:nvSpPr>
          <p:cNvPr id="37900" name="Text Box 16"/>
          <p:cNvSpPr txBox="1">
            <a:spLocks noChangeArrowheads="1"/>
          </p:cNvSpPr>
          <p:nvPr/>
        </p:nvSpPr>
        <p:spPr bwMode="auto">
          <a:xfrm>
            <a:off x="7467600" y="5256213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Gill Sans MT" pitchFamily="34" charset="0"/>
              </a:rPr>
              <a:t>Host</a:t>
            </a:r>
          </a:p>
        </p:txBody>
      </p:sp>
      <p:sp>
        <p:nvSpPr>
          <p:cNvPr id="37901" name="Line 17"/>
          <p:cNvSpPr>
            <a:spLocks noChangeShapeType="1"/>
          </p:cNvSpPr>
          <p:nvPr/>
        </p:nvSpPr>
        <p:spPr bwMode="auto">
          <a:xfrm>
            <a:off x="1600200" y="2438400"/>
            <a:ext cx="0" cy="2514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Line 18"/>
          <p:cNvSpPr>
            <a:spLocks noChangeShapeType="1"/>
          </p:cNvSpPr>
          <p:nvPr/>
        </p:nvSpPr>
        <p:spPr bwMode="auto">
          <a:xfrm flipV="1">
            <a:off x="2438400" y="3200400"/>
            <a:ext cx="4038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Line 19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Line 20"/>
          <p:cNvSpPr>
            <a:spLocks noChangeShapeType="1"/>
          </p:cNvSpPr>
          <p:nvPr/>
        </p:nvSpPr>
        <p:spPr bwMode="auto">
          <a:xfrm flipV="1">
            <a:off x="7391400" y="2438400"/>
            <a:ext cx="0" cy="2514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Text Box 21"/>
          <p:cNvSpPr txBox="1">
            <a:spLocks noChangeArrowheads="1"/>
          </p:cNvSpPr>
          <p:nvPr/>
        </p:nvSpPr>
        <p:spPr bwMode="auto">
          <a:xfrm>
            <a:off x="3657600" y="2894013"/>
            <a:ext cx="1290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Gill Sans MT" pitchFamily="34" charset="0"/>
              </a:rPr>
              <a:t>Application</a:t>
            </a:r>
          </a:p>
        </p:txBody>
      </p:sp>
      <p:sp>
        <p:nvSpPr>
          <p:cNvPr id="37906" name="Text Box 22"/>
          <p:cNvSpPr txBox="1">
            <a:spLocks noChangeArrowheads="1"/>
          </p:cNvSpPr>
          <p:nvPr/>
        </p:nvSpPr>
        <p:spPr bwMode="auto">
          <a:xfrm>
            <a:off x="3810000" y="3656013"/>
            <a:ext cx="1131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Gill Sans MT" pitchFamily="34" charset="0"/>
              </a:rPr>
              <a:t>Transport</a:t>
            </a:r>
          </a:p>
        </p:txBody>
      </p:sp>
      <p:sp>
        <p:nvSpPr>
          <p:cNvPr id="37907" name="Text Box 23"/>
          <p:cNvSpPr txBox="1">
            <a:spLocks noChangeArrowheads="1"/>
          </p:cNvSpPr>
          <p:nvPr/>
        </p:nvSpPr>
        <p:spPr bwMode="auto">
          <a:xfrm>
            <a:off x="3863975" y="4189413"/>
            <a:ext cx="985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Gill Sans MT" pitchFamily="34" charset="0"/>
              </a:rPr>
              <a:t>Network</a:t>
            </a:r>
          </a:p>
        </p:txBody>
      </p:sp>
      <p:sp>
        <p:nvSpPr>
          <p:cNvPr id="37908" name="Text Box 24"/>
          <p:cNvSpPr txBox="1">
            <a:spLocks noChangeArrowheads="1"/>
          </p:cNvSpPr>
          <p:nvPr/>
        </p:nvSpPr>
        <p:spPr bwMode="auto">
          <a:xfrm>
            <a:off x="4038600" y="4648200"/>
            <a:ext cx="60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Gill Sans MT" pitchFamily="34" charset="0"/>
              </a:rPr>
              <a:t>Link</a:t>
            </a:r>
          </a:p>
        </p:txBody>
      </p:sp>
      <p:sp>
        <p:nvSpPr>
          <p:cNvPr id="37909" name="Line 25"/>
          <p:cNvSpPr>
            <a:spLocks noChangeShapeType="1"/>
          </p:cNvSpPr>
          <p:nvPr/>
        </p:nvSpPr>
        <p:spPr bwMode="auto">
          <a:xfrm flipV="1">
            <a:off x="2438400" y="3962400"/>
            <a:ext cx="4038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Line 26"/>
          <p:cNvSpPr>
            <a:spLocks noChangeShapeType="1"/>
          </p:cNvSpPr>
          <p:nvPr/>
        </p:nvSpPr>
        <p:spPr bwMode="auto">
          <a:xfrm flipV="1">
            <a:off x="2438400" y="4572000"/>
            <a:ext cx="4038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Line 27"/>
          <p:cNvSpPr>
            <a:spLocks noChangeShapeType="1"/>
          </p:cNvSpPr>
          <p:nvPr/>
        </p:nvSpPr>
        <p:spPr bwMode="auto">
          <a:xfrm flipV="1">
            <a:off x="2438400" y="4953000"/>
            <a:ext cx="4038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2" name="Line 28"/>
          <p:cNvSpPr>
            <a:spLocks noChangeShapeType="1"/>
          </p:cNvSpPr>
          <p:nvPr/>
        </p:nvSpPr>
        <p:spPr bwMode="auto">
          <a:xfrm>
            <a:off x="1600200" y="51816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Line 29"/>
          <p:cNvSpPr>
            <a:spLocks noChangeShapeType="1"/>
          </p:cNvSpPr>
          <p:nvPr/>
        </p:nvSpPr>
        <p:spPr bwMode="auto">
          <a:xfrm>
            <a:off x="7391400" y="51816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4" name="Text Box 30"/>
          <p:cNvSpPr txBox="1">
            <a:spLocks noChangeArrowheads="1"/>
          </p:cNvSpPr>
          <p:nvPr/>
        </p:nvSpPr>
        <p:spPr bwMode="auto">
          <a:xfrm>
            <a:off x="1066800" y="2057400"/>
            <a:ext cx="111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Gill Sans MT" pitchFamily="34" charset="0"/>
              </a:rPr>
              <a:t>User A</a:t>
            </a:r>
          </a:p>
        </p:txBody>
      </p:sp>
      <p:sp>
        <p:nvSpPr>
          <p:cNvPr id="37915" name="Text Box 31"/>
          <p:cNvSpPr txBox="1">
            <a:spLocks noChangeArrowheads="1"/>
          </p:cNvSpPr>
          <p:nvPr/>
        </p:nvSpPr>
        <p:spPr bwMode="auto">
          <a:xfrm>
            <a:off x="6884988" y="2057400"/>
            <a:ext cx="1116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Gill Sans MT" pitchFamily="34" charset="0"/>
              </a:rPr>
              <a:t>User B</a:t>
            </a:r>
          </a:p>
        </p:txBody>
      </p:sp>
      <p:sp>
        <p:nvSpPr>
          <p:cNvPr id="37916" name="Text Box 35"/>
          <p:cNvSpPr txBox="1">
            <a:spLocks noChangeArrowheads="1"/>
          </p:cNvSpPr>
          <p:nvPr/>
        </p:nvSpPr>
        <p:spPr bwMode="auto">
          <a:xfrm>
            <a:off x="1366838" y="5764213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Layering: technique to simplify complex 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631</TotalTime>
  <Words>2201</Words>
  <Application>Microsoft Office PowerPoint</Application>
  <PresentationFormat>On-screen Show (4:3)</PresentationFormat>
  <Paragraphs>536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Solstice</vt:lpstr>
      <vt:lpstr>CSCI 558L Lecture 3: Computer Networking and Ethernet</vt:lpstr>
      <vt:lpstr>Lost Packets</vt:lpstr>
      <vt:lpstr>Large Data</vt:lpstr>
      <vt:lpstr>Out of Order Packets</vt:lpstr>
      <vt:lpstr>Lots of Functions Needed</vt:lpstr>
      <vt:lpstr>What is Layering?</vt:lpstr>
      <vt:lpstr>Protocols</vt:lpstr>
      <vt:lpstr>Layering Characteristics</vt:lpstr>
      <vt:lpstr>Layering</vt:lpstr>
      <vt:lpstr>Open System Interconnection Reference Model</vt:lpstr>
      <vt:lpstr>Lower Layers Networking</vt:lpstr>
      <vt:lpstr>Physical Layer</vt:lpstr>
      <vt:lpstr>Medium Access Control</vt:lpstr>
      <vt:lpstr>OSI Layers and Locations</vt:lpstr>
      <vt:lpstr>Layer Encapsulation</vt:lpstr>
      <vt:lpstr>Remnants of Layering</vt:lpstr>
      <vt:lpstr>Time Division Multiple Access </vt:lpstr>
      <vt:lpstr>Token Ring</vt:lpstr>
      <vt:lpstr>Aloha Packet Radio Network</vt:lpstr>
      <vt:lpstr>Focus: Ethernet</vt:lpstr>
      <vt:lpstr>Ethernet Standard</vt:lpstr>
      <vt:lpstr>Ethernet Technologies: 10Base2</vt:lpstr>
      <vt:lpstr>10BaseT and 100BaseT</vt:lpstr>
      <vt:lpstr>Physical Layer Configurations for 802.3</vt:lpstr>
      <vt:lpstr>Ethernet Overview</vt:lpstr>
      <vt:lpstr>Switched Ethernet</vt:lpstr>
      <vt:lpstr>Ethernet Frames</vt:lpstr>
      <vt:lpstr>Ethernet’s MAC Algorithm</vt:lpstr>
      <vt:lpstr>State Diagram for CSMA/CD</vt:lpstr>
      <vt:lpstr>Collisions</vt:lpstr>
      <vt:lpstr>Collision Detection </vt:lpstr>
      <vt:lpstr>Exponential Backoff</vt:lpstr>
      <vt:lpstr>Experiences with Ethernet</vt:lpstr>
      <vt:lpstr>Fast and 1+ Gigabit Ethernet</vt:lpstr>
      <vt:lpstr>Ethernet Problems</vt:lpstr>
      <vt:lpstr>Ethernet: The Network of Choice</vt:lpstr>
      <vt:lpstr>Minimalist Approach for Higher Level</vt:lpstr>
      <vt:lpstr>Next</vt:lpstr>
    </vt:vector>
  </TitlesOfParts>
  <Company>Office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558L</dc:title>
  <dc:creator>User</dc:creator>
  <cp:lastModifiedBy>office</cp:lastModifiedBy>
  <cp:revision>62</cp:revision>
  <dcterms:created xsi:type="dcterms:W3CDTF">2010-01-11T18:33:02Z</dcterms:created>
  <dcterms:modified xsi:type="dcterms:W3CDTF">2012-09-04T04:17:31Z</dcterms:modified>
</cp:coreProperties>
</file>