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7" r:id="rId16"/>
    <p:sldId id="270" r:id="rId17"/>
    <p:sldId id="271" r:id="rId18"/>
    <p:sldId id="272" r:id="rId19"/>
    <p:sldId id="273" r:id="rId20"/>
    <p:sldId id="274" r:id="rId21"/>
    <p:sldId id="290" r:id="rId22"/>
    <p:sldId id="292" r:id="rId23"/>
    <p:sldId id="281" r:id="rId24"/>
    <p:sldId id="294" r:id="rId25"/>
    <p:sldId id="282" r:id="rId26"/>
    <p:sldId id="283" r:id="rId27"/>
    <p:sldId id="284" r:id="rId28"/>
    <p:sldId id="295" r:id="rId29"/>
    <p:sldId id="296" r:id="rId30"/>
    <p:sldId id="286" r:id="rId31"/>
    <p:sldId id="300" r:id="rId32"/>
    <p:sldId id="301" r:id="rId33"/>
    <p:sldId id="303" r:id="rId34"/>
    <p:sldId id="304" r:id="rId35"/>
    <p:sldId id="305" r:id="rId36"/>
    <p:sldId id="298" r:id="rId37"/>
    <p:sldId id="299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B67E-B63D-49F5-9EB5-B1A581A38B0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9DE56-9ECC-443B-806C-7FC5E8AB2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6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DE56-9ECC-443B-806C-7FC5E8AB26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E6DF4-62F5-4ED2-B849-CB44EE89F77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E6DF4-62F5-4ED2-B849-CB44EE89F77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AF18A-FAA1-418D-9765-90239455E90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DE56-9ECC-443B-806C-7FC5E8AB261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AF18A-FAA1-418D-9765-90239455E90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AF18A-FAA1-418D-9765-90239455E90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DE56-9ECC-443B-806C-7FC5E8AB261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DE56-9ECC-443B-806C-7FC5E8AB261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AF18A-FAA1-418D-9765-90239455E90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3F64EF-98BB-4E75-B35E-891CD9E26B7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E14D1-9FDE-4B7C-874E-486637317B8D}" type="slidenum">
              <a:rPr lang="en-US"/>
              <a:pPr/>
              <a:t>30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563563"/>
            <a:ext cx="4383087" cy="3287712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463" y="3997325"/>
            <a:ext cx="4295775" cy="4308475"/>
          </a:xfrm>
          <a:ln/>
        </p:spPr>
        <p:txBody>
          <a:bodyPr lIns="86080" tIns="43040" rIns="86080" bIns="43040"/>
          <a:lstStyle/>
          <a:p>
            <a:pPr marL="112713" indent="-112713" defTabSz="1020763"/>
            <a:r>
              <a:rPr lang="fr-CA"/>
              <a:t>	The generic allocation process is: </a:t>
            </a:r>
          </a:p>
          <a:p>
            <a:pPr marL="482600" lvl="1" indent="-120650" defTabSz="1020763"/>
            <a:r>
              <a:rPr lang="fr-CA"/>
              <a:t>IANA allocates 2001::/16 to registries from the full address space</a:t>
            </a:r>
          </a:p>
          <a:p>
            <a:pPr marL="482600" lvl="1" indent="-120650" defTabSz="1020763"/>
            <a:r>
              <a:rPr lang="fr-CA"/>
              <a:t>Slow-start allocation process:</a:t>
            </a:r>
          </a:p>
          <a:p>
            <a:pPr marL="966788" lvl="2" defTabSz="1020763"/>
            <a:r>
              <a:rPr lang="fr-CA"/>
              <a:t> Each registry gets a /23 prefix from IANA, within the 2001::/16 space</a:t>
            </a:r>
          </a:p>
          <a:p>
            <a:pPr marL="966788" lvl="2" defTabSz="1020763"/>
            <a:r>
              <a:rPr lang="fr-CA"/>
              <a:t> Registry allocates an initial /35 prefix to a new IPv6 ISP</a:t>
            </a:r>
          </a:p>
          <a:p>
            <a:pPr marL="966788" lvl="2" defTabSz="1020763"/>
            <a:r>
              <a:rPr lang="fr-CA"/>
              <a:t> ISP allocates a /48 prefix (out of the /35) to each customer</a:t>
            </a:r>
          </a:p>
          <a:p>
            <a:pPr marL="112713" indent="-112713" defTabSz="1020763"/>
            <a:r>
              <a:rPr lang="fr-CA"/>
              <a:t>	The slow-start allocation process is there to minimize the initial space given to an ISP. This enforces the conservation of addresses.</a:t>
            </a:r>
          </a:p>
          <a:p>
            <a:pPr marL="112713" indent="-112713" defTabSz="1020763"/>
            <a:r>
              <a:rPr lang="fr-CA"/>
              <a:t>	Cisco managed to receive a /35 prefix:  2001:0420::/35.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1B35A-444B-443F-BC39-9C9D3139E215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8510BC3-7B4A-4CF5-A310-F619F3B6C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decilli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32.xml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cm.org/citation.cfm?id=75273&amp;dl=GUIDE&amp;coll=GUIDE&amp;CFID=70675995&amp;CFTOKEN=55107549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CSCI 558L</a:t>
            </a:r>
            <a:b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4: Internet Protocol</a:t>
            </a:r>
            <a:endParaRPr lang="en-US" sz="36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6988" eaLnBrk="1" hangingPunct="1">
              <a:lnSpc>
                <a:spcPct val="80000"/>
              </a:lnSpc>
            </a:pPr>
            <a:r>
              <a:rPr lang="en-US" smtClean="0">
                <a:solidFill>
                  <a:srgbClr val="320E04"/>
                </a:solidFill>
              </a:rPr>
              <a:t>Internetworking and Distributed Systems Laboratory</a:t>
            </a:r>
          </a:p>
          <a:p>
            <a:pPr marL="26988" eaLnBrk="1" hangingPunct="1">
              <a:lnSpc>
                <a:spcPct val="80000"/>
              </a:lnSpc>
            </a:pPr>
            <a:endParaRPr lang="en-US" sz="200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Young Cho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Department of Computer Science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University of Southern California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4284A8-B9F6-420B-B806-DCB44221AC7F}" type="datetime1">
              <a:rPr lang="en-US" smtClean="0"/>
              <a:pPr/>
              <a:t>9/10/2012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Internetworking and Dist. Systems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2FD312-6D4A-424C-A673-65F9BC8AE8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6019800" y="6096000"/>
            <a:ext cx="2813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Gill Sans MT" pitchFamily="34" charset="0"/>
              </a:rPr>
              <a:t>Slides adopted from Berkeley  and 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IP packets can be 64KB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mtClean="0"/>
              <a:t>Different link-layers have different MTUs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mtClean="0"/>
              <a:t>Split IP packet into multiple fragments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IP header on each fragment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Various fields in header to help process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Intermediate router may fragment as needed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Where to do reassembly?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End nodes – avoids unnecessary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Dangerous to do at intermediate nodes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Buffer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Multiple paths through network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3B2C97-6F1C-42D6-B67E-BC8E31A1612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Fragmentation Disadvantages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resources poorly</a:t>
            </a:r>
          </a:p>
          <a:p>
            <a:pPr lvl="1" eaLnBrk="1" hangingPunct="1"/>
            <a:r>
              <a:rPr lang="en-US" smtClean="0"/>
              <a:t>Forwarding costs per packet</a:t>
            </a:r>
          </a:p>
          <a:p>
            <a:pPr lvl="1" eaLnBrk="1" hangingPunct="1"/>
            <a:r>
              <a:rPr lang="en-US" smtClean="0"/>
              <a:t>Best if we can send large chunks of data</a:t>
            </a:r>
          </a:p>
          <a:p>
            <a:pPr lvl="1" eaLnBrk="1" hangingPunct="1"/>
            <a:r>
              <a:rPr lang="en-US" smtClean="0"/>
              <a:t>Worst case: packet just bigger than MTU</a:t>
            </a:r>
          </a:p>
          <a:p>
            <a:pPr eaLnBrk="1" hangingPunct="1"/>
            <a:r>
              <a:rPr lang="en-US" smtClean="0"/>
              <a:t>Poor end-to-end performance</a:t>
            </a:r>
          </a:p>
          <a:p>
            <a:pPr lvl="1" eaLnBrk="1" hangingPunct="1"/>
            <a:r>
              <a:rPr lang="en-US" smtClean="0"/>
              <a:t>Loss of a fragment </a:t>
            </a:r>
          </a:p>
          <a:p>
            <a:pPr eaLnBrk="1" hangingPunct="1"/>
            <a:r>
              <a:rPr lang="en-US" smtClean="0"/>
              <a:t>Reassembly is hard</a:t>
            </a:r>
          </a:p>
          <a:p>
            <a:pPr lvl="1" eaLnBrk="1" hangingPunct="1"/>
            <a:r>
              <a:rPr lang="en-US" smtClean="0"/>
              <a:t>Buffering constraints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2A70BC-96A0-45B8-AC09-77F76B787B1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IP Address Problem (1991)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space depletion</a:t>
            </a:r>
          </a:p>
          <a:p>
            <a:pPr lvl="1" eaLnBrk="1" hangingPunct="1"/>
            <a:r>
              <a:rPr lang="en-US" smtClean="0"/>
              <a:t>In danger of running out of classes A and B</a:t>
            </a:r>
          </a:p>
          <a:p>
            <a:pPr eaLnBrk="1" hangingPunct="1"/>
            <a:r>
              <a:rPr lang="en-US" smtClean="0"/>
              <a:t>Why?</a:t>
            </a:r>
          </a:p>
          <a:p>
            <a:pPr lvl="1" eaLnBrk="1" hangingPunct="1"/>
            <a:r>
              <a:rPr lang="en-US" smtClean="0"/>
              <a:t>Class C too small for most domains</a:t>
            </a:r>
          </a:p>
          <a:p>
            <a:pPr lvl="1" eaLnBrk="1" hangingPunct="1"/>
            <a:r>
              <a:rPr lang="en-US" smtClean="0"/>
              <a:t>Very few class A – IANA (Internet Assigned Numbers Authority) very careful about giving</a:t>
            </a:r>
          </a:p>
          <a:p>
            <a:pPr lvl="1" eaLnBrk="1" hangingPunct="1"/>
            <a:r>
              <a:rPr lang="en-US" smtClean="0"/>
              <a:t>Class B – greatest problem</a:t>
            </a:r>
          </a:p>
          <a:p>
            <a:pPr lvl="2" eaLnBrk="1" hangingPunct="1"/>
            <a:r>
              <a:rPr lang="en-US" smtClean="0"/>
              <a:t>Sparsely populated – but people refuse to give it back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9DAE3D-3671-4C11-9C7D-EAC6D7EE797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IP Address Utilization (’98)</a:t>
            </a:r>
          </a:p>
        </p:txBody>
      </p:sp>
      <p:grpSp>
        <p:nvGrpSpPr>
          <p:cNvPr id="2" name="Content Placeholder 8"/>
          <p:cNvGrpSpPr>
            <a:grpSpLocks noGrp="1"/>
          </p:cNvGrpSpPr>
          <p:nvPr/>
        </p:nvGrpSpPr>
        <p:grpSpPr bwMode="auto">
          <a:xfrm>
            <a:off x="1435100" y="1447800"/>
            <a:ext cx="7499350" cy="4800600"/>
            <a:chOff x="457200" y="1447800"/>
            <a:chExt cx="8305800" cy="5045075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8305800" cy="5028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latin typeface="Gill Sans MT" pitchFamily="34" charset="0"/>
              </a:endParaRPr>
            </a:p>
          </p:txBody>
        </p:sp>
        <p:pic>
          <p:nvPicPr>
            <p:cNvPr id="50182" name="Picture 4" descr="map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3600" y="1550988"/>
              <a:ext cx="5010150" cy="4468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1204913" y="6096000"/>
              <a:ext cx="66500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Gill Sans MT" pitchFamily="34" charset="0"/>
                </a:rPr>
                <a:t>http://www.caida.org/outreach/resources/learn/ipv4space/</a:t>
              </a:r>
            </a:p>
          </p:txBody>
        </p:sp>
      </p:grp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EC5565-0360-49B6-B690-C53523CBCCC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IPv4 Routing Problems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Core router forwarding tables were growing large</a:t>
            </a:r>
          </a:p>
          <a:p>
            <a:pPr lvl="1" eaLnBrk="1" hangingPunct="1"/>
            <a:r>
              <a:rPr lang="en-US" smtClean="0"/>
              <a:t>Class A: 128 networks, 16M hosts</a:t>
            </a:r>
          </a:p>
          <a:p>
            <a:pPr lvl="1" eaLnBrk="1" hangingPunct="1"/>
            <a:r>
              <a:rPr lang="en-US" smtClean="0"/>
              <a:t>Class B: 16K networks, 64K hosts</a:t>
            </a:r>
          </a:p>
          <a:p>
            <a:pPr lvl="1" eaLnBrk="1" hangingPunct="1"/>
            <a:r>
              <a:rPr lang="en-US" smtClean="0"/>
              <a:t>Class C: 2M networks, 256 hosts</a:t>
            </a:r>
          </a:p>
          <a:p>
            <a:pPr eaLnBrk="1" hangingPunct="1"/>
            <a:r>
              <a:rPr lang="en-US" smtClean="0"/>
              <a:t>32 bits does not give enough space encode network location information inside address – i.e., create a structured hierarchy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96455A-E400-4B94-88F1-909E721046A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Classless Inter-Domain Routing (CIDR)</a:t>
            </a:r>
          </a:p>
          <a:p>
            <a:r>
              <a:rPr lang="en-US" dirty="0" smtClean="0"/>
              <a:t>Network address translation (NAT)</a:t>
            </a:r>
          </a:p>
          <a:p>
            <a:r>
              <a:rPr lang="en-US" dirty="0" smtClean="0"/>
              <a:t>Use of private network addressing</a:t>
            </a:r>
          </a:p>
          <a:p>
            <a:r>
              <a:rPr lang="en-US" dirty="0" smtClean="0"/>
              <a:t>Name-based virtual hosting of web sites</a:t>
            </a:r>
          </a:p>
          <a:p>
            <a:r>
              <a:rPr lang="en-US" dirty="0" smtClean="0"/>
              <a:t>Tighter control by regional Internet registries on the allocation of addresses to local Internet registries</a:t>
            </a:r>
          </a:p>
          <a:p>
            <a:r>
              <a:rPr lang="en-US" dirty="0" smtClean="0"/>
              <a:t>Network renumbering and </a:t>
            </a:r>
            <a:r>
              <a:rPr lang="en-US" dirty="0" err="1" smtClean="0"/>
              <a:t>subnetting</a:t>
            </a:r>
            <a:r>
              <a:rPr lang="en-US" dirty="0" smtClean="0"/>
              <a:t> to reclaim large blocks of address space allocated in the early days of the Internet, when the Internet used inefficient </a:t>
            </a:r>
            <a:r>
              <a:rPr lang="en-US" dirty="0" err="1" smtClean="0"/>
              <a:t>classful</a:t>
            </a:r>
            <a:r>
              <a:rPr lang="en-US" dirty="0" smtClean="0"/>
              <a:t> network addressing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CIDR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 multiple class C addresses</a:t>
            </a:r>
          </a:p>
          <a:p>
            <a:pPr eaLnBrk="1" hangingPunct="1"/>
            <a:r>
              <a:rPr lang="en-US" smtClean="0"/>
              <a:t>Assign consecutive blocks</a:t>
            </a:r>
          </a:p>
          <a:p>
            <a:pPr eaLnBrk="1" hangingPunct="1"/>
            <a:r>
              <a:rPr lang="en-US" smtClean="0"/>
              <a:t>RFC1338 – Classless Inter-Domain Routing (CIDR)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4BC2D2-31AF-447B-AB39-29009A3AF97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Classless Inter-Domain Routing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Do not use classes to determine network ID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Assign any range of addresses to network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Use common part of address as network number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e.g., addresses 192.4.16 - 196.4.31 have the first 20 bits in common. Thus, we use this as the network number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netmask</a:t>
            </a:r>
            <a:r>
              <a:rPr lang="en-US" dirty="0" smtClean="0"/>
              <a:t> is /20, /xx is valid for almost any xx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Enables more efficient usage of address space (and router tables)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CD1B31-FDBC-4E7F-9CA6-B415E40564A2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NAT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Address Translation (NAT)</a:t>
            </a:r>
          </a:p>
          <a:p>
            <a:pPr eaLnBrk="1" hangingPunct="1"/>
            <a:r>
              <a:rPr lang="en-US" smtClean="0"/>
              <a:t>Alternate solution to address space</a:t>
            </a:r>
          </a:p>
          <a:p>
            <a:pPr lvl="1" eaLnBrk="1" hangingPunct="1"/>
            <a:r>
              <a:rPr lang="en-US" smtClean="0"/>
              <a:t>Kludge (but useful)</a:t>
            </a:r>
          </a:p>
          <a:p>
            <a:pPr eaLnBrk="1" hangingPunct="1"/>
            <a:r>
              <a:rPr lang="en-US" smtClean="0"/>
              <a:t>Sits between your network and the Internet</a:t>
            </a:r>
          </a:p>
          <a:p>
            <a:pPr eaLnBrk="1" hangingPunct="1"/>
            <a:r>
              <a:rPr lang="en-US" smtClean="0"/>
              <a:t>Translates local network layer addresses to global IP addresses</a:t>
            </a:r>
          </a:p>
          <a:p>
            <a:pPr eaLnBrk="1" hangingPunct="1"/>
            <a:r>
              <a:rPr lang="en-US" smtClean="0"/>
              <a:t>Has a pool of global IP addresses (less than number of hosts on your network)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7FB450-56D8-4F19-9A86-40F38720BE4A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NAT Illustration</a:t>
            </a:r>
          </a:p>
        </p:txBody>
      </p:sp>
      <p:sp>
        <p:nvSpPr>
          <p:cNvPr id="55299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910AF4-F3C9-4562-81E3-FAF645D490C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1447800" y="1524000"/>
            <a:ext cx="7315200" cy="449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55302" name="Oval 4"/>
          <p:cNvSpPr>
            <a:spLocks noChangeArrowheads="1"/>
          </p:cNvSpPr>
          <p:nvPr/>
        </p:nvSpPr>
        <p:spPr bwMode="auto">
          <a:xfrm>
            <a:off x="1905000" y="2209800"/>
            <a:ext cx="1885950" cy="1066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Global Internet</a:t>
            </a:r>
          </a:p>
        </p:txBody>
      </p:sp>
      <p:sp>
        <p:nvSpPr>
          <p:cNvPr id="55303" name="Oval 5"/>
          <p:cNvSpPr>
            <a:spLocks noChangeArrowheads="1"/>
          </p:cNvSpPr>
          <p:nvPr/>
        </p:nvSpPr>
        <p:spPr bwMode="auto">
          <a:xfrm>
            <a:off x="5943600" y="2286000"/>
            <a:ext cx="19050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Private</a:t>
            </a:r>
          </a:p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Network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29150" y="2087563"/>
            <a:ext cx="457200" cy="1143000"/>
            <a:chOff x="3456" y="1440"/>
            <a:chExt cx="288" cy="720"/>
          </a:xfrm>
        </p:grpSpPr>
        <p:sp>
          <p:nvSpPr>
            <p:cNvPr id="55325" name="Rectangle 7"/>
            <p:cNvSpPr>
              <a:spLocks noChangeArrowheads="1"/>
            </p:cNvSpPr>
            <p:nvPr/>
          </p:nvSpPr>
          <p:spPr bwMode="auto">
            <a:xfrm>
              <a:off x="3456" y="1440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Gill Sans MT" pitchFamily="34" charset="0"/>
              </a:endParaRPr>
            </a:p>
          </p:txBody>
        </p:sp>
        <p:sp>
          <p:nvSpPr>
            <p:cNvPr id="55326" name="Line 8"/>
            <p:cNvSpPr>
              <a:spLocks noChangeShapeType="1"/>
            </p:cNvSpPr>
            <p:nvPr/>
          </p:nvSpPr>
          <p:spPr bwMode="auto">
            <a:xfrm>
              <a:off x="3456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9"/>
            <p:cNvSpPr>
              <a:spLocks noChangeShapeType="1"/>
            </p:cNvSpPr>
            <p:nvPr/>
          </p:nvSpPr>
          <p:spPr bwMode="auto">
            <a:xfrm>
              <a:off x="3456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10"/>
            <p:cNvSpPr>
              <a:spLocks noChangeShapeType="1"/>
            </p:cNvSpPr>
            <p:nvPr/>
          </p:nvSpPr>
          <p:spPr bwMode="auto">
            <a:xfrm>
              <a:off x="345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11"/>
            <p:cNvSpPr>
              <a:spLocks noChangeShapeType="1"/>
            </p:cNvSpPr>
            <p:nvPr/>
          </p:nvSpPr>
          <p:spPr bwMode="auto">
            <a:xfrm>
              <a:off x="3456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12"/>
            <p:cNvSpPr>
              <a:spLocks noChangeShapeType="1"/>
            </p:cNvSpPr>
            <p:nvPr/>
          </p:nvSpPr>
          <p:spPr bwMode="auto">
            <a:xfrm>
              <a:off x="3456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3581400" y="1524000"/>
            <a:ext cx="2533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Gill Sans MT" pitchFamily="34" charset="0"/>
              </a:rPr>
              <a:t>Pool of global IP addresses</a:t>
            </a:r>
          </a:p>
        </p:txBody>
      </p:sp>
      <p:sp>
        <p:nvSpPr>
          <p:cNvPr id="55306" name="Line 14"/>
          <p:cNvSpPr>
            <a:spLocks noChangeShapeType="1"/>
          </p:cNvSpPr>
          <p:nvPr/>
        </p:nvSpPr>
        <p:spPr bwMode="auto">
          <a:xfrm>
            <a:off x="4857750" y="3230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Text Box 15"/>
          <p:cNvSpPr txBox="1">
            <a:spLocks noChangeArrowheads="1"/>
          </p:cNvSpPr>
          <p:nvPr/>
        </p:nvSpPr>
        <p:spPr bwMode="auto">
          <a:xfrm>
            <a:off x="1600200" y="4267200"/>
            <a:ext cx="7162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7950" indent="-107950" eaLnBrk="0" hangingPunct="0">
              <a:buFontTx/>
              <a:buChar char="•"/>
            </a:pPr>
            <a:r>
              <a:rPr lang="en-US" sz="2000" b="1">
                <a:solidFill>
                  <a:srgbClr val="000000"/>
                </a:solidFill>
                <a:latin typeface="Gill Sans MT" pitchFamily="34" charset="0"/>
              </a:rPr>
              <a:t>Operation: Source (S)</a:t>
            </a:r>
            <a:r>
              <a:rPr lang="en-US" sz="2000" b="1" baseline="-250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Gill Sans MT" pitchFamily="34" charset="0"/>
              </a:rPr>
              <a:t>wants to talk to Destination (D):</a:t>
            </a: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  <a:p>
            <a:pPr lvl="1" indent="-168275" eaLnBrk="0" hangingPunct="0"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Create S</a:t>
            </a:r>
            <a:r>
              <a:rPr lang="en-US" sz="2000" baseline="-25000">
                <a:solidFill>
                  <a:srgbClr val="000000"/>
                </a:solidFill>
                <a:latin typeface="Gill Sans MT" pitchFamily="34" charset="0"/>
              </a:rPr>
              <a:t>g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-S</a:t>
            </a:r>
            <a:r>
              <a:rPr lang="en-US" sz="2000" baseline="-25000">
                <a:solidFill>
                  <a:srgbClr val="000000"/>
                </a:solidFill>
                <a:latin typeface="Gill Sans MT" pitchFamily="34" charset="0"/>
              </a:rPr>
              <a:t>p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mapping</a:t>
            </a:r>
          </a:p>
          <a:p>
            <a:pPr lvl="1" indent="-168275" eaLnBrk="0" hangingPunct="0"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Replace S</a:t>
            </a:r>
            <a:r>
              <a:rPr lang="en-US" sz="2000" baseline="-25000">
                <a:solidFill>
                  <a:srgbClr val="000000"/>
                </a:solidFill>
                <a:latin typeface="Gill Sans MT" pitchFamily="34" charset="0"/>
              </a:rPr>
              <a:t>p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with S</a:t>
            </a:r>
            <a:r>
              <a:rPr lang="en-US" sz="2000" baseline="-25000">
                <a:solidFill>
                  <a:srgbClr val="000000"/>
                </a:solidFill>
                <a:latin typeface="Gill Sans MT" pitchFamily="34" charset="0"/>
              </a:rPr>
              <a:t>g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for outgoing packets</a:t>
            </a:r>
          </a:p>
          <a:p>
            <a:pPr lvl="1" indent="-168275" eaLnBrk="0" hangingPunct="0"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Replace S</a:t>
            </a:r>
            <a:r>
              <a:rPr lang="en-US" sz="2000" baseline="-25000">
                <a:solidFill>
                  <a:srgbClr val="000000"/>
                </a:solidFill>
                <a:latin typeface="Gill Sans MT" pitchFamily="34" charset="0"/>
              </a:rPr>
              <a:t>g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with S</a:t>
            </a:r>
            <a:r>
              <a:rPr lang="en-US" sz="2000" baseline="-25000">
                <a:solidFill>
                  <a:srgbClr val="000000"/>
                </a:solidFill>
                <a:latin typeface="Gill Sans MT" pitchFamily="34" charset="0"/>
              </a:rPr>
              <a:t>p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 for incoming packets</a:t>
            </a:r>
          </a:p>
          <a:p>
            <a:pPr marL="107950" indent="-107950" eaLnBrk="0" hangingPunct="0"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D &amp; S can be just IP addresses or IP addresses + port #’s</a:t>
            </a:r>
          </a:p>
        </p:txBody>
      </p:sp>
      <p:sp>
        <p:nvSpPr>
          <p:cNvPr id="55308" name="Line 16"/>
          <p:cNvSpPr>
            <a:spLocks noChangeShapeType="1"/>
          </p:cNvSpPr>
          <p:nvPr/>
        </p:nvSpPr>
        <p:spPr bwMode="auto">
          <a:xfrm flipH="1">
            <a:off x="1600200" y="3595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Freeform 17"/>
          <p:cNvSpPr>
            <a:spLocks/>
          </p:cNvSpPr>
          <p:nvPr/>
        </p:nvSpPr>
        <p:spPr bwMode="auto">
          <a:xfrm>
            <a:off x="3638550" y="2938463"/>
            <a:ext cx="990600" cy="414337"/>
          </a:xfrm>
          <a:custGeom>
            <a:avLst/>
            <a:gdLst>
              <a:gd name="T0" fmla="*/ 2147483647 w 720"/>
              <a:gd name="T1" fmla="*/ 2147483647 h 568"/>
              <a:gd name="T2" fmla="*/ 2147483647 w 720"/>
              <a:gd name="T3" fmla="*/ 2147483647 h 568"/>
              <a:gd name="T4" fmla="*/ 0 w 720"/>
              <a:gd name="T5" fmla="*/ 2147483647 h 568"/>
              <a:gd name="T6" fmla="*/ 0 60000 65536"/>
              <a:gd name="T7" fmla="*/ 0 60000 65536"/>
              <a:gd name="T8" fmla="*/ 0 60000 65536"/>
              <a:gd name="T9" fmla="*/ 0 w 720"/>
              <a:gd name="T10" fmla="*/ 0 h 568"/>
              <a:gd name="T11" fmla="*/ 720 w 720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68">
                <a:moveTo>
                  <a:pt x="720" y="40"/>
                </a:moveTo>
                <a:cubicBezTo>
                  <a:pt x="516" y="20"/>
                  <a:pt x="312" y="0"/>
                  <a:pt x="192" y="88"/>
                </a:cubicBezTo>
                <a:cubicBezTo>
                  <a:pt x="72" y="176"/>
                  <a:pt x="36" y="372"/>
                  <a:pt x="0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>
            <a:off x="4857750" y="2087563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Text Box 19"/>
          <p:cNvSpPr txBox="1">
            <a:spLocks noChangeArrowheads="1"/>
          </p:cNvSpPr>
          <p:nvPr/>
        </p:nvSpPr>
        <p:spPr bwMode="auto">
          <a:xfrm>
            <a:off x="4835525" y="2155825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P</a:t>
            </a: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312" name="Text Box 20"/>
          <p:cNvSpPr txBox="1">
            <a:spLocks noChangeArrowheads="1"/>
          </p:cNvSpPr>
          <p:nvPr/>
        </p:nvSpPr>
        <p:spPr bwMode="auto">
          <a:xfrm>
            <a:off x="4584700" y="2155825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Gill Sans MT" pitchFamily="34" charset="0"/>
              </a:rPr>
              <a:t>G</a:t>
            </a: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313" name="Text Box 21"/>
          <p:cNvSpPr txBox="1">
            <a:spLocks noChangeArrowheads="1"/>
          </p:cNvSpPr>
          <p:nvPr/>
        </p:nvSpPr>
        <p:spPr bwMode="auto">
          <a:xfrm>
            <a:off x="6272213" y="3413125"/>
            <a:ext cx="433387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g</a:t>
            </a:r>
          </a:p>
        </p:txBody>
      </p:sp>
      <p:sp>
        <p:nvSpPr>
          <p:cNvPr id="55314" name="Text Box 22"/>
          <p:cNvSpPr txBox="1">
            <a:spLocks noChangeArrowheads="1"/>
          </p:cNvSpPr>
          <p:nvPr/>
        </p:nvSpPr>
        <p:spPr bwMode="auto">
          <a:xfrm>
            <a:off x="6665913" y="3413125"/>
            <a:ext cx="420687" cy="3667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p</a:t>
            </a:r>
          </a:p>
        </p:txBody>
      </p:sp>
      <p:sp>
        <p:nvSpPr>
          <p:cNvPr id="55315" name="Line 23"/>
          <p:cNvSpPr>
            <a:spLocks noChangeShapeType="1"/>
          </p:cNvSpPr>
          <p:nvPr/>
        </p:nvSpPr>
        <p:spPr bwMode="auto">
          <a:xfrm flipH="1">
            <a:off x="5715000" y="3579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4"/>
          <p:cNvSpPr txBox="1">
            <a:spLocks noChangeArrowheads="1"/>
          </p:cNvSpPr>
          <p:nvPr/>
        </p:nvSpPr>
        <p:spPr bwMode="auto">
          <a:xfrm>
            <a:off x="7086600" y="3413125"/>
            <a:ext cx="666750" cy="3667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Data</a:t>
            </a: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317" name="Line 25"/>
          <p:cNvSpPr>
            <a:spLocks noChangeShapeType="1"/>
          </p:cNvSpPr>
          <p:nvPr/>
        </p:nvSpPr>
        <p:spPr bwMode="auto">
          <a:xfrm>
            <a:off x="3790950" y="27432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18" name="Rectangle 26"/>
          <p:cNvSpPr>
            <a:spLocks noChangeArrowheads="1"/>
          </p:cNvSpPr>
          <p:nvPr/>
        </p:nvSpPr>
        <p:spPr bwMode="auto">
          <a:xfrm>
            <a:off x="4552950" y="3382963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NAT</a:t>
            </a: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5319" name="Line 27"/>
          <p:cNvSpPr>
            <a:spLocks noChangeShapeType="1"/>
          </p:cNvSpPr>
          <p:nvPr/>
        </p:nvSpPr>
        <p:spPr bwMode="auto">
          <a:xfrm flipV="1">
            <a:off x="5238750" y="2819400"/>
            <a:ext cx="70485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20" name="Text Box 28"/>
          <p:cNvSpPr txBox="1">
            <a:spLocks noChangeArrowheads="1"/>
          </p:cNvSpPr>
          <p:nvPr/>
        </p:nvSpPr>
        <p:spPr bwMode="auto">
          <a:xfrm>
            <a:off x="1905000" y="1752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i="1">
                <a:solidFill>
                  <a:srgbClr val="FF0000"/>
                </a:solidFill>
                <a:latin typeface="Gill Sans MT" pitchFamily="34" charset="0"/>
              </a:rPr>
              <a:t>Destination</a:t>
            </a:r>
          </a:p>
        </p:txBody>
      </p:sp>
      <p:sp>
        <p:nvSpPr>
          <p:cNvPr id="55321" name="Text Box 29"/>
          <p:cNvSpPr txBox="1">
            <a:spLocks noChangeArrowheads="1"/>
          </p:cNvSpPr>
          <p:nvPr/>
        </p:nvSpPr>
        <p:spPr bwMode="auto">
          <a:xfrm>
            <a:off x="5943600" y="1752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i="1">
                <a:solidFill>
                  <a:srgbClr val="FF0000"/>
                </a:solidFill>
                <a:latin typeface="Gill Sans MT" pitchFamily="34" charset="0"/>
              </a:rPr>
              <a:t>Source</a:t>
            </a:r>
          </a:p>
        </p:txBody>
      </p:sp>
      <p:sp>
        <p:nvSpPr>
          <p:cNvPr id="55322" name="Text Box 30"/>
          <p:cNvSpPr txBox="1">
            <a:spLocks noChangeArrowheads="1"/>
          </p:cNvSpPr>
          <p:nvPr/>
        </p:nvSpPr>
        <p:spPr bwMode="auto">
          <a:xfrm>
            <a:off x="2176463" y="3413125"/>
            <a:ext cx="433387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g</a:t>
            </a:r>
          </a:p>
        </p:txBody>
      </p:sp>
      <p:sp>
        <p:nvSpPr>
          <p:cNvPr id="55323" name="Text Box 31"/>
          <p:cNvSpPr txBox="1">
            <a:spLocks noChangeArrowheads="1"/>
          </p:cNvSpPr>
          <p:nvPr/>
        </p:nvSpPr>
        <p:spPr bwMode="auto">
          <a:xfrm>
            <a:off x="2570163" y="3413125"/>
            <a:ext cx="858837" cy="3667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Gill Sans MT" pitchFamily="34" charset="0"/>
              </a:rPr>
              <a:t>g</a:t>
            </a:r>
          </a:p>
        </p:txBody>
      </p:sp>
      <p:sp>
        <p:nvSpPr>
          <p:cNvPr id="55324" name="Text Box 32"/>
          <p:cNvSpPr txBox="1">
            <a:spLocks noChangeArrowheads="1"/>
          </p:cNvSpPr>
          <p:nvPr/>
        </p:nvSpPr>
        <p:spPr bwMode="auto">
          <a:xfrm>
            <a:off x="2990850" y="3413125"/>
            <a:ext cx="666750" cy="3667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Gill Sans MT" pitchFamily="34" charset="0"/>
              </a:rPr>
              <a:t>Data</a:t>
            </a:r>
            <a:endParaRPr lang="en-US" sz="2000">
              <a:solidFill>
                <a:srgbClr val="0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Open System Interconnection Reference Model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99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24624"/>
          <a:stretch>
            <a:fillRect/>
          </a:stretch>
        </p:blipFill>
        <p:spPr>
          <a:xfrm>
            <a:off x="2895600" y="1248123"/>
            <a:ext cx="3587084" cy="5000278"/>
          </a:xfrm>
        </p:spPr>
      </p:pic>
      <p:sp>
        <p:nvSpPr>
          <p:cNvPr id="39939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2403A1-07E0-4F36-8537-91095D637A53}" type="datetime1">
              <a:rPr lang="en-US" smtClean="0"/>
              <a:pPr/>
              <a:t>9/10/2012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48B263-CDD6-47ED-B768-D0760B958CB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162800" y="594360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latin typeface="Gill Sans MT" pitchFamily="34" charset="0"/>
              </a:rPr>
              <a:t>From computer desktop encyclopedia ©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IPv6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Scale – addresses are 128bit</a:t>
            </a:r>
          </a:p>
          <a:p>
            <a:pPr lvl="1"/>
            <a:r>
              <a:rPr lang="en-US" sz="2400" dirty="0" smtClean="0"/>
              <a:t>Approximately 340 </a:t>
            </a:r>
            <a:r>
              <a:rPr lang="en-US" sz="2400" dirty="0" err="1" smtClean="0">
                <a:hlinkClick r:id="rId3" tooltip="Undecillion"/>
              </a:rPr>
              <a:t>undecillion</a:t>
            </a:r>
            <a:r>
              <a:rPr lang="en-US" sz="2400" dirty="0" smtClean="0"/>
              <a:t> or 3.4×10</a:t>
            </a:r>
            <a:r>
              <a:rPr lang="en-US" sz="2400" baseline="30000" dirty="0" smtClean="0"/>
              <a:t>38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Header size?</a:t>
            </a:r>
          </a:p>
          <a:p>
            <a:pPr eaLnBrk="1" hangingPunct="1"/>
            <a:r>
              <a:rPr lang="en-US" sz="2800" dirty="0" smtClean="0"/>
              <a:t>Simplification</a:t>
            </a:r>
          </a:p>
          <a:p>
            <a:pPr lvl="1" eaLnBrk="1" hangingPunct="1"/>
            <a:r>
              <a:rPr lang="en-US" sz="2400" dirty="0" smtClean="0"/>
              <a:t>Removes infrequently used parts of header</a:t>
            </a:r>
          </a:p>
          <a:p>
            <a:pPr lvl="1" eaLnBrk="1" hangingPunct="1"/>
            <a:r>
              <a:rPr lang="en-US" sz="2400" dirty="0" smtClean="0"/>
              <a:t>40byte fixed size vs. 20+ byte variable</a:t>
            </a:r>
          </a:p>
          <a:p>
            <a:pPr eaLnBrk="1" hangingPunct="1"/>
            <a:r>
              <a:rPr lang="en-US" sz="2800" dirty="0" smtClean="0"/>
              <a:t>IPv6 removes checksum</a:t>
            </a:r>
          </a:p>
          <a:p>
            <a:pPr lvl="1" eaLnBrk="1" hangingPunct="1"/>
            <a:r>
              <a:rPr lang="en-US" sz="2400" dirty="0" smtClean="0"/>
              <a:t>Relies on upper layer protocols to provide integrity</a:t>
            </a:r>
          </a:p>
          <a:p>
            <a:pPr eaLnBrk="1" hangingPunct="1"/>
            <a:r>
              <a:rPr lang="en-US" sz="2800" dirty="0" smtClean="0"/>
              <a:t>IPv6 eliminates fragmentation</a:t>
            </a:r>
          </a:p>
          <a:p>
            <a:pPr lvl="1" eaLnBrk="1" hangingPunct="1"/>
            <a:r>
              <a:rPr lang="en-US" sz="2400" dirty="0" smtClean="0"/>
              <a:t>Requires path MTU discovery</a:t>
            </a:r>
          </a:p>
          <a:p>
            <a:pPr lvl="1" eaLnBrk="1" hangingPunct="1"/>
            <a:r>
              <a:rPr lang="en-US" sz="2400" dirty="0" smtClean="0"/>
              <a:t>Requires 1280 byte MTU 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134B55-410C-4A45-AAC3-5C7A3B793B4E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IPv6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effectLst/>
              </a:rPr>
              <a:t>Larger Address Space</a:t>
            </a:r>
          </a:p>
          <a:p>
            <a:r>
              <a:rPr lang="en-US" b="0">
                <a:effectLst/>
              </a:rPr>
              <a:t>Aggregation-based address hierarchy</a:t>
            </a:r>
          </a:p>
          <a:p>
            <a:pPr>
              <a:buFont typeface="Wingdings" pitchFamily="2" charset="2"/>
              <a:buNone/>
            </a:pPr>
            <a:r>
              <a:rPr lang="en-US" b="0">
                <a:effectLst/>
              </a:rPr>
              <a:t>		– Efficient backbone routing</a:t>
            </a:r>
          </a:p>
          <a:p>
            <a:r>
              <a:rPr lang="en-US" b="0">
                <a:effectLst/>
              </a:rPr>
              <a:t>Efficient and Extensible IP datagram</a:t>
            </a:r>
          </a:p>
          <a:p>
            <a:r>
              <a:rPr lang="en-US" b="0">
                <a:effectLst/>
              </a:rPr>
              <a:t>Stateless Address Autoconfiguration</a:t>
            </a:r>
          </a:p>
          <a:p>
            <a:r>
              <a:rPr lang="en-US" b="0">
                <a:effectLst/>
              </a:rPr>
              <a:t>Security (IPsec mandatory)</a:t>
            </a:r>
          </a:p>
          <a:p>
            <a:r>
              <a:rPr lang="en-US" b="0">
                <a:effectLst/>
              </a:rPr>
              <a:t>Mobility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873250" y="1493838"/>
            <a:ext cx="3581400" cy="1828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873250" y="4160838"/>
            <a:ext cx="3581400" cy="1828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873250" y="17986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873250" y="21034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1873250" y="24082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873250" y="27130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873250" y="30178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1873250" y="44656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1873250" y="47704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873250" y="53800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5073650" y="4922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5073650" y="50752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5073650" y="52276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5073650" y="5532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5073650" y="5684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H="1">
            <a:off x="5073650" y="58372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1339850" y="4160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1339850" y="59896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1339850" y="14938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1339850" y="33226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1187450" y="4922838"/>
            <a:ext cx="6096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200">
                <a:cs typeface="Times New Roman" pitchFamily="18" charset="0"/>
              </a:rPr>
              <a:t>40</a:t>
            </a:r>
          </a:p>
          <a:p>
            <a:pPr eaLnBrk="1" hangingPunct="1"/>
            <a:r>
              <a:rPr lang="en-US" sz="1200">
                <a:cs typeface="Times New Roman" pitchFamily="18" charset="0"/>
              </a:rPr>
              <a:t>bytes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1492250" y="530383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1492250" y="4160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1187450" y="2179638"/>
            <a:ext cx="6096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200">
                <a:cs typeface="Times New Roman" pitchFamily="18" charset="0"/>
              </a:rPr>
              <a:t>20</a:t>
            </a:r>
          </a:p>
          <a:p>
            <a:pPr eaLnBrk="1" hangingPunct="1"/>
            <a:r>
              <a:rPr lang="en-US" sz="1200">
                <a:cs typeface="Times New Roman" pitchFamily="18" charset="0"/>
              </a:rPr>
              <a:t>bytes</a:t>
            </a: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V="1">
            <a:off x="1492250" y="149383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1492250" y="25606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3092450" y="3352800"/>
            <a:ext cx="8429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200">
                <a:latin typeface="Tahoma" charset="0"/>
              </a:rPr>
              <a:t>IPv4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3092450" y="6046788"/>
            <a:ext cx="8429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200">
                <a:latin typeface="Tahoma" charset="0"/>
              </a:rPr>
              <a:t>IPv6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1781175" y="12255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0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2330450" y="14938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2787650" y="14938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3549650" y="149383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4083050" y="17986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3244850" y="12192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15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517900" y="12192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16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5302250" y="12192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31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1873250" y="1493838"/>
            <a:ext cx="3076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vers     hlen         TOS                    total length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2178050" y="1828800"/>
            <a:ext cx="299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identification              flags            flag-offset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2101850" y="2133600"/>
            <a:ext cx="2962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TTL           protocol          header checksum</a:t>
            </a:r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2787650" y="21034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3090863" y="2438400"/>
            <a:ext cx="114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source address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2940050" y="2743200"/>
            <a:ext cx="1439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destination address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2878138" y="3048000"/>
            <a:ext cx="15097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options and padding</a:t>
            </a:r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>
            <a:off x="3549650" y="4160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>
            <a:off x="4464050" y="44656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2406650" y="41608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1951038" y="4191000"/>
            <a:ext cx="2841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vers       traffic class                   flow-label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2176463" y="4495800"/>
            <a:ext cx="31861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payload length           next header       hop limit</a:t>
            </a:r>
          </a:p>
        </p:txBody>
      </p:sp>
      <p:sp>
        <p:nvSpPr>
          <p:cNvPr id="32820" name="Text Box 52"/>
          <p:cNvSpPr txBox="1">
            <a:spLocks noChangeArrowheads="1"/>
          </p:cNvSpPr>
          <p:nvPr/>
        </p:nvSpPr>
        <p:spPr bwMode="auto">
          <a:xfrm>
            <a:off x="3016250" y="4953000"/>
            <a:ext cx="1144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source address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2863850" y="5562600"/>
            <a:ext cx="1439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>
                <a:cs typeface="Times New Roman" pitchFamily="18" charset="0"/>
              </a:rPr>
              <a:t>destination address</a:t>
            </a:r>
          </a:p>
        </p:txBody>
      </p:sp>
      <p:sp>
        <p:nvSpPr>
          <p:cNvPr id="32822" name="Text Box 54"/>
          <p:cNvSpPr txBox="1">
            <a:spLocks noChangeArrowheads="1"/>
          </p:cNvSpPr>
          <p:nvPr/>
        </p:nvSpPr>
        <p:spPr bwMode="auto">
          <a:xfrm>
            <a:off x="5711825" y="1341438"/>
            <a:ext cx="16986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200" u="sng">
                <a:cs typeface="Times New Roman" pitchFamily="18" charset="0"/>
              </a:rPr>
              <a:t>Removed (6)</a:t>
            </a:r>
          </a:p>
        </p:txBody>
      </p: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5946775" y="1760538"/>
            <a:ext cx="22193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1800">
                <a:cs typeface="Times New Roman" pitchFamily="18" charset="0"/>
              </a:rPr>
              <a:t> ID, flags, flag offset</a:t>
            </a:r>
          </a:p>
          <a:p>
            <a:pPr algn="l" eaLnBrk="1" hangingPunct="1">
              <a:buFontTx/>
              <a:buChar char="•"/>
            </a:pPr>
            <a:r>
              <a:rPr lang="en-US" sz="1800">
                <a:cs typeface="Times New Roman" pitchFamily="18" charset="0"/>
              </a:rPr>
              <a:t> TOS, hlen</a:t>
            </a:r>
          </a:p>
          <a:p>
            <a:pPr algn="l" eaLnBrk="1" hangingPunct="1">
              <a:buFontTx/>
              <a:buChar char="•"/>
            </a:pPr>
            <a:r>
              <a:rPr lang="en-US" sz="1800">
                <a:cs typeface="Times New Roman" pitchFamily="18" charset="0"/>
              </a:rPr>
              <a:t> header checksum</a:t>
            </a: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5734050" y="2789238"/>
            <a:ext cx="1652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200" u="sng">
                <a:cs typeface="Times New Roman" pitchFamily="18" charset="0"/>
              </a:rPr>
              <a:t>Changed (3)</a:t>
            </a: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5734050" y="4191000"/>
            <a:ext cx="13731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200" u="sng">
                <a:cs typeface="Times New Roman" pitchFamily="18" charset="0"/>
              </a:rPr>
              <a:t>Added (2)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5734050" y="5334000"/>
            <a:ext cx="13954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200" u="sng">
                <a:cs typeface="Times New Roman" pitchFamily="18" charset="0"/>
              </a:rPr>
              <a:t>Expanded</a:t>
            </a:r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5953125" y="3170238"/>
            <a:ext cx="2657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1800">
                <a:cs typeface="Times New Roman" pitchFamily="18" charset="0"/>
              </a:rPr>
              <a:t> total length =&gt; payload</a:t>
            </a:r>
          </a:p>
          <a:p>
            <a:pPr algn="l" eaLnBrk="1" hangingPunct="1">
              <a:buFontTx/>
              <a:buChar char="•"/>
            </a:pPr>
            <a:r>
              <a:rPr lang="en-US" sz="1800">
                <a:cs typeface="Times New Roman" pitchFamily="18" charset="0"/>
              </a:rPr>
              <a:t> protocol =&gt; next header</a:t>
            </a:r>
          </a:p>
          <a:p>
            <a:pPr algn="l" eaLnBrk="1" hangingPunct="1">
              <a:buFontTx/>
              <a:buChar char="•"/>
            </a:pPr>
            <a:r>
              <a:rPr lang="en-US" sz="1800">
                <a:cs typeface="Times New Roman" pitchFamily="18" charset="0"/>
              </a:rPr>
              <a:t> TTL =&gt; hop limit</a:t>
            </a:r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5962650" y="4616450"/>
            <a:ext cx="1444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1800">
                <a:cs typeface="Times New Roman" pitchFamily="18" charset="0"/>
              </a:rPr>
              <a:t> traffic class</a:t>
            </a:r>
          </a:p>
          <a:p>
            <a:pPr algn="l" eaLnBrk="1" hangingPunct="1">
              <a:buFontTx/>
              <a:buChar char="•"/>
            </a:pPr>
            <a:r>
              <a:rPr lang="en-US" sz="1800">
                <a:cs typeface="Times New Roman" pitchFamily="18" charset="0"/>
              </a:rPr>
              <a:t> flow label</a:t>
            </a:r>
          </a:p>
        </p:txBody>
      </p:sp>
      <p:sp>
        <p:nvSpPr>
          <p:cNvPr id="32829" name="Text Box 61"/>
          <p:cNvSpPr txBox="1">
            <a:spLocks noChangeArrowheads="1"/>
          </p:cNvSpPr>
          <p:nvPr/>
        </p:nvSpPr>
        <p:spPr bwMode="auto">
          <a:xfrm>
            <a:off x="5953125" y="5759450"/>
            <a:ext cx="2416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sz="1800">
                <a:cs typeface="Times New Roman" pitchFamily="18" charset="0"/>
              </a:rPr>
              <a:t> address 32 to 128 bits</a:t>
            </a:r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990600" y="304800"/>
            <a:ext cx="731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90000"/>
              </a:lnSpc>
            </a:pPr>
            <a:r>
              <a:rPr lang="en-US"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Header comparison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>
            <a:norm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Streamlined</a:t>
            </a:r>
          </a:p>
          <a:p>
            <a:pPr lvl="1"/>
            <a:r>
              <a:rPr lang="en-US" dirty="0" smtClean="0"/>
              <a:t>Fragmentation fields moved out of base header</a:t>
            </a:r>
          </a:p>
          <a:p>
            <a:pPr lvl="1"/>
            <a:r>
              <a:rPr lang="en-US" dirty="0" smtClean="0"/>
              <a:t>IP options moved out of base header</a:t>
            </a:r>
          </a:p>
          <a:p>
            <a:pPr lvl="1"/>
            <a:r>
              <a:rPr lang="en-US" dirty="0" smtClean="0"/>
              <a:t>Header Checksum eliminated</a:t>
            </a:r>
          </a:p>
          <a:p>
            <a:pPr lvl="1"/>
            <a:r>
              <a:rPr lang="en-US" dirty="0" smtClean="0"/>
              <a:t>Header Length field eliminated</a:t>
            </a:r>
          </a:p>
          <a:p>
            <a:pPr lvl="1"/>
            <a:r>
              <a:rPr lang="en-US" dirty="0" smtClean="0"/>
              <a:t>Length field excludes IPv6 header</a:t>
            </a:r>
          </a:p>
          <a:p>
            <a:pPr lvl="1"/>
            <a:r>
              <a:rPr lang="en-US" dirty="0" smtClean="0"/>
              <a:t>Alignment changed from 32 to 64 bits</a:t>
            </a:r>
          </a:p>
          <a:p>
            <a:r>
              <a:rPr lang="en-US" dirty="0" smtClean="0"/>
              <a:t>Revised</a:t>
            </a:r>
          </a:p>
          <a:p>
            <a:pPr lvl="1"/>
            <a:r>
              <a:rPr lang="en-US" dirty="0" smtClean="0"/>
              <a:t>Time to Live to Hop Limit</a:t>
            </a:r>
          </a:p>
          <a:p>
            <a:pPr lvl="1"/>
            <a:r>
              <a:rPr lang="en-US" dirty="0" smtClean="0"/>
              <a:t>Protocol to Next Header</a:t>
            </a:r>
          </a:p>
          <a:p>
            <a:pPr lvl="1"/>
            <a:r>
              <a:rPr lang="en-US" dirty="0" smtClean="0"/>
              <a:t>Precedence &amp; TOS to Traffic Class</a:t>
            </a:r>
          </a:p>
          <a:p>
            <a:pPr lvl="1"/>
            <a:r>
              <a:rPr lang="en-US" dirty="0" smtClean="0"/>
              <a:t>Addresses increased 32 bits to 128 bits</a:t>
            </a:r>
          </a:p>
          <a:p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Flow Label field added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Headers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Routing – Extended routing, like IPv4 loose list of routers to visit</a:t>
            </a:r>
          </a:p>
          <a:p>
            <a:pPr>
              <a:lnSpc>
                <a:spcPct val="80000"/>
              </a:lnSpc>
            </a:pPr>
            <a:r>
              <a:rPr lang="en-US" sz="2800"/>
              <a:t>Fragmentation – Fragmentation and reassembly</a:t>
            </a:r>
          </a:p>
          <a:p>
            <a:pPr>
              <a:lnSpc>
                <a:spcPct val="80000"/>
              </a:lnSpc>
            </a:pPr>
            <a:r>
              <a:rPr lang="en-US" sz="2800"/>
              <a:t>Authentication – Integrity and authentication, security </a:t>
            </a:r>
          </a:p>
          <a:p>
            <a:pPr>
              <a:lnSpc>
                <a:spcPct val="80000"/>
              </a:lnSpc>
            </a:pPr>
            <a:r>
              <a:rPr lang="en-US" sz="2800"/>
              <a:t>Encapsulation – Confidentiality</a:t>
            </a:r>
          </a:p>
          <a:p>
            <a:pPr>
              <a:lnSpc>
                <a:spcPct val="80000"/>
              </a:lnSpc>
            </a:pPr>
            <a:r>
              <a:rPr lang="en-US" sz="2800"/>
              <a:t>Hop-by-Hop Option – Special options that require hop-by-hop processing</a:t>
            </a:r>
          </a:p>
          <a:p>
            <a:pPr>
              <a:lnSpc>
                <a:spcPct val="80000"/>
              </a:lnSpc>
            </a:pPr>
            <a:r>
              <a:rPr lang="en-US" sz="2800"/>
              <a:t>Destination Options – Optional information to be examined by the destination node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>
            <a:normAutofit/>
          </a:bodyPr>
          <a:lstStyle/>
          <a:p>
            <a:r>
              <a:rPr lang="en-US" dirty="0"/>
              <a:t>Extension Headers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5916" y="1752600"/>
            <a:ext cx="7158484" cy="3962853"/>
            <a:chOff x="352" y="1104"/>
            <a:chExt cx="4976" cy="2688"/>
          </a:xfrm>
        </p:grpSpPr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352" y="1104"/>
              <a:ext cx="104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426" y="1374"/>
              <a:ext cx="891" cy="3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 i="1"/>
                <a:t>next header =</a:t>
              </a:r>
            </a:p>
            <a:p>
              <a:pPr algn="ctr"/>
              <a:r>
                <a:rPr lang="en-US" sz="1600" i="1"/>
                <a:t>TCP</a:t>
              </a: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1592" y="1152"/>
              <a:ext cx="1231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/>
                <a:t>TCP header + data</a:t>
              </a:r>
            </a:p>
          </p:txBody>
        </p:sp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477" y="2146"/>
              <a:ext cx="807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/>
                <a:t>IPv6 header</a:t>
              </a: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434" y="2386"/>
              <a:ext cx="891" cy="3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 i="1"/>
                <a:t>next header =</a:t>
              </a:r>
            </a:p>
            <a:p>
              <a:pPr algn="ctr"/>
              <a:r>
                <a:rPr lang="en-US" sz="1600" i="1"/>
                <a:t>Routing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2792" y="2146"/>
              <a:ext cx="1231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/>
                <a:t>TCP header + data</a:t>
              </a: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1558" y="2146"/>
              <a:ext cx="1013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/>
                <a:t>Routing header</a:t>
              </a:r>
            </a:p>
          </p:txBody>
        </p:sp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1618" y="2386"/>
              <a:ext cx="891" cy="3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 i="1"/>
                <a:t>next header =</a:t>
              </a:r>
            </a:p>
            <a:p>
              <a:pPr algn="ctr"/>
              <a:r>
                <a:rPr lang="en-US" sz="1600" i="1"/>
                <a:t>TCP</a:t>
              </a:r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485" y="3154"/>
              <a:ext cx="807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/>
                <a:t>IPv6 header</a:t>
              </a: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442" y="3394"/>
              <a:ext cx="891" cy="3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 i="1"/>
                <a:t>next header =</a:t>
              </a:r>
            </a:p>
            <a:p>
              <a:pPr algn="ctr"/>
              <a:r>
                <a:rPr lang="en-US" sz="1600" i="1"/>
                <a:t>Routing</a:t>
              </a:r>
            </a:p>
          </p:txBody>
        </p:sp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4097" y="3154"/>
              <a:ext cx="1076" cy="3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/>
                <a:t>fragment of TCP</a:t>
              </a:r>
            </a:p>
            <a:p>
              <a:pPr algn="ctr"/>
              <a:r>
                <a:rPr lang="en-US" sz="1600"/>
                <a:t>header + data</a:t>
              </a: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1558" y="3154"/>
              <a:ext cx="1013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/>
                <a:t>Routing header</a:t>
              </a:r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1618" y="3394"/>
              <a:ext cx="891" cy="3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 i="1"/>
                <a:t>next header =</a:t>
              </a:r>
            </a:p>
            <a:p>
              <a:pPr algn="ctr"/>
              <a:r>
                <a:rPr lang="en-US" sz="1600" i="1"/>
                <a:t>Fragment</a:t>
              </a:r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2773" y="3154"/>
              <a:ext cx="1109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/>
                <a:t>Fragment header</a:t>
              </a:r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2881" y="3394"/>
              <a:ext cx="891" cy="3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 i="1"/>
                <a:t>next header =</a:t>
              </a:r>
            </a:p>
            <a:p>
              <a:pPr algn="ctr"/>
              <a:r>
                <a:rPr lang="en-US" sz="1600" i="1"/>
                <a:t>TCP</a:t>
              </a:r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1488" y="1104"/>
              <a:ext cx="3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1488" y="11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352" y="3120"/>
              <a:ext cx="104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456" y="1152"/>
              <a:ext cx="807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sz="1600"/>
                <a:t>IPv6 header</a:t>
              </a:r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1488" y="2112"/>
              <a:ext cx="1152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352" y="2112"/>
              <a:ext cx="104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09" name="Rectangle 25"/>
            <p:cNvSpPr>
              <a:spLocks noChangeArrowheads="1"/>
            </p:cNvSpPr>
            <p:nvPr/>
          </p:nvSpPr>
          <p:spPr bwMode="auto">
            <a:xfrm>
              <a:off x="1488" y="3120"/>
              <a:ext cx="1152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0" name="Rectangle 26"/>
            <p:cNvSpPr>
              <a:spLocks noChangeArrowheads="1"/>
            </p:cNvSpPr>
            <p:nvPr/>
          </p:nvSpPr>
          <p:spPr bwMode="auto">
            <a:xfrm>
              <a:off x="2736" y="3120"/>
              <a:ext cx="1200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>
              <a:off x="5328" y="211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5184" y="21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4704" y="211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5184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4704" y="278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2736" y="2112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2736" y="211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8" name="Line 34"/>
            <p:cNvSpPr>
              <a:spLocks noChangeShapeType="1"/>
            </p:cNvSpPr>
            <p:nvPr/>
          </p:nvSpPr>
          <p:spPr bwMode="auto">
            <a:xfrm>
              <a:off x="4032" y="3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>
              <a:off x="4032" y="31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0" name="Line 36"/>
            <p:cNvSpPr>
              <a:spLocks noChangeShapeType="1"/>
            </p:cNvSpPr>
            <p:nvPr/>
          </p:nvSpPr>
          <p:spPr bwMode="auto">
            <a:xfrm>
              <a:off x="4032" y="379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>
              <a:off x="5328" y="312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5184" y="31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4704" y="31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4" name="Line 40"/>
            <p:cNvSpPr>
              <a:spLocks noChangeShapeType="1"/>
            </p:cNvSpPr>
            <p:nvPr/>
          </p:nvSpPr>
          <p:spPr bwMode="auto">
            <a:xfrm>
              <a:off x="5184" y="37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5" name="Line 41"/>
            <p:cNvSpPr>
              <a:spLocks noChangeShapeType="1"/>
            </p:cNvSpPr>
            <p:nvPr/>
          </p:nvSpPr>
          <p:spPr bwMode="auto">
            <a:xfrm>
              <a:off x="4704" y="379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>
              <a:off x="2736" y="278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7" name="Line 43"/>
            <p:cNvSpPr>
              <a:spLocks noChangeShapeType="1"/>
            </p:cNvSpPr>
            <p:nvPr/>
          </p:nvSpPr>
          <p:spPr bwMode="auto">
            <a:xfrm>
              <a:off x="1488" y="1776"/>
              <a:ext cx="3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8" name="Line 44"/>
            <p:cNvSpPr>
              <a:spLocks noChangeShapeType="1"/>
            </p:cNvSpPr>
            <p:nvPr/>
          </p:nvSpPr>
          <p:spPr bwMode="auto">
            <a:xfrm>
              <a:off x="5328" y="110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>
              <a:off x="5184" y="11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30" name="Line 46"/>
            <p:cNvSpPr>
              <a:spLocks noChangeShapeType="1"/>
            </p:cNvSpPr>
            <p:nvPr/>
          </p:nvSpPr>
          <p:spPr bwMode="auto">
            <a:xfrm>
              <a:off x="4704" y="110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31" name="Line 47"/>
            <p:cNvSpPr>
              <a:spLocks noChangeShapeType="1"/>
            </p:cNvSpPr>
            <p:nvPr/>
          </p:nvSpPr>
          <p:spPr bwMode="auto">
            <a:xfrm>
              <a:off x="5184" y="17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032" name="Line 48"/>
            <p:cNvSpPr>
              <a:spLocks noChangeShapeType="1"/>
            </p:cNvSpPr>
            <p:nvPr/>
          </p:nvSpPr>
          <p:spPr bwMode="auto">
            <a:xfrm>
              <a:off x="4704" y="177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Generally processed only by node identified in IPv6 Destination Address field</a:t>
            </a:r>
          </a:p>
          <a:p>
            <a:pPr lvl="1"/>
            <a:r>
              <a:rPr lang="en-US" dirty="0" smtClean="0"/>
              <a:t>much lower overhead than IPv4 options processing</a:t>
            </a:r>
          </a:p>
          <a:p>
            <a:pPr lvl="1"/>
            <a:r>
              <a:rPr lang="en-US" dirty="0" smtClean="0"/>
              <a:t>exception: Hop-by-Hop Options header</a:t>
            </a:r>
          </a:p>
          <a:p>
            <a:r>
              <a:rPr lang="en-US" dirty="0" smtClean="0"/>
              <a:t>Eliminated IPv4’s 40-byte limit on options</a:t>
            </a:r>
          </a:p>
          <a:p>
            <a:pPr lvl="1"/>
            <a:r>
              <a:rPr lang="en-US" dirty="0" smtClean="0"/>
              <a:t>in IPv6, limit is total packet size,</a:t>
            </a:r>
            <a:br>
              <a:rPr lang="en-US" dirty="0" smtClean="0"/>
            </a:br>
            <a:r>
              <a:rPr lang="en-US" dirty="0" smtClean="0"/>
              <a:t>or Path MTU in some cases</a:t>
            </a:r>
          </a:p>
          <a:p>
            <a:r>
              <a:rPr lang="en-US" dirty="0" smtClean="0"/>
              <a:t>Currently defined extension headers:</a:t>
            </a:r>
          </a:p>
          <a:p>
            <a:pPr lvl="1"/>
            <a:r>
              <a:rPr lang="en-US" dirty="0" smtClean="0"/>
              <a:t>Fragment, Hop-by-Hop Options, Routing, Authentication, Encryption, Destination Options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/>
          <a:lstStyle/>
          <a:p>
            <a:r>
              <a:rPr lang="en-US"/>
              <a:t>Fragment Header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514600"/>
            <a:ext cx="7461250" cy="3733800"/>
          </a:xfrm>
          <a:noFill/>
          <a:ln/>
        </p:spPr>
        <p:txBody>
          <a:bodyPr lIns="90487" tIns="44450" rIns="90487" bIns="44450" anchor="t" anchorCtr="0"/>
          <a:lstStyle/>
          <a:p>
            <a:r>
              <a:rPr lang="en-US" sz="2600" dirty="0" smtClean="0"/>
              <a:t>IPv6 fragmentation &amp; reassembly is an end-to-end</a:t>
            </a:r>
          </a:p>
          <a:p>
            <a:pPr lvl="1"/>
            <a:r>
              <a:rPr lang="en-US" sz="2200" dirty="0" smtClean="0"/>
              <a:t>Routers do not fragment packets </a:t>
            </a:r>
          </a:p>
          <a:p>
            <a:pPr lvl="1"/>
            <a:r>
              <a:rPr lang="en-US" sz="2200" dirty="0" smtClean="0"/>
              <a:t>If packet is too big they send ICMP "packet too big"</a:t>
            </a:r>
            <a:endParaRPr lang="en-US" sz="26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600200"/>
            <a:ext cx="7315200" cy="609600"/>
            <a:chOff x="576" y="1392"/>
            <a:chExt cx="4608" cy="384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576" y="1392"/>
              <a:ext cx="1152" cy="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Next Header</a:t>
              </a: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576" y="1576"/>
              <a:ext cx="4608" cy="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Original Packet Identifier</a:t>
              </a:r>
            </a:p>
          </p:txBody>
        </p:sp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1728" y="1392"/>
              <a:ext cx="110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Reserved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2832" y="1392"/>
              <a:ext cx="1920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Fragment Offset</a:t>
              </a: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4752" y="1392"/>
              <a:ext cx="43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 0 M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356978" y="1752600"/>
            <a:ext cx="6186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dirty="0">
                <a:latin typeface="Verdana" pitchFamily="34" charset="0"/>
                <a:cs typeface="Angsana New" pitchFamily="18" charset="-34"/>
              </a:rPr>
              <a:t>3FFE:085B:1F1F:0000:0000:0000:</a:t>
            </a:r>
            <a:r>
              <a:rPr lang="en-US" sz="2000" b="0" dirty="0">
                <a:solidFill>
                  <a:srgbClr val="FF0000"/>
                </a:solidFill>
                <a:latin typeface="Verdana" pitchFamily="34" charset="0"/>
                <a:cs typeface="Angsana New" pitchFamily="18" charset="-34"/>
              </a:rPr>
              <a:t>00A9:1234</a:t>
            </a:r>
          </a:p>
        </p:txBody>
      </p:sp>
      <p:sp>
        <p:nvSpPr>
          <p:cNvPr id="37894" name="AutoShape 6"/>
          <p:cNvSpPr>
            <a:spLocks/>
          </p:cNvSpPr>
          <p:nvPr/>
        </p:nvSpPr>
        <p:spPr bwMode="auto">
          <a:xfrm rot="5400000">
            <a:off x="4191000" y="-533400"/>
            <a:ext cx="457200" cy="5791200"/>
          </a:xfrm>
          <a:prstGeom prst="rightBrace">
            <a:avLst>
              <a:gd name="adj1" fmla="val 1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060800" y="2565400"/>
            <a:ext cx="800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0" dirty="0">
                <a:latin typeface="Angsana New" pitchFamily="18" charset="-34"/>
                <a:cs typeface="Angsana New" pitchFamily="18" charset="-34"/>
              </a:rPr>
              <a:t>8 groups of 16-bit hexadecimal numbers separated by </a:t>
            </a:r>
            <a:r>
              <a:rPr lang="en-US" sz="2400" b="0" dirty="0">
                <a:latin typeface="Times New Roman"/>
                <a:cs typeface="Angsana New" pitchFamily="18" charset="-34"/>
              </a:rPr>
              <a:t>“</a:t>
            </a:r>
            <a:r>
              <a:rPr lang="en-US" sz="2400" b="0" dirty="0">
                <a:latin typeface="Angsana New" pitchFamily="18" charset="-34"/>
                <a:cs typeface="Angsana New" pitchFamily="18" charset="-34"/>
              </a:rPr>
              <a:t>:</a:t>
            </a:r>
            <a:r>
              <a:rPr lang="en-US" sz="2400" b="0" dirty="0">
                <a:latin typeface="Times New Roman"/>
                <a:cs typeface="Angsana New" pitchFamily="18" charset="-34"/>
              </a:rPr>
              <a:t>”</a:t>
            </a:r>
            <a:endParaRPr lang="en-US" sz="2400" b="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519611" y="4343400"/>
            <a:ext cx="35001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dirty="0">
                <a:latin typeface="Verdana" pitchFamily="34" charset="0"/>
                <a:cs typeface="Angsana New" pitchFamily="18" charset="-34"/>
              </a:rPr>
              <a:t>3FFE:85B:1F1F::A9:1234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049670" y="5314890"/>
            <a:ext cx="7713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ngsana New" pitchFamily="18" charset="-34"/>
                <a:cs typeface="Angsana New" pitchFamily="18" charset="-34"/>
              </a:rPr>
              <a:t>::</a:t>
            </a:r>
            <a:r>
              <a:rPr lang="en-US" sz="2000" b="0">
                <a:latin typeface="Angsana New" pitchFamily="18" charset="-34"/>
                <a:cs typeface="Angsana New" pitchFamily="18" charset="-34"/>
              </a:rPr>
              <a:t> = all zeros in one or more group of 16-bit hexadecimal numbers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971800" y="3124200"/>
            <a:ext cx="37496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0">
                <a:latin typeface="Angsana New" pitchFamily="18" charset="-34"/>
                <a:cs typeface="Angsana New" pitchFamily="18" charset="-34"/>
              </a:rPr>
              <a:t>Leading zeros can be removed</a:t>
            </a:r>
          </a:p>
          <a:p>
            <a:pPr algn="l"/>
            <a:endParaRPr lang="en-US" sz="2400" b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H="1">
            <a:off x="3505200" y="39624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572000" y="3962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4495800" y="4800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128-bit IPv6 Address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ctr">
            <a:normAutofit/>
          </a:bodyPr>
          <a:lstStyle/>
          <a:p>
            <a:r>
              <a:rPr lang="en-US" dirty="0"/>
              <a:t>Text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 anchor="t" anchorCtr="0"/>
          <a:lstStyle/>
          <a:p>
            <a:pPr>
              <a:lnSpc>
                <a:spcPct val="85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2600" dirty="0"/>
              <a:t>"Preferred" form:	1080:0:FF:0:8:800:200C:417A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charset="0"/>
              <a:buNone/>
            </a:pPr>
            <a:endParaRPr lang="en-US" sz="2600" dirty="0"/>
          </a:p>
          <a:p>
            <a:pPr>
              <a:lnSpc>
                <a:spcPct val="85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2600" dirty="0"/>
              <a:t>Compressed form:	FF01:0:0:0:0:0:0:43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2600" dirty="0"/>
              <a:t>					becomes FF01::43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charset="0"/>
              <a:buNone/>
            </a:pPr>
            <a:endParaRPr lang="en-US" sz="2600" dirty="0"/>
          </a:p>
          <a:p>
            <a:pPr>
              <a:lnSpc>
                <a:spcPct val="85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2600" dirty="0"/>
              <a:t>IPv4-mapped:		0:0:0:0:0:FFFF:10.1.68.3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charset="0"/>
              <a:buNone/>
            </a:pPr>
            <a:r>
              <a:rPr lang="en-US" sz="2600" dirty="0"/>
              <a:t>					or  ::FFFF:10.1.68.3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Internet Protocol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47371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Interconnect many networks</a:t>
            </a:r>
          </a:p>
          <a:p>
            <a:pPr eaLnBrk="1" hangingPunct="1"/>
            <a:r>
              <a:rPr lang="en-US" sz="2800" smtClean="0"/>
              <a:t>Hide underlying technology</a:t>
            </a:r>
          </a:p>
          <a:p>
            <a:pPr lvl="1" eaLnBrk="1" hangingPunct="1"/>
            <a:r>
              <a:rPr lang="en-US" sz="2400" smtClean="0"/>
              <a:t>IP is the “compatibility layer” </a:t>
            </a:r>
          </a:p>
          <a:p>
            <a:pPr eaLnBrk="1" hangingPunct="1"/>
            <a:r>
              <a:rPr lang="en-US" sz="2800" smtClean="0"/>
              <a:t>Hourglass architecture</a:t>
            </a:r>
          </a:p>
          <a:p>
            <a:pPr lvl="1" eaLnBrk="1" hangingPunct="1"/>
            <a:r>
              <a:rPr lang="en-US" sz="2400" smtClean="0"/>
              <a:t>All hosts and routers run IP</a:t>
            </a:r>
          </a:p>
          <a:p>
            <a:pPr lvl="1" eaLnBrk="1" hangingPunct="1"/>
            <a:r>
              <a:rPr lang="en-US" sz="2400" smtClean="0"/>
              <a:t>Stateless architecture</a:t>
            </a:r>
          </a:p>
          <a:p>
            <a:pPr eaLnBrk="1" hangingPunct="1"/>
            <a:r>
              <a:rPr lang="en-US" sz="2800" smtClean="0"/>
              <a:t>Trade-off</a:t>
            </a:r>
          </a:p>
          <a:p>
            <a:pPr lvl="1" eaLnBrk="1" hangingPunct="1"/>
            <a:r>
              <a:rPr lang="en-US" sz="2400" smtClean="0"/>
              <a:t>No assumptions</a:t>
            </a:r>
          </a:p>
          <a:p>
            <a:pPr lvl="1" eaLnBrk="1" hangingPunct="1"/>
            <a:r>
              <a:rPr lang="en-US" sz="2400" smtClean="0"/>
              <a:t>No guarantees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7543800" y="4876800"/>
            <a:ext cx="117316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Technology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7508875" y="3352800"/>
            <a:ext cx="12573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Helvetica" pitchFamily="34" charset="0"/>
              </a:rPr>
              <a:t>Applications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67400" y="3048000"/>
            <a:ext cx="1600200" cy="2574925"/>
            <a:chOff x="4128" y="576"/>
            <a:chExt cx="1008" cy="1622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176" y="672"/>
              <a:ext cx="912" cy="1440"/>
              <a:chOff x="4176" y="672"/>
              <a:chExt cx="912" cy="1440"/>
            </a:xfrm>
          </p:grpSpPr>
          <p:sp>
            <p:nvSpPr>
              <p:cNvPr id="40979" name="Rectangle 9"/>
              <p:cNvSpPr>
                <a:spLocks noChangeAspect="1" noChangeArrowheads="1"/>
              </p:cNvSpPr>
              <p:nvPr/>
            </p:nvSpPr>
            <p:spPr bwMode="auto">
              <a:xfrm>
                <a:off x="4176" y="1560"/>
                <a:ext cx="912" cy="168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0980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4176" y="1728"/>
                <a:ext cx="912" cy="16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0981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4176" y="1896"/>
                <a:ext cx="912" cy="21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0982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4176" y="672"/>
                <a:ext cx="912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0983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176" y="1056"/>
                <a:ext cx="912" cy="168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0984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4176" y="1224"/>
                <a:ext cx="912" cy="33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0985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4176" y="864"/>
                <a:ext cx="912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600" b="1">
                  <a:solidFill>
                    <a:srgbClr val="FF99CC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40968" name="Freeform 16"/>
            <p:cNvSpPr>
              <a:spLocks noChangeAspect="1"/>
            </p:cNvSpPr>
            <p:nvPr/>
          </p:nvSpPr>
          <p:spPr bwMode="auto">
            <a:xfrm>
              <a:off x="4176" y="667"/>
              <a:ext cx="399" cy="720"/>
            </a:xfrm>
            <a:custGeom>
              <a:avLst/>
              <a:gdLst>
                <a:gd name="T0" fmla="*/ 6 w 799"/>
                <a:gd name="T1" fmla="*/ 0 h 1440"/>
                <a:gd name="T2" fmla="*/ 6 w 799"/>
                <a:gd name="T3" fmla="*/ 48 h 1440"/>
                <a:gd name="T4" fmla="*/ 45 w 799"/>
                <a:gd name="T5" fmla="*/ 78 h 1440"/>
                <a:gd name="T6" fmla="*/ 48 w 799"/>
                <a:gd name="T7" fmla="*/ 90 h 1440"/>
                <a:gd name="T8" fmla="*/ 0 w 799"/>
                <a:gd name="T9" fmla="*/ 90 h 1440"/>
                <a:gd name="T10" fmla="*/ 0 w 799"/>
                <a:gd name="T11" fmla="*/ 0 h 1440"/>
                <a:gd name="T12" fmla="*/ 6 w 799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9"/>
                <a:gd name="T22" fmla="*/ 0 h 1440"/>
                <a:gd name="T23" fmla="*/ 799 w 799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9" h="1440">
                  <a:moveTo>
                    <a:pt x="107" y="0"/>
                  </a:moveTo>
                  <a:cubicBezTo>
                    <a:pt x="76" y="65"/>
                    <a:pt x="3" y="560"/>
                    <a:pt x="107" y="767"/>
                  </a:cubicBezTo>
                  <a:cubicBezTo>
                    <a:pt x="217" y="973"/>
                    <a:pt x="651" y="1145"/>
                    <a:pt x="725" y="1247"/>
                  </a:cubicBezTo>
                  <a:cubicBezTo>
                    <a:pt x="799" y="1349"/>
                    <a:pt x="779" y="1399"/>
                    <a:pt x="779" y="1439"/>
                  </a:cubicBezTo>
                  <a:lnTo>
                    <a:pt x="0" y="1440"/>
                  </a:lnTo>
                  <a:lnTo>
                    <a:pt x="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Freeform 17"/>
            <p:cNvSpPr>
              <a:spLocks noChangeAspect="1"/>
            </p:cNvSpPr>
            <p:nvPr/>
          </p:nvSpPr>
          <p:spPr bwMode="auto">
            <a:xfrm flipV="1">
              <a:off x="4176" y="1387"/>
              <a:ext cx="399" cy="720"/>
            </a:xfrm>
            <a:custGeom>
              <a:avLst/>
              <a:gdLst>
                <a:gd name="T0" fmla="*/ 6 w 799"/>
                <a:gd name="T1" fmla="*/ 0 h 1440"/>
                <a:gd name="T2" fmla="*/ 6 w 799"/>
                <a:gd name="T3" fmla="*/ 48 h 1440"/>
                <a:gd name="T4" fmla="*/ 45 w 799"/>
                <a:gd name="T5" fmla="*/ 78 h 1440"/>
                <a:gd name="T6" fmla="*/ 48 w 799"/>
                <a:gd name="T7" fmla="*/ 90 h 1440"/>
                <a:gd name="T8" fmla="*/ 0 w 799"/>
                <a:gd name="T9" fmla="*/ 90 h 1440"/>
                <a:gd name="T10" fmla="*/ 0 w 799"/>
                <a:gd name="T11" fmla="*/ 0 h 1440"/>
                <a:gd name="T12" fmla="*/ 6 w 799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9"/>
                <a:gd name="T22" fmla="*/ 0 h 1440"/>
                <a:gd name="T23" fmla="*/ 799 w 799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9" h="1440">
                  <a:moveTo>
                    <a:pt x="107" y="0"/>
                  </a:moveTo>
                  <a:cubicBezTo>
                    <a:pt x="76" y="65"/>
                    <a:pt x="3" y="560"/>
                    <a:pt x="107" y="767"/>
                  </a:cubicBezTo>
                  <a:cubicBezTo>
                    <a:pt x="217" y="973"/>
                    <a:pt x="651" y="1145"/>
                    <a:pt x="725" y="1247"/>
                  </a:cubicBezTo>
                  <a:cubicBezTo>
                    <a:pt x="799" y="1349"/>
                    <a:pt x="779" y="1399"/>
                    <a:pt x="779" y="1439"/>
                  </a:cubicBezTo>
                  <a:lnTo>
                    <a:pt x="0" y="1440"/>
                  </a:lnTo>
                  <a:lnTo>
                    <a:pt x="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Freeform 18"/>
            <p:cNvSpPr>
              <a:spLocks noChangeAspect="1"/>
            </p:cNvSpPr>
            <p:nvPr/>
          </p:nvSpPr>
          <p:spPr bwMode="auto">
            <a:xfrm flipH="1">
              <a:off x="4689" y="667"/>
              <a:ext cx="399" cy="720"/>
            </a:xfrm>
            <a:custGeom>
              <a:avLst/>
              <a:gdLst>
                <a:gd name="T0" fmla="*/ 6 w 799"/>
                <a:gd name="T1" fmla="*/ 0 h 1440"/>
                <a:gd name="T2" fmla="*/ 6 w 799"/>
                <a:gd name="T3" fmla="*/ 48 h 1440"/>
                <a:gd name="T4" fmla="*/ 45 w 799"/>
                <a:gd name="T5" fmla="*/ 78 h 1440"/>
                <a:gd name="T6" fmla="*/ 48 w 799"/>
                <a:gd name="T7" fmla="*/ 90 h 1440"/>
                <a:gd name="T8" fmla="*/ 0 w 799"/>
                <a:gd name="T9" fmla="*/ 90 h 1440"/>
                <a:gd name="T10" fmla="*/ 0 w 799"/>
                <a:gd name="T11" fmla="*/ 0 h 1440"/>
                <a:gd name="T12" fmla="*/ 6 w 799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9"/>
                <a:gd name="T22" fmla="*/ 0 h 1440"/>
                <a:gd name="T23" fmla="*/ 799 w 799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9" h="1440">
                  <a:moveTo>
                    <a:pt x="107" y="0"/>
                  </a:moveTo>
                  <a:cubicBezTo>
                    <a:pt x="76" y="65"/>
                    <a:pt x="3" y="560"/>
                    <a:pt x="107" y="767"/>
                  </a:cubicBezTo>
                  <a:cubicBezTo>
                    <a:pt x="217" y="973"/>
                    <a:pt x="651" y="1145"/>
                    <a:pt x="725" y="1247"/>
                  </a:cubicBezTo>
                  <a:cubicBezTo>
                    <a:pt x="799" y="1349"/>
                    <a:pt x="779" y="1399"/>
                    <a:pt x="779" y="1439"/>
                  </a:cubicBezTo>
                  <a:lnTo>
                    <a:pt x="0" y="1440"/>
                  </a:lnTo>
                  <a:lnTo>
                    <a:pt x="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Freeform 19"/>
            <p:cNvSpPr>
              <a:spLocks noChangeAspect="1"/>
            </p:cNvSpPr>
            <p:nvPr/>
          </p:nvSpPr>
          <p:spPr bwMode="auto">
            <a:xfrm flipH="1" flipV="1">
              <a:off x="4689" y="1387"/>
              <a:ext cx="399" cy="720"/>
            </a:xfrm>
            <a:custGeom>
              <a:avLst/>
              <a:gdLst>
                <a:gd name="T0" fmla="*/ 6 w 799"/>
                <a:gd name="T1" fmla="*/ 0 h 1440"/>
                <a:gd name="T2" fmla="*/ 6 w 799"/>
                <a:gd name="T3" fmla="*/ 48 h 1440"/>
                <a:gd name="T4" fmla="*/ 45 w 799"/>
                <a:gd name="T5" fmla="*/ 78 h 1440"/>
                <a:gd name="T6" fmla="*/ 48 w 799"/>
                <a:gd name="T7" fmla="*/ 90 h 1440"/>
                <a:gd name="T8" fmla="*/ 0 w 799"/>
                <a:gd name="T9" fmla="*/ 90 h 1440"/>
                <a:gd name="T10" fmla="*/ 0 w 799"/>
                <a:gd name="T11" fmla="*/ 0 h 1440"/>
                <a:gd name="T12" fmla="*/ 6 w 799"/>
                <a:gd name="T13" fmla="*/ 0 h 14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9"/>
                <a:gd name="T22" fmla="*/ 0 h 1440"/>
                <a:gd name="T23" fmla="*/ 799 w 799"/>
                <a:gd name="T24" fmla="*/ 1440 h 14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9" h="1440">
                  <a:moveTo>
                    <a:pt x="107" y="0"/>
                  </a:moveTo>
                  <a:cubicBezTo>
                    <a:pt x="76" y="65"/>
                    <a:pt x="3" y="560"/>
                    <a:pt x="107" y="767"/>
                  </a:cubicBezTo>
                  <a:cubicBezTo>
                    <a:pt x="217" y="973"/>
                    <a:pt x="651" y="1145"/>
                    <a:pt x="725" y="1247"/>
                  </a:cubicBezTo>
                  <a:cubicBezTo>
                    <a:pt x="799" y="1349"/>
                    <a:pt x="779" y="1399"/>
                    <a:pt x="779" y="1439"/>
                  </a:cubicBezTo>
                  <a:lnTo>
                    <a:pt x="0" y="1440"/>
                  </a:lnTo>
                  <a:lnTo>
                    <a:pt x="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Rectangle 20"/>
            <p:cNvSpPr>
              <a:spLocks noChangeAspect="1" noChangeArrowheads="1"/>
            </p:cNvSpPr>
            <p:nvPr/>
          </p:nvSpPr>
          <p:spPr bwMode="auto">
            <a:xfrm>
              <a:off x="4128" y="643"/>
              <a:ext cx="72" cy="14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Gill Sans MT" pitchFamily="34" charset="0"/>
              </a:endParaRPr>
            </a:p>
          </p:txBody>
        </p:sp>
        <p:sp>
          <p:nvSpPr>
            <p:cNvPr id="40973" name="Rectangle 21"/>
            <p:cNvSpPr>
              <a:spLocks noChangeAspect="1" noChangeArrowheads="1"/>
            </p:cNvSpPr>
            <p:nvPr/>
          </p:nvSpPr>
          <p:spPr bwMode="auto">
            <a:xfrm>
              <a:off x="5074" y="643"/>
              <a:ext cx="24" cy="14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Gill Sans MT" pitchFamily="34" charset="0"/>
              </a:endParaRPr>
            </a:p>
          </p:txBody>
        </p:sp>
        <p:sp>
          <p:nvSpPr>
            <p:cNvPr id="40974" name="AutoShape 22" descr="Oak"/>
            <p:cNvSpPr>
              <a:spLocks noChangeAspect="1" noChangeArrowheads="1"/>
            </p:cNvSpPr>
            <p:nvPr/>
          </p:nvSpPr>
          <p:spPr bwMode="auto">
            <a:xfrm>
              <a:off x="4128" y="576"/>
              <a:ext cx="1008" cy="96"/>
            </a:xfrm>
            <a:prstGeom prst="roundRect">
              <a:avLst>
                <a:gd name="adj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Gill Sans MT" pitchFamily="34" charset="0"/>
              </a:endParaRPr>
            </a:p>
          </p:txBody>
        </p:sp>
        <p:sp>
          <p:nvSpPr>
            <p:cNvPr id="40975" name="AutoShape 23" descr="Oak"/>
            <p:cNvSpPr>
              <a:spLocks noChangeAspect="1" noChangeArrowheads="1"/>
            </p:cNvSpPr>
            <p:nvPr/>
          </p:nvSpPr>
          <p:spPr bwMode="auto">
            <a:xfrm>
              <a:off x="4128" y="2102"/>
              <a:ext cx="1008" cy="96"/>
            </a:xfrm>
            <a:prstGeom prst="roundRect">
              <a:avLst>
                <a:gd name="adj" fmla="val 50000"/>
              </a:avLst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Gill Sans MT" pitchFamily="34" charset="0"/>
              </a:endParaRPr>
            </a:p>
          </p:txBody>
        </p:sp>
        <p:sp>
          <p:nvSpPr>
            <p:cNvPr id="40976" name="Rectangle 24"/>
            <p:cNvSpPr>
              <a:spLocks noChangeAspect="1" noChangeArrowheads="1"/>
            </p:cNvSpPr>
            <p:nvPr/>
          </p:nvSpPr>
          <p:spPr bwMode="auto">
            <a:xfrm>
              <a:off x="4154" y="1363"/>
              <a:ext cx="40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Gill Sans MT" pitchFamily="34" charset="0"/>
              </a:endParaRPr>
            </a:p>
          </p:txBody>
        </p:sp>
        <p:sp>
          <p:nvSpPr>
            <p:cNvPr id="40977" name="Rectangle 25"/>
            <p:cNvSpPr>
              <a:spLocks noChangeAspect="1" noChangeArrowheads="1"/>
            </p:cNvSpPr>
            <p:nvPr/>
          </p:nvSpPr>
          <p:spPr bwMode="auto">
            <a:xfrm>
              <a:off x="4704" y="1363"/>
              <a:ext cx="40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Gill Sans MT" pitchFamily="34" charset="0"/>
              </a:endParaRPr>
            </a:p>
          </p:txBody>
        </p:sp>
        <p:sp>
          <p:nvSpPr>
            <p:cNvPr id="40978" name="Text Box 26"/>
            <p:cNvSpPr txBox="1">
              <a:spLocks noChangeAspect="1" noChangeArrowheads="1"/>
            </p:cNvSpPr>
            <p:nvPr/>
          </p:nvSpPr>
          <p:spPr bwMode="auto">
            <a:xfrm>
              <a:off x="4156" y="720"/>
              <a:ext cx="960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</a:pPr>
              <a:r>
                <a:rPr lang="en-US" sz="1000">
                  <a:latin typeface="Helvetica" pitchFamily="34" charset="0"/>
                </a:rPr>
                <a:t> email  WWW  phone...</a:t>
              </a:r>
            </a:p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</a:pPr>
              <a:r>
                <a:rPr lang="en-US" sz="1000">
                  <a:latin typeface="Helvetica" pitchFamily="34" charset="0"/>
                </a:rPr>
                <a:t>SMTP  HTTP  RTP...</a:t>
              </a:r>
            </a:p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</a:pPr>
              <a:r>
                <a:rPr lang="en-US" sz="1000">
                  <a:latin typeface="Helvetica" pitchFamily="34" charset="0"/>
                </a:rPr>
                <a:t>TCP  UDP…</a:t>
              </a:r>
            </a:p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</a:pPr>
              <a:endParaRPr lang="en-US" sz="500">
                <a:latin typeface="Helvetica" pitchFamily="34" charset="0"/>
              </a:endParaRPr>
            </a:p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</a:pPr>
              <a:r>
                <a:rPr lang="en-US" sz="1000" b="1">
                  <a:latin typeface="Helvetica" pitchFamily="34" charset="0"/>
                </a:rPr>
                <a:t>IP</a:t>
              </a:r>
              <a:endParaRPr lang="en-US" sz="1000">
                <a:latin typeface="Helvetica" pitchFamily="34" charset="0"/>
              </a:endParaRPr>
            </a:p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</a:pPr>
              <a:endParaRPr lang="en-US" sz="500">
                <a:latin typeface="Helvetica" pitchFamily="34" charset="0"/>
              </a:endParaRPr>
            </a:p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</a:pPr>
              <a:r>
                <a:rPr lang="en-US" sz="1000">
                  <a:latin typeface="Helvetica" pitchFamily="34" charset="0"/>
                </a:rPr>
                <a:t>  ethernet   PPP…</a:t>
              </a:r>
            </a:p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</a:pPr>
              <a:r>
                <a:rPr lang="en-US" sz="1000">
                  <a:latin typeface="Helvetica" pitchFamily="34" charset="0"/>
                </a:rPr>
                <a:t>CSMA  async  sonet...</a:t>
              </a:r>
            </a:p>
            <a:p>
              <a:pPr algn="ctr" eaLnBrk="0" hangingPunct="0">
                <a:lnSpc>
                  <a:spcPct val="125000"/>
                </a:lnSpc>
                <a:spcBef>
                  <a:spcPct val="50000"/>
                </a:spcBef>
              </a:pPr>
              <a:r>
                <a:rPr lang="en-US" sz="1000">
                  <a:latin typeface="Helvetica" pitchFamily="34" charset="0"/>
                </a:rPr>
                <a:t> copper  fiber  radio...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Allocation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114800"/>
            <a:ext cx="7924800" cy="2438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The allocation process was recently updated</a:t>
            </a:r>
            <a:r>
              <a:rPr lang="en-GB" sz="2000" dirty="0"/>
              <a:t> by the registries</a:t>
            </a:r>
            <a:r>
              <a:rPr lang="en-US" sz="2000" dirty="0"/>
              <a:t>: </a:t>
            </a:r>
          </a:p>
          <a:p>
            <a:pPr lvl="1">
              <a:lnSpc>
                <a:spcPct val="85000"/>
              </a:lnSpc>
            </a:pPr>
            <a:r>
              <a:rPr lang="en-US" sz="1800" dirty="0" smtClean="0"/>
              <a:t>International Assigned Numbers Authority (IANA) </a:t>
            </a:r>
            <a:r>
              <a:rPr lang="en-US" sz="1800" dirty="0"/>
              <a:t>allocates from 2001::/16 to regional registries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Each regional registry allocation is a ::/23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ISP allocations from the regional registry is a ::/3</a:t>
            </a:r>
            <a:r>
              <a:rPr lang="en-GB" sz="1800" dirty="0"/>
              <a:t>6 (immediate allocation) or ::/32 (initial allocation) or shorter with justification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Policy expectation that an ISP allocates a ::/48 prefix to each customer</a:t>
            </a:r>
            <a:endParaRPr lang="en-GB" sz="1800" dirty="0"/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922338" y="1943100"/>
            <a:ext cx="914400" cy="48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1" name="Rectangle 5"/>
          <p:cNvSpPr>
            <a:spLocks noChangeArrowheads="1"/>
          </p:cNvSpPr>
          <p:nvPr/>
        </p:nvSpPr>
        <p:spPr bwMode="auto">
          <a:xfrm>
            <a:off x="1839913" y="1943100"/>
            <a:ext cx="914400" cy="48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2" name="Rectangle 6"/>
          <p:cNvSpPr>
            <a:spLocks noChangeArrowheads="1"/>
          </p:cNvSpPr>
          <p:nvPr/>
        </p:nvSpPr>
        <p:spPr bwMode="auto">
          <a:xfrm>
            <a:off x="2751138" y="1943100"/>
            <a:ext cx="914400" cy="48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3" name="Rectangle 7"/>
          <p:cNvSpPr>
            <a:spLocks noChangeArrowheads="1"/>
          </p:cNvSpPr>
          <p:nvPr/>
        </p:nvSpPr>
        <p:spPr bwMode="auto">
          <a:xfrm>
            <a:off x="3668713" y="1943100"/>
            <a:ext cx="914400" cy="482600"/>
          </a:xfrm>
          <a:prstGeom prst="rect">
            <a:avLst/>
          </a:prstGeom>
          <a:solidFill>
            <a:srgbClr val="3366FF"/>
          </a:solidFill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4" name="Rectangle 8"/>
          <p:cNvSpPr>
            <a:spLocks noChangeArrowheads="1"/>
          </p:cNvSpPr>
          <p:nvPr/>
        </p:nvSpPr>
        <p:spPr bwMode="auto">
          <a:xfrm>
            <a:off x="4579938" y="1943100"/>
            <a:ext cx="3649662" cy="4826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977900" y="1993900"/>
            <a:ext cx="787400" cy="3683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2001</a:t>
            </a: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1892300" y="2006600"/>
            <a:ext cx="787400" cy="3683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0410</a:t>
            </a:r>
          </a:p>
        </p:txBody>
      </p:sp>
      <p:sp>
        <p:nvSpPr>
          <p:cNvPr id="490507" name="Line 11"/>
          <p:cNvSpPr>
            <a:spLocks noChangeShapeType="1"/>
          </p:cNvSpPr>
          <p:nvPr/>
        </p:nvSpPr>
        <p:spPr bwMode="auto">
          <a:xfrm>
            <a:off x="2921000" y="1778000"/>
            <a:ext cx="0" cy="14097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8" name="Line 12"/>
          <p:cNvSpPr>
            <a:spLocks noChangeShapeType="1"/>
          </p:cNvSpPr>
          <p:nvPr/>
        </p:nvSpPr>
        <p:spPr bwMode="auto">
          <a:xfrm>
            <a:off x="3670300" y="1752600"/>
            <a:ext cx="12700" cy="172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09" name="Line 13"/>
          <p:cNvSpPr>
            <a:spLocks noChangeShapeType="1"/>
          </p:cNvSpPr>
          <p:nvPr/>
        </p:nvSpPr>
        <p:spPr bwMode="auto">
          <a:xfrm>
            <a:off x="4591050" y="1752600"/>
            <a:ext cx="0" cy="210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0" name="Text Box 14"/>
          <p:cNvSpPr txBox="1">
            <a:spLocks noChangeArrowheads="1"/>
          </p:cNvSpPr>
          <p:nvPr/>
        </p:nvSpPr>
        <p:spPr bwMode="auto">
          <a:xfrm>
            <a:off x="825500" y="2897188"/>
            <a:ext cx="16764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ISP prefix</a:t>
            </a:r>
          </a:p>
        </p:txBody>
      </p:sp>
      <p:sp>
        <p:nvSpPr>
          <p:cNvPr id="490511" name="Text Box 15"/>
          <p:cNvSpPr txBox="1">
            <a:spLocks noChangeArrowheads="1"/>
          </p:cNvSpPr>
          <p:nvPr/>
        </p:nvSpPr>
        <p:spPr bwMode="auto">
          <a:xfrm>
            <a:off x="825500" y="3263900"/>
            <a:ext cx="16764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Site prefix</a:t>
            </a:r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825500" y="3632200"/>
            <a:ext cx="16764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Subnet prefix</a:t>
            </a:r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2133600" y="3429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4" name="Line 18"/>
          <p:cNvSpPr>
            <a:spLocks noChangeShapeType="1"/>
          </p:cNvSpPr>
          <p:nvPr/>
        </p:nvSpPr>
        <p:spPr bwMode="auto">
          <a:xfrm flipV="1">
            <a:off x="2514600" y="3810000"/>
            <a:ext cx="2044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5" name="Text Box 19"/>
          <p:cNvSpPr txBox="1">
            <a:spLocks noChangeArrowheads="1"/>
          </p:cNvSpPr>
          <p:nvPr/>
        </p:nvSpPr>
        <p:spPr bwMode="auto">
          <a:xfrm>
            <a:off x="2641600" y="14605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/32</a:t>
            </a:r>
          </a:p>
        </p:txBody>
      </p:sp>
      <p:sp>
        <p:nvSpPr>
          <p:cNvPr id="490516" name="Text Box 20"/>
          <p:cNvSpPr txBox="1">
            <a:spLocks noChangeArrowheads="1"/>
          </p:cNvSpPr>
          <p:nvPr/>
        </p:nvSpPr>
        <p:spPr bwMode="auto">
          <a:xfrm>
            <a:off x="3352800" y="14478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/48</a:t>
            </a:r>
          </a:p>
        </p:txBody>
      </p:sp>
      <p:sp>
        <p:nvSpPr>
          <p:cNvPr id="490517" name="Text Box 21"/>
          <p:cNvSpPr txBox="1">
            <a:spLocks noChangeArrowheads="1"/>
          </p:cNvSpPr>
          <p:nvPr/>
        </p:nvSpPr>
        <p:spPr bwMode="auto">
          <a:xfrm>
            <a:off x="4318000" y="14478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/64</a:t>
            </a:r>
          </a:p>
        </p:txBody>
      </p:sp>
      <p:sp>
        <p:nvSpPr>
          <p:cNvPr id="490518" name="Line 22"/>
          <p:cNvSpPr>
            <a:spLocks noChangeShapeType="1"/>
          </p:cNvSpPr>
          <p:nvPr/>
        </p:nvSpPr>
        <p:spPr bwMode="auto">
          <a:xfrm flipV="1">
            <a:off x="2057400" y="3124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812800" y="2528888"/>
            <a:ext cx="16764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Registry</a:t>
            </a:r>
          </a:p>
        </p:txBody>
      </p:sp>
      <p:sp>
        <p:nvSpPr>
          <p:cNvPr id="490520" name="Line 24"/>
          <p:cNvSpPr>
            <a:spLocks noChangeShapeType="1"/>
          </p:cNvSpPr>
          <p:nvPr/>
        </p:nvSpPr>
        <p:spPr bwMode="auto">
          <a:xfrm flipV="1">
            <a:off x="1905000" y="2743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21" name="Line 25"/>
          <p:cNvSpPr>
            <a:spLocks noChangeShapeType="1"/>
          </p:cNvSpPr>
          <p:nvPr/>
        </p:nvSpPr>
        <p:spPr bwMode="auto">
          <a:xfrm>
            <a:off x="2209800" y="1752600"/>
            <a:ext cx="0" cy="11049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1943100" y="14605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/23</a:t>
            </a: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638800" y="2057400"/>
            <a:ext cx="13906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r>
              <a:rPr lang="en-GB"/>
              <a:t>Interface ID</a:t>
            </a:r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Preview: Transport vs. Network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7327900" cy="1828800"/>
          </a:xfrm>
        </p:spPr>
        <p:txBody>
          <a:bodyPr/>
          <a:lstStyle/>
          <a:p>
            <a:r>
              <a:rPr lang="en-US" sz="2000" i="1" smtClean="0">
                <a:solidFill>
                  <a:schemeClr val="accent2"/>
                </a:solidFill>
              </a:rPr>
              <a:t>Network layer:</a:t>
            </a:r>
            <a:r>
              <a:rPr lang="en-US" sz="2000" smtClean="0"/>
              <a:t> logical communication between hosts</a:t>
            </a:r>
          </a:p>
          <a:p>
            <a:r>
              <a:rPr lang="en-US" sz="2000" i="1" smtClean="0">
                <a:solidFill>
                  <a:schemeClr val="accent2"/>
                </a:solidFill>
              </a:rPr>
              <a:t>Transport layer:</a:t>
            </a:r>
            <a:r>
              <a:rPr lang="en-US" sz="2000" smtClean="0"/>
              <a:t> logical communication between processes </a:t>
            </a:r>
          </a:p>
          <a:p>
            <a:pPr lvl="1"/>
            <a:r>
              <a:rPr lang="en-US" sz="1800" smtClean="0"/>
              <a:t>relies on, enhances, network layer services</a:t>
            </a:r>
            <a:endParaRPr lang="en-US" sz="1600" smtClean="0"/>
          </a:p>
        </p:txBody>
      </p:sp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69FF55-C7A2-4AA3-BF79-DA4D22146AFA}" type="slidenum">
              <a:rPr lang="en-US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7800" y="2743200"/>
            <a:ext cx="6553200" cy="2667000"/>
          </a:xfrm>
          <a:ln w="19050">
            <a:solidFill>
              <a:srgbClr val="FF0000"/>
            </a:solidFill>
          </a:ln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1800" u="sng" smtClean="0">
                <a:solidFill>
                  <a:srgbClr val="FF0000"/>
                </a:solidFill>
              </a:rPr>
              <a:t>Postal service analogy:</a:t>
            </a:r>
            <a:endParaRPr lang="en-US" sz="1800" smtClean="0"/>
          </a:p>
          <a:p>
            <a:pPr>
              <a:buFont typeface="ZapfDingbats" pitchFamily="82" charset="2"/>
              <a:buNone/>
            </a:pPr>
            <a:r>
              <a:rPr lang="en-US" sz="1800" i="1" smtClean="0"/>
              <a:t>kids sending letters to other kids</a:t>
            </a:r>
            <a:endParaRPr lang="en-US" sz="1800" smtClean="0"/>
          </a:p>
          <a:p>
            <a:r>
              <a:rPr lang="en-US" sz="1800" smtClean="0"/>
              <a:t>processes = kids</a:t>
            </a:r>
          </a:p>
          <a:p>
            <a:r>
              <a:rPr lang="en-US" sz="1800" smtClean="0"/>
              <a:t>app messages = letters in envelopes</a:t>
            </a:r>
          </a:p>
          <a:p>
            <a:r>
              <a:rPr lang="en-US" sz="1800" smtClean="0"/>
              <a:t>hosts = houses</a:t>
            </a:r>
          </a:p>
          <a:p>
            <a:r>
              <a:rPr lang="en-US" sz="1800" smtClean="0"/>
              <a:t>transport protocol = two specific kids</a:t>
            </a:r>
          </a:p>
          <a:p>
            <a:r>
              <a:rPr lang="en-US" sz="1800" smtClean="0"/>
              <a:t>network-layer protocol = postal service</a:t>
            </a:r>
            <a:endParaRPr lang="en-US" sz="2800" smtClean="0"/>
          </a:p>
          <a:p>
            <a:pPr>
              <a:buFont typeface="ZapfDingbats" pitchFamily="82" charset="2"/>
              <a:buNone/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9919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Internet transport-layer protocols</a:t>
            </a:r>
          </a:p>
        </p:txBody>
      </p:sp>
      <p:sp>
        <p:nvSpPr>
          <p:cNvPr id="206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4343400" cy="4800600"/>
          </a:xfrm>
        </p:spPr>
        <p:txBody>
          <a:bodyPr/>
          <a:lstStyle/>
          <a:p>
            <a:r>
              <a:rPr lang="en-US" sz="2000" smtClean="0"/>
              <a:t>Reliable, in-order delivery (TCP)</a:t>
            </a:r>
          </a:p>
          <a:p>
            <a:pPr lvl="1"/>
            <a:r>
              <a:rPr lang="en-US" sz="1800" smtClean="0"/>
              <a:t>congestion control </a:t>
            </a:r>
          </a:p>
          <a:p>
            <a:pPr lvl="1"/>
            <a:r>
              <a:rPr lang="en-US" sz="1800" smtClean="0"/>
              <a:t>flow control</a:t>
            </a:r>
          </a:p>
          <a:p>
            <a:pPr lvl="1"/>
            <a:r>
              <a:rPr lang="en-US" sz="1800" smtClean="0"/>
              <a:t>connection setup</a:t>
            </a:r>
          </a:p>
          <a:p>
            <a:pPr lvl="1"/>
            <a:endParaRPr lang="en-US" sz="2400" smtClean="0"/>
          </a:p>
          <a:p>
            <a:r>
              <a:rPr lang="en-US" sz="2000" smtClean="0"/>
              <a:t>Unreliable, unordered delivery: UDP</a:t>
            </a:r>
          </a:p>
          <a:p>
            <a:pPr lvl="1"/>
            <a:r>
              <a:rPr lang="en-US" sz="1800" smtClean="0"/>
              <a:t>no-frills extension of “best-effort” IP</a:t>
            </a:r>
          </a:p>
          <a:p>
            <a:endParaRPr lang="en-US" sz="2000" smtClean="0"/>
          </a:p>
          <a:p>
            <a:r>
              <a:rPr lang="en-US" sz="2000" smtClean="0"/>
              <a:t>Services not available: </a:t>
            </a:r>
          </a:p>
          <a:p>
            <a:pPr lvl="1"/>
            <a:r>
              <a:rPr lang="en-US" sz="1800" smtClean="0"/>
              <a:t>delay guarantees</a:t>
            </a:r>
          </a:p>
          <a:p>
            <a:pPr lvl="1"/>
            <a:r>
              <a:rPr lang="en-US" sz="1800" smtClean="0"/>
              <a:t>bandwidth guarantees</a:t>
            </a:r>
          </a:p>
        </p:txBody>
      </p:sp>
      <p:sp>
        <p:nvSpPr>
          <p:cNvPr id="20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5C683D-E701-45C8-94A9-90B577A3CCA8}" type="slidenum">
              <a:rPr lang="en-US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067" name="Freeform 275"/>
          <p:cNvSpPr>
            <a:spLocks/>
          </p:cNvSpPr>
          <p:nvPr/>
        </p:nvSpPr>
        <p:spPr bwMode="auto">
          <a:xfrm>
            <a:off x="6737350" y="3744913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Freeform 276"/>
          <p:cNvSpPr>
            <a:spLocks/>
          </p:cNvSpPr>
          <p:nvPr/>
        </p:nvSpPr>
        <p:spPr bwMode="auto">
          <a:xfrm>
            <a:off x="6756400" y="2219325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Freeform 277"/>
          <p:cNvSpPr>
            <a:spLocks/>
          </p:cNvSpPr>
          <p:nvPr/>
        </p:nvSpPr>
        <p:spPr bwMode="auto">
          <a:xfrm>
            <a:off x="4953000" y="1914525"/>
            <a:ext cx="1644650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70" name="Group 278"/>
          <p:cNvGrpSpPr>
            <a:grpSpLocks/>
          </p:cNvGrpSpPr>
          <p:nvPr/>
        </p:nvGrpSpPr>
        <p:grpSpPr bwMode="auto">
          <a:xfrm>
            <a:off x="5103813" y="3262313"/>
            <a:ext cx="1458912" cy="933450"/>
            <a:chOff x="2889" y="1631"/>
            <a:chExt cx="980" cy="743"/>
          </a:xfrm>
        </p:grpSpPr>
        <p:sp>
          <p:nvSpPr>
            <p:cNvPr id="2446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71" name="Group 281"/>
          <p:cNvGrpSpPr>
            <a:grpSpLocks/>
          </p:cNvGrpSpPr>
          <p:nvPr/>
        </p:nvGrpSpPr>
        <p:grpSpPr bwMode="auto">
          <a:xfrm>
            <a:off x="6948488" y="1838325"/>
            <a:ext cx="336550" cy="531813"/>
            <a:chOff x="3796" y="1043"/>
            <a:chExt cx="865" cy="1237"/>
          </a:xfrm>
        </p:grpSpPr>
        <p:sp>
          <p:nvSpPr>
            <p:cNvPr id="2416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17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18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19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0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1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2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3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4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5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6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8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9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30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31" name="Group 29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2442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3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4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5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32" name="Group 30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2438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39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0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1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33" name="Group 30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2434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35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36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37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072" name="Oval 312"/>
          <p:cNvSpPr>
            <a:spLocks noChangeArrowheads="1"/>
          </p:cNvSpPr>
          <p:nvPr/>
        </p:nvSpPr>
        <p:spPr bwMode="auto">
          <a:xfrm>
            <a:off x="6862763" y="39401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Line 313"/>
          <p:cNvSpPr>
            <a:spLocks noChangeShapeType="1"/>
          </p:cNvSpPr>
          <p:nvPr/>
        </p:nvSpPr>
        <p:spPr bwMode="auto">
          <a:xfrm>
            <a:off x="6862763" y="3932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Line 314"/>
          <p:cNvSpPr>
            <a:spLocks noChangeShapeType="1"/>
          </p:cNvSpPr>
          <p:nvPr/>
        </p:nvSpPr>
        <p:spPr bwMode="auto">
          <a:xfrm>
            <a:off x="7221538" y="3932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315"/>
          <p:cNvSpPr>
            <a:spLocks noChangeArrowheads="1"/>
          </p:cNvSpPr>
          <p:nvPr/>
        </p:nvSpPr>
        <p:spPr bwMode="auto">
          <a:xfrm>
            <a:off x="6862763" y="39322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76" name="Oval 316"/>
          <p:cNvSpPr>
            <a:spLocks noChangeArrowheads="1"/>
          </p:cNvSpPr>
          <p:nvPr/>
        </p:nvSpPr>
        <p:spPr bwMode="auto">
          <a:xfrm>
            <a:off x="6859588" y="38639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7" name="Group 317"/>
          <p:cNvGrpSpPr>
            <a:grpSpLocks/>
          </p:cNvGrpSpPr>
          <p:nvPr/>
        </p:nvGrpSpPr>
        <p:grpSpPr bwMode="auto">
          <a:xfrm>
            <a:off x="6945313" y="3887788"/>
            <a:ext cx="179387" cy="65087"/>
            <a:chOff x="2848" y="848"/>
            <a:chExt cx="140" cy="98"/>
          </a:xfrm>
        </p:grpSpPr>
        <p:sp>
          <p:nvSpPr>
            <p:cNvPr id="2413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8" name="Group 321"/>
          <p:cNvGrpSpPr>
            <a:grpSpLocks/>
          </p:cNvGrpSpPr>
          <p:nvPr/>
        </p:nvGrpSpPr>
        <p:grpSpPr bwMode="auto">
          <a:xfrm flipV="1">
            <a:off x="6945313" y="3887788"/>
            <a:ext cx="179387" cy="65087"/>
            <a:chOff x="2848" y="848"/>
            <a:chExt cx="140" cy="98"/>
          </a:xfrm>
        </p:grpSpPr>
        <p:sp>
          <p:nvSpPr>
            <p:cNvPr id="2410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9" name="Oval 325"/>
          <p:cNvSpPr>
            <a:spLocks noChangeArrowheads="1"/>
          </p:cNvSpPr>
          <p:nvPr/>
        </p:nvSpPr>
        <p:spPr bwMode="auto">
          <a:xfrm>
            <a:off x="7218363" y="42195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326"/>
          <p:cNvSpPr>
            <a:spLocks noChangeShapeType="1"/>
          </p:cNvSpPr>
          <p:nvPr/>
        </p:nvSpPr>
        <p:spPr bwMode="auto">
          <a:xfrm>
            <a:off x="7218363" y="42116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327"/>
          <p:cNvSpPr>
            <a:spLocks noChangeShapeType="1"/>
          </p:cNvSpPr>
          <p:nvPr/>
        </p:nvSpPr>
        <p:spPr bwMode="auto">
          <a:xfrm>
            <a:off x="7577138" y="42116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Rectangle 328"/>
          <p:cNvSpPr>
            <a:spLocks noChangeArrowheads="1"/>
          </p:cNvSpPr>
          <p:nvPr/>
        </p:nvSpPr>
        <p:spPr bwMode="auto">
          <a:xfrm>
            <a:off x="7218363" y="42116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83" name="Oval 329"/>
          <p:cNvSpPr>
            <a:spLocks noChangeArrowheads="1"/>
          </p:cNvSpPr>
          <p:nvPr/>
        </p:nvSpPr>
        <p:spPr bwMode="auto">
          <a:xfrm>
            <a:off x="7215188" y="41433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4" name="Group 330"/>
          <p:cNvGrpSpPr>
            <a:grpSpLocks/>
          </p:cNvGrpSpPr>
          <p:nvPr/>
        </p:nvGrpSpPr>
        <p:grpSpPr bwMode="auto">
          <a:xfrm>
            <a:off x="7300913" y="4167188"/>
            <a:ext cx="179387" cy="65087"/>
            <a:chOff x="2848" y="848"/>
            <a:chExt cx="140" cy="98"/>
          </a:xfrm>
        </p:grpSpPr>
        <p:sp>
          <p:nvSpPr>
            <p:cNvPr id="2407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8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9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5" name="Group 334"/>
          <p:cNvGrpSpPr>
            <a:grpSpLocks/>
          </p:cNvGrpSpPr>
          <p:nvPr/>
        </p:nvGrpSpPr>
        <p:grpSpPr bwMode="auto">
          <a:xfrm flipV="1">
            <a:off x="7300913" y="4167188"/>
            <a:ext cx="179387" cy="65087"/>
            <a:chOff x="2848" y="848"/>
            <a:chExt cx="140" cy="98"/>
          </a:xfrm>
        </p:grpSpPr>
        <p:sp>
          <p:nvSpPr>
            <p:cNvPr id="2404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5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6" name="Oval 338"/>
          <p:cNvSpPr>
            <a:spLocks noChangeArrowheads="1"/>
          </p:cNvSpPr>
          <p:nvPr/>
        </p:nvSpPr>
        <p:spPr bwMode="auto">
          <a:xfrm>
            <a:off x="7497763" y="39528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Line 339"/>
          <p:cNvSpPr>
            <a:spLocks noChangeShapeType="1"/>
          </p:cNvSpPr>
          <p:nvPr/>
        </p:nvSpPr>
        <p:spPr bwMode="auto">
          <a:xfrm>
            <a:off x="7497763" y="39449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Line 340"/>
          <p:cNvSpPr>
            <a:spLocks noChangeShapeType="1"/>
          </p:cNvSpPr>
          <p:nvPr/>
        </p:nvSpPr>
        <p:spPr bwMode="auto">
          <a:xfrm>
            <a:off x="7856538" y="39449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Rectangle 341"/>
          <p:cNvSpPr>
            <a:spLocks noChangeArrowheads="1"/>
          </p:cNvSpPr>
          <p:nvPr/>
        </p:nvSpPr>
        <p:spPr bwMode="auto">
          <a:xfrm>
            <a:off x="7497763" y="39449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90" name="Oval 342"/>
          <p:cNvSpPr>
            <a:spLocks noChangeArrowheads="1"/>
          </p:cNvSpPr>
          <p:nvPr/>
        </p:nvSpPr>
        <p:spPr bwMode="auto">
          <a:xfrm>
            <a:off x="7494588" y="38766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1" name="Group 343"/>
          <p:cNvGrpSpPr>
            <a:grpSpLocks/>
          </p:cNvGrpSpPr>
          <p:nvPr/>
        </p:nvGrpSpPr>
        <p:grpSpPr bwMode="auto">
          <a:xfrm>
            <a:off x="7580313" y="3900488"/>
            <a:ext cx="179387" cy="65087"/>
            <a:chOff x="2848" y="848"/>
            <a:chExt cx="140" cy="98"/>
          </a:xfrm>
        </p:grpSpPr>
        <p:sp>
          <p:nvSpPr>
            <p:cNvPr id="2401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3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2" name="Group 347"/>
          <p:cNvGrpSpPr>
            <a:grpSpLocks/>
          </p:cNvGrpSpPr>
          <p:nvPr/>
        </p:nvGrpSpPr>
        <p:grpSpPr bwMode="auto">
          <a:xfrm flipV="1">
            <a:off x="7580313" y="3900488"/>
            <a:ext cx="179387" cy="65087"/>
            <a:chOff x="2848" y="848"/>
            <a:chExt cx="140" cy="98"/>
          </a:xfrm>
        </p:grpSpPr>
        <p:sp>
          <p:nvSpPr>
            <p:cNvPr id="2398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9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0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3" name="Oval 351"/>
          <p:cNvSpPr>
            <a:spLocks noChangeArrowheads="1"/>
          </p:cNvSpPr>
          <p:nvPr/>
        </p:nvSpPr>
        <p:spPr bwMode="auto">
          <a:xfrm>
            <a:off x="6962775" y="2790825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4" name="Line 352"/>
          <p:cNvSpPr>
            <a:spLocks noChangeShapeType="1"/>
          </p:cNvSpPr>
          <p:nvPr/>
        </p:nvSpPr>
        <p:spPr bwMode="auto">
          <a:xfrm>
            <a:off x="6962775" y="2782888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5" name="Line 353"/>
          <p:cNvSpPr>
            <a:spLocks noChangeShapeType="1"/>
          </p:cNvSpPr>
          <p:nvPr/>
        </p:nvSpPr>
        <p:spPr bwMode="auto">
          <a:xfrm>
            <a:off x="7310438" y="2782888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6" name="Rectangle 354"/>
          <p:cNvSpPr>
            <a:spLocks noChangeArrowheads="1"/>
          </p:cNvSpPr>
          <p:nvPr/>
        </p:nvSpPr>
        <p:spPr bwMode="auto">
          <a:xfrm>
            <a:off x="6962775" y="2782888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97" name="Oval 355"/>
          <p:cNvSpPr>
            <a:spLocks noChangeArrowheads="1"/>
          </p:cNvSpPr>
          <p:nvPr/>
        </p:nvSpPr>
        <p:spPr bwMode="auto">
          <a:xfrm>
            <a:off x="6959600" y="271938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8" name="Group 356"/>
          <p:cNvGrpSpPr>
            <a:grpSpLocks/>
          </p:cNvGrpSpPr>
          <p:nvPr/>
        </p:nvGrpSpPr>
        <p:grpSpPr bwMode="auto">
          <a:xfrm>
            <a:off x="7043738" y="2741613"/>
            <a:ext cx="171450" cy="61912"/>
            <a:chOff x="2848" y="848"/>
            <a:chExt cx="140" cy="98"/>
          </a:xfrm>
        </p:grpSpPr>
        <p:sp>
          <p:nvSpPr>
            <p:cNvPr id="2395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7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9" name="Group 360"/>
          <p:cNvGrpSpPr>
            <a:grpSpLocks/>
          </p:cNvGrpSpPr>
          <p:nvPr/>
        </p:nvGrpSpPr>
        <p:grpSpPr bwMode="auto">
          <a:xfrm flipV="1">
            <a:off x="7043738" y="2741613"/>
            <a:ext cx="171450" cy="60325"/>
            <a:chOff x="2848" y="848"/>
            <a:chExt cx="140" cy="98"/>
          </a:xfrm>
        </p:grpSpPr>
        <p:sp>
          <p:nvSpPr>
            <p:cNvPr id="2392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3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4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0" name="Oval 364"/>
          <p:cNvSpPr>
            <a:spLocks noChangeArrowheads="1"/>
          </p:cNvSpPr>
          <p:nvPr/>
        </p:nvSpPr>
        <p:spPr bwMode="auto">
          <a:xfrm>
            <a:off x="6961188" y="30511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365"/>
          <p:cNvSpPr>
            <a:spLocks noChangeShapeType="1"/>
          </p:cNvSpPr>
          <p:nvPr/>
        </p:nvSpPr>
        <p:spPr bwMode="auto">
          <a:xfrm>
            <a:off x="6961188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Line 366"/>
          <p:cNvSpPr>
            <a:spLocks noChangeShapeType="1"/>
          </p:cNvSpPr>
          <p:nvPr/>
        </p:nvSpPr>
        <p:spPr bwMode="auto">
          <a:xfrm>
            <a:off x="7319963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Rectangle 367"/>
          <p:cNvSpPr>
            <a:spLocks noChangeArrowheads="1"/>
          </p:cNvSpPr>
          <p:nvPr/>
        </p:nvSpPr>
        <p:spPr bwMode="auto">
          <a:xfrm>
            <a:off x="6961188" y="30432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04" name="Oval 368"/>
          <p:cNvSpPr>
            <a:spLocks noChangeArrowheads="1"/>
          </p:cNvSpPr>
          <p:nvPr/>
        </p:nvSpPr>
        <p:spPr bwMode="auto">
          <a:xfrm>
            <a:off x="6958013" y="29749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5" name="Group 369"/>
          <p:cNvGrpSpPr>
            <a:grpSpLocks/>
          </p:cNvGrpSpPr>
          <p:nvPr/>
        </p:nvGrpSpPr>
        <p:grpSpPr bwMode="auto">
          <a:xfrm>
            <a:off x="7043738" y="2998788"/>
            <a:ext cx="179387" cy="65087"/>
            <a:chOff x="2848" y="848"/>
            <a:chExt cx="140" cy="98"/>
          </a:xfrm>
        </p:grpSpPr>
        <p:sp>
          <p:nvSpPr>
            <p:cNvPr id="2389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1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06" name="Group 373"/>
          <p:cNvGrpSpPr>
            <a:grpSpLocks/>
          </p:cNvGrpSpPr>
          <p:nvPr/>
        </p:nvGrpSpPr>
        <p:grpSpPr bwMode="auto">
          <a:xfrm flipV="1">
            <a:off x="7043738" y="2998788"/>
            <a:ext cx="179387" cy="65087"/>
            <a:chOff x="2848" y="848"/>
            <a:chExt cx="140" cy="98"/>
          </a:xfrm>
        </p:grpSpPr>
        <p:sp>
          <p:nvSpPr>
            <p:cNvPr id="2386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7" name="Oval 377"/>
          <p:cNvSpPr>
            <a:spLocks noChangeArrowheads="1"/>
          </p:cNvSpPr>
          <p:nvPr/>
        </p:nvSpPr>
        <p:spPr bwMode="auto">
          <a:xfrm>
            <a:off x="7437438" y="269240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378"/>
          <p:cNvSpPr>
            <a:spLocks noChangeShapeType="1"/>
          </p:cNvSpPr>
          <p:nvPr/>
        </p:nvSpPr>
        <p:spPr bwMode="auto">
          <a:xfrm>
            <a:off x="7437438" y="2686050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Line 379"/>
          <p:cNvSpPr>
            <a:spLocks noChangeShapeType="1"/>
          </p:cNvSpPr>
          <p:nvPr/>
        </p:nvSpPr>
        <p:spPr bwMode="auto">
          <a:xfrm>
            <a:off x="7767638" y="2686050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0" name="Rectangle 380"/>
          <p:cNvSpPr>
            <a:spLocks noChangeArrowheads="1"/>
          </p:cNvSpPr>
          <p:nvPr/>
        </p:nvSpPr>
        <p:spPr bwMode="auto">
          <a:xfrm>
            <a:off x="7437438" y="2686050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111" name="Oval 381"/>
          <p:cNvSpPr>
            <a:spLocks noChangeArrowheads="1"/>
          </p:cNvSpPr>
          <p:nvPr/>
        </p:nvSpPr>
        <p:spPr bwMode="auto">
          <a:xfrm>
            <a:off x="7434263" y="2624138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2" name="Group 382"/>
          <p:cNvGrpSpPr>
            <a:grpSpLocks/>
          </p:cNvGrpSpPr>
          <p:nvPr/>
        </p:nvGrpSpPr>
        <p:grpSpPr bwMode="auto">
          <a:xfrm>
            <a:off x="7513638" y="2646363"/>
            <a:ext cx="163512" cy="57150"/>
            <a:chOff x="2848" y="848"/>
            <a:chExt cx="140" cy="98"/>
          </a:xfrm>
        </p:grpSpPr>
        <p:sp>
          <p:nvSpPr>
            <p:cNvPr id="2383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3" name="Group 386"/>
          <p:cNvGrpSpPr>
            <a:grpSpLocks/>
          </p:cNvGrpSpPr>
          <p:nvPr/>
        </p:nvGrpSpPr>
        <p:grpSpPr bwMode="auto">
          <a:xfrm flipV="1">
            <a:off x="7513638" y="2644775"/>
            <a:ext cx="163512" cy="58738"/>
            <a:chOff x="2848" y="848"/>
            <a:chExt cx="140" cy="98"/>
          </a:xfrm>
        </p:grpSpPr>
        <p:sp>
          <p:nvSpPr>
            <p:cNvPr id="2380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4" name="Oval 390"/>
          <p:cNvSpPr>
            <a:spLocks noChangeArrowheads="1"/>
          </p:cNvSpPr>
          <p:nvPr/>
        </p:nvSpPr>
        <p:spPr bwMode="auto">
          <a:xfrm>
            <a:off x="7523163" y="30511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5" name="Line 391"/>
          <p:cNvSpPr>
            <a:spLocks noChangeShapeType="1"/>
          </p:cNvSpPr>
          <p:nvPr/>
        </p:nvSpPr>
        <p:spPr bwMode="auto">
          <a:xfrm>
            <a:off x="7523163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6" name="Line 392"/>
          <p:cNvSpPr>
            <a:spLocks noChangeShapeType="1"/>
          </p:cNvSpPr>
          <p:nvPr/>
        </p:nvSpPr>
        <p:spPr bwMode="auto">
          <a:xfrm>
            <a:off x="7881938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7" name="Rectangle 393"/>
          <p:cNvSpPr>
            <a:spLocks noChangeArrowheads="1"/>
          </p:cNvSpPr>
          <p:nvPr/>
        </p:nvSpPr>
        <p:spPr bwMode="auto">
          <a:xfrm>
            <a:off x="7523163" y="30432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18" name="Oval 394"/>
          <p:cNvSpPr>
            <a:spLocks noChangeArrowheads="1"/>
          </p:cNvSpPr>
          <p:nvPr/>
        </p:nvSpPr>
        <p:spPr bwMode="auto">
          <a:xfrm>
            <a:off x="7519988" y="29749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9" name="Group 395"/>
          <p:cNvGrpSpPr>
            <a:grpSpLocks/>
          </p:cNvGrpSpPr>
          <p:nvPr/>
        </p:nvGrpSpPr>
        <p:grpSpPr bwMode="auto">
          <a:xfrm>
            <a:off x="7605713" y="2998788"/>
            <a:ext cx="179387" cy="65087"/>
            <a:chOff x="2848" y="848"/>
            <a:chExt cx="140" cy="98"/>
          </a:xfrm>
        </p:grpSpPr>
        <p:sp>
          <p:nvSpPr>
            <p:cNvPr id="2377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" name="Group 399"/>
          <p:cNvGrpSpPr>
            <a:grpSpLocks/>
          </p:cNvGrpSpPr>
          <p:nvPr/>
        </p:nvGrpSpPr>
        <p:grpSpPr bwMode="auto">
          <a:xfrm flipV="1">
            <a:off x="7605713" y="2998788"/>
            <a:ext cx="179387" cy="65087"/>
            <a:chOff x="2848" y="848"/>
            <a:chExt cx="140" cy="98"/>
          </a:xfrm>
        </p:grpSpPr>
        <p:sp>
          <p:nvSpPr>
            <p:cNvPr id="2374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1" name="Oval 403"/>
          <p:cNvSpPr>
            <a:spLocks noChangeArrowheads="1"/>
          </p:cNvSpPr>
          <p:nvPr/>
        </p:nvSpPr>
        <p:spPr bwMode="auto">
          <a:xfrm>
            <a:off x="6113463" y="2786063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2" name="Line 404"/>
          <p:cNvSpPr>
            <a:spLocks noChangeShapeType="1"/>
          </p:cNvSpPr>
          <p:nvPr/>
        </p:nvSpPr>
        <p:spPr bwMode="auto">
          <a:xfrm>
            <a:off x="6113463" y="2778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3" name="Line 405"/>
          <p:cNvSpPr>
            <a:spLocks noChangeShapeType="1"/>
          </p:cNvSpPr>
          <p:nvPr/>
        </p:nvSpPr>
        <p:spPr bwMode="auto">
          <a:xfrm>
            <a:off x="6459538" y="2778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4" name="Rectangle 406"/>
          <p:cNvSpPr>
            <a:spLocks noChangeArrowheads="1"/>
          </p:cNvSpPr>
          <p:nvPr/>
        </p:nvSpPr>
        <p:spPr bwMode="auto">
          <a:xfrm>
            <a:off x="6113463" y="2778125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25" name="Oval 407"/>
          <p:cNvSpPr>
            <a:spLocks noChangeArrowheads="1"/>
          </p:cNvSpPr>
          <p:nvPr/>
        </p:nvSpPr>
        <p:spPr bwMode="auto">
          <a:xfrm>
            <a:off x="6110288" y="2714625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26" name="Group 408"/>
          <p:cNvGrpSpPr>
            <a:grpSpLocks/>
          </p:cNvGrpSpPr>
          <p:nvPr/>
        </p:nvGrpSpPr>
        <p:grpSpPr bwMode="auto">
          <a:xfrm>
            <a:off x="6194425" y="2736850"/>
            <a:ext cx="171450" cy="60325"/>
            <a:chOff x="2848" y="848"/>
            <a:chExt cx="140" cy="98"/>
          </a:xfrm>
        </p:grpSpPr>
        <p:sp>
          <p:nvSpPr>
            <p:cNvPr id="2371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7" name="Group 412"/>
          <p:cNvGrpSpPr>
            <a:grpSpLocks/>
          </p:cNvGrpSpPr>
          <p:nvPr/>
        </p:nvGrpSpPr>
        <p:grpSpPr bwMode="auto">
          <a:xfrm flipV="1">
            <a:off x="6194425" y="2736850"/>
            <a:ext cx="171450" cy="58738"/>
            <a:chOff x="2848" y="848"/>
            <a:chExt cx="140" cy="98"/>
          </a:xfrm>
        </p:grpSpPr>
        <p:sp>
          <p:nvSpPr>
            <p:cNvPr id="2368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8" name="Oval 416"/>
          <p:cNvSpPr>
            <a:spLocks noChangeArrowheads="1"/>
          </p:cNvSpPr>
          <p:nvPr/>
        </p:nvSpPr>
        <p:spPr bwMode="auto">
          <a:xfrm>
            <a:off x="5807075" y="3935413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9" name="Line 417"/>
          <p:cNvSpPr>
            <a:spLocks noChangeShapeType="1"/>
          </p:cNvSpPr>
          <p:nvPr/>
        </p:nvSpPr>
        <p:spPr bwMode="auto">
          <a:xfrm>
            <a:off x="5807075" y="39274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0" name="Line 418"/>
          <p:cNvSpPr>
            <a:spLocks noChangeShapeType="1"/>
          </p:cNvSpPr>
          <p:nvPr/>
        </p:nvSpPr>
        <p:spPr bwMode="auto">
          <a:xfrm>
            <a:off x="6153150" y="39274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1" name="Rectangle 419"/>
          <p:cNvSpPr>
            <a:spLocks noChangeArrowheads="1"/>
          </p:cNvSpPr>
          <p:nvPr/>
        </p:nvSpPr>
        <p:spPr bwMode="auto">
          <a:xfrm>
            <a:off x="5807075" y="3927475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32" name="Oval 420"/>
          <p:cNvSpPr>
            <a:spLocks noChangeArrowheads="1"/>
          </p:cNvSpPr>
          <p:nvPr/>
        </p:nvSpPr>
        <p:spPr bwMode="auto">
          <a:xfrm>
            <a:off x="5803900" y="3863975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33" name="Group 421"/>
          <p:cNvGrpSpPr>
            <a:grpSpLocks/>
          </p:cNvGrpSpPr>
          <p:nvPr/>
        </p:nvGrpSpPr>
        <p:grpSpPr bwMode="auto">
          <a:xfrm>
            <a:off x="5888038" y="3886200"/>
            <a:ext cx="171450" cy="60325"/>
            <a:chOff x="2848" y="848"/>
            <a:chExt cx="140" cy="98"/>
          </a:xfrm>
        </p:grpSpPr>
        <p:sp>
          <p:nvSpPr>
            <p:cNvPr id="2365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34" name="Group 425"/>
          <p:cNvGrpSpPr>
            <a:grpSpLocks/>
          </p:cNvGrpSpPr>
          <p:nvPr/>
        </p:nvGrpSpPr>
        <p:grpSpPr bwMode="auto">
          <a:xfrm flipV="1">
            <a:off x="5888038" y="3886200"/>
            <a:ext cx="171450" cy="58738"/>
            <a:chOff x="2848" y="848"/>
            <a:chExt cx="140" cy="98"/>
          </a:xfrm>
        </p:grpSpPr>
        <p:sp>
          <p:nvSpPr>
            <p:cNvPr id="2362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5" name="Line 429"/>
          <p:cNvSpPr>
            <a:spLocks noChangeShapeType="1"/>
          </p:cNvSpPr>
          <p:nvPr/>
        </p:nvSpPr>
        <p:spPr bwMode="auto">
          <a:xfrm flipV="1">
            <a:off x="7005638" y="429260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6" name="Line 430"/>
          <p:cNvSpPr>
            <a:spLocks noChangeShapeType="1"/>
          </p:cNvSpPr>
          <p:nvPr/>
        </p:nvSpPr>
        <p:spPr bwMode="auto">
          <a:xfrm>
            <a:off x="7129463" y="4030663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7" name="Line 431"/>
          <p:cNvSpPr>
            <a:spLocks noChangeShapeType="1"/>
          </p:cNvSpPr>
          <p:nvPr/>
        </p:nvSpPr>
        <p:spPr bwMode="auto">
          <a:xfrm>
            <a:off x="7226300" y="3951288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8" name="Line 432"/>
          <p:cNvSpPr>
            <a:spLocks noChangeShapeType="1"/>
          </p:cNvSpPr>
          <p:nvPr/>
        </p:nvSpPr>
        <p:spPr bwMode="auto">
          <a:xfrm flipV="1">
            <a:off x="7462838" y="403701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9" name="Line 433"/>
          <p:cNvSpPr>
            <a:spLocks noChangeShapeType="1"/>
          </p:cNvSpPr>
          <p:nvPr/>
        </p:nvSpPr>
        <p:spPr bwMode="auto">
          <a:xfrm>
            <a:off x="6161088" y="3957638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" name="Line 434"/>
          <p:cNvSpPr>
            <a:spLocks noChangeShapeType="1"/>
          </p:cNvSpPr>
          <p:nvPr/>
        </p:nvSpPr>
        <p:spPr bwMode="auto">
          <a:xfrm>
            <a:off x="6456363" y="280511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1" name="Line 435"/>
          <p:cNvSpPr>
            <a:spLocks noChangeShapeType="1"/>
          </p:cNvSpPr>
          <p:nvPr/>
        </p:nvSpPr>
        <p:spPr bwMode="auto">
          <a:xfrm>
            <a:off x="6022975" y="2633663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2" name="Freeform 436"/>
          <p:cNvSpPr>
            <a:spLocks/>
          </p:cNvSpPr>
          <p:nvPr/>
        </p:nvSpPr>
        <p:spPr bwMode="auto">
          <a:xfrm>
            <a:off x="5343525" y="4640263"/>
            <a:ext cx="2979738" cy="1455737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3" name="Line 437"/>
          <p:cNvSpPr>
            <a:spLocks noChangeShapeType="1"/>
          </p:cNvSpPr>
          <p:nvPr/>
        </p:nvSpPr>
        <p:spPr bwMode="auto">
          <a:xfrm rot="-5400000">
            <a:off x="7578725" y="5376863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4" name="Line 438"/>
          <p:cNvSpPr>
            <a:spLocks noChangeShapeType="1"/>
          </p:cNvSpPr>
          <p:nvPr/>
        </p:nvSpPr>
        <p:spPr bwMode="auto">
          <a:xfrm rot="5400000" flipV="1">
            <a:off x="7724775" y="56578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5" name="Line 439"/>
          <p:cNvSpPr>
            <a:spLocks noChangeShapeType="1"/>
          </p:cNvSpPr>
          <p:nvPr/>
        </p:nvSpPr>
        <p:spPr bwMode="auto">
          <a:xfrm rot="-5400000">
            <a:off x="7910513" y="53340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46" name="Group 440"/>
          <p:cNvGrpSpPr>
            <a:grpSpLocks/>
          </p:cNvGrpSpPr>
          <p:nvPr/>
        </p:nvGrpSpPr>
        <p:grpSpPr bwMode="auto">
          <a:xfrm>
            <a:off x="7489825" y="5043488"/>
            <a:ext cx="501650" cy="234950"/>
            <a:chOff x="4701" y="2996"/>
            <a:chExt cx="316" cy="148"/>
          </a:xfrm>
        </p:grpSpPr>
        <p:sp>
          <p:nvSpPr>
            <p:cNvPr id="2349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0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1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2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3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4" name="Group 44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359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5" name="Group 45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356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47" name="Group 454"/>
          <p:cNvGrpSpPr>
            <a:grpSpLocks/>
          </p:cNvGrpSpPr>
          <p:nvPr/>
        </p:nvGrpSpPr>
        <p:grpSpPr bwMode="auto">
          <a:xfrm>
            <a:off x="6673850" y="4767263"/>
            <a:ext cx="501650" cy="234950"/>
            <a:chOff x="3600" y="219"/>
            <a:chExt cx="360" cy="175"/>
          </a:xfrm>
        </p:grpSpPr>
        <p:sp>
          <p:nvSpPr>
            <p:cNvPr id="2336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7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8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9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40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1" name="Group 4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6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7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8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42" name="Group 4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3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4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48" name="Group 468"/>
          <p:cNvGrpSpPr>
            <a:grpSpLocks/>
          </p:cNvGrpSpPr>
          <p:nvPr/>
        </p:nvGrpSpPr>
        <p:grpSpPr bwMode="auto">
          <a:xfrm>
            <a:off x="6008688" y="5072063"/>
            <a:ext cx="501650" cy="234950"/>
            <a:chOff x="3600" y="219"/>
            <a:chExt cx="360" cy="175"/>
          </a:xfrm>
        </p:grpSpPr>
        <p:sp>
          <p:nvSpPr>
            <p:cNvPr id="2323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6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27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8" name="Group 4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3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29" name="Group 4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0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1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2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49" name="Line 482"/>
          <p:cNvSpPr>
            <a:spLocks noChangeShapeType="1"/>
          </p:cNvSpPr>
          <p:nvPr/>
        </p:nvSpPr>
        <p:spPr bwMode="auto">
          <a:xfrm>
            <a:off x="7123113" y="4978400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" name="Line 483"/>
          <p:cNvSpPr>
            <a:spLocks noChangeShapeType="1"/>
          </p:cNvSpPr>
          <p:nvPr/>
        </p:nvSpPr>
        <p:spPr bwMode="auto">
          <a:xfrm flipV="1">
            <a:off x="6470650" y="4991100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" name="Line 484"/>
          <p:cNvSpPr>
            <a:spLocks noChangeShapeType="1"/>
          </p:cNvSpPr>
          <p:nvPr/>
        </p:nvSpPr>
        <p:spPr bwMode="auto">
          <a:xfrm flipV="1">
            <a:off x="6513513" y="5194300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" name="Line 485"/>
          <p:cNvSpPr>
            <a:spLocks noChangeShapeType="1"/>
          </p:cNvSpPr>
          <p:nvPr/>
        </p:nvSpPr>
        <p:spPr bwMode="auto">
          <a:xfrm flipH="1">
            <a:off x="5808663" y="4940300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" name="Line 486"/>
          <p:cNvSpPr>
            <a:spLocks noChangeShapeType="1"/>
          </p:cNvSpPr>
          <p:nvPr/>
        </p:nvSpPr>
        <p:spPr bwMode="auto">
          <a:xfrm>
            <a:off x="5834063" y="4991100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" name="Line 487"/>
          <p:cNvSpPr>
            <a:spLocks noChangeShapeType="1"/>
          </p:cNvSpPr>
          <p:nvPr/>
        </p:nvSpPr>
        <p:spPr bwMode="auto">
          <a:xfrm>
            <a:off x="5694363" y="5327650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" name="Line 488"/>
          <p:cNvSpPr>
            <a:spLocks noChangeShapeType="1"/>
          </p:cNvSpPr>
          <p:nvPr/>
        </p:nvSpPr>
        <p:spPr bwMode="auto">
          <a:xfrm>
            <a:off x="5946775" y="5407025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" name="Line 489"/>
          <p:cNvSpPr>
            <a:spLocks noChangeShapeType="1"/>
          </p:cNvSpPr>
          <p:nvPr/>
        </p:nvSpPr>
        <p:spPr bwMode="auto">
          <a:xfrm flipH="1">
            <a:off x="6186488" y="531495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" name="Line 490"/>
          <p:cNvSpPr>
            <a:spLocks noChangeShapeType="1"/>
          </p:cNvSpPr>
          <p:nvPr/>
        </p:nvSpPr>
        <p:spPr bwMode="auto">
          <a:xfrm>
            <a:off x="5999163" y="5403850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" name="Line 491"/>
          <p:cNvSpPr>
            <a:spLocks noChangeShapeType="1"/>
          </p:cNvSpPr>
          <p:nvPr/>
        </p:nvSpPr>
        <p:spPr bwMode="auto">
          <a:xfrm flipH="1" flipV="1">
            <a:off x="6396038" y="5411788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" name="Line 492"/>
          <p:cNvSpPr>
            <a:spLocks noChangeShapeType="1"/>
          </p:cNvSpPr>
          <p:nvPr/>
        </p:nvSpPr>
        <p:spPr bwMode="auto">
          <a:xfrm>
            <a:off x="6477000" y="527050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" name="Line 493"/>
          <p:cNvSpPr>
            <a:spLocks noChangeShapeType="1"/>
          </p:cNvSpPr>
          <p:nvPr/>
        </p:nvSpPr>
        <p:spPr bwMode="auto">
          <a:xfrm>
            <a:off x="5926138" y="5205413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61" name="Group 494"/>
          <p:cNvGrpSpPr>
            <a:grpSpLocks/>
          </p:cNvGrpSpPr>
          <p:nvPr/>
        </p:nvGrpSpPr>
        <p:grpSpPr bwMode="auto">
          <a:xfrm>
            <a:off x="5111750" y="1965325"/>
            <a:ext cx="3021013" cy="3981450"/>
            <a:chOff x="-1203" y="1352"/>
            <a:chExt cx="1903" cy="2508"/>
          </a:xfrm>
        </p:grpSpPr>
        <p:grpSp>
          <p:nvGrpSpPr>
            <p:cNvPr id="2296" name="Group 495"/>
            <p:cNvGrpSpPr>
              <a:grpSpLocks/>
            </p:cNvGrpSpPr>
            <p:nvPr/>
          </p:nvGrpSpPr>
          <p:grpSpPr bwMode="auto">
            <a:xfrm>
              <a:off x="-1203" y="1656"/>
              <a:ext cx="436" cy="114"/>
              <a:chOff x="3072" y="750"/>
              <a:chExt cx="652" cy="146"/>
            </a:xfrm>
          </p:grpSpPr>
          <p:pic>
            <p:nvPicPr>
              <p:cNvPr id="2320" name="Picture 496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50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21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2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297" name="Picture 499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871" y="1464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98" name="Group 500"/>
            <p:cNvGrpSpPr>
              <a:grpSpLocks/>
            </p:cNvGrpSpPr>
            <p:nvPr/>
          </p:nvGrpSpPr>
          <p:grpSpPr bwMode="auto">
            <a:xfrm>
              <a:off x="-544" y="1352"/>
              <a:ext cx="261" cy="268"/>
              <a:chOff x="2865" y="1519"/>
              <a:chExt cx="297" cy="319"/>
            </a:xfrm>
          </p:grpSpPr>
          <p:graphicFrame>
            <p:nvGraphicFramePr>
              <p:cNvPr id="2061" name="Object 501"/>
              <p:cNvGraphicFramePr>
                <a:graphicFrameLocks noChangeAspect="1"/>
              </p:cNvGraphicFramePr>
              <p:nvPr/>
            </p:nvGraphicFramePr>
            <p:xfrm>
              <a:off x="2865" y="1519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6" name="Clip" r:id="rId6" imgW="819000" imgH="847800" progId="MS_ClipArt_Gallery.5">
                      <p:embed/>
                    </p:oleObj>
                  </mc:Choice>
                  <mc:Fallback>
                    <p:oleObj name="Clip" r:id="rId6" imgW="819000" imgH="84780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5" y="1519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2" name="Object 5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7" name="Clip" r:id="rId8" imgW="1266840" imgH="1200240" progId="MS_ClipArt_Gallery.5">
                      <p:embed/>
                    </p:oleObj>
                  </mc:Choice>
                  <mc:Fallback>
                    <p:oleObj name="Clip" r:id="rId8" imgW="1266840" imgH="120024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99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059" name="Object 5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" name="Clip" r:id="rId10" imgW="819000" imgH="847800" progId="MS_ClipArt_Gallery.5">
                      <p:embed/>
                    </p:oleObj>
                  </mc:Choice>
                  <mc:Fallback>
                    <p:oleObj name="Clip" r:id="rId10" imgW="819000" imgH="84780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0" name="Object 5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9" name="Clip" r:id="rId11" imgW="1266840" imgH="1200240" progId="MS_ClipArt_Gallery.5">
                      <p:embed/>
                    </p:oleObj>
                  </mc:Choice>
                  <mc:Fallback>
                    <p:oleObj name="Clip" r:id="rId11" imgW="1266840" imgH="120024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0" name="Object 50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Clip" r:id="rId12" imgW="1305000" imgH="1085760" progId="MS_ClipArt_Gallery.5">
                    <p:embed/>
                  </p:oleObj>
                </mc:Choice>
                <mc:Fallback>
                  <p:oleObj name="Clip" r:id="rId12" imgW="1305000" imgH="10857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00" name="Group 507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312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3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5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051" name="Object 516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Clip" r:id="rId14" imgW="1305000" imgH="1085760" progId="MS_ClipArt_Gallery.5">
                    <p:embed/>
                  </p:oleObj>
                </mc:Choice>
                <mc:Fallback>
                  <p:oleObj name="Clip" r:id="rId14" imgW="1305000" imgH="10857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517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Clip" r:id="rId15" imgW="1305000" imgH="1085760" progId="MS_ClipArt_Gallery.5">
                    <p:embed/>
                  </p:oleObj>
                </mc:Choice>
                <mc:Fallback>
                  <p:oleObj name="Clip" r:id="rId15" imgW="1305000" imgH="10857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18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Clip" r:id="rId16" imgW="1305000" imgH="1085760" progId="MS_ClipArt_Gallery.5">
                    <p:embed/>
                  </p:oleObj>
                </mc:Choice>
                <mc:Fallback>
                  <p:oleObj name="Clip" r:id="rId16" imgW="1305000" imgH="10857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519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Clip" r:id="rId17" imgW="1305000" imgH="1085760" progId="MS_ClipArt_Gallery.5">
                    <p:embed/>
                  </p:oleObj>
                </mc:Choice>
                <mc:Fallback>
                  <p:oleObj name="Clip" r:id="rId17" imgW="1305000" imgH="10857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01" name="Group 520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057" name="Object 5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5" name="Clip" r:id="rId18" imgW="819000" imgH="847800" progId="MS_ClipArt_Gallery.5">
                      <p:embed/>
                    </p:oleObj>
                  </mc:Choice>
                  <mc:Fallback>
                    <p:oleObj name="Clip" r:id="rId18" imgW="819000" imgH="84780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5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6" name="Clip" r:id="rId19" imgW="1266840" imgH="1200240" progId="MS_ClipArt_Gallery.5">
                      <p:embed/>
                    </p:oleObj>
                  </mc:Choice>
                  <mc:Fallback>
                    <p:oleObj name="Clip" r:id="rId19" imgW="1266840" imgH="120024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02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055" name="Object 5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7" name="Clip" r:id="rId20" imgW="819000" imgH="847800" progId="MS_ClipArt_Gallery.5">
                      <p:embed/>
                    </p:oleObj>
                  </mc:Choice>
                  <mc:Fallback>
                    <p:oleObj name="Clip" r:id="rId20" imgW="819000" imgH="84780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5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8" name="Clip" r:id="rId21" imgW="1266840" imgH="1200240" progId="MS_ClipArt_Gallery.5">
                      <p:embed/>
                    </p:oleObj>
                  </mc:Choice>
                  <mc:Fallback>
                    <p:oleObj name="Clip" r:id="rId21" imgW="1266840" imgH="1200240" progId="MS_ClipArt_Gallery.5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03" name="Group 526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304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5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6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7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8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9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0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1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62" name="Line 535"/>
          <p:cNvSpPr>
            <a:spLocks noChangeShapeType="1"/>
          </p:cNvSpPr>
          <p:nvPr/>
        </p:nvSpPr>
        <p:spPr bwMode="auto">
          <a:xfrm flipH="1">
            <a:off x="6015038" y="372745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" name="Line 536"/>
          <p:cNvSpPr>
            <a:spLocks noChangeShapeType="1"/>
          </p:cNvSpPr>
          <p:nvPr/>
        </p:nvSpPr>
        <p:spPr bwMode="auto">
          <a:xfrm flipV="1">
            <a:off x="7312025" y="2709863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" name="Line 537"/>
          <p:cNvSpPr>
            <a:spLocks noChangeShapeType="1"/>
          </p:cNvSpPr>
          <p:nvPr/>
        </p:nvSpPr>
        <p:spPr bwMode="auto">
          <a:xfrm>
            <a:off x="7138988" y="2882900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" name="Line 538"/>
          <p:cNvSpPr>
            <a:spLocks noChangeShapeType="1"/>
          </p:cNvSpPr>
          <p:nvPr/>
        </p:nvSpPr>
        <p:spPr bwMode="auto">
          <a:xfrm flipV="1">
            <a:off x="7310438" y="277971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" name="Line 539"/>
          <p:cNvSpPr>
            <a:spLocks noChangeShapeType="1"/>
          </p:cNvSpPr>
          <p:nvPr/>
        </p:nvSpPr>
        <p:spPr bwMode="auto">
          <a:xfrm>
            <a:off x="7675563" y="2778125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" name="Line 540"/>
          <p:cNvSpPr>
            <a:spLocks noChangeShapeType="1"/>
          </p:cNvSpPr>
          <p:nvPr/>
        </p:nvSpPr>
        <p:spPr bwMode="auto">
          <a:xfrm>
            <a:off x="7329488" y="3084513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" name="Line 541"/>
          <p:cNvSpPr>
            <a:spLocks noChangeShapeType="1"/>
          </p:cNvSpPr>
          <p:nvPr/>
        </p:nvSpPr>
        <p:spPr bwMode="auto">
          <a:xfrm flipV="1">
            <a:off x="5624513" y="395128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" name="Line 542"/>
          <p:cNvSpPr>
            <a:spLocks noChangeShapeType="1"/>
          </p:cNvSpPr>
          <p:nvPr/>
        </p:nvSpPr>
        <p:spPr bwMode="auto">
          <a:xfrm flipV="1">
            <a:off x="7743825" y="247808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0" name="Line 543"/>
          <p:cNvSpPr>
            <a:spLocks noChangeShapeType="1"/>
          </p:cNvSpPr>
          <p:nvPr/>
        </p:nvSpPr>
        <p:spPr bwMode="auto">
          <a:xfrm>
            <a:off x="7883525" y="3074988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1" name="Line 544"/>
          <p:cNvSpPr>
            <a:spLocks noChangeShapeType="1"/>
          </p:cNvSpPr>
          <p:nvPr/>
        </p:nvSpPr>
        <p:spPr bwMode="auto">
          <a:xfrm flipH="1">
            <a:off x="7029450" y="3151188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2" name="Line 545"/>
          <p:cNvSpPr>
            <a:spLocks noChangeShapeType="1"/>
          </p:cNvSpPr>
          <p:nvPr/>
        </p:nvSpPr>
        <p:spPr bwMode="auto">
          <a:xfrm flipH="1">
            <a:off x="7620000" y="315118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73" name="Group 546"/>
          <p:cNvGrpSpPr>
            <a:grpSpLocks/>
          </p:cNvGrpSpPr>
          <p:nvPr/>
        </p:nvGrpSpPr>
        <p:grpSpPr bwMode="auto">
          <a:xfrm>
            <a:off x="6672263" y="4768850"/>
            <a:ext cx="501650" cy="234950"/>
            <a:chOff x="4701" y="2996"/>
            <a:chExt cx="316" cy="148"/>
          </a:xfrm>
        </p:grpSpPr>
        <p:sp>
          <p:nvSpPr>
            <p:cNvPr id="2283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6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87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88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93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5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89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90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1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2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74" name="Group 560"/>
          <p:cNvGrpSpPr>
            <a:grpSpLocks/>
          </p:cNvGrpSpPr>
          <p:nvPr/>
        </p:nvGrpSpPr>
        <p:grpSpPr bwMode="auto">
          <a:xfrm>
            <a:off x="6007100" y="5070475"/>
            <a:ext cx="501650" cy="234950"/>
            <a:chOff x="4701" y="2996"/>
            <a:chExt cx="316" cy="148"/>
          </a:xfrm>
        </p:grpSpPr>
        <p:sp>
          <p:nvSpPr>
            <p:cNvPr id="2270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2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74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5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80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1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2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6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77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8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9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75" name="Group 574"/>
          <p:cNvGrpSpPr>
            <a:grpSpLocks/>
          </p:cNvGrpSpPr>
          <p:nvPr/>
        </p:nvGrpSpPr>
        <p:grpSpPr bwMode="auto">
          <a:xfrm>
            <a:off x="6837363" y="5256213"/>
            <a:ext cx="290512" cy="404812"/>
            <a:chOff x="4290" y="3130"/>
            <a:chExt cx="183" cy="255"/>
          </a:xfrm>
        </p:grpSpPr>
        <p:pic>
          <p:nvPicPr>
            <p:cNvPr id="2252" name="Picture 575" descr="31u_bnrz[1]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253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1 h 232"/>
                <a:gd name="T12" fmla="*/ 0 w 199"/>
                <a:gd name="T13" fmla="*/ 1 h 232"/>
                <a:gd name="T14" fmla="*/ 0 w 199"/>
                <a:gd name="T15" fmla="*/ 1 h 232"/>
                <a:gd name="T16" fmla="*/ 0 w 199"/>
                <a:gd name="T17" fmla="*/ 1 h 232"/>
                <a:gd name="T18" fmla="*/ 0 w 199"/>
                <a:gd name="T19" fmla="*/ 1 h 232"/>
                <a:gd name="T20" fmla="*/ 0 w 199"/>
                <a:gd name="T21" fmla="*/ 1 h 232"/>
                <a:gd name="T22" fmla="*/ 0 w 199"/>
                <a:gd name="T23" fmla="*/ 1 h 232"/>
                <a:gd name="T24" fmla="*/ 0 w 199"/>
                <a:gd name="T25" fmla="*/ 1 h 232"/>
                <a:gd name="T26" fmla="*/ 0 w 199"/>
                <a:gd name="T27" fmla="*/ 1 h 232"/>
                <a:gd name="T28" fmla="*/ 0 w 199"/>
                <a:gd name="T29" fmla="*/ 1 h 232"/>
                <a:gd name="T30" fmla="*/ 0 w 199"/>
                <a:gd name="T31" fmla="*/ 1 h 232"/>
                <a:gd name="T32" fmla="*/ 1 w 199"/>
                <a:gd name="T33" fmla="*/ 1 h 232"/>
                <a:gd name="T34" fmla="*/ 1 w 199"/>
                <a:gd name="T35" fmla="*/ 1 h 232"/>
                <a:gd name="T36" fmla="*/ 1 w 199"/>
                <a:gd name="T37" fmla="*/ 1 h 232"/>
                <a:gd name="T38" fmla="*/ 1 w 199"/>
                <a:gd name="T39" fmla="*/ 1 h 232"/>
                <a:gd name="T40" fmla="*/ 1 w 199"/>
                <a:gd name="T41" fmla="*/ 1 h 232"/>
                <a:gd name="T42" fmla="*/ 1 w 199"/>
                <a:gd name="T43" fmla="*/ 1 h 232"/>
                <a:gd name="T44" fmla="*/ 1 w 199"/>
                <a:gd name="T45" fmla="*/ 1 h 232"/>
                <a:gd name="T46" fmla="*/ 1 w 199"/>
                <a:gd name="T47" fmla="*/ 1 h 232"/>
                <a:gd name="T48" fmla="*/ 0 w 199"/>
                <a:gd name="T49" fmla="*/ 1 h 232"/>
                <a:gd name="T50" fmla="*/ 0 w 199"/>
                <a:gd name="T51" fmla="*/ 1 h 232"/>
                <a:gd name="T52" fmla="*/ 0 w 199"/>
                <a:gd name="T53" fmla="*/ 1 h 232"/>
                <a:gd name="T54" fmla="*/ 0 w 199"/>
                <a:gd name="T55" fmla="*/ 1 h 232"/>
                <a:gd name="T56" fmla="*/ 0 w 199"/>
                <a:gd name="T57" fmla="*/ 1 h 232"/>
                <a:gd name="T58" fmla="*/ 0 w 199"/>
                <a:gd name="T59" fmla="*/ 1 h 232"/>
                <a:gd name="T60" fmla="*/ 0 w 199"/>
                <a:gd name="T61" fmla="*/ 1 h 232"/>
                <a:gd name="T62" fmla="*/ 0 w 199"/>
                <a:gd name="T63" fmla="*/ 1 h 232"/>
                <a:gd name="T64" fmla="*/ 0 w 199"/>
                <a:gd name="T65" fmla="*/ 1 h 232"/>
                <a:gd name="T66" fmla="*/ 0 w 199"/>
                <a:gd name="T67" fmla="*/ 1 h 232"/>
                <a:gd name="T68" fmla="*/ 0 w 199"/>
                <a:gd name="T69" fmla="*/ 1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1 w 199"/>
                <a:gd name="T77" fmla="*/ 0 h 232"/>
                <a:gd name="T78" fmla="*/ 1 w 199"/>
                <a:gd name="T79" fmla="*/ 0 h 232"/>
                <a:gd name="T80" fmla="*/ 1 w 199"/>
                <a:gd name="T81" fmla="*/ 0 h 232"/>
                <a:gd name="T82" fmla="*/ 1 w 199"/>
                <a:gd name="T83" fmla="*/ 0 h 232"/>
                <a:gd name="T84" fmla="*/ 1 w 199"/>
                <a:gd name="T85" fmla="*/ 0 h 232"/>
                <a:gd name="T86" fmla="*/ 1 w 199"/>
                <a:gd name="T87" fmla="*/ 0 h 232"/>
                <a:gd name="T88" fmla="*/ 1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 w 128"/>
                <a:gd name="T1" fmla="*/ 0 h 180"/>
                <a:gd name="T2" fmla="*/ 1 w 128"/>
                <a:gd name="T3" fmla="*/ 0 h 180"/>
                <a:gd name="T4" fmla="*/ 1 w 128"/>
                <a:gd name="T5" fmla="*/ 0 h 180"/>
                <a:gd name="T6" fmla="*/ 1 w 128"/>
                <a:gd name="T7" fmla="*/ 0 h 180"/>
                <a:gd name="T8" fmla="*/ 1 w 128"/>
                <a:gd name="T9" fmla="*/ 0 h 180"/>
                <a:gd name="T10" fmla="*/ 0 w 128"/>
                <a:gd name="T11" fmla="*/ 1 h 180"/>
                <a:gd name="T12" fmla="*/ 0 w 128"/>
                <a:gd name="T13" fmla="*/ 1 h 180"/>
                <a:gd name="T14" fmla="*/ 0 w 128"/>
                <a:gd name="T15" fmla="*/ 1 h 180"/>
                <a:gd name="T16" fmla="*/ 0 w 128"/>
                <a:gd name="T17" fmla="*/ 1 h 180"/>
                <a:gd name="T18" fmla="*/ 0 w 128"/>
                <a:gd name="T19" fmla="*/ 1 h 180"/>
                <a:gd name="T20" fmla="*/ 0 w 128"/>
                <a:gd name="T21" fmla="*/ 1 h 180"/>
                <a:gd name="T22" fmla="*/ 0 w 128"/>
                <a:gd name="T23" fmla="*/ 1 h 180"/>
                <a:gd name="T24" fmla="*/ 0 w 128"/>
                <a:gd name="T25" fmla="*/ 1 h 180"/>
                <a:gd name="T26" fmla="*/ 0 w 128"/>
                <a:gd name="T27" fmla="*/ 1 h 180"/>
                <a:gd name="T28" fmla="*/ 0 w 128"/>
                <a:gd name="T29" fmla="*/ 1 h 180"/>
                <a:gd name="T30" fmla="*/ 0 w 128"/>
                <a:gd name="T31" fmla="*/ 1 h 180"/>
                <a:gd name="T32" fmla="*/ 0 w 128"/>
                <a:gd name="T33" fmla="*/ 1 h 180"/>
                <a:gd name="T34" fmla="*/ 0 w 128"/>
                <a:gd name="T35" fmla="*/ 1 h 180"/>
                <a:gd name="T36" fmla="*/ 0 w 128"/>
                <a:gd name="T37" fmla="*/ 1 h 180"/>
                <a:gd name="T38" fmla="*/ 1 w 128"/>
                <a:gd name="T39" fmla="*/ 1 h 180"/>
                <a:gd name="T40" fmla="*/ 1 w 128"/>
                <a:gd name="T41" fmla="*/ 1 h 180"/>
                <a:gd name="T42" fmla="*/ 1 w 128"/>
                <a:gd name="T43" fmla="*/ 0 h 180"/>
                <a:gd name="T44" fmla="*/ 1 w 128"/>
                <a:gd name="T45" fmla="*/ 0 h 180"/>
                <a:gd name="T46" fmla="*/ 1 w 128"/>
                <a:gd name="T47" fmla="*/ 0 h 180"/>
                <a:gd name="T48" fmla="*/ 1 w 128"/>
                <a:gd name="T49" fmla="*/ 0 h 180"/>
                <a:gd name="T50" fmla="*/ 1 w 128"/>
                <a:gd name="T51" fmla="*/ 0 h 180"/>
                <a:gd name="T52" fmla="*/ 1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1 w 128"/>
                <a:gd name="T77" fmla="*/ 0 h 180"/>
                <a:gd name="T78" fmla="*/ 1 w 128"/>
                <a:gd name="T79" fmla="*/ 0 h 180"/>
                <a:gd name="T80" fmla="*/ 1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 w 322"/>
                <a:gd name="T1" fmla="*/ 0 h 378"/>
                <a:gd name="T2" fmla="*/ 0 w 322"/>
                <a:gd name="T3" fmla="*/ 0 h 378"/>
                <a:gd name="T4" fmla="*/ 0 w 322"/>
                <a:gd name="T5" fmla="*/ 1 h 378"/>
                <a:gd name="T6" fmla="*/ 0 w 322"/>
                <a:gd name="T7" fmla="*/ 1 h 378"/>
                <a:gd name="T8" fmla="*/ 0 w 322"/>
                <a:gd name="T9" fmla="*/ 1 h 378"/>
                <a:gd name="T10" fmla="*/ 0 w 322"/>
                <a:gd name="T11" fmla="*/ 1 h 378"/>
                <a:gd name="T12" fmla="*/ 0 w 322"/>
                <a:gd name="T13" fmla="*/ 1 h 378"/>
                <a:gd name="T14" fmla="*/ 0 w 322"/>
                <a:gd name="T15" fmla="*/ 2 h 378"/>
                <a:gd name="T16" fmla="*/ 0 w 322"/>
                <a:gd name="T17" fmla="*/ 2 h 378"/>
                <a:gd name="T18" fmla="*/ 0 w 322"/>
                <a:gd name="T19" fmla="*/ 2 h 378"/>
                <a:gd name="T20" fmla="*/ 1 w 322"/>
                <a:gd name="T21" fmla="*/ 2 h 378"/>
                <a:gd name="T22" fmla="*/ 1 w 322"/>
                <a:gd name="T23" fmla="*/ 2 h 378"/>
                <a:gd name="T24" fmla="*/ 1 w 322"/>
                <a:gd name="T25" fmla="*/ 2 h 378"/>
                <a:gd name="T26" fmla="*/ 1 w 322"/>
                <a:gd name="T27" fmla="*/ 2 h 378"/>
                <a:gd name="T28" fmla="*/ 1 w 322"/>
                <a:gd name="T29" fmla="*/ 2 h 378"/>
                <a:gd name="T30" fmla="*/ 1 w 322"/>
                <a:gd name="T31" fmla="*/ 2 h 378"/>
                <a:gd name="T32" fmla="*/ 2 w 322"/>
                <a:gd name="T33" fmla="*/ 2 h 378"/>
                <a:gd name="T34" fmla="*/ 2 w 322"/>
                <a:gd name="T35" fmla="*/ 2 h 378"/>
                <a:gd name="T36" fmla="*/ 2 w 322"/>
                <a:gd name="T37" fmla="*/ 2 h 378"/>
                <a:gd name="T38" fmla="*/ 2 w 322"/>
                <a:gd name="T39" fmla="*/ 2 h 378"/>
                <a:gd name="T40" fmla="*/ 1 w 322"/>
                <a:gd name="T41" fmla="*/ 2 h 378"/>
                <a:gd name="T42" fmla="*/ 1 w 322"/>
                <a:gd name="T43" fmla="*/ 2 h 378"/>
                <a:gd name="T44" fmla="*/ 1 w 322"/>
                <a:gd name="T45" fmla="*/ 2 h 378"/>
                <a:gd name="T46" fmla="*/ 1 w 322"/>
                <a:gd name="T47" fmla="*/ 2 h 378"/>
                <a:gd name="T48" fmla="*/ 1 w 322"/>
                <a:gd name="T49" fmla="*/ 2 h 378"/>
                <a:gd name="T50" fmla="*/ 1 w 322"/>
                <a:gd name="T51" fmla="*/ 2 h 378"/>
                <a:gd name="T52" fmla="*/ 1 w 322"/>
                <a:gd name="T53" fmla="*/ 2 h 378"/>
                <a:gd name="T54" fmla="*/ 0 w 322"/>
                <a:gd name="T55" fmla="*/ 1 h 378"/>
                <a:gd name="T56" fmla="*/ 0 w 322"/>
                <a:gd name="T57" fmla="*/ 1 h 378"/>
                <a:gd name="T58" fmla="*/ 0 w 322"/>
                <a:gd name="T59" fmla="*/ 1 h 378"/>
                <a:gd name="T60" fmla="*/ 0 w 322"/>
                <a:gd name="T61" fmla="*/ 1 h 378"/>
                <a:gd name="T62" fmla="*/ 0 w 322"/>
                <a:gd name="T63" fmla="*/ 1 h 378"/>
                <a:gd name="T64" fmla="*/ 0 w 322"/>
                <a:gd name="T65" fmla="*/ 1 h 378"/>
                <a:gd name="T66" fmla="*/ 0 w 322"/>
                <a:gd name="T67" fmla="*/ 1 h 378"/>
                <a:gd name="T68" fmla="*/ 1 w 322"/>
                <a:gd name="T69" fmla="*/ 0 h 378"/>
                <a:gd name="T70" fmla="*/ 1 w 322"/>
                <a:gd name="T71" fmla="*/ 0 h 378"/>
                <a:gd name="T72" fmla="*/ 1 w 322"/>
                <a:gd name="T73" fmla="*/ 0 h 378"/>
                <a:gd name="T74" fmla="*/ 1 w 322"/>
                <a:gd name="T75" fmla="*/ 0 h 378"/>
                <a:gd name="T76" fmla="*/ 1 w 322"/>
                <a:gd name="T77" fmla="*/ 0 h 378"/>
                <a:gd name="T78" fmla="*/ 1 w 322"/>
                <a:gd name="T79" fmla="*/ 0 h 378"/>
                <a:gd name="T80" fmla="*/ 1 w 322"/>
                <a:gd name="T81" fmla="*/ 0 h 378"/>
                <a:gd name="T82" fmla="*/ 1 w 322"/>
                <a:gd name="T83" fmla="*/ 0 h 378"/>
                <a:gd name="T84" fmla="*/ 1 w 322"/>
                <a:gd name="T85" fmla="*/ 0 h 378"/>
                <a:gd name="T86" fmla="*/ 1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1 w 283"/>
                <a:gd name="T1" fmla="*/ 0 h 252"/>
                <a:gd name="T2" fmla="*/ 1 w 283"/>
                <a:gd name="T3" fmla="*/ 1 h 252"/>
                <a:gd name="T4" fmla="*/ 1 w 283"/>
                <a:gd name="T5" fmla="*/ 1 h 252"/>
                <a:gd name="T6" fmla="*/ 1 w 283"/>
                <a:gd name="T7" fmla="*/ 1 h 252"/>
                <a:gd name="T8" fmla="*/ 1 w 283"/>
                <a:gd name="T9" fmla="*/ 1 h 252"/>
                <a:gd name="T10" fmla="*/ 1 w 283"/>
                <a:gd name="T11" fmla="*/ 1 h 252"/>
                <a:gd name="T12" fmla="*/ 1 w 283"/>
                <a:gd name="T13" fmla="*/ 1 h 252"/>
                <a:gd name="T14" fmla="*/ 1 w 283"/>
                <a:gd name="T15" fmla="*/ 1 h 252"/>
                <a:gd name="T16" fmla="*/ 1 w 283"/>
                <a:gd name="T17" fmla="*/ 1 h 252"/>
                <a:gd name="T18" fmla="*/ 1 w 283"/>
                <a:gd name="T19" fmla="*/ 1 h 252"/>
                <a:gd name="T20" fmla="*/ 1 w 283"/>
                <a:gd name="T21" fmla="*/ 1 h 252"/>
                <a:gd name="T22" fmla="*/ 1 w 283"/>
                <a:gd name="T23" fmla="*/ 1 h 252"/>
                <a:gd name="T24" fmla="*/ 1 w 283"/>
                <a:gd name="T25" fmla="*/ 1 h 252"/>
                <a:gd name="T26" fmla="*/ 1 w 283"/>
                <a:gd name="T27" fmla="*/ 1 h 252"/>
                <a:gd name="T28" fmla="*/ 1 w 283"/>
                <a:gd name="T29" fmla="*/ 1 h 252"/>
                <a:gd name="T30" fmla="*/ 1 w 283"/>
                <a:gd name="T31" fmla="*/ 1 h 252"/>
                <a:gd name="T32" fmla="*/ 1 w 283"/>
                <a:gd name="T33" fmla="*/ 1 h 252"/>
                <a:gd name="T34" fmla="*/ 1 w 283"/>
                <a:gd name="T35" fmla="*/ 1 h 252"/>
                <a:gd name="T36" fmla="*/ 1 w 283"/>
                <a:gd name="T37" fmla="*/ 1 h 252"/>
                <a:gd name="T38" fmla="*/ 1 w 283"/>
                <a:gd name="T39" fmla="*/ 1 h 252"/>
                <a:gd name="T40" fmla="*/ 1 w 283"/>
                <a:gd name="T41" fmla="*/ 1 h 252"/>
                <a:gd name="T42" fmla="*/ 1 w 283"/>
                <a:gd name="T43" fmla="*/ 1 h 252"/>
                <a:gd name="T44" fmla="*/ 1 w 283"/>
                <a:gd name="T45" fmla="*/ 1 h 252"/>
                <a:gd name="T46" fmla="*/ 1 w 283"/>
                <a:gd name="T47" fmla="*/ 1 h 252"/>
                <a:gd name="T48" fmla="*/ 1 w 283"/>
                <a:gd name="T49" fmla="*/ 1 h 252"/>
                <a:gd name="T50" fmla="*/ 1 w 283"/>
                <a:gd name="T51" fmla="*/ 1 h 252"/>
                <a:gd name="T52" fmla="*/ 1 w 283"/>
                <a:gd name="T53" fmla="*/ 1 h 252"/>
                <a:gd name="T54" fmla="*/ 1 w 283"/>
                <a:gd name="T55" fmla="*/ 1 h 252"/>
                <a:gd name="T56" fmla="*/ 1 w 283"/>
                <a:gd name="T57" fmla="*/ 0 h 252"/>
                <a:gd name="T58" fmla="*/ 1 w 283"/>
                <a:gd name="T59" fmla="*/ 0 h 252"/>
                <a:gd name="T60" fmla="*/ 1 w 283"/>
                <a:gd name="T61" fmla="*/ 0 h 252"/>
                <a:gd name="T62" fmla="*/ 1 w 283"/>
                <a:gd name="T63" fmla="*/ 0 h 252"/>
                <a:gd name="T64" fmla="*/ 1 w 283"/>
                <a:gd name="T65" fmla="*/ 0 h 252"/>
                <a:gd name="T66" fmla="*/ 1 w 283"/>
                <a:gd name="T67" fmla="*/ 0 h 252"/>
                <a:gd name="T68" fmla="*/ 1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1 w 283"/>
                <a:gd name="T109" fmla="*/ 0 h 252"/>
                <a:gd name="T110" fmla="*/ 1 w 283"/>
                <a:gd name="T111" fmla="*/ 0 h 252"/>
                <a:gd name="T112" fmla="*/ 1 w 283"/>
                <a:gd name="T113" fmla="*/ 0 h 252"/>
                <a:gd name="T114" fmla="*/ 1 w 283"/>
                <a:gd name="T115" fmla="*/ 0 h 252"/>
                <a:gd name="T116" fmla="*/ 1 w 283"/>
                <a:gd name="T117" fmla="*/ 0 h 252"/>
                <a:gd name="T118" fmla="*/ 1 w 283"/>
                <a:gd name="T119" fmla="*/ 0 h 252"/>
                <a:gd name="T120" fmla="*/ 1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1 h 238"/>
                <a:gd name="T4" fmla="*/ 0 w 114"/>
                <a:gd name="T5" fmla="*/ 1 h 238"/>
                <a:gd name="T6" fmla="*/ 0 w 114"/>
                <a:gd name="T7" fmla="*/ 1 h 238"/>
                <a:gd name="T8" fmla="*/ 0 w 114"/>
                <a:gd name="T9" fmla="*/ 1 h 238"/>
                <a:gd name="T10" fmla="*/ 0 w 114"/>
                <a:gd name="T11" fmla="*/ 1 h 238"/>
                <a:gd name="T12" fmla="*/ 0 w 114"/>
                <a:gd name="T13" fmla="*/ 1 h 238"/>
                <a:gd name="T14" fmla="*/ 0 w 114"/>
                <a:gd name="T15" fmla="*/ 1 h 238"/>
                <a:gd name="T16" fmla="*/ 0 w 114"/>
                <a:gd name="T17" fmla="*/ 1 h 238"/>
                <a:gd name="T18" fmla="*/ 1 w 114"/>
                <a:gd name="T19" fmla="*/ 1 h 238"/>
                <a:gd name="T20" fmla="*/ 1 w 114"/>
                <a:gd name="T21" fmla="*/ 1 h 238"/>
                <a:gd name="T22" fmla="*/ 1 w 114"/>
                <a:gd name="T23" fmla="*/ 1 h 238"/>
                <a:gd name="T24" fmla="*/ 1 w 114"/>
                <a:gd name="T25" fmla="*/ 1 h 238"/>
                <a:gd name="T26" fmla="*/ 1 w 114"/>
                <a:gd name="T27" fmla="*/ 1 h 238"/>
                <a:gd name="T28" fmla="*/ 1 w 114"/>
                <a:gd name="T29" fmla="*/ 1 h 238"/>
                <a:gd name="T30" fmla="*/ 1 w 114"/>
                <a:gd name="T31" fmla="*/ 1 h 238"/>
                <a:gd name="T32" fmla="*/ 1 w 114"/>
                <a:gd name="T33" fmla="*/ 1 h 238"/>
                <a:gd name="T34" fmla="*/ 0 w 114"/>
                <a:gd name="T35" fmla="*/ 1 h 238"/>
                <a:gd name="T36" fmla="*/ 0 w 114"/>
                <a:gd name="T37" fmla="*/ 1 h 238"/>
                <a:gd name="T38" fmla="*/ 0 w 114"/>
                <a:gd name="T39" fmla="*/ 1 h 238"/>
                <a:gd name="T40" fmla="*/ 0 w 114"/>
                <a:gd name="T41" fmla="*/ 1 h 238"/>
                <a:gd name="T42" fmla="*/ 0 w 114"/>
                <a:gd name="T43" fmla="*/ 1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1 w 114"/>
                <a:gd name="T61" fmla="*/ 0 h 238"/>
                <a:gd name="T62" fmla="*/ 1 w 114"/>
                <a:gd name="T63" fmla="*/ 0 h 238"/>
                <a:gd name="T64" fmla="*/ 1 w 114"/>
                <a:gd name="T65" fmla="*/ 0 h 238"/>
                <a:gd name="T66" fmla="*/ 1 w 114"/>
                <a:gd name="T67" fmla="*/ 0 h 238"/>
                <a:gd name="T68" fmla="*/ 1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1 w 246"/>
                <a:gd name="T1" fmla="*/ 1 h 310"/>
                <a:gd name="T2" fmla="*/ 1 w 246"/>
                <a:gd name="T3" fmla="*/ 1 h 310"/>
                <a:gd name="T4" fmla="*/ 1 w 246"/>
                <a:gd name="T5" fmla="*/ 1 h 310"/>
                <a:gd name="T6" fmla="*/ 1 w 246"/>
                <a:gd name="T7" fmla="*/ 1 h 310"/>
                <a:gd name="T8" fmla="*/ 1 w 246"/>
                <a:gd name="T9" fmla="*/ 1 h 310"/>
                <a:gd name="T10" fmla="*/ 1 w 246"/>
                <a:gd name="T11" fmla="*/ 1 h 310"/>
                <a:gd name="T12" fmla="*/ 1 w 246"/>
                <a:gd name="T13" fmla="*/ 1 h 310"/>
                <a:gd name="T14" fmla="*/ 1 w 246"/>
                <a:gd name="T15" fmla="*/ 1 h 310"/>
                <a:gd name="T16" fmla="*/ 1 w 246"/>
                <a:gd name="T17" fmla="*/ 1 h 310"/>
                <a:gd name="T18" fmla="*/ 1 w 246"/>
                <a:gd name="T19" fmla="*/ 1 h 310"/>
                <a:gd name="T20" fmla="*/ 1 w 246"/>
                <a:gd name="T21" fmla="*/ 1 h 310"/>
                <a:gd name="T22" fmla="*/ 1 w 246"/>
                <a:gd name="T23" fmla="*/ 2 h 310"/>
                <a:gd name="T24" fmla="*/ 1 w 246"/>
                <a:gd name="T25" fmla="*/ 2 h 310"/>
                <a:gd name="T26" fmla="*/ 1 w 246"/>
                <a:gd name="T27" fmla="*/ 2 h 310"/>
                <a:gd name="T28" fmla="*/ 1 w 246"/>
                <a:gd name="T29" fmla="*/ 1 h 310"/>
                <a:gd name="T30" fmla="*/ 1 w 246"/>
                <a:gd name="T31" fmla="*/ 1 h 310"/>
                <a:gd name="T32" fmla="*/ 1 w 246"/>
                <a:gd name="T33" fmla="*/ 1 h 310"/>
                <a:gd name="T34" fmla="*/ 1 w 246"/>
                <a:gd name="T35" fmla="*/ 1 h 310"/>
                <a:gd name="T36" fmla="*/ 1 w 246"/>
                <a:gd name="T37" fmla="*/ 1 h 310"/>
                <a:gd name="T38" fmla="*/ 1 w 246"/>
                <a:gd name="T39" fmla="*/ 1 h 310"/>
                <a:gd name="T40" fmla="*/ 1 w 246"/>
                <a:gd name="T41" fmla="*/ 1 h 310"/>
                <a:gd name="T42" fmla="*/ 1 w 246"/>
                <a:gd name="T43" fmla="*/ 1 h 310"/>
                <a:gd name="T44" fmla="*/ 1 w 246"/>
                <a:gd name="T45" fmla="*/ 0 h 310"/>
                <a:gd name="T46" fmla="*/ 1 w 246"/>
                <a:gd name="T47" fmla="*/ 0 h 310"/>
                <a:gd name="T48" fmla="*/ 1 w 246"/>
                <a:gd name="T49" fmla="*/ 0 h 310"/>
                <a:gd name="T50" fmla="*/ 1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1 w 246"/>
                <a:gd name="T69" fmla="*/ 0 h 310"/>
                <a:gd name="T70" fmla="*/ 1 w 246"/>
                <a:gd name="T71" fmla="*/ 0 h 310"/>
                <a:gd name="T72" fmla="*/ 1 w 246"/>
                <a:gd name="T73" fmla="*/ 1 h 310"/>
                <a:gd name="T74" fmla="*/ 1 w 246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1 h 187"/>
                <a:gd name="T28" fmla="*/ 0 w 83"/>
                <a:gd name="T29" fmla="*/ 1 h 187"/>
                <a:gd name="T30" fmla="*/ 0 w 83"/>
                <a:gd name="T31" fmla="*/ 1 h 187"/>
                <a:gd name="T32" fmla="*/ 0 w 83"/>
                <a:gd name="T33" fmla="*/ 1 h 187"/>
                <a:gd name="T34" fmla="*/ 0 w 83"/>
                <a:gd name="T35" fmla="*/ 1 h 187"/>
                <a:gd name="T36" fmla="*/ 0 w 83"/>
                <a:gd name="T37" fmla="*/ 1 h 187"/>
                <a:gd name="T38" fmla="*/ 0 w 83"/>
                <a:gd name="T39" fmla="*/ 1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1 h 94"/>
                <a:gd name="T30" fmla="*/ 0 w 44"/>
                <a:gd name="T31" fmla="*/ 1 h 94"/>
                <a:gd name="T32" fmla="*/ 0 w 44"/>
                <a:gd name="T33" fmla="*/ 1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1 h 236"/>
                <a:gd name="T18" fmla="*/ 0 w 198"/>
                <a:gd name="T19" fmla="*/ 1 h 236"/>
                <a:gd name="T20" fmla="*/ 0 w 198"/>
                <a:gd name="T21" fmla="*/ 1 h 236"/>
                <a:gd name="T22" fmla="*/ 0 w 198"/>
                <a:gd name="T23" fmla="*/ 1 h 236"/>
                <a:gd name="T24" fmla="*/ 0 w 198"/>
                <a:gd name="T25" fmla="*/ 1 h 236"/>
                <a:gd name="T26" fmla="*/ 0 w 198"/>
                <a:gd name="T27" fmla="*/ 1 h 236"/>
                <a:gd name="T28" fmla="*/ 0 w 198"/>
                <a:gd name="T29" fmla="*/ 1 h 236"/>
                <a:gd name="T30" fmla="*/ 1 w 198"/>
                <a:gd name="T31" fmla="*/ 1 h 236"/>
                <a:gd name="T32" fmla="*/ 1 w 198"/>
                <a:gd name="T33" fmla="*/ 1 h 236"/>
                <a:gd name="T34" fmla="*/ 1 w 198"/>
                <a:gd name="T35" fmla="*/ 1 h 236"/>
                <a:gd name="T36" fmla="*/ 1 w 198"/>
                <a:gd name="T37" fmla="*/ 1 h 236"/>
                <a:gd name="T38" fmla="*/ 1 w 198"/>
                <a:gd name="T39" fmla="*/ 1 h 236"/>
                <a:gd name="T40" fmla="*/ 1 w 198"/>
                <a:gd name="T41" fmla="*/ 1 h 236"/>
                <a:gd name="T42" fmla="*/ 1 w 198"/>
                <a:gd name="T43" fmla="*/ 1 h 236"/>
                <a:gd name="T44" fmla="*/ 1 w 198"/>
                <a:gd name="T45" fmla="*/ 1 h 236"/>
                <a:gd name="T46" fmla="*/ 1 w 198"/>
                <a:gd name="T47" fmla="*/ 1 h 236"/>
                <a:gd name="T48" fmla="*/ 1 w 198"/>
                <a:gd name="T49" fmla="*/ 1 h 236"/>
                <a:gd name="T50" fmla="*/ 1 w 198"/>
                <a:gd name="T51" fmla="*/ 1 h 236"/>
                <a:gd name="T52" fmla="*/ 1 w 198"/>
                <a:gd name="T53" fmla="*/ 1 h 236"/>
                <a:gd name="T54" fmla="*/ 1 w 198"/>
                <a:gd name="T55" fmla="*/ 1 h 236"/>
                <a:gd name="T56" fmla="*/ 1 w 198"/>
                <a:gd name="T57" fmla="*/ 1 h 236"/>
                <a:gd name="T58" fmla="*/ 1 w 198"/>
                <a:gd name="T59" fmla="*/ 1 h 236"/>
                <a:gd name="T60" fmla="*/ 0 w 198"/>
                <a:gd name="T61" fmla="*/ 1 h 236"/>
                <a:gd name="T62" fmla="*/ 0 w 198"/>
                <a:gd name="T63" fmla="*/ 1 h 236"/>
                <a:gd name="T64" fmla="*/ 0 w 198"/>
                <a:gd name="T65" fmla="*/ 1 h 236"/>
                <a:gd name="T66" fmla="*/ 0 w 198"/>
                <a:gd name="T67" fmla="*/ 1 h 236"/>
                <a:gd name="T68" fmla="*/ 0 w 198"/>
                <a:gd name="T69" fmla="*/ 1 h 236"/>
                <a:gd name="T70" fmla="*/ 0 w 198"/>
                <a:gd name="T71" fmla="*/ 1 h 236"/>
                <a:gd name="T72" fmla="*/ 0 w 198"/>
                <a:gd name="T73" fmla="*/ 1 h 236"/>
                <a:gd name="T74" fmla="*/ 0 w 198"/>
                <a:gd name="T75" fmla="*/ 1 h 236"/>
                <a:gd name="T76" fmla="*/ 0 w 198"/>
                <a:gd name="T77" fmla="*/ 1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1 w 198"/>
                <a:gd name="T91" fmla="*/ 0 h 236"/>
                <a:gd name="T92" fmla="*/ 1 w 198"/>
                <a:gd name="T93" fmla="*/ 0 h 236"/>
                <a:gd name="T94" fmla="*/ 1 w 198"/>
                <a:gd name="T95" fmla="*/ 0 h 236"/>
                <a:gd name="T96" fmla="*/ 1 w 198"/>
                <a:gd name="T97" fmla="*/ 0 h 236"/>
                <a:gd name="T98" fmla="*/ 1 w 198"/>
                <a:gd name="T99" fmla="*/ 0 h 236"/>
                <a:gd name="T100" fmla="*/ 1 w 198"/>
                <a:gd name="T101" fmla="*/ 0 h 236"/>
                <a:gd name="T102" fmla="*/ 1 w 198"/>
                <a:gd name="T103" fmla="*/ 0 h 236"/>
                <a:gd name="T104" fmla="*/ 1 w 198"/>
                <a:gd name="T105" fmla="*/ 0 h 236"/>
                <a:gd name="T106" fmla="*/ 1 w 198"/>
                <a:gd name="T107" fmla="*/ 0 h 236"/>
                <a:gd name="T108" fmla="*/ 1 w 198"/>
                <a:gd name="T109" fmla="*/ 0 h 236"/>
                <a:gd name="T110" fmla="*/ 1 w 198"/>
                <a:gd name="T111" fmla="*/ 0 h 236"/>
                <a:gd name="T112" fmla="*/ 1 w 198"/>
                <a:gd name="T113" fmla="*/ 0 h 236"/>
                <a:gd name="T114" fmla="*/ 1 w 198"/>
                <a:gd name="T115" fmla="*/ 0 h 236"/>
                <a:gd name="T116" fmla="*/ 1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 w 128"/>
                <a:gd name="T1" fmla="*/ 0 h 183"/>
                <a:gd name="T2" fmla="*/ 1 w 128"/>
                <a:gd name="T3" fmla="*/ 0 h 183"/>
                <a:gd name="T4" fmla="*/ 1 w 128"/>
                <a:gd name="T5" fmla="*/ 0 h 183"/>
                <a:gd name="T6" fmla="*/ 1 w 128"/>
                <a:gd name="T7" fmla="*/ 0 h 183"/>
                <a:gd name="T8" fmla="*/ 1 w 128"/>
                <a:gd name="T9" fmla="*/ 0 h 183"/>
                <a:gd name="T10" fmla="*/ 0 w 128"/>
                <a:gd name="T11" fmla="*/ 1 h 183"/>
                <a:gd name="T12" fmla="*/ 0 w 128"/>
                <a:gd name="T13" fmla="*/ 1 h 183"/>
                <a:gd name="T14" fmla="*/ 0 w 128"/>
                <a:gd name="T15" fmla="*/ 1 h 183"/>
                <a:gd name="T16" fmla="*/ 0 w 128"/>
                <a:gd name="T17" fmla="*/ 1 h 183"/>
                <a:gd name="T18" fmla="*/ 0 w 128"/>
                <a:gd name="T19" fmla="*/ 1 h 183"/>
                <a:gd name="T20" fmla="*/ 0 w 128"/>
                <a:gd name="T21" fmla="*/ 1 h 183"/>
                <a:gd name="T22" fmla="*/ 0 w 128"/>
                <a:gd name="T23" fmla="*/ 1 h 183"/>
                <a:gd name="T24" fmla="*/ 0 w 128"/>
                <a:gd name="T25" fmla="*/ 1 h 183"/>
                <a:gd name="T26" fmla="*/ 0 w 128"/>
                <a:gd name="T27" fmla="*/ 1 h 183"/>
                <a:gd name="T28" fmla="*/ 0 w 128"/>
                <a:gd name="T29" fmla="*/ 1 h 183"/>
                <a:gd name="T30" fmla="*/ 0 w 128"/>
                <a:gd name="T31" fmla="*/ 1 h 183"/>
                <a:gd name="T32" fmla="*/ 0 w 128"/>
                <a:gd name="T33" fmla="*/ 1 h 183"/>
                <a:gd name="T34" fmla="*/ 0 w 128"/>
                <a:gd name="T35" fmla="*/ 1 h 183"/>
                <a:gd name="T36" fmla="*/ 0 w 128"/>
                <a:gd name="T37" fmla="*/ 1 h 183"/>
                <a:gd name="T38" fmla="*/ 1 w 128"/>
                <a:gd name="T39" fmla="*/ 1 h 183"/>
                <a:gd name="T40" fmla="*/ 1 w 128"/>
                <a:gd name="T41" fmla="*/ 1 h 183"/>
                <a:gd name="T42" fmla="*/ 1 w 128"/>
                <a:gd name="T43" fmla="*/ 0 h 183"/>
                <a:gd name="T44" fmla="*/ 1 w 128"/>
                <a:gd name="T45" fmla="*/ 0 h 183"/>
                <a:gd name="T46" fmla="*/ 1 w 128"/>
                <a:gd name="T47" fmla="*/ 0 h 183"/>
                <a:gd name="T48" fmla="*/ 1 w 128"/>
                <a:gd name="T49" fmla="*/ 0 h 183"/>
                <a:gd name="T50" fmla="*/ 1 w 128"/>
                <a:gd name="T51" fmla="*/ 0 h 183"/>
                <a:gd name="T52" fmla="*/ 1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1 w 128"/>
                <a:gd name="T77" fmla="*/ 0 h 183"/>
                <a:gd name="T78" fmla="*/ 1 w 128"/>
                <a:gd name="T79" fmla="*/ 0 h 183"/>
                <a:gd name="T80" fmla="*/ 1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1 h 379"/>
                <a:gd name="T6" fmla="*/ 0 w 323"/>
                <a:gd name="T7" fmla="*/ 1 h 379"/>
                <a:gd name="T8" fmla="*/ 0 w 323"/>
                <a:gd name="T9" fmla="*/ 1 h 379"/>
                <a:gd name="T10" fmla="*/ 0 w 323"/>
                <a:gd name="T11" fmla="*/ 1 h 379"/>
                <a:gd name="T12" fmla="*/ 0 w 323"/>
                <a:gd name="T13" fmla="*/ 1 h 379"/>
                <a:gd name="T14" fmla="*/ 0 w 323"/>
                <a:gd name="T15" fmla="*/ 1 h 379"/>
                <a:gd name="T16" fmla="*/ 0 w 323"/>
                <a:gd name="T17" fmla="*/ 1 h 379"/>
                <a:gd name="T18" fmla="*/ 0 w 323"/>
                <a:gd name="T19" fmla="*/ 1 h 379"/>
                <a:gd name="T20" fmla="*/ 0 w 323"/>
                <a:gd name="T21" fmla="*/ 2 h 379"/>
                <a:gd name="T22" fmla="*/ 1 w 323"/>
                <a:gd name="T23" fmla="*/ 2 h 379"/>
                <a:gd name="T24" fmla="*/ 1 w 323"/>
                <a:gd name="T25" fmla="*/ 2 h 379"/>
                <a:gd name="T26" fmla="*/ 1 w 323"/>
                <a:gd name="T27" fmla="*/ 2 h 379"/>
                <a:gd name="T28" fmla="*/ 1 w 323"/>
                <a:gd name="T29" fmla="*/ 2 h 379"/>
                <a:gd name="T30" fmla="*/ 1 w 323"/>
                <a:gd name="T31" fmla="*/ 2 h 379"/>
                <a:gd name="T32" fmla="*/ 1 w 323"/>
                <a:gd name="T33" fmla="*/ 2 h 379"/>
                <a:gd name="T34" fmla="*/ 1 w 323"/>
                <a:gd name="T35" fmla="*/ 2 h 379"/>
                <a:gd name="T36" fmla="*/ 1 w 323"/>
                <a:gd name="T37" fmla="*/ 2 h 379"/>
                <a:gd name="T38" fmla="*/ 1 w 323"/>
                <a:gd name="T39" fmla="*/ 2 h 379"/>
                <a:gd name="T40" fmla="*/ 1 w 323"/>
                <a:gd name="T41" fmla="*/ 2 h 379"/>
                <a:gd name="T42" fmla="*/ 1 w 323"/>
                <a:gd name="T43" fmla="*/ 2 h 379"/>
                <a:gd name="T44" fmla="*/ 1 w 323"/>
                <a:gd name="T45" fmla="*/ 2 h 379"/>
                <a:gd name="T46" fmla="*/ 1 w 323"/>
                <a:gd name="T47" fmla="*/ 1 h 379"/>
                <a:gd name="T48" fmla="*/ 1 w 323"/>
                <a:gd name="T49" fmla="*/ 1 h 379"/>
                <a:gd name="T50" fmla="*/ 1 w 323"/>
                <a:gd name="T51" fmla="*/ 1 h 379"/>
                <a:gd name="T52" fmla="*/ 0 w 323"/>
                <a:gd name="T53" fmla="*/ 1 h 379"/>
                <a:gd name="T54" fmla="*/ 0 w 323"/>
                <a:gd name="T55" fmla="*/ 1 h 379"/>
                <a:gd name="T56" fmla="*/ 0 w 323"/>
                <a:gd name="T57" fmla="*/ 1 h 379"/>
                <a:gd name="T58" fmla="*/ 0 w 323"/>
                <a:gd name="T59" fmla="*/ 1 h 379"/>
                <a:gd name="T60" fmla="*/ 0 w 323"/>
                <a:gd name="T61" fmla="*/ 1 h 379"/>
                <a:gd name="T62" fmla="*/ 0 w 323"/>
                <a:gd name="T63" fmla="*/ 1 h 379"/>
                <a:gd name="T64" fmla="*/ 0 w 323"/>
                <a:gd name="T65" fmla="*/ 1 h 379"/>
                <a:gd name="T66" fmla="*/ 0 w 323"/>
                <a:gd name="T67" fmla="*/ 1 h 379"/>
                <a:gd name="T68" fmla="*/ 0 w 323"/>
                <a:gd name="T69" fmla="*/ 0 h 379"/>
                <a:gd name="T70" fmla="*/ 0 w 323"/>
                <a:gd name="T71" fmla="*/ 0 h 379"/>
                <a:gd name="T72" fmla="*/ 1 w 323"/>
                <a:gd name="T73" fmla="*/ 0 h 379"/>
                <a:gd name="T74" fmla="*/ 1 w 323"/>
                <a:gd name="T75" fmla="*/ 0 h 379"/>
                <a:gd name="T76" fmla="*/ 1 w 323"/>
                <a:gd name="T77" fmla="*/ 0 h 379"/>
                <a:gd name="T78" fmla="*/ 1 w 323"/>
                <a:gd name="T79" fmla="*/ 0 h 379"/>
                <a:gd name="T80" fmla="*/ 1 w 323"/>
                <a:gd name="T81" fmla="*/ 0 h 379"/>
                <a:gd name="T82" fmla="*/ 1 w 323"/>
                <a:gd name="T83" fmla="*/ 0 h 379"/>
                <a:gd name="T84" fmla="*/ 1 w 323"/>
                <a:gd name="T85" fmla="*/ 0 h 379"/>
                <a:gd name="T86" fmla="*/ 1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1 w 282"/>
                <a:gd name="T1" fmla="*/ 0 h 253"/>
                <a:gd name="T2" fmla="*/ 1 w 282"/>
                <a:gd name="T3" fmla="*/ 0 h 253"/>
                <a:gd name="T4" fmla="*/ 1 w 282"/>
                <a:gd name="T5" fmla="*/ 0 h 253"/>
                <a:gd name="T6" fmla="*/ 1 w 282"/>
                <a:gd name="T7" fmla="*/ 0 h 253"/>
                <a:gd name="T8" fmla="*/ 1 w 282"/>
                <a:gd name="T9" fmla="*/ 1 h 253"/>
                <a:gd name="T10" fmla="*/ 1 w 282"/>
                <a:gd name="T11" fmla="*/ 1 h 253"/>
                <a:gd name="T12" fmla="*/ 1 w 282"/>
                <a:gd name="T13" fmla="*/ 1 h 253"/>
                <a:gd name="T14" fmla="*/ 1 w 282"/>
                <a:gd name="T15" fmla="*/ 1 h 253"/>
                <a:gd name="T16" fmla="*/ 1 w 282"/>
                <a:gd name="T17" fmla="*/ 1 h 253"/>
                <a:gd name="T18" fmla="*/ 1 w 282"/>
                <a:gd name="T19" fmla="*/ 1 h 253"/>
                <a:gd name="T20" fmla="*/ 1 w 282"/>
                <a:gd name="T21" fmla="*/ 1 h 253"/>
                <a:gd name="T22" fmla="*/ 1 w 282"/>
                <a:gd name="T23" fmla="*/ 1 h 253"/>
                <a:gd name="T24" fmla="*/ 1 w 282"/>
                <a:gd name="T25" fmla="*/ 1 h 253"/>
                <a:gd name="T26" fmla="*/ 1 w 282"/>
                <a:gd name="T27" fmla="*/ 1 h 253"/>
                <a:gd name="T28" fmla="*/ 1 w 282"/>
                <a:gd name="T29" fmla="*/ 1 h 253"/>
                <a:gd name="T30" fmla="*/ 1 w 282"/>
                <a:gd name="T31" fmla="*/ 1 h 253"/>
                <a:gd name="T32" fmla="*/ 1 w 282"/>
                <a:gd name="T33" fmla="*/ 1 h 253"/>
                <a:gd name="T34" fmla="*/ 1 w 282"/>
                <a:gd name="T35" fmla="*/ 1 h 253"/>
                <a:gd name="T36" fmla="*/ 1 w 282"/>
                <a:gd name="T37" fmla="*/ 1 h 253"/>
                <a:gd name="T38" fmla="*/ 1 w 282"/>
                <a:gd name="T39" fmla="*/ 1 h 253"/>
                <a:gd name="T40" fmla="*/ 1 w 282"/>
                <a:gd name="T41" fmla="*/ 1 h 253"/>
                <a:gd name="T42" fmla="*/ 1 w 282"/>
                <a:gd name="T43" fmla="*/ 1 h 253"/>
                <a:gd name="T44" fmla="*/ 1 w 282"/>
                <a:gd name="T45" fmla="*/ 1 h 253"/>
                <a:gd name="T46" fmla="*/ 1 w 282"/>
                <a:gd name="T47" fmla="*/ 1 h 253"/>
                <a:gd name="T48" fmla="*/ 1 w 282"/>
                <a:gd name="T49" fmla="*/ 1 h 253"/>
                <a:gd name="T50" fmla="*/ 1 w 282"/>
                <a:gd name="T51" fmla="*/ 1 h 253"/>
                <a:gd name="T52" fmla="*/ 1 w 282"/>
                <a:gd name="T53" fmla="*/ 0 h 253"/>
                <a:gd name="T54" fmla="*/ 1 w 282"/>
                <a:gd name="T55" fmla="*/ 0 h 253"/>
                <a:gd name="T56" fmla="*/ 1 w 282"/>
                <a:gd name="T57" fmla="*/ 0 h 253"/>
                <a:gd name="T58" fmla="*/ 1 w 282"/>
                <a:gd name="T59" fmla="*/ 0 h 253"/>
                <a:gd name="T60" fmla="*/ 1 w 282"/>
                <a:gd name="T61" fmla="*/ 0 h 253"/>
                <a:gd name="T62" fmla="*/ 1 w 282"/>
                <a:gd name="T63" fmla="*/ 0 h 253"/>
                <a:gd name="T64" fmla="*/ 1 w 282"/>
                <a:gd name="T65" fmla="*/ 0 h 253"/>
                <a:gd name="T66" fmla="*/ 1 w 282"/>
                <a:gd name="T67" fmla="*/ 0 h 253"/>
                <a:gd name="T68" fmla="*/ 1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1 w 282"/>
                <a:gd name="T107" fmla="*/ 0 h 253"/>
                <a:gd name="T108" fmla="*/ 1 w 282"/>
                <a:gd name="T109" fmla="*/ 0 h 253"/>
                <a:gd name="T110" fmla="*/ 1 w 282"/>
                <a:gd name="T111" fmla="*/ 0 h 253"/>
                <a:gd name="T112" fmla="*/ 1 w 282"/>
                <a:gd name="T113" fmla="*/ 0 h 253"/>
                <a:gd name="T114" fmla="*/ 1 w 282"/>
                <a:gd name="T115" fmla="*/ 0 h 253"/>
                <a:gd name="T116" fmla="*/ 1 w 282"/>
                <a:gd name="T117" fmla="*/ 0 h 253"/>
                <a:gd name="T118" fmla="*/ 1 w 282"/>
                <a:gd name="T119" fmla="*/ 0 h 253"/>
                <a:gd name="T120" fmla="*/ 1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7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1 h 236"/>
                <a:gd name="T4" fmla="*/ 0 w 115"/>
                <a:gd name="T5" fmla="*/ 1 h 236"/>
                <a:gd name="T6" fmla="*/ 0 w 115"/>
                <a:gd name="T7" fmla="*/ 1 h 236"/>
                <a:gd name="T8" fmla="*/ 0 w 115"/>
                <a:gd name="T9" fmla="*/ 1 h 236"/>
                <a:gd name="T10" fmla="*/ 0 w 115"/>
                <a:gd name="T11" fmla="*/ 1 h 236"/>
                <a:gd name="T12" fmla="*/ 0 w 115"/>
                <a:gd name="T13" fmla="*/ 1 h 236"/>
                <a:gd name="T14" fmla="*/ 0 w 115"/>
                <a:gd name="T15" fmla="*/ 1 h 236"/>
                <a:gd name="T16" fmla="*/ 0 w 115"/>
                <a:gd name="T17" fmla="*/ 1 h 236"/>
                <a:gd name="T18" fmla="*/ 0 w 115"/>
                <a:gd name="T19" fmla="*/ 1 h 236"/>
                <a:gd name="T20" fmla="*/ 0 w 115"/>
                <a:gd name="T21" fmla="*/ 1 h 236"/>
                <a:gd name="T22" fmla="*/ 0 w 115"/>
                <a:gd name="T23" fmla="*/ 1 h 236"/>
                <a:gd name="T24" fmla="*/ 0 w 115"/>
                <a:gd name="T25" fmla="*/ 1 h 236"/>
                <a:gd name="T26" fmla="*/ 0 w 115"/>
                <a:gd name="T27" fmla="*/ 1 h 236"/>
                <a:gd name="T28" fmla="*/ 0 w 115"/>
                <a:gd name="T29" fmla="*/ 1 h 236"/>
                <a:gd name="T30" fmla="*/ 0 w 115"/>
                <a:gd name="T31" fmla="*/ 1 h 236"/>
                <a:gd name="T32" fmla="*/ 0 w 115"/>
                <a:gd name="T33" fmla="*/ 1 h 236"/>
                <a:gd name="T34" fmla="*/ 0 w 115"/>
                <a:gd name="T35" fmla="*/ 1 h 236"/>
                <a:gd name="T36" fmla="*/ 0 w 115"/>
                <a:gd name="T37" fmla="*/ 1 h 236"/>
                <a:gd name="T38" fmla="*/ 0 w 115"/>
                <a:gd name="T39" fmla="*/ 1 h 236"/>
                <a:gd name="T40" fmla="*/ 0 w 115"/>
                <a:gd name="T41" fmla="*/ 1 h 236"/>
                <a:gd name="T42" fmla="*/ 0 w 115"/>
                <a:gd name="T43" fmla="*/ 1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1 w 245"/>
                <a:gd name="T1" fmla="*/ 1 h 310"/>
                <a:gd name="T2" fmla="*/ 1 w 245"/>
                <a:gd name="T3" fmla="*/ 1 h 310"/>
                <a:gd name="T4" fmla="*/ 1 w 245"/>
                <a:gd name="T5" fmla="*/ 1 h 310"/>
                <a:gd name="T6" fmla="*/ 1 w 245"/>
                <a:gd name="T7" fmla="*/ 1 h 310"/>
                <a:gd name="T8" fmla="*/ 1 w 245"/>
                <a:gd name="T9" fmla="*/ 1 h 310"/>
                <a:gd name="T10" fmla="*/ 1 w 245"/>
                <a:gd name="T11" fmla="*/ 1 h 310"/>
                <a:gd name="T12" fmla="*/ 1 w 245"/>
                <a:gd name="T13" fmla="*/ 1 h 310"/>
                <a:gd name="T14" fmla="*/ 1 w 245"/>
                <a:gd name="T15" fmla="*/ 1 h 310"/>
                <a:gd name="T16" fmla="*/ 1 w 245"/>
                <a:gd name="T17" fmla="*/ 1 h 310"/>
                <a:gd name="T18" fmla="*/ 1 w 245"/>
                <a:gd name="T19" fmla="*/ 1 h 310"/>
                <a:gd name="T20" fmla="*/ 1 w 245"/>
                <a:gd name="T21" fmla="*/ 1 h 310"/>
                <a:gd name="T22" fmla="*/ 1 w 245"/>
                <a:gd name="T23" fmla="*/ 2 h 310"/>
                <a:gd name="T24" fmla="*/ 1 w 245"/>
                <a:gd name="T25" fmla="*/ 2 h 310"/>
                <a:gd name="T26" fmla="*/ 1 w 245"/>
                <a:gd name="T27" fmla="*/ 2 h 310"/>
                <a:gd name="T28" fmla="*/ 1 w 245"/>
                <a:gd name="T29" fmla="*/ 1 h 310"/>
                <a:gd name="T30" fmla="*/ 1 w 245"/>
                <a:gd name="T31" fmla="*/ 1 h 310"/>
                <a:gd name="T32" fmla="*/ 1 w 245"/>
                <a:gd name="T33" fmla="*/ 1 h 310"/>
                <a:gd name="T34" fmla="*/ 1 w 245"/>
                <a:gd name="T35" fmla="*/ 1 h 310"/>
                <a:gd name="T36" fmla="*/ 1 w 245"/>
                <a:gd name="T37" fmla="*/ 1 h 310"/>
                <a:gd name="T38" fmla="*/ 1 w 245"/>
                <a:gd name="T39" fmla="*/ 1 h 310"/>
                <a:gd name="T40" fmla="*/ 1 w 245"/>
                <a:gd name="T41" fmla="*/ 1 h 310"/>
                <a:gd name="T42" fmla="*/ 1 w 245"/>
                <a:gd name="T43" fmla="*/ 1 h 310"/>
                <a:gd name="T44" fmla="*/ 1 w 245"/>
                <a:gd name="T45" fmla="*/ 0 h 310"/>
                <a:gd name="T46" fmla="*/ 1 w 245"/>
                <a:gd name="T47" fmla="*/ 0 h 310"/>
                <a:gd name="T48" fmla="*/ 1 w 245"/>
                <a:gd name="T49" fmla="*/ 0 h 310"/>
                <a:gd name="T50" fmla="*/ 1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1 w 245"/>
                <a:gd name="T69" fmla="*/ 0 h 310"/>
                <a:gd name="T70" fmla="*/ 1 w 245"/>
                <a:gd name="T71" fmla="*/ 0 h 310"/>
                <a:gd name="T72" fmla="*/ 1 w 245"/>
                <a:gd name="T73" fmla="*/ 1 h 310"/>
                <a:gd name="T74" fmla="*/ 1 w 245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9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6" name="Group 593"/>
          <p:cNvGrpSpPr>
            <a:grpSpLocks/>
          </p:cNvGrpSpPr>
          <p:nvPr/>
        </p:nvGrpSpPr>
        <p:grpSpPr bwMode="auto">
          <a:xfrm>
            <a:off x="5394325" y="3717925"/>
            <a:ext cx="290513" cy="404813"/>
            <a:chOff x="4290" y="3130"/>
            <a:chExt cx="183" cy="255"/>
          </a:xfrm>
        </p:grpSpPr>
        <p:pic>
          <p:nvPicPr>
            <p:cNvPr id="2234" name="Picture 594" descr="31u_bnrz[1]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235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1 h 232"/>
                <a:gd name="T12" fmla="*/ 0 w 199"/>
                <a:gd name="T13" fmla="*/ 1 h 232"/>
                <a:gd name="T14" fmla="*/ 0 w 199"/>
                <a:gd name="T15" fmla="*/ 1 h 232"/>
                <a:gd name="T16" fmla="*/ 0 w 199"/>
                <a:gd name="T17" fmla="*/ 1 h 232"/>
                <a:gd name="T18" fmla="*/ 0 w 199"/>
                <a:gd name="T19" fmla="*/ 1 h 232"/>
                <a:gd name="T20" fmla="*/ 0 w 199"/>
                <a:gd name="T21" fmla="*/ 1 h 232"/>
                <a:gd name="T22" fmla="*/ 0 w 199"/>
                <a:gd name="T23" fmla="*/ 1 h 232"/>
                <a:gd name="T24" fmla="*/ 0 w 199"/>
                <a:gd name="T25" fmla="*/ 1 h 232"/>
                <a:gd name="T26" fmla="*/ 0 w 199"/>
                <a:gd name="T27" fmla="*/ 1 h 232"/>
                <a:gd name="T28" fmla="*/ 0 w 199"/>
                <a:gd name="T29" fmla="*/ 1 h 232"/>
                <a:gd name="T30" fmla="*/ 0 w 199"/>
                <a:gd name="T31" fmla="*/ 1 h 232"/>
                <a:gd name="T32" fmla="*/ 1 w 199"/>
                <a:gd name="T33" fmla="*/ 1 h 232"/>
                <a:gd name="T34" fmla="*/ 1 w 199"/>
                <a:gd name="T35" fmla="*/ 1 h 232"/>
                <a:gd name="T36" fmla="*/ 1 w 199"/>
                <a:gd name="T37" fmla="*/ 1 h 232"/>
                <a:gd name="T38" fmla="*/ 1 w 199"/>
                <a:gd name="T39" fmla="*/ 1 h 232"/>
                <a:gd name="T40" fmla="*/ 1 w 199"/>
                <a:gd name="T41" fmla="*/ 1 h 232"/>
                <a:gd name="T42" fmla="*/ 1 w 199"/>
                <a:gd name="T43" fmla="*/ 1 h 232"/>
                <a:gd name="T44" fmla="*/ 1 w 199"/>
                <a:gd name="T45" fmla="*/ 1 h 232"/>
                <a:gd name="T46" fmla="*/ 1 w 199"/>
                <a:gd name="T47" fmla="*/ 1 h 232"/>
                <a:gd name="T48" fmla="*/ 0 w 199"/>
                <a:gd name="T49" fmla="*/ 1 h 232"/>
                <a:gd name="T50" fmla="*/ 0 w 199"/>
                <a:gd name="T51" fmla="*/ 1 h 232"/>
                <a:gd name="T52" fmla="*/ 0 w 199"/>
                <a:gd name="T53" fmla="*/ 1 h 232"/>
                <a:gd name="T54" fmla="*/ 0 w 199"/>
                <a:gd name="T55" fmla="*/ 1 h 232"/>
                <a:gd name="T56" fmla="*/ 0 w 199"/>
                <a:gd name="T57" fmla="*/ 1 h 232"/>
                <a:gd name="T58" fmla="*/ 0 w 199"/>
                <a:gd name="T59" fmla="*/ 1 h 232"/>
                <a:gd name="T60" fmla="*/ 0 w 199"/>
                <a:gd name="T61" fmla="*/ 1 h 232"/>
                <a:gd name="T62" fmla="*/ 0 w 199"/>
                <a:gd name="T63" fmla="*/ 1 h 232"/>
                <a:gd name="T64" fmla="*/ 0 w 199"/>
                <a:gd name="T65" fmla="*/ 1 h 232"/>
                <a:gd name="T66" fmla="*/ 0 w 199"/>
                <a:gd name="T67" fmla="*/ 1 h 232"/>
                <a:gd name="T68" fmla="*/ 0 w 199"/>
                <a:gd name="T69" fmla="*/ 1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1 w 199"/>
                <a:gd name="T77" fmla="*/ 0 h 232"/>
                <a:gd name="T78" fmla="*/ 1 w 199"/>
                <a:gd name="T79" fmla="*/ 0 h 232"/>
                <a:gd name="T80" fmla="*/ 1 w 199"/>
                <a:gd name="T81" fmla="*/ 0 h 232"/>
                <a:gd name="T82" fmla="*/ 1 w 199"/>
                <a:gd name="T83" fmla="*/ 0 h 232"/>
                <a:gd name="T84" fmla="*/ 1 w 199"/>
                <a:gd name="T85" fmla="*/ 0 h 232"/>
                <a:gd name="T86" fmla="*/ 1 w 199"/>
                <a:gd name="T87" fmla="*/ 0 h 232"/>
                <a:gd name="T88" fmla="*/ 1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6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 w 128"/>
                <a:gd name="T1" fmla="*/ 0 h 180"/>
                <a:gd name="T2" fmla="*/ 1 w 128"/>
                <a:gd name="T3" fmla="*/ 0 h 180"/>
                <a:gd name="T4" fmla="*/ 1 w 128"/>
                <a:gd name="T5" fmla="*/ 0 h 180"/>
                <a:gd name="T6" fmla="*/ 1 w 128"/>
                <a:gd name="T7" fmla="*/ 0 h 180"/>
                <a:gd name="T8" fmla="*/ 1 w 128"/>
                <a:gd name="T9" fmla="*/ 0 h 180"/>
                <a:gd name="T10" fmla="*/ 0 w 128"/>
                <a:gd name="T11" fmla="*/ 1 h 180"/>
                <a:gd name="T12" fmla="*/ 0 w 128"/>
                <a:gd name="T13" fmla="*/ 1 h 180"/>
                <a:gd name="T14" fmla="*/ 0 w 128"/>
                <a:gd name="T15" fmla="*/ 1 h 180"/>
                <a:gd name="T16" fmla="*/ 0 w 128"/>
                <a:gd name="T17" fmla="*/ 1 h 180"/>
                <a:gd name="T18" fmla="*/ 0 w 128"/>
                <a:gd name="T19" fmla="*/ 1 h 180"/>
                <a:gd name="T20" fmla="*/ 0 w 128"/>
                <a:gd name="T21" fmla="*/ 1 h 180"/>
                <a:gd name="T22" fmla="*/ 0 w 128"/>
                <a:gd name="T23" fmla="*/ 1 h 180"/>
                <a:gd name="T24" fmla="*/ 0 w 128"/>
                <a:gd name="T25" fmla="*/ 1 h 180"/>
                <a:gd name="T26" fmla="*/ 0 w 128"/>
                <a:gd name="T27" fmla="*/ 1 h 180"/>
                <a:gd name="T28" fmla="*/ 0 w 128"/>
                <a:gd name="T29" fmla="*/ 1 h 180"/>
                <a:gd name="T30" fmla="*/ 0 w 128"/>
                <a:gd name="T31" fmla="*/ 1 h 180"/>
                <a:gd name="T32" fmla="*/ 0 w 128"/>
                <a:gd name="T33" fmla="*/ 1 h 180"/>
                <a:gd name="T34" fmla="*/ 0 w 128"/>
                <a:gd name="T35" fmla="*/ 1 h 180"/>
                <a:gd name="T36" fmla="*/ 0 w 128"/>
                <a:gd name="T37" fmla="*/ 1 h 180"/>
                <a:gd name="T38" fmla="*/ 1 w 128"/>
                <a:gd name="T39" fmla="*/ 1 h 180"/>
                <a:gd name="T40" fmla="*/ 1 w 128"/>
                <a:gd name="T41" fmla="*/ 1 h 180"/>
                <a:gd name="T42" fmla="*/ 1 w 128"/>
                <a:gd name="T43" fmla="*/ 0 h 180"/>
                <a:gd name="T44" fmla="*/ 1 w 128"/>
                <a:gd name="T45" fmla="*/ 0 h 180"/>
                <a:gd name="T46" fmla="*/ 1 w 128"/>
                <a:gd name="T47" fmla="*/ 0 h 180"/>
                <a:gd name="T48" fmla="*/ 1 w 128"/>
                <a:gd name="T49" fmla="*/ 0 h 180"/>
                <a:gd name="T50" fmla="*/ 1 w 128"/>
                <a:gd name="T51" fmla="*/ 0 h 180"/>
                <a:gd name="T52" fmla="*/ 1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1 w 128"/>
                <a:gd name="T77" fmla="*/ 0 h 180"/>
                <a:gd name="T78" fmla="*/ 1 w 128"/>
                <a:gd name="T79" fmla="*/ 0 h 180"/>
                <a:gd name="T80" fmla="*/ 1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7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 w 322"/>
                <a:gd name="T1" fmla="*/ 0 h 378"/>
                <a:gd name="T2" fmla="*/ 0 w 322"/>
                <a:gd name="T3" fmla="*/ 0 h 378"/>
                <a:gd name="T4" fmla="*/ 0 w 322"/>
                <a:gd name="T5" fmla="*/ 1 h 378"/>
                <a:gd name="T6" fmla="*/ 0 w 322"/>
                <a:gd name="T7" fmla="*/ 1 h 378"/>
                <a:gd name="T8" fmla="*/ 0 w 322"/>
                <a:gd name="T9" fmla="*/ 1 h 378"/>
                <a:gd name="T10" fmla="*/ 0 w 322"/>
                <a:gd name="T11" fmla="*/ 1 h 378"/>
                <a:gd name="T12" fmla="*/ 0 w 322"/>
                <a:gd name="T13" fmla="*/ 1 h 378"/>
                <a:gd name="T14" fmla="*/ 0 w 322"/>
                <a:gd name="T15" fmla="*/ 2 h 378"/>
                <a:gd name="T16" fmla="*/ 0 w 322"/>
                <a:gd name="T17" fmla="*/ 2 h 378"/>
                <a:gd name="T18" fmla="*/ 0 w 322"/>
                <a:gd name="T19" fmla="*/ 2 h 378"/>
                <a:gd name="T20" fmla="*/ 1 w 322"/>
                <a:gd name="T21" fmla="*/ 2 h 378"/>
                <a:gd name="T22" fmla="*/ 1 w 322"/>
                <a:gd name="T23" fmla="*/ 2 h 378"/>
                <a:gd name="T24" fmla="*/ 1 w 322"/>
                <a:gd name="T25" fmla="*/ 2 h 378"/>
                <a:gd name="T26" fmla="*/ 1 w 322"/>
                <a:gd name="T27" fmla="*/ 2 h 378"/>
                <a:gd name="T28" fmla="*/ 1 w 322"/>
                <a:gd name="T29" fmla="*/ 2 h 378"/>
                <a:gd name="T30" fmla="*/ 1 w 322"/>
                <a:gd name="T31" fmla="*/ 2 h 378"/>
                <a:gd name="T32" fmla="*/ 2 w 322"/>
                <a:gd name="T33" fmla="*/ 2 h 378"/>
                <a:gd name="T34" fmla="*/ 2 w 322"/>
                <a:gd name="T35" fmla="*/ 2 h 378"/>
                <a:gd name="T36" fmla="*/ 2 w 322"/>
                <a:gd name="T37" fmla="*/ 2 h 378"/>
                <a:gd name="T38" fmla="*/ 2 w 322"/>
                <a:gd name="T39" fmla="*/ 2 h 378"/>
                <a:gd name="T40" fmla="*/ 1 w 322"/>
                <a:gd name="T41" fmla="*/ 2 h 378"/>
                <a:gd name="T42" fmla="*/ 1 w 322"/>
                <a:gd name="T43" fmla="*/ 2 h 378"/>
                <a:gd name="T44" fmla="*/ 1 w 322"/>
                <a:gd name="T45" fmla="*/ 2 h 378"/>
                <a:gd name="T46" fmla="*/ 1 w 322"/>
                <a:gd name="T47" fmla="*/ 2 h 378"/>
                <a:gd name="T48" fmla="*/ 1 w 322"/>
                <a:gd name="T49" fmla="*/ 2 h 378"/>
                <a:gd name="T50" fmla="*/ 1 w 322"/>
                <a:gd name="T51" fmla="*/ 2 h 378"/>
                <a:gd name="T52" fmla="*/ 1 w 322"/>
                <a:gd name="T53" fmla="*/ 2 h 378"/>
                <a:gd name="T54" fmla="*/ 0 w 322"/>
                <a:gd name="T55" fmla="*/ 1 h 378"/>
                <a:gd name="T56" fmla="*/ 0 w 322"/>
                <a:gd name="T57" fmla="*/ 1 h 378"/>
                <a:gd name="T58" fmla="*/ 0 w 322"/>
                <a:gd name="T59" fmla="*/ 1 h 378"/>
                <a:gd name="T60" fmla="*/ 0 w 322"/>
                <a:gd name="T61" fmla="*/ 1 h 378"/>
                <a:gd name="T62" fmla="*/ 0 w 322"/>
                <a:gd name="T63" fmla="*/ 1 h 378"/>
                <a:gd name="T64" fmla="*/ 0 w 322"/>
                <a:gd name="T65" fmla="*/ 1 h 378"/>
                <a:gd name="T66" fmla="*/ 0 w 322"/>
                <a:gd name="T67" fmla="*/ 1 h 378"/>
                <a:gd name="T68" fmla="*/ 1 w 322"/>
                <a:gd name="T69" fmla="*/ 0 h 378"/>
                <a:gd name="T70" fmla="*/ 1 w 322"/>
                <a:gd name="T71" fmla="*/ 0 h 378"/>
                <a:gd name="T72" fmla="*/ 1 w 322"/>
                <a:gd name="T73" fmla="*/ 0 h 378"/>
                <a:gd name="T74" fmla="*/ 1 w 322"/>
                <a:gd name="T75" fmla="*/ 0 h 378"/>
                <a:gd name="T76" fmla="*/ 1 w 322"/>
                <a:gd name="T77" fmla="*/ 0 h 378"/>
                <a:gd name="T78" fmla="*/ 1 w 322"/>
                <a:gd name="T79" fmla="*/ 0 h 378"/>
                <a:gd name="T80" fmla="*/ 1 w 322"/>
                <a:gd name="T81" fmla="*/ 0 h 378"/>
                <a:gd name="T82" fmla="*/ 1 w 322"/>
                <a:gd name="T83" fmla="*/ 0 h 378"/>
                <a:gd name="T84" fmla="*/ 1 w 322"/>
                <a:gd name="T85" fmla="*/ 0 h 378"/>
                <a:gd name="T86" fmla="*/ 1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8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1 w 283"/>
                <a:gd name="T1" fmla="*/ 0 h 252"/>
                <a:gd name="T2" fmla="*/ 1 w 283"/>
                <a:gd name="T3" fmla="*/ 1 h 252"/>
                <a:gd name="T4" fmla="*/ 1 w 283"/>
                <a:gd name="T5" fmla="*/ 1 h 252"/>
                <a:gd name="T6" fmla="*/ 1 w 283"/>
                <a:gd name="T7" fmla="*/ 1 h 252"/>
                <a:gd name="T8" fmla="*/ 1 w 283"/>
                <a:gd name="T9" fmla="*/ 1 h 252"/>
                <a:gd name="T10" fmla="*/ 1 w 283"/>
                <a:gd name="T11" fmla="*/ 1 h 252"/>
                <a:gd name="T12" fmla="*/ 1 w 283"/>
                <a:gd name="T13" fmla="*/ 1 h 252"/>
                <a:gd name="T14" fmla="*/ 1 w 283"/>
                <a:gd name="T15" fmla="*/ 1 h 252"/>
                <a:gd name="T16" fmla="*/ 1 w 283"/>
                <a:gd name="T17" fmla="*/ 1 h 252"/>
                <a:gd name="T18" fmla="*/ 1 w 283"/>
                <a:gd name="T19" fmla="*/ 1 h 252"/>
                <a:gd name="T20" fmla="*/ 1 w 283"/>
                <a:gd name="T21" fmla="*/ 1 h 252"/>
                <a:gd name="T22" fmla="*/ 1 w 283"/>
                <a:gd name="T23" fmla="*/ 1 h 252"/>
                <a:gd name="T24" fmla="*/ 1 w 283"/>
                <a:gd name="T25" fmla="*/ 1 h 252"/>
                <a:gd name="T26" fmla="*/ 1 w 283"/>
                <a:gd name="T27" fmla="*/ 1 h 252"/>
                <a:gd name="T28" fmla="*/ 1 w 283"/>
                <a:gd name="T29" fmla="*/ 1 h 252"/>
                <a:gd name="T30" fmla="*/ 1 w 283"/>
                <a:gd name="T31" fmla="*/ 1 h 252"/>
                <a:gd name="T32" fmla="*/ 1 w 283"/>
                <a:gd name="T33" fmla="*/ 1 h 252"/>
                <a:gd name="T34" fmla="*/ 1 w 283"/>
                <a:gd name="T35" fmla="*/ 1 h 252"/>
                <a:gd name="T36" fmla="*/ 1 w 283"/>
                <a:gd name="T37" fmla="*/ 1 h 252"/>
                <a:gd name="T38" fmla="*/ 1 w 283"/>
                <a:gd name="T39" fmla="*/ 1 h 252"/>
                <a:gd name="T40" fmla="*/ 1 w 283"/>
                <a:gd name="T41" fmla="*/ 1 h 252"/>
                <a:gd name="T42" fmla="*/ 1 w 283"/>
                <a:gd name="T43" fmla="*/ 1 h 252"/>
                <a:gd name="T44" fmla="*/ 1 w 283"/>
                <a:gd name="T45" fmla="*/ 1 h 252"/>
                <a:gd name="T46" fmla="*/ 1 w 283"/>
                <a:gd name="T47" fmla="*/ 1 h 252"/>
                <a:gd name="T48" fmla="*/ 1 w 283"/>
                <a:gd name="T49" fmla="*/ 1 h 252"/>
                <a:gd name="T50" fmla="*/ 1 w 283"/>
                <a:gd name="T51" fmla="*/ 1 h 252"/>
                <a:gd name="T52" fmla="*/ 1 w 283"/>
                <a:gd name="T53" fmla="*/ 1 h 252"/>
                <a:gd name="T54" fmla="*/ 1 w 283"/>
                <a:gd name="T55" fmla="*/ 1 h 252"/>
                <a:gd name="T56" fmla="*/ 1 w 283"/>
                <a:gd name="T57" fmla="*/ 0 h 252"/>
                <a:gd name="T58" fmla="*/ 1 w 283"/>
                <a:gd name="T59" fmla="*/ 0 h 252"/>
                <a:gd name="T60" fmla="*/ 1 w 283"/>
                <a:gd name="T61" fmla="*/ 0 h 252"/>
                <a:gd name="T62" fmla="*/ 1 w 283"/>
                <a:gd name="T63" fmla="*/ 0 h 252"/>
                <a:gd name="T64" fmla="*/ 1 w 283"/>
                <a:gd name="T65" fmla="*/ 0 h 252"/>
                <a:gd name="T66" fmla="*/ 1 w 283"/>
                <a:gd name="T67" fmla="*/ 0 h 252"/>
                <a:gd name="T68" fmla="*/ 1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1 w 283"/>
                <a:gd name="T109" fmla="*/ 0 h 252"/>
                <a:gd name="T110" fmla="*/ 1 w 283"/>
                <a:gd name="T111" fmla="*/ 0 h 252"/>
                <a:gd name="T112" fmla="*/ 1 w 283"/>
                <a:gd name="T113" fmla="*/ 0 h 252"/>
                <a:gd name="T114" fmla="*/ 1 w 283"/>
                <a:gd name="T115" fmla="*/ 0 h 252"/>
                <a:gd name="T116" fmla="*/ 1 w 283"/>
                <a:gd name="T117" fmla="*/ 0 h 252"/>
                <a:gd name="T118" fmla="*/ 1 w 283"/>
                <a:gd name="T119" fmla="*/ 0 h 252"/>
                <a:gd name="T120" fmla="*/ 1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9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1 h 238"/>
                <a:gd name="T4" fmla="*/ 0 w 114"/>
                <a:gd name="T5" fmla="*/ 1 h 238"/>
                <a:gd name="T6" fmla="*/ 0 w 114"/>
                <a:gd name="T7" fmla="*/ 1 h 238"/>
                <a:gd name="T8" fmla="*/ 0 w 114"/>
                <a:gd name="T9" fmla="*/ 1 h 238"/>
                <a:gd name="T10" fmla="*/ 0 w 114"/>
                <a:gd name="T11" fmla="*/ 1 h 238"/>
                <a:gd name="T12" fmla="*/ 0 w 114"/>
                <a:gd name="T13" fmla="*/ 1 h 238"/>
                <a:gd name="T14" fmla="*/ 0 w 114"/>
                <a:gd name="T15" fmla="*/ 1 h 238"/>
                <a:gd name="T16" fmla="*/ 0 w 114"/>
                <a:gd name="T17" fmla="*/ 1 h 238"/>
                <a:gd name="T18" fmla="*/ 1 w 114"/>
                <a:gd name="T19" fmla="*/ 1 h 238"/>
                <a:gd name="T20" fmla="*/ 1 w 114"/>
                <a:gd name="T21" fmla="*/ 1 h 238"/>
                <a:gd name="T22" fmla="*/ 1 w 114"/>
                <a:gd name="T23" fmla="*/ 1 h 238"/>
                <a:gd name="T24" fmla="*/ 1 w 114"/>
                <a:gd name="T25" fmla="*/ 1 h 238"/>
                <a:gd name="T26" fmla="*/ 1 w 114"/>
                <a:gd name="T27" fmla="*/ 1 h 238"/>
                <a:gd name="T28" fmla="*/ 1 w 114"/>
                <a:gd name="T29" fmla="*/ 1 h 238"/>
                <a:gd name="T30" fmla="*/ 1 w 114"/>
                <a:gd name="T31" fmla="*/ 1 h 238"/>
                <a:gd name="T32" fmla="*/ 1 w 114"/>
                <a:gd name="T33" fmla="*/ 1 h 238"/>
                <a:gd name="T34" fmla="*/ 0 w 114"/>
                <a:gd name="T35" fmla="*/ 1 h 238"/>
                <a:gd name="T36" fmla="*/ 0 w 114"/>
                <a:gd name="T37" fmla="*/ 1 h 238"/>
                <a:gd name="T38" fmla="*/ 0 w 114"/>
                <a:gd name="T39" fmla="*/ 1 h 238"/>
                <a:gd name="T40" fmla="*/ 0 w 114"/>
                <a:gd name="T41" fmla="*/ 1 h 238"/>
                <a:gd name="T42" fmla="*/ 0 w 114"/>
                <a:gd name="T43" fmla="*/ 1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1 w 114"/>
                <a:gd name="T61" fmla="*/ 0 h 238"/>
                <a:gd name="T62" fmla="*/ 1 w 114"/>
                <a:gd name="T63" fmla="*/ 0 h 238"/>
                <a:gd name="T64" fmla="*/ 1 w 114"/>
                <a:gd name="T65" fmla="*/ 0 h 238"/>
                <a:gd name="T66" fmla="*/ 1 w 114"/>
                <a:gd name="T67" fmla="*/ 0 h 238"/>
                <a:gd name="T68" fmla="*/ 1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0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1 w 246"/>
                <a:gd name="T1" fmla="*/ 1 h 310"/>
                <a:gd name="T2" fmla="*/ 1 w 246"/>
                <a:gd name="T3" fmla="*/ 1 h 310"/>
                <a:gd name="T4" fmla="*/ 1 w 246"/>
                <a:gd name="T5" fmla="*/ 1 h 310"/>
                <a:gd name="T6" fmla="*/ 1 w 246"/>
                <a:gd name="T7" fmla="*/ 1 h 310"/>
                <a:gd name="T8" fmla="*/ 1 w 246"/>
                <a:gd name="T9" fmla="*/ 1 h 310"/>
                <a:gd name="T10" fmla="*/ 1 w 246"/>
                <a:gd name="T11" fmla="*/ 1 h 310"/>
                <a:gd name="T12" fmla="*/ 1 w 246"/>
                <a:gd name="T13" fmla="*/ 1 h 310"/>
                <a:gd name="T14" fmla="*/ 1 w 246"/>
                <a:gd name="T15" fmla="*/ 1 h 310"/>
                <a:gd name="T16" fmla="*/ 1 w 246"/>
                <a:gd name="T17" fmla="*/ 1 h 310"/>
                <a:gd name="T18" fmla="*/ 1 w 246"/>
                <a:gd name="T19" fmla="*/ 1 h 310"/>
                <a:gd name="T20" fmla="*/ 1 w 246"/>
                <a:gd name="T21" fmla="*/ 1 h 310"/>
                <a:gd name="T22" fmla="*/ 1 w 246"/>
                <a:gd name="T23" fmla="*/ 2 h 310"/>
                <a:gd name="T24" fmla="*/ 1 w 246"/>
                <a:gd name="T25" fmla="*/ 2 h 310"/>
                <a:gd name="T26" fmla="*/ 1 w 246"/>
                <a:gd name="T27" fmla="*/ 2 h 310"/>
                <a:gd name="T28" fmla="*/ 1 w 246"/>
                <a:gd name="T29" fmla="*/ 1 h 310"/>
                <a:gd name="T30" fmla="*/ 1 w 246"/>
                <a:gd name="T31" fmla="*/ 1 h 310"/>
                <a:gd name="T32" fmla="*/ 1 w 246"/>
                <a:gd name="T33" fmla="*/ 1 h 310"/>
                <a:gd name="T34" fmla="*/ 1 w 246"/>
                <a:gd name="T35" fmla="*/ 1 h 310"/>
                <a:gd name="T36" fmla="*/ 1 w 246"/>
                <a:gd name="T37" fmla="*/ 1 h 310"/>
                <a:gd name="T38" fmla="*/ 1 w 246"/>
                <a:gd name="T39" fmla="*/ 1 h 310"/>
                <a:gd name="T40" fmla="*/ 1 w 246"/>
                <a:gd name="T41" fmla="*/ 1 h 310"/>
                <a:gd name="T42" fmla="*/ 1 w 246"/>
                <a:gd name="T43" fmla="*/ 1 h 310"/>
                <a:gd name="T44" fmla="*/ 1 w 246"/>
                <a:gd name="T45" fmla="*/ 0 h 310"/>
                <a:gd name="T46" fmla="*/ 1 w 246"/>
                <a:gd name="T47" fmla="*/ 0 h 310"/>
                <a:gd name="T48" fmla="*/ 1 w 246"/>
                <a:gd name="T49" fmla="*/ 0 h 310"/>
                <a:gd name="T50" fmla="*/ 1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1 w 246"/>
                <a:gd name="T69" fmla="*/ 0 h 310"/>
                <a:gd name="T70" fmla="*/ 1 w 246"/>
                <a:gd name="T71" fmla="*/ 0 h 310"/>
                <a:gd name="T72" fmla="*/ 1 w 246"/>
                <a:gd name="T73" fmla="*/ 1 h 310"/>
                <a:gd name="T74" fmla="*/ 1 w 246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1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1 h 187"/>
                <a:gd name="T28" fmla="*/ 0 w 83"/>
                <a:gd name="T29" fmla="*/ 1 h 187"/>
                <a:gd name="T30" fmla="*/ 0 w 83"/>
                <a:gd name="T31" fmla="*/ 1 h 187"/>
                <a:gd name="T32" fmla="*/ 0 w 83"/>
                <a:gd name="T33" fmla="*/ 1 h 187"/>
                <a:gd name="T34" fmla="*/ 0 w 83"/>
                <a:gd name="T35" fmla="*/ 1 h 187"/>
                <a:gd name="T36" fmla="*/ 0 w 83"/>
                <a:gd name="T37" fmla="*/ 1 h 187"/>
                <a:gd name="T38" fmla="*/ 0 w 83"/>
                <a:gd name="T39" fmla="*/ 1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1 h 94"/>
                <a:gd name="T30" fmla="*/ 0 w 44"/>
                <a:gd name="T31" fmla="*/ 1 h 94"/>
                <a:gd name="T32" fmla="*/ 0 w 44"/>
                <a:gd name="T33" fmla="*/ 1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3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4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5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1 h 236"/>
                <a:gd name="T18" fmla="*/ 0 w 198"/>
                <a:gd name="T19" fmla="*/ 1 h 236"/>
                <a:gd name="T20" fmla="*/ 0 w 198"/>
                <a:gd name="T21" fmla="*/ 1 h 236"/>
                <a:gd name="T22" fmla="*/ 0 w 198"/>
                <a:gd name="T23" fmla="*/ 1 h 236"/>
                <a:gd name="T24" fmla="*/ 0 w 198"/>
                <a:gd name="T25" fmla="*/ 1 h 236"/>
                <a:gd name="T26" fmla="*/ 0 w 198"/>
                <a:gd name="T27" fmla="*/ 1 h 236"/>
                <a:gd name="T28" fmla="*/ 0 w 198"/>
                <a:gd name="T29" fmla="*/ 1 h 236"/>
                <a:gd name="T30" fmla="*/ 1 w 198"/>
                <a:gd name="T31" fmla="*/ 1 h 236"/>
                <a:gd name="T32" fmla="*/ 1 w 198"/>
                <a:gd name="T33" fmla="*/ 1 h 236"/>
                <a:gd name="T34" fmla="*/ 1 w 198"/>
                <a:gd name="T35" fmla="*/ 1 h 236"/>
                <a:gd name="T36" fmla="*/ 1 w 198"/>
                <a:gd name="T37" fmla="*/ 1 h 236"/>
                <a:gd name="T38" fmla="*/ 1 w 198"/>
                <a:gd name="T39" fmla="*/ 1 h 236"/>
                <a:gd name="T40" fmla="*/ 1 w 198"/>
                <a:gd name="T41" fmla="*/ 1 h 236"/>
                <a:gd name="T42" fmla="*/ 1 w 198"/>
                <a:gd name="T43" fmla="*/ 1 h 236"/>
                <a:gd name="T44" fmla="*/ 1 w 198"/>
                <a:gd name="T45" fmla="*/ 1 h 236"/>
                <a:gd name="T46" fmla="*/ 1 w 198"/>
                <a:gd name="T47" fmla="*/ 1 h 236"/>
                <a:gd name="T48" fmla="*/ 1 w 198"/>
                <a:gd name="T49" fmla="*/ 1 h 236"/>
                <a:gd name="T50" fmla="*/ 1 w 198"/>
                <a:gd name="T51" fmla="*/ 1 h 236"/>
                <a:gd name="T52" fmla="*/ 1 w 198"/>
                <a:gd name="T53" fmla="*/ 1 h 236"/>
                <a:gd name="T54" fmla="*/ 1 w 198"/>
                <a:gd name="T55" fmla="*/ 1 h 236"/>
                <a:gd name="T56" fmla="*/ 1 w 198"/>
                <a:gd name="T57" fmla="*/ 1 h 236"/>
                <a:gd name="T58" fmla="*/ 1 w 198"/>
                <a:gd name="T59" fmla="*/ 1 h 236"/>
                <a:gd name="T60" fmla="*/ 0 w 198"/>
                <a:gd name="T61" fmla="*/ 1 h 236"/>
                <a:gd name="T62" fmla="*/ 0 w 198"/>
                <a:gd name="T63" fmla="*/ 1 h 236"/>
                <a:gd name="T64" fmla="*/ 0 w 198"/>
                <a:gd name="T65" fmla="*/ 1 h 236"/>
                <a:gd name="T66" fmla="*/ 0 w 198"/>
                <a:gd name="T67" fmla="*/ 1 h 236"/>
                <a:gd name="T68" fmla="*/ 0 w 198"/>
                <a:gd name="T69" fmla="*/ 1 h 236"/>
                <a:gd name="T70" fmla="*/ 0 w 198"/>
                <a:gd name="T71" fmla="*/ 1 h 236"/>
                <a:gd name="T72" fmla="*/ 0 w 198"/>
                <a:gd name="T73" fmla="*/ 1 h 236"/>
                <a:gd name="T74" fmla="*/ 0 w 198"/>
                <a:gd name="T75" fmla="*/ 1 h 236"/>
                <a:gd name="T76" fmla="*/ 0 w 198"/>
                <a:gd name="T77" fmla="*/ 1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1 w 198"/>
                <a:gd name="T91" fmla="*/ 0 h 236"/>
                <a:gd name="T92" fmla="*/ 1 w 198"/>
                <a:gd name="T93" fmla="*/ 0 h 236"/>
                <a:gd name="T94" fmla="*/ 1 w 198"/>
                <a:gd name="T95" fmla="*/ 0 h 236"/>
                <a:gd name="T96" fmla="*/ 1 w 198"/>
                <a:gd name="T97" fmla="*/ 0 h 236"/>
                <a:gd name="T98" fmla="*/ 1 w 198"/>
                <a:gd name="T99" fmla="*/ 0 h 236"/>
                <a:gd name="T100" fmla="*/ 1 w 198"/>
                <a:gd name="T101" fmla="*/ 0 h 236"/>
                <a:gd name="T102" fmla="*/ 1 w 198"/>
                <a:gd name="T103" fmla="*/ 0 h 236"/>
                <a:gd name="T104" fmla="*/ 1 w 198"/>
                <a:gd name="T105" fmla="*/ 0 h 236"/>
                <a:gd name="T106" fmla="*/ 1 w 198"/>
                <a:gd name="T107" fmla="*/ 0 h 236"/>
                <a:gd name="T108" fmla="*/ 1 w 198"/>
                <a:gd name="T109" fmla="*/ 0 h 236"/>
                <a:gd name="T110" fmla="*/ 1 w 198"/>
                <a:gd name="T111" fmla="*/ 0 h 236"/>
                <a:gd name="T112" fmla="*/ 1 w 198"/>
                <a:gd name="T113" fmla="*/ 0 h 236"/>
                <a:gd name="T114" fmla="*/ 1 w 198"/>
                <a:gd name="T115" fmla="*/ 0 h 236"/>
                <a:gd name="T116" fmla="*/ 1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6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 w 128"/>
                <a:gd name="T1" fmla="*/ 0 h 183"/>
                <a:gd name="T2" fmla="*/ 1 w 128"/>
                <a:gd name="T3" fmla="*/ 0 h 183"/>
                <a:gd name="T4" fmla="*/ 1 w 128"/>
                <a:gd name="T5" fmla="*/ 0 h 183"/>
                <a:gd name="T6" fmla="*/ 1 w 128"/>
                <a:gd name="T7" fmla="*/ 0 h 183"/>
                <a:gd name="T8" fmla="*/ 1 w 128"/>
                <a:gd name="T9" fmla="*/ 0 h 183"/>
                <a:gd name="T10" fmla="*/ 0 w 128"/>
                <a:gd name="T11" fmla="*/ 1 h 183"/>
                <a:gd name="T12" fmla="*/ 0 w 128"/>
                <a:gd name="T13" fmla="*/ 1 h 183"/>
                <a:gd name="T14" fmla="*/ 0 w 128"/>
                <a:gd name="T15" fmla="*/ 1 h 183"/>
                <a:gd name="T16" fmla="*/ 0 w 128"/>
                <a:gd name="T17" fmla="*/ 1 h 183"/>
                <a:gd name="T18" fmla="*/ 0 w 128"/>
                <a:gd name="T19" fmla="*/ 1 h 183"/>
                <a:gd name="T20" fmla="*/ 0 w 128"/>
                <a:gd name="T21" fmla="*/ 1 h 183"/>
                <a:gd name="T22" fmla="*/ 0 w 128"/>
                <a:gd name="T23" fmla="*/ 1 h 183"/>
                <a:gd name="T24" fmla="*/ 0 w 128"/>
                <a:gd name="T25" fmla="*/ 1 h 183"/>
                <a:gd name="T26" fmla="*/ 0 w 128"/>
                <a:gd name="T27" fmla="*/ 1 h 183"/>
                <a:gd name="T28" fmla="*/ 0 w 128"/>
                <a:gd name="T29" fmla="*/ 1 h 183"/>
                <a:gd name="T30" fmla="*/ 0 w 128"/>
                <a:gd name="T31" fmla="*/ 1 h 183"/>
                <a:gd name="T32" fmla="*/ 0 w 128"/>
                <a:gd name="T33" fmla="*/ 1 h 183"/>
                <a:gd name="T34" fmla="*/ 0 w 128"/>
                <a:gd name="T35" fmla="*/ 1 h 183"/>
                <a:gd name="T36" fmla="*/ 0 w 128"/>
                <a:gd name="T37" fmla="*/ 1 h 183"/>
                <a:gd name="T38" fmla="*/ 1 w 128"/>
                <a:gd name="T39" fmla="*/ 1 h 183"/>
                <a:gd name="T40" fmla="*/ 1 w 128"/>
                <a:gd name="T41" fmla="*/ 1 h 183"/>
                <a:gd name="T42" fmla="*/ 1 w 128"/>
                <a:gd name="T43" fmla="*/ 0 h 183"/>
                <a:gd name="T44" fmla="*/ 1 w 128"/>
                <a:gd name="T45" fmla="*/ 0 h 183"/>
                <a:gd name="T46" fmla="*/ 1 w 128"/>
                <a:gd name="T47" fmla="*/ 0 h 183"/>
                <a:gd name="T48" fmla="*/ 1 w 128"/>
                <a:gd name="T49" fmla="*/ 0 h 183"/>
                <a:gd name="T50" fmla="*/ 1 w 128"/>
                <a:gd name="T51" fmla="*/ 0 h 183"/>
                <a:gd name="T52" fmla="*/ 1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1 w 128"/>
                <a:gd name="T77" fmla="*/ 0 h 183"/>
                <a:gd name="T78" fmla="*/ 1 w 128"/>
                <a:gd name="T79" fmla="*/ 0 h 183"/>
                <a:gd name="T80" fmla="*/ 1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7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1 h 379"/>
                <a:gd name="T6" fmla="*/ 0 w 323"/>
                <a:gd name="T7" fmla="*/ 1 h 379"/>
                <a:gd name="T8" fmla="*/ 0 w 323"/>
                <a:gd name="T9" fmla="*/ 1 h 379"/>
                <a:gd name="T10" fmla="*/ 0 w 323"/>
                <a:gd name="T11" fmla="*/ 1 h 379"/>
                <a:gd name="T12" fmla="*/ 0 w 323"/>
                <a:gd name="T13" fmla="*/ 1 h 379"/>
                <a:gd name="T14" fmla="*/ 0 w 323"/>
                <a:gd name="T15" fmla="*/ 1 h 379"/>
                <a:gd name="T16" fmla="*/ 0 w 323"/>
                <a:gd name="T17" fmla="*/ 1 h 379"/>
                <a:gd name="T18" fmla="*/ 0 w 323"/>
                <a:gd name="T19" fmla="*/ 1 h 379"/>
                <a:gd name="T20" fmla="*/ 0 w 323"/>
                <a:gd name="T21" fmla="*/ 2 h 379"/>
                <a:gd name="T22" fmla="*/ 1 w 323"/>
                <a:gd name="T23" fmla="*/ 2 h 379"/>
                <a:gd name="T24" fmla="*/ 1 w 323"/>
                <a:gd name="T25" fmla="*/ 2 h 379"/>
                <a:gd name="T26" fmla="*/ 1 w 323"/>
                <a:gd name="T27" fmla="*/ 2 h 379"/>
                <a:gd name="T28" fmla="*/ 1 w 323"/>
                <a:gd name="T29" fmla="*/ 2 h 379"/>
                <a:gd name="T30" fmla="*/ 1 w 323"/>
                <a:gd name="T31" fmla="*/ 2 h 379"/>
                <a:gd name="T32" fmla="*/ 1 w 323"/>
                <a:gd name="T33" fmla="*/ 2 h 379"/>
                <a:gd name="T34" fmla="*/ 1 w 323"/>
                <a:gd name="T35" fmla="*/ 2 h 379"/>
                <a:gd name="T36" fmla="*/ 1 w 323"/>
                <a:gd name="T37" fmla="*/ 2 h 379"/>
                <a:gd name="T38" fmla="*/ 1 w 323"/>
                <a:gd name="T39" fmla="*/ 2 h 379"/>
                <a:gd name="T40" fmla="*/ 1 w 323"/>
                <a:gd name="T41" fmla="*/ 2 h 379"/>
                <a:gd name="T42" fmla="*/ 1 w 323"/>
                <a:gd name="T43" fmla="*/ 2 h 379"/>
                <a:gd name="T44" fmla="*/ 1 w 323"/>
                <a:gd name="T45" fmla="*/ 2 h 379"/>
                <a:gd name="T46" fmla="*/ 1 w 323"/>
                <a:gd name="T47" fmla="*/ 1 h 379"/>
                <a:gd name="T48" fmla="*/ 1 w 323"/>
                <a:gd name="T49" fmla="*/ 1 h 379"/>
                <a:gd name="T50" fmla="*/ 1 w 323"/>
                <a:gd name="T51" fmla="*/ 1 h 379"/>
                <a:gd name="T52" fmla="*/ 0 w 323"/>
                <a:gd name="T53" fmla="*/ 1 h 379"/>
                <a:gd name="T54" fmla="*/ 0 w 323"/>
                <a:gd name="T55" fmla="*/ 1 h 379"/>
                <a:gd name="T56" fmla="*/ 0 w 323"/>
                <a:gd name="T57" fmla="*/ 1 h 379"/>
                <a:gd name="T58" fmla="*/ 0 w 323"/>
                <a:gd name="T59" fmla="*/ 1 h 379"/>
                <a:gd name="T60" fmla="*/ 0 w 323"/>
                <a:gd name="T61" fmla="*/ 1 h 379"/>
                <a:gd name="T62" fmla="*/ 0 w 323"/>
                <a:gd name="T63" fmla="*/ 1 h 379"/>
                <a:gd name="T64" fmla="*/ 0 w 323"/>
                <a:gd name="T65" fmla="*/ 1 h 379"/>
                <a:gd name="T66" fmla="*/ 0 w 323"/>
                <a:gd name="T67" fmla="*/ 1 h 379"/>
                <a:gd name="T68" fmla="*/ 0 w 323"/>
                <a:gd name="T69" fmla="*/ 0 h 379"/>
                <a:gd name="T70" fmla="*/ 0 w 323"/>
                <a:gd name="T71" fmla="*/ 0 h 379"/>
                <a:gd name="T72" fmla="*/ 1 w 323"/>
                <a:gd name="T73" fmla="*/ 0 h 379"/>
                <a:gd name="T74" fmla="*/ 1 w 323"/>
                <a:gd name="T75" fmla="*/ 0 h 379"/>
                <a:gd name="T76" fmla="*/ 1 w 323"/>
                <a:gd name="T77" fmla="*/ 0 h 379"/>
                <a:gd name="T78" fmla="*/ 1 w 323"/>
                <a:gd name="T79" fmla="*/ 0 h 379"/>
                <a:gd name="T80" fmla="*/ 1 w 323"/>
                <a:gd name="T81" fmla="*/ 0 h 379"/>
                <a:gd name="T82" fmla="*/ 1 w 323"/>
                <a:gd name="T83" fmla="*/ 0 h 379"/>
                <a:gd name="T84" fmla="*/ 1 w 323"/>
                <a:gd name="T85" fmla="*/ 0 h 379"/>
                <a:gd name="T86" fmla="*/ 1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8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1 w 282"/>
                <a:gd name="T1" fmla="*/ 0 h 253"/>
                <a:gd name="T2" fmla="*/ 1 w 282"/>
                <a:gd name="T3" fmla="*/ 0 h 253"/>
                <a:gd name="T4" fmla="*/ 1 w 282"/>
                <a:gd name="T5" fmla="*/ 0 h 253"/>
                <a:gd name="T6" fmla="*/ 1 w 282"/>
                <a:gd name="T7" fmla="*/ 0 h 253"/>
                <a:gd name="T8" fmla="*/ 1 w 282"/>
                <a:gd name="T9" fmla="*/ 1 h 253"/>
                <a:gd name="T10" fmla="*/ 1 w 282"/>
                <a:gd name="T11" fmla="*/ 1 h 253"/>
                <a:gd name="T12" fmla="*/ 1 w 282"/>
                <a:gd name="T13" fmla="*/ 1 h 253"/>
                <a:gd name="T14" fmla="*/ 1 w 282"/>
                <a:gd name="T15" fmla="*/ 1 h 253"/>
                <a:gd name="T16" fmla="*/ 1 w 282"/>
                <a:gd name="T17" fmla="*/ 1 h 253"/>
                <a:gd name="T18" fmla="*/ 1 w 282"/>
                <a:gd name="T19" fmla="*/ 1 h 253"/>
                <a:gd name="T20" fmla="*/ 1 w 282"/>
                <a:gd name="T21" fmla="*/ 1 h 253"/>
                <a:gd name="T22" fmla="*/ 1 w 282"/>
                <a:gd name="T23" fmla="*/ 1 h 253"/>
                <a:gd name="T24" fmla="*/ 1 w 282"/>
                <a:gd name="T25" fmla="*/ 1 h 253"/>
                <a:gd name="T26" fmla="*/ 1 w 282"/>
                <a:gd name="T27" fmla="*/ 1 h 253"/>
                <a:gd name="T28" fmla="*/ 1 w 282"/>
                <a:gd name="T29" fmla="*/ 1 h 253"/>
                <a:gd name="T30" fmla="*/ 1 w 282"/>
                <a:gd name="T31" fmla="*/ 1 h 253"/>
                <a:gd name="T32" fmla="*/ 1 w 282"/>
                <a:gd name="T33" fmla="*/ 1 h 253"/>
                <a:gd name="T34" fmla="*/ 1 w 282"/>
                <a:gd name="T35" fmla="*/ 1 h 253"/>
                <a:gd name="T36" fmla="*/ 1 w 282"/>
                <a:gd name="T37" fmla="*/ 1 h 253"/>
                <a:gd name="T38" fmla="*/ 1 w 282"/>
                <a:gd name="T39" fmla="*/ 1 h 253"/>
                <a:gd name="T40" fmla="*/ 1 w 282"/>
                <a:gd name="T41" fmla="*/ 1 h 253"/>
                <a:gd name="T42" fmla="*/ 1 w 282"/>
                <a:gd name="T43" fmla="*/ 1 h 253"/>
                <a:gd name="T44" fmla="*/ 1 w 282"/>
                <a:gd name="T45" fmla="*/ 1 h 253"/>
                <a:gd name="T46" fmla="*/ 1 w 282"/>
                <a:gd name="T47" fmla="*/ 1 h 253"/>
                <a:gd name="T48" fmla="*/ 1 w 282"/>
                <a:gd name="T49" fmla="*/ 1 h 253"/>
                <a:gd name="T50" fmla="*/ 1 w 282"/>
                <a:gd name="T51" fmla="*/ 1 h 253"/>
                <a:gd name="T52" fmla="*/ 1 w 282"/>
                <a:gd name="T53" fmla="*/ 0 h 253"/>
                <a:gd name="T54" fmla="*/ 1 w 282"/>
                <a:gd name="T55" fmla="*/ 0 h 253"/>
                <a:gd name="T56" fmla="*/ 1 w 282"/>
                <a:gd name="T57" fmla="*/ 0 h 253"/>
                <a:gd name="T58" fmla="*/ 1 w 282"/>
                <a:gd name="T59" fmla="*/ 0 h 253"/>
                <a:gd name="T60" fmla="*/ 1 w 282"/>
                <a:gd name="T61" fmla="*/ 0 h 253"/>
                <a:gd name="T62" fmla="*/ 1 w 282"/>
                <a:gd name="T63" fmla="*/ 0 h 253"/>
                <a:gd name="T64" fmla="*/ 1 w 282"/>
                <a:gd name="T65" fmla="*/ 0 h 253"/>
                <a:gd name="T66" fmla="*/ 1 w 282"/>
                <a:gd name="T67" fmla="*/ 0 h 253"/>
                <a:gd name="T68" fmla="*/ 1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1 w 282"/>
                <a:gd name="T107" fmla="*/ 0 h 253"/>
                <a:gd name="T108" fmla="*/ 1 w 282"/>
                <a:gd name="T109" fmla="*/ 0 h 253"/>
                <a:gd name="T110" fmla="*/ 1 w 282"/>
                <a:gd name="T111" fmla="*/ 0 h 253"/>
                <a:gd name="T112" fmla="*/ 1 w 282"/>
                <a:gd name="T113" fmla="*/ 0 h 253"/>
                <a:gd name="T114" fmla="*/ 1 w 282"/>
                <a:gd name="T115" fmla="*/ 0 h 253"/>
                <a:gd name="T116" fmla="*/ 1 w 282"/>
                <a:gd name="T117" fmla="*/ 0 h 253"/>
                <a:gd name="T118" fmla="*/ 1 w 282"/>
                <a:gd name="T119" fmla="*/ 0 h 253"/>
                <a:gd name="T120" fmla="*/ 1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9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1 h 236"/>
                <a:gd name="T4" fmla="*/ 0 w 115"/>
                <a:gd name="T5" fmla="*/ 1 h 236"/>
                <a:gd name="T6" fmla="*/ 0 w 115"/>
                <a:gd name="T7" fmla="*/ 1 h 236"/>
                <a:gd name="T8" fmla="*/ 0 w 115"/>
                <a:gd name="T9" fmla="*/ 1 h 236"/>
                <a:gd name="T10" fmla="*/ 0 w 115"/>
                <a:gd name="T11" fmla="*/ 1 h 236"/>
                <a:gd name="T12" fmla="*/ 0 w 115"/>
                <a:gd name="T13" fmla="*/ 1 h 236"/>
                <a:gd name="T14" fmla="*/ 0 w 115"/>
                <a:gd name="T15" fmla="*/ 1 h 236"/>
                <a:gd name="T16" fmla="*/ 0 w 115"/>
                <a:gd name="T17" fmla="*/ 1 h 236"/>
                <a:gd name="T18" fmla="*/ 0 w 115"/>
                <a:gd name="T19" fmla="*/ 1 h 236"/>
                <a:gd name="T20" fmla="*/ 0 w 115"/>
                <a:gd name="T21" fmla="*/ 1 h 236"/>
                <a:gd name="T22" fmla="*/ 0 w 115"/>
                <a:gd name="T23" fmla="*/ 1 h 236"/>
                <a:gd name="T24" fmla="*/ 0 w 115"/>
                <a:gd name="T25" fmla="*/ 1 h 236"/>
                <a:gd name="T26" fmla="*/ 0 w 115"/>
                <a:gd name="T27" fmla="*/ 1 h 236"/>
                <a:gd name="T28" fmla="*/ 0 w 115"/>
                <a:gd name="T29" fmla="*/ 1 h 236"/>
                <a:gd name="T30" fmla="*/ 0 w 115"/>
                <a:gd name="T31" fmla="*/ 1 h 236"/>
                <a:gd name="T32" fmla="*/ 0 w 115"/>
                <a:gd name="T33" fmla="*/ 1 h 236"/>
                <a:gd name="T34" fmla="*/ 0 w 115"/>
                <a:gd name="T35" fmla="*/ 1 h 236"/>
                <a:gd name="T36" fmla="*/ 0 w 115"/>
                <a:gd name="T37" fmla="*/ 1 h 236"/>
                <a:gd name="T38" fmla="*/ 0 w 115"/>
                <a:gd name="T39" fmla="*/ 1 h 236"/>
                <a:gd name="T40" fmla="*/ 0 w 115"/>
                <a:gd name="T41" fmla="*/ 1 h 236"/>
                <a:gd name="T42" fmla="*/ 0 w 115"/>
                <a:gd name="T43" fmla="*/ 1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0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1 w 245"/>
                <a:gd name="T1" fmla="*/ 1 h 310"/>
                <a:gd name="T2" fmla="*/ 1 w 245"/>
                <a:gd name="T3" fmla="*/ 1 h 310"/>
                <a:gd name="T4" fmla="*/ 1 w 245"/>
                <a:gd name="T5" fmla="*/ 1 h 310"/>
                <a:gd name="T6" fmla="*/ 1 w 245"/>
                <a:gd name="T7" fmla="*/ 1 h 310"/>
                <a:gd name="T8" fmla="*/ 1 w 245"/>
                <a:gd name="T9" fmla="*/ 1 h 310"/>
                <a:gd name="T10" fmla="*/ 1 w 245"/>
                <a:gd name="T11" fmla="*/ 1 h 310"/>
                <a:gd name="T12" fmla="*/ 1 w 245"/>
                <a:gd name="T13" fmla="*/ 1 h 310"/>
                <a:gd name="T14" fmla="*/ 1 w 245"/>
                <a:gd name="T15" fmla="*/ 1 h 310"/>
                <a:gd name="T16" fmla="*/ 1 w 245"/>
                <a:gd name="T17" fmla="*/ 1 h 310"/>
                <a:gd name="T18" fmla="*/ 1 w 245"/>
                <a:gd name="T19" fmla="*/ 1 h 310"/>
                <a:gd name="T20" fmla="*/ 1 w 245"/>
                <a:gd name="T21" fmla="*/ 1 h 310"/>
                <a:gd name="T22" fmla="*/ 1 w 245"/>
                <a:gd name="T23" fmla="*/ 2 h 310"/>
                <a:gd name="T24" fmla="*/ 1 w 245"/>
                <a:gd name="T25" fmla="*/ 2 h 310"/>
                <a:gd name="T26" fmla="*/ 1 w 245"/>
                <a:gd name="T27" fmla="*/ 2 h 310"/>
                <a:gd name="T28" fmla="*/ 1 w 245"/>
                <a:gd name="T29" fmla="*/ 1 h 310"/>
                <a:gd name="T30" fmla="*/ 1 w 245"/>
                <a:gd name="T31" fmla="*/ 1 h 310"/>
                <a:gd name="T32" fmla="*/ 1 w 245"/>
                <a:gd name="T33" fmla="*/ 1 h 310"/>
                <a:gd name="T34" fmla="*/ 1 w 245"/>
                <a:gd name="T35" fmla="*/ 1 h 310"/>
                <a:gd name="T36" fmla="*/ 1 w 245"/>
                <a:gd name="T37" fmla="*/ 1 h 310"/>
                <a:gd name="T38" fmla="*/ 1 w 245"/>
                <a:gd name="T39" fmla="*/ 1 h 310"/>
                <a:gd name="T40" fmla="*/ 1 w 245"/>
                <a:gd name="T41" fmla="*/ 1 h 310"/>
                <a:gd name="T42" fmla="*/ 1 w 245"/>
                <a:gd name="T43" fmla="*/ 1 h 310"/>
                <a:gd name="T44" fmla="*/ 1 w 245"/>
                <a:gd name="T45" fmla="*/ 0 h 310"/>
                <a:gd name="T46" fmla="*/ 1 w 245"/>
                <a:gd name="T47" fmla="*/ 0 h 310"/>
                <a:gd name="T48" fmla="*/ 1 w 245"/>
                <a:gd name="T49" fmla="*/ 0 h 310"/>
                <a:gd name="T50" fmla="*/ 1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1 w 245"/>
                <a:gd name="T69" fmla="*/ 0 h 310"/>
                <a:gd name="T70" fmla="*/ 1 w 245"/>
                <a:gd name="T71" fmla="*/ 0 h 310"/>
                <a:gd name="T72" fmla="*/ 1 w 245"/>
                <a:gd name="T73" fmla="*/ 1 h 310"/>
                <a:gd name="T74" fmla="*/ 1 w 245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1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7" name="Group 613"/>
          <p:cNvGrpSpPr>
            <a:grpSpLocks/>
          </p:cNvGrpSpPr>
          <p:nvPr/>
        </p:nvGrpSpPr>
        <p:grpSpPr bwMode="auto">
          <a:xfrm>
            <a:off x="6400800" y="1457325"/>
            <a:ext cx="814388" cy="854075"/>
            <a:chOff x="4180" y="744"/>
            <a:chExt cx="513" cy="538"/>
          </a:xfrm>
        </p:grpSpPr>
        <p:sp>
          <p:nvSpPr>
            <p:cNvPr id="2227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0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31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78" name="Group 245"/>
          <p:cNvGrpSpPr>
            <a:grpSpLocks/>
          </p:cNvGrpSpPr>
          <p:nvPr/>
        </p:nvGrpSpPr>
        <p:grpSpPr bwMode="auto">
          <a:xfrm>
            <a:off x="5410200" y="2676525"/>
            <a:ext cx="814388" cy="701675"/>
            <a:chOff x="2923" y="3345"/>
            <a:chExt cx="513" cy="442"/>
          </a:xfrm>
        </p:grpSpPr>
        <p:sp>
          <p:nvSpPr>
            <p:cNvPr id="2222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5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79" name="Group 637"/>
          <p:cNvGrpSpPr>
            <a:grpSpLocks/>
          </p:cNvGrpSpPr>
          <p:nvPr/>
        </p:nvGrpSpPr>
        <p:grpSpPr bwMode="auto">
          <a:xfrm>
            <a:off x="7132638" y="4673600"/>
            <a:ext cx="814387" cy="701675"/>
            <a:chOff x="2923" y="3345"/>
            <a:chExt cx="513" cy="442"/>
          </a:xfrm>
        </p:grpSpPr>
        <p:sp>
          <p:nvSpPr>
            <p:cNvPr id="2217" name="Rectangle 63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Rectangle 63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Text Box 64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0" name="Line 64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Line 64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0" name="Group 643"/>
          <p:cNvGrpSpPr>
            <a:grpSpLocks/>
          </p:cNvGrpSpPr>
          <p:nvPr/>
        </p:nvGrpSpPr>
        <p:grpSpPr bwMode="auto">
          <a:xfrm>
            <a:off x="6400800" y="4325938"/>
            <a:ext cx="814388" cy="701675"/>
            <a:chOff x="2923" y="3345"/>
            <a:chExt cx="513" cy="442"/>
          </a:xfrm>
        </p:grpSpPr>
        <p:sp>
          <p:nvSpPr>
            <p:cNvPr id="2212" name="Rectangle 64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Rectangle 64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Text Box 64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5" name="Line 64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6" name="Line 64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1" name="Group 649"/>
          <p:cNvGrpSpPr>
            <a:grpSpLocks/>
          </p:cNvGrpSpPr>
          <p:nvPr/>
        </p:nvGrpSpPr>
        <p:grpSpPr bwMode="auto">
          <a:xfrm>
            <a:off x="6942138" y="3852863"/>
            <a:ext cx="814387" cy="701675"/>
            <a:chOff x="2923" y="3345"/>
            <a:chExt cx="513" cy="442"/>
          </a:xfrm>
        </p:grpSpPr>
        <p:sp>
          <p:nvSpPr>
            <p:cNvPr id="2207" name="Rectangle 6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8" name="Rectangle 6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Text Box 6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0" name="Line 6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" name="Line 6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2" name="Group 655"/>
          <p:cNvGrpSpPr>
            <a:grpSpLocks/>
          </p:cNvGrpSpPr>
          <p:nvPr/>
        </p:nvGrpSpPr>
        <p:grpSpPr bwMode="auto">
          <a:xfrm>
            <a:off x="6248400" y="3286125"/>
            <a:ext cx="814388" cy="701675"/>
            <a:chOff x="2923" y="3345"/>
            <a:chExt cx="513" cy="442"/>
          </a:xfrm>
        </p:grpSpPr>
        <p:sp>
          <p:nvSpPr>
            <p:cNvPr id="2202" name="Rectangle 6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3" name="Rectangle 6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4" name="Text Box 6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5" name="Line 6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6" name="Line 6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3" name="Group 661"/>
          <p:cNvGrpSpPr>
            <a:grpSpLocks/>
          </p:cNvGrpSpPr>
          <p:nvPr/>
        </p:nvGrpSpPr>
        <p:grpSpPr bwMode="auto">
          <a:xfrm>
            <a:off x="6775450" y="2543175"/>
            <a:ext cx="814388" cy="701675"/>
            <a:chOff x="2923" y="3345"/>
            <a:chExt cx="513" cy="442"/>
          </a:xfrm>
        </p:grpSpPr>
        <p:sp>
          <p:nvSpPr>
            <p:cNvPr id="219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4" name="Group 623"/>
          <p:cNvGrpSpPr>
            <a:grpSpLocks/>
          </p:cNvGrpSpPr>
          <p:nvPr/>
        </p:nvGrpSpPr>
        <p:grpSpPr bwMode="auto">
          <a:xfrm>
            <a:off x="8153400" y="4657725"/>
            <a:ext cx="814388" cy="854075"/>
            <a:chOff x="4180" y="744"/>
            <a:chExt cx="513" cy="538"/>
          </a:xfrm>
        </p:grpSpPr>
        <p:sp>
          <p:nvSpPr>
            <p:cNvPr id="2190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4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5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6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5" name="Group 632"/>
          <p:cNvGrpSpPr>
            <a:grpSpLocks/>
          </p:cNvGrpSpPr>
          <p:nvPr/>
        </p:nvGrpSpPr>
        <p:grpSpPr bwMode="auto">
          <a:xfrm rot="3750715">
            <a:off x="6123782" y="3132931"/>
            <a:ext cx="3544888" cy="434975"/>
            <a:chOff x="2937" y="3579"/>
            <a:chExt cx="2382" cy="274"/>
          </a:xfrm>
        </p:grpSpPr>
        <p:sp>
          <p:nvSpPr>
            <p:cNvPr id="2186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2188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9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0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UDP: User Datagram Protocol </a:t>
            </a:r>
            <a:r>
              <a:rPr lang="en-US" sz="2800" smtClean="0"/>
              <a:t>[RFC 768]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r>
              <a:rPr lang="en-US" sz="2000" smtClean="0"/>
              <a:t>“no frills,” “bare bones” Internet transport protocol</a:t>
            </a:r>
          </a:p>
          <a:p>
            <a:r>
              <a:rPr lang="en-US" sz="2000" smtClean="0"/>
              <a:t>“best effort” service, UDP segments may be:</a:t>
            </a:r>
          </a:p>
          <a:p>
            <a:pPr lvl="1"/>
            <a:r>
              <a:rPr lang="en-US" sz="2000" smtClean="0"/>
              <a:t>lost</a:t>
            </a:r>
          </a:p>
          <a:p>
            <a:pPr lvl="1"/>
            <a:r>
              <a:rPr lang="en-US" sz="2000" smtClean="0"/>
              <a:t>delivered out of order to app</a:t>
            </a:r>
          </a:p>
          <a:p>
            <a:r>
              <a:rPr lang="en-US" sz="2000" i="1" smtClean="0">
                <a:solidFill>
                  <a:srgbClr val="FF0000"/>
                </a:solidFill>
              </a:rPr>
              <a:t>connectionless:</a:t>
            </a:r>
            <a:endParaRPr lang="en-US" sz="2400" smtClean="0"/>
          </a:p>
          <a:p>
            <a:pPr lvl="1"/>
            <a:r>
              <a:rPr lang="en-US" sz="2000" smtClean="0"/>
              <a:t>no handshaking between UDP sender, receiver</a:t>
            </a:r>
          </a:p>
          <a:p>
            <a:pPr lvl="1"/>
            <a:r>
              <a:rPr lang="en-US" sz="2000" smtClean="0"/>
              <a:t>each UDP segment handled independently of others</a:t>
            </a:r>
          </a:p>
          <a:p>
            <a:endParaRPr lang="en-US" sz="240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Why is there a UDP?</a:t>
            </a:r>
            <a:endParaRPr lang="en-US" sz="2400" smtClean="0"/>
          </a:p>
          <a:p>
            <a:r>
              <a:rPr lang="en-US" sz="2000" smtClean="0"/>
              <a:t>no connection establishment (which can add delay)</a:t>
            </a:r>
          </a:p>
          <a:p>
            <a:r>
              <a:rPr lang="en-US" sz="2000" smtClean="0"/>
              <a:t>simple: no connection state at sender, receiver</a:t>
            </a:r>
          </a:p>
          <a:p>
            <a:r>
              <a:rPr lang="en-US" sz="2000" smtClean="0"/>
              <a:t>small segment header</a:t>
            </a:r>
          </a:p>
          <a:p>
            <a:r>
              <a:rPr lang="en-US" sz="2000" smtClean="0"/>
              <a:t>no congestion control: UDP can blast away as fast as desired</a:t>
            </a:r>
            <a:endParaRPr lang="en-US" sz="2400" smtClean="0"/>
          </a:p>
          <a:p>
            <a:endParaRPr lang="en-US" sz="2400" smtClean="0"/>
          </a:p>
        </p:txBody>
      </p:sp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7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034AC9-0AB4-4793-A4A8-E3E01CA8B5A1}" type="slidenum">
              <a:rPr lang="en-US" smtClean="0">
                <a:cs typeface="Arial" pitchFamily="34" charset="0"/>
              </a:rPr>
              <a:pPr/>
              <a:t>33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5257800" y="1524000"/>
            <a:ext cx="3657600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TCP: Overview   </a:t>
            </a:r>
            <a:r>
              <a:rPr lang="en-US" sz="2000" smtClean="0"/>
              <a:t>RFCs: 793, 1122, 1323, 2018, 2581</a:t>
            </a:r>
            <a:endParaRPr 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3581400"/>
          </a:xfrm>
        </p:spPr>
        <p:txBody>
          <a:bodyPr/>
          <a:lstStyle/>
          <a:p>
            <a:r>
              <a:rPr lang="en-US" sz="1800" smtClean="0">
                <a:solidFill>
                  <a:srgbClr val="FF0000"/>
                </a:solidFill>
              </a:rPr>
              <a:t>full duplex data:</a:t>
            </a:r>
            <a:endParaRPr lang="en-US" sz="1800" smtClean="0"/>
          </a:p>
          <a:p>
            <a:pPr lvl="1"/>
            <a:r>
              <a:rPr lang="en-US" sz="1600" smtClean="0"/>
              <a:t>bi-directional data flow in same connection</a:t>
            </a:r>
          </a:p>
          <a:p>
            <a:pPr lvl="1"/>
            <a:r>
              <a:rPr lang="en-US" sz="1600" smtClean="0"/>
              <a:t>MSS: maximum segment size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connection-oriented:</a:t>
            </a:r>
            <a:r>
              <a:rPr lang="en-US" sz="1800" smtClean="0"/>
              <a:t> </a:t>
            </a:r>
          </a:p>
          <a:p>
            <a:pPr lvl="1"/>
            <a:r>
              <a:rPr lang="en-US" sz="1600" smtClean="0"/>
              <a:t>handshaking (exchange of control msgs) init’s sender, receiver state before data exchange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flow controlled:</a:t>
            </a:r>
          </a:p>
          <a:p>
            <a:pPr lvl="1"/>
            <a:r>
              <a:rPr lang="en-US" sz="1600" smtClean="0"/>
              <a:t>sender will not overwhelm receiver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276850" y="1524000"/>
            <a:ext cx="3657600" cy="3352800"/>
          </a:xfrm>
        </p:spPr>
        <p:txBody>
          <a:bodyPr/>
          <a:lstStyle/>
          <a:p>
            <a:r>
              <a:rPr lang="en-US" sz="1800" smtClean="0">
                <a:solidFill>
                  <a:srgbClr val="FF0000"/>
                </a:solidFill>
              </a:rPr>
              <a:t>point-to-point:</a:t>
            </a:r>
            <a:endParaRPr lang="en-US" sz="1800" smtClean="0"/>
          </a:p>
          <a:p>
            <a:pPr lvl="1"/>
            <a:r>
              <a:rPr lang="en-US" sz="1600" smtClean="0"/>
              <a:t>one sender, one receiver</a:t>
            </a:r>
            <a:r>
              <a:rPr lang="en-US" sz="160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reliable, in-order </a:t>
            </a:r>
            <a:r>
              <a:rPr lang="en-US" sz="1800" i="1" smtClean="0">
                <a:solidFill>
                  <a:srgbClr val="FF0000"/>
                </a:solidFill>
              </a:rPr>
              <a:t>byte steam:</a:t>
            </a:r>
            <a:endParaRPr lang="en-US" sz="1800" i="1" smtClean="0"/>
          </a:p>
          <a:p>
            <a:pPr lvl="1"/>
            <a:r>
              <a:rPr lang="en-US" sz="1600" smtClean="0"/>
              <a:t>no “message boundaries”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pipelined:</a:t>
            </a:r>
            <a:endParaRPr lang="en-US" sz="1800" smtClean="0"/>
          </a:p>
          <a:p>
            <a:pPr lvl="1"/>
            <a:r>
              <a:rPr lang="en-US" sz="1600" smtClean="0"/>
              <a:t>TCP congestion and flow control set window size</a:t>
            </a:r>
          </a:p>
          <a:p>
            <a:r>
              <a:rPr lang="en-US" sz="1800" i="1" smtClean="0">
                <a:solidFill>
                  <a:srgbClr val="FF0000"/>
                </a:solidFill>
              </a:rPr>
              <a:t>send &amp; receive buffers</a:t>
            </a:r>
            <a:endParaRPr lang="en-US" sz="1800" i="1" smtClean="0"/>
          </a:p>
          <a:p>
            <a:endParaRPr lang="en-US" sz="1800" smtClean="0"/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BABB40-1F32-4EE9-AC64-998CEFB925DE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974850" y="5181600"/>
          <a:ext cx="60261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6602400" imgH="1122840" progId="Visio.Drawing.11">
                  <p:embed/>
                </p:oleObj>
              </mc:Choice>
              <mc:Fallback>
                <p:oleObj name="VISIO" r:id="rId4" imgW="6602400" imgH="11228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5181600"/>
                        <a:ext cx="602615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9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TCP seq. #’s and ACKs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dirty="0" smtClean="0">
                <a:solidFill>
                  <a:srgbClr val="FF0000"/>
                </a:solidFill>
              </a:rPr>
              <a:t>Seq. #’s:</a:t>
            </a:r>
            <a:endParaRPr lang="en-US" sz="2000" dirty="0" smtClean="0"/>
          </a:p>
          <a:p>
            <a:pPr lvl="1"/>
            <a:r>
              <a:rPr lang="en-US" sz="2000" dirty="0" smtClean="0"/>
              <a:t>byte stream “number” of first byte in segment’s data</a:t>
            </a:r>
            <a:endParaRPr lang="en-US" sz="1800" dirty="0" smtClean="0"/>
          </a:p>
          <a:p>
            <a:pPr>
              <a:buFont typeface="ZapfDingbats" pitchFamily="82" charset="2"/>
              <a:buNone/>
            </a:pPr>
            <a:r>
              <a:rPr lang="en-US" sz="2000" u="sng" dirty="0" smtClean="0">
                <a:solidFill>
                  <a:srgbClr val="FF0000"/>
                </a:solidFill>
              </a:rPr>
              <a:t>ACKs:</a:t>
            </a:r>
            <a:endParaRPr lang="en-US" sz="2000" dirty="0" smtClean="0"/>
          </a:p>
          <a:p>
            <a:pPr lvl="1"/>
            <a:r>
              <a:rPr lang="en-US" sz="2000" dirty="0" err="1" smtClean="0"/>
              <a:t>seq</a:t>
            </a:r>
            <a:r>
              <a:rPr lang="en-US" sz="2000" dirty="0" smtClean="0"/>
              <a:t> # of next byte expected from other side</a:t>
            </a:r>
          </a:p>
          <a:p>
            <a:pPr lvl="1"/>
            <a:r>
              <a:rPr lang="en-US" sz="2000" smtClean="0"/>
              <a:t>cumulative ACK</a:t>
            </a:r>
            <a:endParaRPr lang="en-US" sz="2000" dirty="0" smtClean="0"/>
          </a:p>
        </p:txBody>
      </p:sp>
      <p:sp>
        <p:nvSpPr>
          <p:cNvPr id="71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2C8F2F-45DB-443F-A576-C373CFF0A270}" type="slidenum">
              <a:rPr lang="en-US" smtClean="0">
                <a:cs typeface="Arial" pitchFamily="34" charset="0"/>
              </a:rPr>
              <a:pPr/>
              <a:t>35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5029200" y="1322388"/>
            <a:ext cx="3895725" cy="4906962"/>
            <a:chOff x="3800475" y="1322388"/>
            <a:chExt cx="5116164" cy="4906962"/>
          </a:xfrm>
        </p:grpSpPr>
        <p:sp>
          <p:nvSpPr>
            <p:cNvPr id="4105" name="Line 2"/>
            <p:cNvSpPr>
              <a:spLocks noChangeShapeType="1"/>
            </p:cNvSpPr>
            <p:nvPr/>
          </p:nvSpPr>
          <p:spPr bwMode="auto">
            <a:xfrm>
              <a:off x="4972050" y="4686300"/>
              <a:ext cx="2790825" cy="5619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3"/>
            <p:cNvSpPr>
              <a:spLocks noChangeShapeType="1"/>
            </p:cNvSpPr>
            <p:nvPr/>
          </p:nvSpPr>
          <p:spPr bwMode="auto">
            <a:xfrm>
              <a:off x="4895850" y="2238375"/>
              <a:ext cx="2619375" cy="5715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98" name="Object 6"/>
            <p:cNvGraphicFramePr>
              <a:graphicFrameLocks noChangeAspect="1"/>
            </p:cNvGraphicFramePr>
            <p:nvPr/>
          </p:nvGraphicFramePr>
          <p:xfrm>
            <a:off x="4133850" y="1408113"/>
            <a:ext cx="606425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Clip" r:id="rId4" imgW="1305000" imgH="1085760" progId="MS_ClipArt_Gallery.5">
                    <p:embed/>
                  </p:oleObj>
                </mc:Choice>
                <mc:Fallback>
                  <p:oleObj name="Clip" r:id="rId4" imgW="1305000" imgH="10857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3850" y="1408113"/>
                          <a:ext cx="606425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7"/>
            <p:cNvGraphicFramePr>
              <a:graphicFrameLocks noChangeAspect="1"/>
            </p:cNvGraphicFramePr>
            <p:nvPr/>
          </p:nvGraphicFramePr>
          <p:xfrm>
            <a:off x="7658100" y="1322388"/>
            <a:ext cx="606425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Clip" r:id="rId6" imgW="1305000" imgH="1085760" progId="MS_ClipArt_Gallery.5">
                    <p:embed/>
                  </p:oleObj>
                </mc:Choice>
                <mc:Fallback>
                  <p:oleObj name="Clip" r:id="rId6" imgW="1305000" imgH="10857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8100" y="1322388"/>
                          <a:ext cx="606425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Text Box 8"/>
            <p:cNvSpPr txBox="1">
              <a:spLocks noChangeArrowheads="1"/>
            </p:cNvSpPr>
            <p:nvPr/>
          </p:nvSpPr>
          <p:spPr bwMode="auto">
            <a:xfrm>
              <a:off x="4783138" y="1460500"/>
              <a:ext cx="8376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Host A</a:t>
              </a:r>
            </a:p>
          </p:txBody>
        </p:sp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6775451" y="1450975"/>
              <a:ext cx="848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Host B</a:t>
              </a:r>
            </a:p>
          </p:txBody>
        </p:sp>
        <p:sp>
          <p:nvSpPr>
            <p:cNvPr id="4109" name="Text Box 10"/>
            <p:cNvSpPr txBox="1">
              <a:spLocks noChangeArrowheads="1"/>
            </p:cNvSpPr>
            <p:nvPr/>
          </p:nvSpPr>
          <p:spPr bwMode="auto">
            <a:xfrm rot="975477">
              <a:off x="4805372" y="2234812"/>
              <a:ext cx="27701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Seq=42, ACK=79, data = ‘C’</a:t>
              </a:r>
            </a:p>
          </p:txBody>
        </p:sp>
        <p:sp>
          <p:nvSpPr>
            <p:cNvPr id="4110" name="Text Box 11"/>
            <p:cNvSpPr txBox="1">
              <a:spLocks noChangeArrowheads="1"/>
            </p:cNvSpPr>
            <p:nvPr/>
          </p:nvSpPr>
          <p:spPr bwMode="auto">
            <a:xfrm rot="-1320687">
              <a:off x="4860935" y="3292087"/>
              <a:ext cx="27701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Seq=79, ACK=43, data = ‘C’</a:t>
              </a:r>
            </a:p>
          </p:txBody>
        </p:sp>
        <p:sp>
          <p:nvSpPr>
            <p:cNvPr id="4111" name="Text Box 12"/>
            <p:cNvSpPr txBox="1">
              <a:spLocks noChangeArrowheads="1"/>
            </p:cNvSpPr>
            <p:nvPr/>
          </p:nvSpPr>
          <p:spPr bwMode="auto">
            <a:xfrm rot="848342">
              <a:off x="4981833" y="4533512"/>
              <a:ext cx="179970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Seq=43, ACK=80</a:t>
              </a:r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4022725" y="1931988"/>
              <a:ext cx="7245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User</a:t>
              </a:r>
            </a:p>
            <a:p>
              <a:r>
                <a:rPr lang="en-US" sz="1200"/>
                <a:t>types</a:t>
              </a:r>
            </a:p>
            <a:p>
              <a:r>
                <a:rPr lang="en-US" sz="1200"/>
                <a:t>‘C’</a:t>
              </a:r>
            </a:p>
          </p:txBody>
        </p:sp>
        <p:sp>
          <p:nvSpPr>
            <p:cNvPr id="4113" name="Text Box 14"/>
            <p:cNvSpPr txBox="1">
              <a:spLocks noChangeArrowheads="1"/>
            </p:cNvSpPr>
            <p:nvPr/>
          </p:nvSpPr>
          <p:spPr bwMode="auto">
            <a:xfrm>
              <a:off x="3800475" y="4046538"/>
              <a:ext cx="118501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host ACKs</a:t>
              </a:r>
            </a:p>
            <a:p>
              <a:r>
                <a:rPr lang="en-US" sz="1200"/>
                <a:t>receipt </a:t>
              </a:r>
            </a:p>
            <a:p>
              <a:r>
                <a:rPr lang="en-US" sz="1200"/>
                <a:t>of echoed</a:t>
              </a:r>
            </a:p>
            <a:p>
              <a:r>
                <a:rPr lang="en-US" sz="1200"/>
                <a:t>‘C’</a:t>
              </a:r>
            </a:p>
          </p:txBody>
        </p:sp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7496177" y="2589213"/>
              <a:ext cx="12382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host ACKs</a:t>
              </a:r>
            </a:p>
            <a:p>
              <a:r>
                <a:rPr lang="en-US" sz="1200"/>
                <a:t>receipt of</a:t>
              </a:r>
            </a:p>
            <a:p>
              <a:r>
                <a:rPr lang="en-US" sz="1200"/>
                <a:t>‘C’, echoes</a:t>
              </a:r>
            </a:p>
            <a:p>
              <a:r>
                <a:rPr lang="en-US" sz="1200"/>
                <a:t>back ‘C’</a:t>
              </a:r>
            </a:p>
          </p:txBody>
        </p:sp>
        <p:sp>
          <p:nvSpPr>
            <p:cNvPr id="4115" name="Line 16"/>
            <p:cNvSpPr>
              <a:spLocks noChangeShapeType="1"/>
            </p:cNvSpPr>
            <p:nvPr/>
          </p:nvSpPr>
          <p:spPr bwMode="auto">
            <a:xfrm flipH="1">
              <a:off x="4886325" y="3200400"/>
              <a:ext cx="2609850" cy="800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 flipH="1">
              <a:off x="8620125" y="1714500"/>
              <a:ext cx="0" cy="4514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Rectangle 19"/>
            <p:cNvSpPr>
              <a:spLocks noChangeArrowheads="1"/>
            </p:cNvSpPr>
            <p:nvPr/>
          </p:nvSpPr>
          <p:spPr bwMode="auto">
            <a:xfrm>
              <a:off x="8353425" y="5600700"/>
              <a:ext cx="514350" cy="2476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118" name="Text Box 20"/>
            <p:cNvSpPr txBox="1">
              <a:spLocks noChangeArrowheads="1"/>
            </p:cNvSpPr>
            <p:nvPr/>
          </p:nvSpPr>
          <p:spPr bwMode="auto">
            <a:xfrm>
              <a:off x="8293102" y="5527675"/>
              <a:ext cx="6235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time</a:t>
              </a:r>
            </a:p>
          </p:txBody>
        </p:sp>
        <p:sp>
          <p:nvSpPr>
            <p:cNvPr id="4119" name="Text Box 21"/>
            <p:cNvSpPr txBox="1">
              <a:spLocks noChangeArrowheads="1"/>
            </p:cNvSpPr>
            <p:nvPr/>
          </p:nvSpPr>
          <p:spPr bwMode="auto">
            <a:xfrm>
              <a:off x="5392738" y="5794375"/>
              <a:ext cx="21897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simple telnet scenario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2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Laboratory 4: Fast and Reliable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Part A</a:t>
            </a:r>
          </a:p>
          <a:p>
            <a:pPr lvl="1"/>
            <a:r>
              <a:rPr lang="en-US" dirty="0" smtClean="0"/>
              <a:t>Each group split into 2 subgroups</a:t>
            </a:r>
          </a:p>
          <a:p>
            <a:pPr lvl="2"/>
            <a:r>
              <a:rPr lang="en-US" dirty="0" smtClean="0"/>
              <a:t>Competing within each group</a:t>
            </a:r>
          </a:p>
          <a:p>
            <a:pPr lvl="2"/>
            <a:r>
              <a:rPr lang="en-US" dirty="0" smtClean="0"/>
              <a:t>Demo both methods on Sept 17th</a:t>
            </a:r>
          </a:p>
          <a:p>
            <a:pPr lvl="2"/>
            <a:r>
              <a:rPr lang="en-US" dirty="0" smtClean="0"/>
              <a:t>Full credit for &gt;20 Mbps on 100Mbps/200ms/20% loss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utomated script to determine winner</a:t>
            </a:r>
          </a:p>
          <a:p>
            <a:pPr lvl="2"/>
            <a:r>
              <a:rPr lang="en-US" dirty="0" smtClean="0"/>
              <a:t>Extra credit, if your script is used in Part B</a:t>
            </a:r>
          </a:p>
          <a:p>
            <a:pPr lvl="2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627586" y="4378732"/>
            <a:ext cx="1091487" cy="836836"/>
          </a:xfrm>
          <a:custGeom>
            <a:avLst/>
            <a:gdLst>
              <a:gd name="connsiteX0" fmla="*/ 0 w 1091487"/>
              <a:gd name="connsiteY0" fmla="*/ 130206 h 836836"/>
              <a:gd name="connsiteX1" fmla="*/ 588580 w 1091487"/>
              <a:gd name="connsiteY1" fmla="*/ 46123 h 836836"/>
              <a:gd name="connsiteX2" fmla="*/ 1040524 w 1091487"/>
              <a:gd name="connsiteY2" fmla="*/ 760827 h 836836"/>
              <a:gd name="connsiteX3" fmla="*/ 1061545 w 1091487"/>
              <a:gd name="connsiteY3" fmla="*/ 781847 h 83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487" h="836836">
                <a:moveTo>
                  <a:pt x="0" y="130206"/>
                </a:moveTo>
                <a:cubicBezTo>
                  <a:pt x="207579" y="35613"/>
                  <a:pt x="415159" y="-58980"/>
                  <a:pt x="588580" y="46123"/>
                </a:cubicBezTo>
                <a:cubicBezTo>
                  <a:pt x="762001" y="151226"/>
                  <a:pt x="961697" y="638206"/>
                  <a:pt x="1040524" y="760827"/>
                </a:cubicBezTo>
                <a:cubicBezTo>
                  <a:pt x="1119352" y="883448"/>
                  <a:pt x="1090448" y="832647"/>
                  <a:pt x="1061545" y="7818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585545" y="5381297"/>
            <a:ext cx="1208689" cy="633044"/>
          </a:xfrm>
          <a:custGeom>
            <a:avLst/>
            <a:gdLst>
              <a:gd name="connsiteX0" fmla="*/ 0 w 1208689"/>
              <a:gd name="connsiteY0" fmla="*/ 546537 h 633044"/>
              <a:gd name="connsiteX1" fmla="*/ 620110 w 1208689"/>
              <a:gd name="connsiteY1" fmla="*/ 588579 h 633044"/>
              <a:gd name="connsiteX2" fmla="*/ 1208689 w 1208689"/>
              <a:gd name="connsiteY2" fmla="*/ 0 h 63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689" h="633044">
                <a:moveTo>
                  <a:pt x="0" y="546537"/>
                </a:moveTo>
                <a:cubicBezTo>
                  <a:pt x="209331" y="613103"/>
                  <a:pt x="418662" y="679669"/>
                  <a:pt x="620110" y="588579"/>
                </a:cubicBezTo>
                <a:cubicBezTo>
                  <a:pt x="821558" y="497489"/>
                  <a:pt x="1015123" y="248744"/>
                  <a:pt x="1208689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424855" y="5120128"/>
            <a:ext cx="2963917" cy="507210"/>
          </a:xfrm>
          <a:custGeom>
            <a:avLst/>
            <a:gdLst>
              <a:gd name="connsiteX0" fmla="*/ 0 w 2963917"/>
              <a:gd name="connsiteY0" fmla="*/ 29941 h 507210"/>
              <a:gd name="connsiteX1" fmla="*/ 1103586 w 2963917"/>
              <a:gd name="connsiteY1" fmla="*/ 50962 h 507210"/>
              <a:gd name="connsiteX2" fmla="*/ 2175642 w 2963917"/>
              <a:gd name="connsiteY2" fmla="*/ 502906 h 507210"/>
              <a:gd name="connsiteX3" fmla="*/ 2963917 w 2963917"/>
              <a:gd name="connsiteY3" fmla="*/ 240148 h 5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3917" h="507210">
                <a:moveTo>
                  <a:pt x="0" y="29941"/>
                </a:moveTo>
                <a:cubicBezTo>
                  <a:pt x="370489" y="1038"/>
                  <a:pt x="740979" y="-27865"/>
                  <a:pt x="1103586" y="50962"/>
                </a:cubicBezTo>
                <a:cubicBezTo>
                  <a:pt x="1466193" y="129789"/>
                  <a:pt x="1865587" y="471375"/>
                  <a:pt x="2175642" y="502906"/>
                </a:cubicBezTo>
                <a:cubicBezTo>
                  <a:pt x="2485697" y="534437"/>
                  <a:pt x="2724807" y="387292"/>
                  <a:pt x="2963917" y="240148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office\AppData\Local\Microsoft\Windows\Temporary Internet Files\Content.IE5\1AYU2LSF\MC9004352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73174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ffice\AppData\Local\Microsoft\Windows\Temporary Internet Files\Content.IE5\1AYU2LSF\MC90043524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57800"/>
            <a:ext cx="73174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ffice\AppData\Local\Microsoft\Windows\Temporary Internet Files\Content.IE5\1AYU2LSF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958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ll PowerConnect 6248 Swit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66897"/>
            <a:ext cx="160020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>
          <a:xfrm rot="795027">
            <a:off x="5126134" y="4711658"/>
            <a:ext cx="1485163" cy="1339278"/>
          </a:xfrm>
          <a:prstGeom prst="cloud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100 Mbps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200ms RTT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20% packet loss</a:t>
            </a: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96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Laboratory 4: Fast and Reliable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745992" cy="4876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Part B</a:t>
            </a:r>
          </a:p>
          <a:p>
            <a:pPr lvl="1"/>
            <a:r>
              <a:rPr lang="en-US" sz="2400" dirty="0"/>
              <a:t>Each group merge the best </a:t>
            </a:r>
            <a:r>
              <a:rPr lang="en-US" sz="2400" dirty="0" smtClean="0"/>
              <a:t>techniques</a:t>
            </a:r>
          </a:p>
          <a:p>
            <a:pPr lvl="1"/>
            <a:r>
              <a:rPr lang="en-US" sz="2400" dirty="0" smtClean="0"/>
              <a:t>Tournament Qualification: &gt;40 </a:t>
            </a:r>
            <a:r>
              <a:rPr lang="en-US" sz="2400" dirty="0"/>
              <a:t>Mbps (full credit)</a:t>
            </a:r>
          </a:p>
          <a:p>
            <a:r>
              <a:rPr lang="en-US" sz="2800" dirty="0" smtClean="0"/>
              <a:t>The Tournament</a:t>
            </a:r>
            <a:endParaRPr lang="en-US" sz="2800" dirty="0"/>
          </a:p>
          <a:p>
            <a:pPr lvl="1"/>
            <a:r>
              <a:rPr lang="en-US" sz="2400" dirty="0" smtClean="0"/>
              <a:t>September </a:t>
            </a:r>
            <a:r>
              <a:rPr lang="en-US" sz="2400" dirty="0"/>
              <a:t>24</a:t>
            </a:r>
            <a:r>
              <a:rPr lang="en-US" sz="2400" baseline="30000" dirty="0"/>
              <a:t>th</a:t>
            </a:r>
            <a:r>
              <a:rPr lang="en-US" sz="2400" dirty="0"/>
              <a:t>: tournament </a:t>
            </a:r>
            <a:r>
              <a:rPr lang="en-US" sz="2400" dirty="0" smtClean="0"/>
              <a:t>at </a:t>
            </a:r>
            <a:r>
              <a:rPr lang="en-US" sz="2400" dirty="0"/>
              <a:t>demo</a:t>
            </a:r>
          </a:p>
          <a:p>
            <a:pPr lvl="1"/>
            <a:r>
              <a:rPr lang="en-US" sz="2400" dirty="0"/>
              <a:t>September 25</a:t>
            </a:r>
            <a:r>
              <a:rPr lang="en-US" sz="2400" baseline="30000" dirty="0"/>
              <a:t>th</a:t>
            </a:r>
            <a:r>
              <a:rPr lang="en-US" sz="2400" dirty="0"/>
              <a:t>: </a:t>
            </a:r>
            <a:r>
              <a:rPr lang="en-US" sz="2400" dirty="0" smtClean="0"/>
              <a:t> the finalists </a:t>
            </a:r>
            <a:r>
              <a:rPr lang="en-US" sz="2400" dirty="0"/>
              <a:t>compete in class</a:t>
            </a:r>
          </a:p>
          <a:p>
            <a:pPr lvl="1"/>
            <a:r>
              <a:rPr lang="en-US" sz="2400" dirty="0" smtClean="0"/>
              <a:t>The winner(s) </a:t>
            </a:r>
            <a:r>
              <a:rPr lang="en-US" sz="2400" dirty="0"/>
              <a:t>will get extra </a:t>
            </a:r>
            <a:r>
              <a:rPr lang="en-US" sz="2400" dirty="0" smtClean="0"/>
              <a:t>credit</a:t>
            </a:r>
            <a:endParaRPr lang="en-US" sz="2400" dirty="0"/>
          </a:p>
        </p:txBody>
      </p:sp>
      <p:pic>
        <p:nvPicPr>
          <p:cNvPr id="3074" name="Picture 2" descr="http://www.samplewords.com/docthumbs/home-tournament-16-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381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1575817"/>
            <a:ext cx="1828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CSCI 558L FTP Tournament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4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Next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800" dirty="0" smtClean="0"/>
              <a:t>Next Lecture: </a:t>
            </a:r>
            <a:r>
              <a:rPr lang="en-US" sz="1800" dirty="0" smtClean="0"/>
              <a:t>Network Performance</a:t>
            </a:r>
            <a:endParaRPr lang="en-US" sz="1800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1800" dirty="0" smtClean="0"/>
              <a:t>Laboratory 2 &amp; 3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1600" dirty="0"/>
              <a:t>Socket Programming Tutorial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1600" dirty="0"/>
              <a:t>Due September 6, 2012 at 11:55pm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1600" dirty="0"/>
              <a:t>Measuring Network Performance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1600" dirty="0"/>
              <a:t>Due September 8, 2012 at </a:t>
            </a:r>
            <a:r>
              <a:rPr lang="en-US" sz="1600" dirty="0" smtClean="0"/>
              <a:t>11:55pm</a:t>
            </a:r>
          </a:p>
          <a:p>
            <a:r>
              <a:rPr lang="en-US" sz="1800" dirty="0"/>
              <a:t>Laboratory 4: Fast and Reliable </a:t>
            </a:r>
            <a:r>
              <a:rPr lang="en-US" sz="1800" dirty="0" smtClean="0"/>
              <a:t>FTP</a:t>
            </a:r>
            <a:endParaRPr lang="en-US" sz="1800" dirty="0"/>
          </a:p>
          <a:p>
            <a:pPr lvl="1"/>
            <a:r>
              <a:rPr lang="en-US" sz="1600" dirty="0"/>
              <a:t>Part A </a:t>
            </a:r>
            <a:r>
              <a:rPr lang="en-US" sz="1600" dirty="0" smtClean="0"/>
              <a:t>– Due </a:t>
            </a:r>
            <a:r>
              <a:rPr lang="en-US" sz="1600" dirty="0"/>
              <a:t>Sept </a:t>
            </a:r>
            <a:r>
              <a:rPr lang="en-US" sz="1600" dirty="0" smtClean="0"/>
              <a:t>15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demo 17</a:t>
            </a:r>
            <a:r>
              <a:rPr lang="en-US" sz="1600" baseline="30000" dirty="0" smtClean="0"/>
              <a:t>th</a:t>
            </a:r>
            <a:endParaRPr lang="en-US" sz="1600" dirty="0"/>
          </a:p>
          <a:p>
            <a:pPr lvl="1"/>
            <a:r>
              <a:rPr lang="en-US" sz="1600" dirty="0"/>
              <a:t>Part B </a:t>
            </a:r>
            <a:r>
              <a:rPr lang="en-US" sz="1600" dirty="0" smtClean="0"/>
              <a:t>– Demo </a:t>
            </a:r>
            <a:r>
              <a:rPr lang="en-US" sz="1600" dirty="0"/>
              <a:t>Sept </a:t>
            </a:r>
            <a:r>
              <a:rPr lang="en-US" sz="1600" dirty="0" smtClean="0"/>
              <a:t>24</a:t>
            </a:r>
            <a:r>
              <a:rPr lang="en-US" sz="1600" baseline="30000" dirty="0" smtClean="0"/>
              <a:t>th</a:t>
            </a:r>
            <a:r>
              <a:rPr lang="en-US" sz="1600" dirty="0"/>
              <a:t> </a:t>
            </a:r>
            <a:r>
              <a:rPr lang="en-US" sz="1600" dirty="0" smtClean="0"/>
              <a:t>,Finalists Compete 25</a:t>
            </a:r>
            <a:r>
              <a:rPr lang="en-US" sz="1600" baseline="30000" dirty="0" smtClean="0"/>
              <a:t>th</a:t>
            </a:r>
            <a:endParaRPr lang="en-US" sz="1600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1800" dirty="0" smtClean="0"/>
              <a:t>Reading Assignment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1600" dirty="0" err="1" smtClean="0"/>
              <a:t>Narten</a:t>
            </a:r>
            <a:r>
              <a:rPr lang="en-US" sz="1600" dirty="0" smtClean="0"/>
              <a:t>, T., "</a:t>
            </a:r>
            <a:r>
              <a:rPr lang="en-US" sz="1600" dirty="0" smtClean="0">
                <a:hlinkClick r:id="rId3"/>
              </a:rPr>
              <a:t>Internet Routing</a:t>
            </a:r>
            <a:r>
              <a:rPr lang="en-US" sz="1600" dirty="0" smtClean="0"/>
              <a:t>", ACM </a:t>
            </a:r>
            <a:r>
              <a:rPr lang="en-US" sz="1600" dirty="0" err="1" smtClean="0"/>
              <a:t>SigCom</a:t>
            </a:r>
            <a:r>
              <a:rPr lang="en-US" sz="1600" dirty="0" smtClean="0"/>
              <a:t> 89. 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  <a:defRPr/>
            </a:pPr>
            <a:r>
              <a:rPr lang="en-US" sz="1600" dirty="0" smtClean="0"/>
              <a:t>Please turn the slides in by September 8, 2011 11:55pm for a full credit. </a:t>
            </a: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99A3FA-AD93-4650-AACB-E4F625ED3AC5}" type="datetime1">
              <a:rPr lang="en-US" smtClean="0"/>
              <a:pPr/>
              <a:t>9/10/2012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E9D4AE-570A-4A16-B31E-8BA21002C8A8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IPv4 Packet Structure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A92902-CD48-4451-BDAE-730BEE94E749}" type="datetime1">
              <a:rPr lang="en-US" smtClean="0"/>
              <a:pPr/>
              <a:t>9/10/2012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37B373-1A57-4DDE-8431-EC3EE63A0DF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90" name="Rectangle 26"/>
          <p:cNvSpPr>
            <a:spLocks noChangeArrowheads="1"/>
          </p:cNvSpPr>
          <p:nvPr/>
        </p:nvSpPr>
        <p:spPr bwMode="auto">
          <a:xfrm>
            <a:off x="1435100" y="1427163"/>
            <a:ext cx="825500" cy="28575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1991" name="Rectangle 27"/>
          <p:cNvSpPr>
            <a:spLocks noChangeArrowheads="1"/>
          </p:cNvSpPr>
          <p:nvPr/>
        </p:nvSpPr>
        <p:spPr bwMode="auto">
          <a:xfrm>
            <a:off x="1662113" y="1495425"/>
            <a:ext cx="3270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Ver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1992" name="Rectangle 28"/>
          <p:cNvSpPr>
            <a:spLocks noChangeArrowheads="1"/>
          </p:cNvSpPr>
          <p:nvPr/>
        </p:nvSpPr>
        <p:spPr bwMode="auto">
          <a:xfrm>
            <a:off x="2362200" y="1427163"/>
            <a:ext cx="825500" cy="28575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1993" name="Rectangle 29"/>
          <p:cNvSpPr>
            <a:spLocks noChangeArrowheads="1"/>
          </p:cNvSpPr>
          <p:nvPr/>
        </p:nvSpPr>
        <p:spPr bwMode="auto">
          <a:xfrm>
            <a:off x="2589213" y="1495425"/>
            <a:ext cx="3270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IHL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1994" name="Rectangle 30"/>
          <p:cNvSpPr>
            <a:spLocks noChangeArrowheads="1"/>
          </p:cNvSpPr>
          <p:nvPr/>
        </p:nvSpPr>
        <p:spPr bwMode="auto">
          <a:xfrm>
            <a:off x="3289300" y="1427163"/>
            <a:ext cx="1754188" cy="28575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1995" name="Rectangle 31"/>
          <p:cNvSpPr>
            <a:spLocks noChangeArrowheads="1"/>
          </p:cNvSpPr>
          <p:nvPr/>
        </p:nvSpPr>
        <p:spPr bwMode="auto">
          <a:xfrm>
            <a:off x="3333750" y="1495425"/>
            <a:ext cx="147955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Type of service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1996" name="Rectangle 32"/>
          <p:cNvSpPr>
            <a:spLocks noChangeArrowheads="1"/>
          </p:cNvSpPr>
          <p:nvPr/>
        </p:nvSpPr>
        <p:spPr bwMode="auto">
          <a:xfrm>
            <a:off x="5143500" y="1427163"/>
            <a:ext cx="3608388" cy="285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1997" name="Rectangle 33"/>
          <p:cNvSpPr>
            <a:spLocks noChangeArrowheads="1"/>
          </p:cNvSpPr>
          <p:nvPr/>
        </p:nvSpPr>
        <p:spPr bwMode="auto">
          <a:xfrm>
            <a:off x="6299200" y="1495425"/>
            <a:ext cx="11525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Total length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1998" name="Rectangle 34"/>
          <p:cNvSpPr>
            <a:spLocks noChangeArrowheads="1"/>
          </p:cNvSpPr>
          <p:nvPr/>
        </p:nvSpPr>
        <p:spPr bwMode="auto">
          <a:xfrm>
            <a:off x="1435100" y="1770063"/>
            <a:ext cx="3608388" cy="28575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1999" name="Rectangle 35"/>
          <p:cNvSpPr>
            <a:spLocks noChangeArrowheads="1"/>
          </p:cNvSpPr>
          <p:nvPr/>
        </p:nvSpPr>
        <p:spPr bwMode="auto">
          <a:xfrm>
            <a:off x="2527300" y="1838325"/>
            <a:ext cx="12668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Identification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00" name="Rectangle 36"/>
          <p:cNvSpPr>
            <a:spLocks noChangeArrowheads="1"/>
          </p:cNvSpPr>
          <p:nvPr/>
        </p:nvSpPr>
        <p:spPr bwMode="auto">
          <a:xfrm>
            <a:off x="5143500" y="1770063"/>
            <a:ext cx="1341438" cy="285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01" name="Rectangle 37"/>
          <p:cNvSpPr>
            <a:spLocks noChangeArrowheads="1"/>
          </p:cNvSpPr>
          <p:nvPr/>
        </p:nvSpPr>
        <p:spPr bwMode="auto">
          <a:xfrm>
            <a:off x="5514975" y="1838325"/>
            <a:ext cx="5302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Flags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02" name="Rectangle 38"/>
          <p:cNvSpPr>
            <a:spLocks noChangeArrowheads="1"/>
          </p:cNvSpPr>
          <p:nvPr/>
        </p:nvSpPr>
        <p:spPr bwMode="auto">
          <a:xfrm>
            <a:off x="6586538" y="1770063"/>
            <a:ext cx="2165350" cy="285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03" name="Rectangle 39"/>
          <p:cNvSpPr>
            <a:spLocks noChangeArrowheads="1"/>
          </p:cNvSpPr>
          <p:nvPr/>
        </p:nvSpPr>
        <p:spPr bwMode="auto">
          <a:xfrm>
            <a:off x="6804025" y="1838325"/>
            <a:ext cx="15367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Fragment offset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04" name="Rectangle 40"/>
          <p:cNvSpPr>
            <a:spLocks noChangeArrowheads="1"/>
          </p:cNvSpPr>
          <p:nvPr/>
        </p:nvSpPr>
        <p:spPr bwMode="auto">
          <a:xfrm>
            <a:off x="1435100" y="2112963"/>
            <a:ext cx="1752600" cy="28575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05" name="Rectangle 41"/>
          <p:cNvSpPr>
            <a:spLocks noChangeArrowheads="1"/>
          </p:cNvSpPr>
          <p:nvPr/>
        </p:nvSpPr>
        <p:spPr bwMode="auto">
          <a:xfrm>
            <a:off x="1681163" y="2181225"/>
            <a:ext cx="112077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Time to live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06" name="Rectangle 42"/>
          <p:cNvSpPr>
            <a:spLocks noChangeArrowheads="1"/>
          </p:cNvSpPr>
          <p:nvPr/>
        </p:nvSpPr>
        <p:spPr bwMode="auto">
          <a:xfrm>
            <a:off x="5143500" y="2112963"/>
            <a:ext cx="3608388" cy="285750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07" name="Rectangle 43"/>
          <p:cNvSpPr>
            <a:spLocks noChangeArrowheads="1"/>
          </p:cNvSpPr>
          <p:nvPr/>
        </p:nvSpPr>
        <p:spPr bwMode="auto">
          <a:xfrm>
            <a:off x="5969000" y="2181225"/>
            <a:ext cx="173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Header checksum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08" name="Rectangle 44"/>
          <p:cNvSpPr>
            <a:spLocks noChangeArrowheads="1"/>
          </p:cNvSpPr>
          <p:nvPr/>
        </p:nvSpPr>
        <p:spPr bwMode="auto">
          <a:xfrm>
            <a:off x="3289300" y="2112963"/>
            <a:ext cx="1754188" cy="285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09" name="Rectangle 45"/>
          <p:cNvSpPr>
            <a:spLocks noChangeArrowheads="1"/>
          </p:cNvSpPr>
          <p:nvPr/>
        </p:nvSpPr>
        <p:spPr bwMode="auto">
          <a:xfrm>
            <a:off x="3702050" y="2181225"/>
            <a:ext cx="8239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Protocol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10" name="Rectangle 46"/>
          <p:cNvSpPr>
            <a:spLocks noChangeArrowheads="1"/>
          </p:cNvSpPr>
          <p:nvPr/>
        </p:nvSpPr>
        <p:spPr bwMode="auto">
          <a:xfrm>
            <a:off x="1435100" y="2455863"/>
            <a:ext cx="7316788" cy="285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11" name="Rectangle 47"/>
          <p:cNvSpPr>
            <a:spLocks noChangeArrowheads="1"/>
          </p:cNvSpPr>
          <p:nvPr/>
        </p:nvSpPr>
        <p:spPr bwMode="auto">
          <a:xfrm>
            <a:off x="4235450" y="2524125"/>
            <a:ext cx="15224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Source address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12" name="Rectangle 48"/>
          <p:cNvSpPr>
            <a:spLocks noChangeArrowheads="1"/>
          </p:cNvSpPr>
          <p:nvPr/>
        </p:nvSpPr>
        <p:spPr bwMode="auto">
          <a:xfrm>
            <a:off x="1435100" y="2798763"/>
            <a:ext cx="7316788" cy="285750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13" name="Rectangle 49"/>
          <p:cNvSpPr>
            <a:spLocks noChangeArrowheads="1"/>
          </p:cNvSpPr>
          <p:nvPr/>
        </p:nvSpPr>
        <p:spPr bwMode="auto">
          <a:xfrm>
            <a:off x="4000500" y="2867025"/>
            <a:ext cx="19415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Destination address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14" name="Rectangle 50"/>
          <p:cNvSpPr>
            <a:spLocks noChangeArrowheads="1"/>
          </p:cNvSpPr>
          <p:nvPr/>
        </p:nvSpPr>
        <p:spPr bwMode="auto">
          <a:xfrm>
            <a:off x="1435100" y="3141663"/>
            <a:ext cx="7316788" cy="287337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15" name="Rectangle 51"/>
          <p:cNvSpPr>
            <a:spLocks noChangeArrowheads="1"/>
          </p:cNvSpPr>
          <p:nvPr/>
        </p:nvSpPr>
        <p:spPr bwMode="auto">
          <a:xfrm>
            <a:off x="4143375" y="3211513"/>
            <a:ext cx="1689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Option + Padding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36" name="Rectangle 54"/>
          <p:cNvSpPr>
            <a:spLocks noChangeArrowheads="1"/>
          </p:cNvSpPr>
          <p:nvPr/>
        </p:nvSpPr>
        <p:spPr bwMode="auto">
          <a:xfrm>
            <a:off x="1435100" y="1427163"/>
            <a:ext cx="825500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17" name="Rectangle 55"/>
          <p:cNvSpPr>
            <a:spLocks noChangeArrowheads="1"/>
          </p:cNvSpPr>
          <p:nvPr/>
        </p:nvSpPr>
        <p:spPr bwMode="auto">
          <a:xfrm>
            <a:off x="1662113" y="1495425"/>
            <a:ext cx="3270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Ver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38" name="Rectangle 56"/>
          <p:cNvSpPr>
            <a:spLocks noChangeArrowheads="1"/>
          </p:cNvSpPr>
          <p:nvPr/>
        </p:nvSpPr>
        <p:spPr bwMode="auto">
          <a:xfrm>
            <a:off x="2362200" y="1427163"/>
            <a:ext cx="825500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19" name="Rectangle 57"/>
          <p:cNvSpPr>
            <a:spLocks noChangeArrowheads="1"/>
          </p:cNvSpPr>
          <p:nvPr/>
        </p:nvSpPr>
        <p:spPr bwMode="auto">
          <a:xfrm>
            <a:off x="2589213" y="1495425"/>
            <a:ext cx="3270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IHL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40" name="Rectangle 58"/>
          <p:cNvSpPr>
            <a:spLocks noChangeArrowheads="1"/>
          </p:cNvSpPr>
          <p:nvPr/>
        </p:nvSpPr>
        <p:spPr bwMode="auto">
          <a:xfrm>
            <a:off x="3289300" y="1427163"/>
            <a:ext cx="1754188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/>
          <a:lstStyle/>
          <a:p>
            <a:pPr algn="ctr">
              <a:defRPr/>
            </a:pPr>
            <a:r>
              <a:rPr lang="en-US" sz="1200" b="1">
                <a:solidFill>
                  <a:srgbClr val="000099"/>
                </a:solidFill>
              </a:rPr>
              <a:t>Differentiated </a:t>
            </a:r>
            <a:r>
              <a:rPr lang="en-US" sz="1200" b="1" dirty="0">
                <a:solidFill>
                  <a:srgbClr val="000099"/>
                </a:solidFill>
              </a:rPr>
              <a:t>Services</a:t>
            </a:r>
          </a:p>
        </p:txBody>
      </p:sp>
      <p:sp>
        <p:nvSpPr>
          <p:cNvPr id="142" name="Rectangle 60"/>
          <p:cNvSpPr>
            <a:spLocks noChangeArrowheads="1"/>
          </p:cNvSpPr>
          <p:nvPr/>
        </p:nvSpPr>
        <p:spPr bwMode="auto">
          <a:xfrm>
            <a:off x="5143500" y="1427163"/>
            <a:ext cx="3608388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22" name="Rectangle 61"/>
          <p:cNvSpPr>
            <a:spLocks noChangeArrowheads="1"/>
          </p:cNvSpPr>
          <p:nvPr/>
        </p:nvSpPr>
        <p:spPr bwMode="auto">
          <a:xfrm>
            <a:off x="6299200" y="1495425"/>
            <a:ext cx="11525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Total length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44" name="Rectangle 62"/>
          <p:cNvSpPr>
            <a:spLocks noChangeArrowheads="1"/>
          </p:cNvSpPr>
          <p:nvPr/>
        </p:nvSpPr>
        <p:spPr bwMode="auto">
          <a:xfrm>
            <a:off x="1435100" y="1770063"/>
            <a:ext cx="3608388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24" name="Rectangle 63"/>
          <p:cNvSpPr>
            <a:spLocks noChangeArrowheads="1"/>
          </p:cNvSpPr>
          <p:nvPr/>
        </p:nvSpPr>
        <p:spPr bwMode="auto">
          <a:xfrm>
            <a:off x="2286000" y="1838325"/>
            <a:ext cx="20939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Identification (frag id)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46" name="Rectangle 64"/>
          <p:cNvSpPr>
            <a:spLocks noChangeArrowheads="1"/>
          </p:cNvSpPr>
          <p:nvPr/>
        </p:nvSpPr>
        <p:spPr bwMode="auto">
          <a:xfrm>
            <a:off x="5143500" y="1770063"/>
            <a:ext cx="1341438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26" name="Rectangle 65"/>
          <p:cNvSpPr>
            <a:spLocks noChangeArrowheads="1"/>
          </p:cNvSpPr>
          <p:nvPr/>
        </p:nvSpPr>
        <p:spPr bwMode="auto">
          <a:xfrm>
            <a:off x="5330825" y="1838325"/>
            <a:ext cx="1069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Flags (frag)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48" name="Rectangle 66"/>
          <p:cNvSpPr>
            <a:spLocks noChangeArrowheads="1"/>
          </p:cNvSpPr>
          <p:nvPr/>
        </p:nvSpPr>
        <p:spPr bwMode="auto">
          <a:xfrm>
            <a:off x="6586538" y="1770063"/>
            <a:ext cx="2165350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28" name="Rectangle 67"/>
          <p:cNvSpPr>
            <a:spLocks noChangeArrowheads="1"/>
          </p:cNvSpPr>
          <p:nvPr/>
        </p:nvSpPr>
        <p:spPr bwMode="auto">
          <a:xfrm>
            <a:off x="6804025" y="1838325"/>
            <a:ext cx="15367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Fragment offset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50" name="Rectangle 68"/>
          <p:cNvSpPr>
            <a:spLocks noChangeArrowheads="1"/>
          </p:cNvSpPr>
          <p:nvPr/>
        </p:nvSpPr>
        <p:spPr bwMode="auto">
          <a:xfrm>
            <a:off x="1435100" y="2112963"/>
            <a:ext cx="1752600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30" name="Rectangle 69"/>
          <p:cNvSpPr>
            <a:spLocks noChangeArrowheads="1"/>
          </p:cNvSpPr>
          <p:nvPr/>
        </p:nvSpPr>
        <p:spPr bwMode="auto">
          <a:xfrm>
            <a:off x="1681163" y="2181225"/>
            <a:ext cx="112077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Time to live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52" name="Rectangle 70"/>
          <p:cNvSpPr>
            <a:spLocks noChangeArrowheads="1"/>
          </p:cNvSpPr>
          <p:nvPr/>
        </p:nvSpPr>
        <p:spPr bwMode="auto">
          <a:xfrm>
            <a:off x="5143500" y="2112963"/>
            <a:ext cx="3608388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32" name="Rectangle 71"/>
          <p:cNvSpPr>
            <a:spLocks noChangeArrowheads="1"/>
          </p:cNvSpPr>
          <p:nvPr/>
        </p:nvSpPr>
        <p:spPr bwMode="auto">
          <a:xfrm>
            <a:off x="5969000" y="2181225"/>
            <a:ext cx="173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Header checksum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54" name="Rectangle 72"/>
          <p:cNvSpPr>
            <a:spLocks noChangeArrowheads="1"/>
          </p:cNvSpPr>
          <p:nvPr/>
        </p:nvSpPr>
        <p:spPr bwMode="auto">
          <a:xfrm>
            <a:off x="3289300" y="2112963"/>
            <a:ext cx="1754188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34" name="Rectangle 73"/>
          <p:cNvSpPr>
            <a:spLocks noChangeArrowheads="1"/>
          </p:cNvSpPr>
          <p:nvPr/>
        </p:nvSpPr>
        <p:spPr bwMode="auto">
          <a:xfrm>
            <a:off x="3429000" y="2181225"/>
            <a:ext cx="1473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(next) Protocol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56" name="Rectangle 74"/>
          <p:cNvSpPr>
            <a:spLocks noChangeArrowheads="1"/>
          </p:cNvSpPr>
          <p:nvPr/>
        </p:nvSpPr>
        <p:spPr bwMode="auto">
          <a:xfrm>
            <a:off x="1435100" y="2455863"/>
            <a:ext cx="7316788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36" name="Rectangle 75"/>
          <p:cNvSpPr>
            <a:spLocks noChangeArrowheads="1"/>
          </p:cNvSpPr>
          <p:nvPr/>
        </p:nvSpPr>
        <p:spPr bwMode="auto">
          <a:xfrm>
            <a:off x="4235450" y="2524125"/>
            <a:ext cx="15224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Source address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58" name="Rectangle 76"/>
          <p:cNvSpPr>
            <a:spLocks noChangeArrowheads="1"/>
          </p:cNvSpPr>
          <p:nvPr/>
        </p:nvSpPr>
        <p:spPr bwMode="auto">
          <a:xfrm>
            <a:off x="1435100" y="2798763"/>
            <a:ext cx="7316788" cy="2857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38" name="Rectangle 77"/>
          <p:cNvSpPr>
            <a:spLocks noChangeArrowheads="1"/>
          </p:cNvSpPr>
          <p:nvPr/>
        </p:nvSpPr>
        <p:spPr bwMode="auto">
          <a:xfrm>
            <a:off x="4000500" y="2867025"/>
            <a:ext cx="19415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Destination address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60" name="Rectangle 78"/>
          <p:cNvSpPr>
            <a:spLocks noChangeArrowheads="1"/>
          </p:cNvSpPr>
          <p:nvPr/>
        </p:nvSpPr>
        <p:spPr bwMode="auto">
          <a:xfrm>
            <a:off x="1435100" y="3141663"/>
            <a:ext cx="7316788" cy="2873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040" name="Rectangle 79"/>
          <p:cNvSpPr>
            <a:spLocks noChangeArrowheads="1"/>
          </p:cNvSpPr>
          <p:nvPr/>
        </p:nvSpPr>
        <p:spPr bwMode="auto">
          <a:xfrm>
            <a:off x="4143375" y="3211513"/>
            <a:ext cx="16891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Option + Padding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41" name="Rectangle 83"/>
          <p:cNvSpPr>
            <a:spLocks noChangeArrowheads="1"/>
          </p:cNvSpPr>
          <p:nvPr/>
        </p:nvSpPr>
        <p:spPr bwMode="auto">
          <a:xfrm>
            <a:off x="1446213" y="3660775"/>
            <a:ext cx="3608387" cy="287338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42" name="Rectangle 84"/>
          <p:cNvSpPr>
            <a:spLocks noChangeArrowheads="1"/>
          </p:cNvSpPr>
          <p:nvPr/>
        </p:nvSpPr>
        <p:spPr bwMode="auto">
          <a:xfrm>
            <a:off x="2601913" y="3730625"/>
            <a:ext cx="115093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Source Port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43" name="Rectangle 85"/>
          <p:cNvSpPr>
            <a:spLocks noChangeArrowheads="1"/>
          </p:cNvSpPr>
          <p:nvPr/>
        </p:nvSpPr>
        <p:spPr bwMode="auto">
          <a:xfrm>
            <a:off x="5154613" y="3660775"/>
            <a:ext cx="3608387" cy="287338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44" name="Rectangle 86"/>
          <p:cNvSpPr>
            <a:spLocks noChangeArrowheads="1"/>
          </p:cNvSpPr>
          <p:nvPr/>
        </p:nvSpPr>
        <p:spPr bwMode="auto">
          <a:xfrm>
            <a:off x="6075363" y="3730625"/>
            <a:ext cx="157003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Destination Port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45" name="Rectangle 87"/>
          <p:cNvSpPr>
            <a:spLocks noChangeArrowheads="1"/>
          </p:cNvSpPr>
          <p:nvPr/>
        </p:nvSpPr>
        <p:spPr bwMode="auto">
          <a:xfrm>
            <a:off x="1446213" y="4005263"/>
            <a:ext cx="7316787" cy="287337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46" name="Rectangle 88"/>
          <p:cNvSpPr>
            <a:spLocks noChangeArrowheads="1"/>
          </p:cNvSpPr>
          <p:nvPr/>
        </p:nvSpPr>
        <p:spPr bwMode="auto">
          <a:xfrm>
            <a:off x="4100513" y="4075113"/>
            <a:ext cx="178117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Sequence Number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47" name="Rectangle 89"/>
          <p:cNvSpPr>
            <a:spLocks noChangeArrowheads="1"/>
          </p:cNvSpPr>
          <p:nvPr/>
        </p:nvSpPr>
        <p:spPr bwMode="auto">
          <a:xfrm>
            <a:off x="1439863" y="4692650"/>
            <a:ext cx="838200" cy="288925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48" name="Rectangle 90"/>
          <p:cNvSpPr>
            <a:spLocks noChangeArrowheads="1"/>
          </p:cNvSpPr>
          <p:nvPr/>
        </p:nvSpPr>
        <p:spPr bwMode="auto">
          <a:xfrm>
            <a:off x="1528763" y="4762500"/>
            <a:ext cx="58896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Offset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49" name="Rectangle 91"/>
          <p:cNvSpPr>
            <a:spLocks noChangeArrowheads="1"/>
          </p:cNvSpPr>
          <p:nvPr/>
        </p:nvSpPr>
        <p:spPr bwMode="auto">
          <a:xfrm>
            <a:off x="1446213" y="4349750"/>
            <a:ext cx="7316787" cy="290513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50" name="Rectangle 92"/>
          <p:cNvSpPr>
            <a:spLocks noChangeArrowheads="1"/>
          </p:cNvSpPr>
          <p:nvPr/>
        </p:nvSpPr>
        <p:spPr bwMode="auto">
          <a:xfrm>
            <a:off x="3630613" y="4419600"/>
            <a:ext cx="261778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Acknowledgement Number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51" name="Rectangle 93"/>
          <p:cNvSpPr>
            <a:spLocks noChangeArrowheads="1"/>
          </p:cNvSpPr>
          <p:nvPr/>
        </p:nvSpPr>
        <p:spPr bwMode="auto">
          <a:xfrm>
            <a:off x="3641725" y="4692650"/>
            <a:ext cx="1420813" cy="288925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52" name="Rectangle 94"/>
          <p:cNvSpPr>
            <a:spLocks noChangeArrowheads="1"/>
          </p:cNvSpPr>
          <p:nvPr/>
        </p:nvSpPr>
        <p:spPr bwMode="auto">
          <a:xfrm>
            <a:off x="3722688" y="4762500"/>
            <a:ext cx="1117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U A P R S F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53" name="Rectangle 95"/>
          <p:cNvSpPr>
            <a:spLocks noChangeArrowheads="1"/>
          </p:cNvSpPr>
          <p:nvPr/>
        </p:nvSpPr>
        <p:spPr bwMode="auto">
          <a:xfrm>
            <a:off x="5168900" y="4695825"/>
            <a:ext cx="3594100" cy="2889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54" name="Rectangle 96"/>
          <p:cNvSpPr>
            <a:spLocks noChangeArrowheads="1"/>
          </p:cNvSpPr>
          <p:nvPr/>
        </p:nvSpPr>
        <p:spPr bwMode="auto">
          <a:xfrm>
            <a:off x="6526213" y="4767263"/>
            <a:ext cx="77946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Window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55" name="Rectangle 97"/>
          <p:cNvSpPr>
            <a:spLocks noChangeArrowheads="1"/>
          </p:cNvSpPr>
          <p:nvPr/>
        </p:nvSpPr>
        <p:spPr bwMode="auto">
          <a:xfrm>
            <a:off x="1446213" y="5040313"/>
            <a:ext cx="3617912" cy="2889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56" name="Rectangle 98"/>
          <p:cNvSpPr>
            <a:spLocks noChangeArrowheads="1"/>
          </p:cNvSpPr>
          <p:nvPr/>
        </p:nvSpPr>
        <p:spPr bwMode="auto">
          <a:xfrm>
            <a:off x="2676525" y="5111750"/>
            <a:ext cx="10255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Checksum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57" name="Rectangle 99"/>
          <p:cNvSpPr>
            <a:spLocks noChangeArrowheads="1"/>
          </p:cNvSpPr>
          <p:nvPr/>
        </p:nvSpPr>
        <p:spPr bwMode="auto">
          <a:xfrm>
            <a:off x="1446213" y="5384800"/>
            <a:ext cx="7316787" cy="290513"/>
          </a:xfrm>
          <a:prstGeom prst="rec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58" name="Rectangle 100"/>
          <p:cNvSpPr>
            <a:spLocks noChangeArrowheads="1"/>
          </p:cNvSpPr>
          <p:nvPr/>
        </p:nvSpPr>
        <p:spPr bwMode="auto">
          <a:xfrm>
            <a:off x="4154488" y="5456238"/>
            <a:ext cx="16891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Option + Padding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81" name="Rectangle 101"/>
          <p:cNvSpPr>
            <a:spLocks noChangeArrowheads="1"/>
          </p:cNvSpPr>
          <p:nvPr/>
        </p:nvSpPr>
        <p:spPr bwMode="auto">
          <a:xfrm>
            <a:off x="1446213" y="5881688"/>
            <a:ext cx="7316787" cy="2905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60" name="Rectangle 103"/>
          <p:cNvSpPr>
            <a:spLocks noChangeArrowheads="1"/>
          </p:cNvSpPr>
          <p:nvPr/>
        </p:nvSpPr>
        <p:spPr bwMode="auto">
          <a:xfrm>
            <a:off x="2368550" y="4684713"/>
            <a:ext cx="1184275" cy="296862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61" name="Rectangle 104"/>
          <p:cNvSpPr>
            <a:spLocks noChangeArrowheads="1"/>
          </p:cNvSpPr>
          <p:nvPr/>
        </p:nvSpPr>
        <p:spPr bwMode="auto">
          <a:xfrm>
            <a:off x="2446338" y="4759325"/>
            <a:ext cx="91281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Reserved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62" name="Rectangle 105"/>
          <p:cNvSpPr>
            <a:spLocks noChangeArrowheads="1"/>
          </p:cNvSpPr>
          <p:nvPr/>
        </p:nvSpPr>
        <p:spPr bwMode="auto">
          <a:xfrm>
            <a:off x="5172075" y="5040313"/>
            <a:ext cx="3590925" cy="2889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2063" name="Rectangle 106"/>
          <p:cNvSpPr>
            <a:spLocks noChangeArrowheads="1"/>
          </p:cNvSpPr>
          <p:nvPr/>
        </p:nvSpPr>
        <p:spPr bwMode="auto">
          <a:xfrm>
            <a:off x="6178550" y="5111750"/>
            <a:ext cx="140017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Urgent pointer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87" name="Rectangle 107"/>
          <p:cNvSpPr>
            <a:spLocks noChangeArrowheads="1"/>
          </p:cNvSpPr>
          <p:nvPr/>
        </p:nvSpPr>
        <p:spPr bwMode="auto">
          <a:xfrm>
            <a:off x="1446213" y="3660775"/>
            <a:ext cx="360838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65" name="Rectangle 108"/>
          <p:cNvSpPr>
            <a:spLocks noChangeArrowheads="1"/>
          </p:cNvSpPr>
          <p:nvPr/>
        </p:nvSpPr>
        <p:spPr bwMode="auto">
          <a:xfrm>
            <a:off x="2601913" y="3730625"/>
            <a:ext cx="115093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Source Port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89" name="Rectangle 109"/>
          <p:cNvSpPr>
            <a:spLocks noChangeArrowheads="1"/>
          </p:cNvSpPr>
          <p:nvPr/>
        </p:nvSpPr>
        <p:spPr bwMode="auto">
          <a:xfrm>
            <a:off x="5154613" y="3660775"/>
            <a:ext cx="360838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67" name="Rectangle 110"/>
          <p:cNvSpPr>
            <a:spLocks noChangeArrowheads="1"/>
          </p:cNvSpPr>
          <p:nvPr/>
        </p:nvSpPr>
        <p:spPr bwMode="auto">
          <a:xfrm>
            <a:off x="6075363" y="3730625"/>
            <a:ext cx="157003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Destination Port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91" name="Rectangle 111"/>
          <p:cNvSpPr>
            <a:spLocks noChangeArrowheads="1"/>
          </p:cNvSpPr>
          <p:nvPr/>
        </p:nvSpPr>
        <p:spPr bwMode="auto">
          <a:xfrm>
            <a:off x="1446213" y="4005263"/>
            <a:ext cx="7316787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69" name="Rectangle 112"/>
          <p:cNvSpPr>
            <a:spLocks noChangeArrowheads="1"/>
          </p:cNvSpPr>
          <p:nvPr/>
        </p:nvSpPr>
        <p:spPr bwMode="auto">
          <a:xfrm>
            <a:off x="4100513" y="4075113"/>
            <a:ext cx="178117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Sequence Number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93" name="Rectangle 113"/>
          <p:cNvSpPr>
            <a:spLocks noChangeArrowheads="1"/>
          </p:cNvSpPr>
          <p:nvPr/>
        </p:nvSpPr>
        <p:spPr bwMode="auto">
          <a:xfrm>
            <a:off x="1439863" y="4692650"/>
            <a:ext cx="83820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71" name="Rectangle 114"/>
          <p:cNvSpPr>
            <a:spLocks noChangeArrowheads="1"/>
          </p:cNvSpPr>
          <p:nvPr/>
        </p:nvSpPr>
        <p:spPr bwMode="auto">
          <a:xfrm>
            <a:off x="1528763" y="4762500"/>
            <a:ext cx="58896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Offset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95" name="Rectangle 115"/>
          <p:cNvSpPr>
            <a:spLocks noChangeArrowheads="1"/>
          </p:cNvSpPr>
          <p:nvPr/>
        </p:nvSpPr>
        <p:spPr bwMode="auto">
          <a:xfrm>
            <a:off x="1446213" y="4349750"/>
            <a:ext cx="7316787" cy="2905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73" name="Rectangle 116"/>
          <p:cNvSpPr>
            <a:spLocks noChangeArrowheads="1"/>
          </p:cNvSpPr>
          <p:nvPr/>
        </p:nvSpPr>
        <p:spPr bwMode="auto">
          <a:xfrm>
            <a:off x="3630613" y="4419600"/>
            <a:ext cx="261778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Acknowledgement Number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97" name="Rectangle 117"/>
          <p:cNvSpPr>
            <a:spLocks noChangeArrowheads="1"/>
          </p:cNvSpPr>
          <p:nvPr/>
        </p:nvSpPr>
        <p:spPr bwMode="auto">
          <a:xfrm>
            <a:off x="3641725" y="4692650"/>
            <a:ext cx="1420813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75" name="Rectangle 118"/>
          <p:cNvSpPr>
            <a:spLocks noChangeArrowheads="1"/>
          </p:cNvSpPr>
          <p:nvPr/>
        </p:nvSpPr>
        <p:spPr bwMode="auto">
          <a:xfrm>
            <a:off x="3722688" y="4762500"/>
            <a:ext cx="11176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U A P R S F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199" name="Rectangle 119"/>
          <p:cNvSpPr>
            <a:spLocks noChangeArrowheads="1"/>
          </p:cNvSpPr>
          <p:nvPr/>
        </p:nvSpPr>
        <p:spPr bwMode="auto">
          <a:xfrm>
            <a:off x="5168900" y="4695825"/>
            <a:ext cx="359410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77" name="Rectangle 120"/>
          <p:cNvSpPr>
            <a:spLocks noChangeArrowheads="1"/>
          </p:cNvSpPr>
          <p:nvPr/>
        </p:nvSpPr>
        <p:spPr bwMode="auto">
          <a:xfrm>
            <a:off x="6526213" y="4767263"/>
            <a:ext cx="77946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Window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201" name="Rectangle 121"/>
          <p:cNvSpPr>
            <a:spLocks noChangeArrowheads="1"/>
          </p:cNvSpPr>
          <p:nvPr/>
        </p:nvSpPr>
        <p:spPr bwMode="auto">
          <a:xfrm>
            <a:off x="1446213" y="5040313"/>
            <a:ext cx="3617912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79" name="Rectangle 122"/>
          <p:cNvSpPr>
            <a:spLocks noChangeArrowheads="1"/>
          </p:cNvSpPr>
          <p:nvPr/>
        </p:nvSpPr>
        <p:spPr bwMode="auto">
          <a:xfrm>
            <a:off x="2676525" y="5111750"/>
            <a:ext cx="10255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Checksum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203" name="Rectangle 123"/>
          <p:cNvSpPr>
            <a:spLocks noChangeArrowheads="1"/>
          </p:cNvSpPr>
          <p:nvPr/>
        </p:nvSpPr>
        <p:spPr bwMode="auto">
          <a:xfrm>
            <a:off x="1446213" y="5384800"/>
            <a:ext cx="7316787" cy="2905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81" name="Rectangle 124"/>
          <p:cNvSpPr>
            <a:spLocks noChangeArrowheads="1"/>
          </p:cNvSpPr>
          <p:nvPr/>
        </p:nvSpPr>
        <p:spPr bwMode="auto">
          <a:xfrm>
            <a:off x="4154488" y="5456238"/>
            <a:ext cx="16891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Option + Padding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42082" name="Rectangle 126"/>
          <p:cNvSpPr>
            <a:spLocks noChangeArrowheads="1"/>
          </p:cNvSpPr>
          <p:nvPr/>
        </p:nvSpPr>
        <p:spPr bwMode="auto">
          <a:xfrm>
            <a:off x="4856163" y="5962650"/>
            <a:ext cx="439737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Data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207" name="Rectangle 127"/>
          <p:cNvSpPr>
            <a:spLocks noChangeArrowheads="1"/>
          </p:cNvSpPr>
          <p:nvPr/>
        </p:nvSpPr>
        <p:spPr bwMode="auto">
          <a:xfrm>
            <a:off x="2368550" y="4684713"/>
            <a:ext cx="1184275" cy="29686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208" name="Rectangle 128"/>
          <p:cNvSpPr>
            <a:spLocks noChangeArrowheads="1"/>
          </p:cNvSpPr>
          <p:nvPr/>
        </p:nvSpPr>
        <p:spPr bwMode="auto">
          <a:xfrm>
            <a:off x="2446338" y="4759325"/>
            <a:ext cx="912812" cy="2079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Reserved</a:t>
            </a:r>
            <a:endParaRPr lang="en-US" sz="5400" baseline="8000">
              <a:latin typeface="Gill Sans MT" pitchFamily="34" charset="0"/>
            </a:endParaRPr>
          </a:p>
        </p:txBody>
      </p:sp>
      <p:sp>
        <p:nvSpPr>
          <p:cNvPr id="209" name="Rectangle 129"/>
          <p:cNvSpPr>
            <a:spLocks noChangeArrowheads="1"/>
          </p:cNvSpPr>
          <p:nvPr/>
        </p:nvSpPr>
        <p:spPr bwMode="auto">
          <a:xfrm>
            <a:off x="5172075" y="5040313"/>
            <a:ext cx="3590925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Gill Sans MT" pitchFamily="34" charset="0"/>
            </a:endParaRPr>
          </a:p>
        </p:txBody>
      </p:sp>
      <p:sp>
        <p:nvSpPr>
          <p:cNvPr id="42086" name="Rectangle 130"/>
          <p:cNvSpPr>
            <a:spLocks noChangeArrowheads="1"/>
          </p:cNvSpPr>
          <p:nvPr/>
        </p:nvSpPr>
        <p:spPr bwMode="auto">
          <a:xfrm>
            <a:off x="6178550" y="5111750"/>
            <a:ext cx="140017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baseline="8000">
                <a:solidFill>
                  <a:srgbClr val="000099"/>
                </a:solidFill>
                <a:latin typeface="Gill Sans MT" pitchFamily="34" charset="0"/>
              </a:rPr>
              <a:t>Urgent pointer</a:t>
            </a:r>
            <a:endParaRPr lang="en-US" sz="5400" baseline="80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Fields of the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IPv4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Header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700" b="1" smtClean="0">
                <a:solidFill>
                  <a:srgbClr val="FF0000"/>
                </a:solidFill>
              </a:rPr>
              <a:t>Version (4 bits)</a:t>
            </a:r>
            <a:endParaRPr lang="en-US" sz="27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4 for IPv4, 6 for IPv6</a:t>
            </a:r>
            <a:endParaRPr lang="en-US" sz="24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700" b="1" smtClean="0">
                <a:solidFill>
                  <a:srgbClr val="FF0000"/>
                </a:solidFill>
              </a:rPr>
              <a:t>Header length (4 bits)</a:t>
            </a:r>
            <a:endParaRPr lang="en-US" sz="27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length of IP header, in multiples of 4 bytes</a:t>
            </a:r>
            <a:endParaRPr lang="en-US" sz="24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700" b="1" smtClean="0">
                <a:solidFill>
                  <a:srgbClr val="FF0000"/>
                </a:solidFill>
              </a:rPr>
              <a:t>DS/ECN field (1 byte)</a:t>
            </a: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This field was previously called as Type-of-Service (TOS) field. The role of this field has been re-defined, but is “backwards compatible” to TOS interpretation</a:t>
            </a: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>
                <a:solidFill>
                  <a:srgbClr val="FF0000"/>
                </a:solidFill>
              </a:rPr>
              <a:t>Differentiated Service (DS) (6 bits):</a:t>
            </a:r>
          </a:p>
          <a:p>
            <a:pPr marL="1143000" lvl="2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000" b="1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Used to specify scalable service levels (unclear)</a:t>
            </a: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>
                <a:solidFill>
                  <a:srgbClr val="FF0000"/>
                </a:solidFill>
              </a:rPr>
              <a:t>Explicit Congestion Notification (ECN) (2 bits):</a:t>
            </a:r>
          </a:p>
          <a:p>
            <a:pPr marL="1143000" lvl="2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000" smtClean="0"/>
              <a:t>New feedback mechanism used by TCP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5715000" y="6305550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AAF6A1B1-9216-4C0A-BC79-A0A11D5B1104}" type="slidenum">
              <a:rPr lang="en-US" smtClean="0"/>
              <a:pPr algn="l"/>
              <a:t>5</a:t>
            </a:fld>
            <a:endParaRPr lang="en-US" smtClean="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914400" y="4953000"/>
            <a:ext cx="167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1600200" y="5334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Fields of the IP Header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3000" b="1" smtClean="0">
                <a:solidFill>
                  <a:srgbClr val="FF0000"/>
                </a:solidFill>
              </a:rPr>
              <a:t>Identification (16 bits)</a:t>
            </a:r>
            <a:endParaRPr lang="en-US" sz="3000" smtClean="0"/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600" smtClean="0"/>
              <a:t>Unique identification of a datagram from a host.</a:t>
            </a: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600" smtClean="0"/>
              <a:t>Incremented whenever a datagram is transmitted</a:t>
            </a:r>
          </a:p>
          <a:p>
            <a:pPr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3000" b="1" smtClean="0">
                <a:solidFill>
                  <a:srgbClr val="FF0000"/>
                </a:solidFill>
              </a:rPr>
              <a:t>Flags (3  bits)</a:t>
            </a: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600" smtClean="0"/>
              <a:t>First bit always set to 0</a:t>
            </a: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600" smtClean="0"/>
              <a:t>DF bit (Do not fragment)</a:t>
            </a: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600" smtClean="0"/>
              <a:t>MF bit (More fragments)</a:t>
            </a:r>
          </a:p>
          <a:p>
            <a:pPr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3000" b="1" smtClean="0">
                <a:solidFill>
                  <a:srgbClr val="FF0000"/>
                </a:solidFill>
              </a:rPr>
              <a:t>Fragment Offset (13 bits)</a:t>
            </a:r>
          </a:p>
          <a:p>
            <a:pPr lvl="1" eaLnBrk="1" hangingPunct="1">
              <a:lnSpc>
                <a:spcPct val="9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600" smtClean="0"/>
              <a:t>This field indicates where in the datagram this fragment belongs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5715000" y="6305550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CD0A659A-B71C-4708-B534-BDC85721D11C}" type="slidenum">
              <a:rPr lang="en-US" smtClean="0"/>
              <a:pPr algn="l"/>
              <a:t>6</a:t>
            </a:fld>
            <a:endParaRPr lang="en-US" smtClean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600200" y="5334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Fields of the IP Header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914400" algn="l"/>
                <a:tab pos="1828800" algn="l"/>
                <a:tab pos="5661025" algn="l"/>
              </a:tabLst>
            </a:pPr>
            <a:r>
              <a:rPr lang="en-US" sz="3000" b="1" dirty="0" smtClean="0">
                <a:solidFill>
                  <a:srgbClr val="FF0000"/>
                </a:solidFill>
              </a:rPr>
              <a:t>Time To Live (TTL) (1 byte):</a:t>
            </a:r>
            <a:r>
              <a:rPr lang="en-US" sz="3000" dirty="0" smtClean="0"/>
              <a:t> </a:t>
            </a:r>
          </a:p>
          <a:p>
            <a:pPr lvl="1" eaLnBrk="1" hangingPunct="1">
              <a:tabLst>
                <a:tab pos="914400" algn="l"/>
                <a:tab pos="1828800" algn="l"/>
                <a:tab pos="5661025" algn="l"/>
              </a:tabLst>
            </a:pPr>
            <a:r>
              <a:rPr lang="en-US" sz="2600" dirty="0" smtClean="0"/>
              <a:t>Specifies longest paths before datagram is dropped</a:t>
            </a:r>
          </a:p>
          <a:p>
            <a:pPr lvl="1" eaLnBrk="1" hangingPunct="1">
              <a:tabLst>
                <a:tab pos="914400" algn="l"/>
                <a:tab pos="1828800" algn="l"/>
                <a:tab pos="5661025" algn="l"/>
              </a:tabLst>
            </a:pPr>
            <a:r>
              <a:rPr lang="en-US" sz="2600" dirty="0" smtClean="0"/>
              <a:t>Role of TTL field: Ensure that packet is eventually dropped when a routing loop occurs</a:t>
            </a:r>
          </a:p>
          <a:p>
            <a:pPr lvl="1" eaLnBrk="1" hangingPunct="1">
              <a:buFontTx/>
              <a:buNone/>
              <a:tabLst>
                <a:tab pos="914400" algn="l"/>
                <a:tab pos="1828800" algn="l"/>
                <a:tab pos="5661025" algn="l"/>
              </a:tabLst>
            </a:pPr>
            <a:r>
              <a:rPr lang="en-US" sz="2600" dirty="0" smtClean="0"/>
              <a:t>Used as follows:</a:t>
            </a:r>
          </a:p>
          <a:p>
            <a:pPr lvl="1" eaLnBrk="1" hangingPunct="1">
              <a:tabLst>
                <a:tab pos="914400" algn="l"/>
                <a:tab pos="1828800" algn="l"/>
                <a:tab pos="5661025" algn="l"/>
              </a:tabLst>
            </a:pPr>
            <a:r>
              <a:rPr lang="en-US" sz="2600" dirty="0" smtClean="0"/>
              <a:t>Sender sets the value (e.g., 64)</a:t>
            </a:r>
          </a:p>
          <a:p>
            <a:pPr lvl="1" eaLnBrk="1" hangingPunct="1">
              <a:tabLst>
                <a:tab pos="914400" algn="l"/>
                <a:tab pos="1828800" algn="l"/>
                <a:tab pos="5661025" algn="l"/>
              </a:tabLst>
            </a:pPr>
            <a:r>
              <a:rPr lang="en-US" sz="2600" dirty="0" smtClean="0"/>
              <a:t>Each router decrements the value by 1</a:t>
            </a:r>
          </a:p>
          <a:p>
            <a:pPr lvl="1" eaLnBrk="1" hangingPunct="1">
              <a:tabLst>
                <a:tab pos="914400" algn="l"/>
                <a:tab pos="1828800" algn="l"/>
                <a:tab pos="5661025" algn="l"/>
              </a:tabLst>
            </a:pPr>
            <a:r>
              <a:rPr lang="en-US" sz="2600" dirty="0" smtClean="0"/>
              <a:t>When the value reaches 0, the datagram is dropped</a:t>
            </a:r>
          </a:p>
          <a:p>
            <a:pPr eaLnBrk="1" hangingPunct="1">
              <a:buFontTx/>
              <a:buNone/>
              <a:tabLst>
                <a:tab pos="914400" algn="l"/>
                <a:tab pos="1828800" algn="l"/>
                <a:tab pos="5661025" algn="l"/>
              </a:tabLst>
            </a:pPr>
            <a:endParaRPr lang="en-US" sz="3000" dirty="0" smtClean="0"/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5715000" y="6305550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BA024F83-A0E7-4020-9C5F-6BBE46678030}" type="slidenum">
              <a:rPr lang="en-US" smtClean="0"/>
              <a:pPr algn="l"/>
              <a:t>7</a:t>
            </a:fld>
            <a:endParaRPr lang="en-US" smtClean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914400" y="4953000"/>
            <a:ext cx="167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1600200" y="5334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Fields of the IP Header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700" b="1" smtClean="0">
                <a:solidFill>
                  <a:srgbClr val="FF0000"/>
                </a:solidFill>
              </a:rPr>
              <a:t>Protocol (1 byte):</a:t>
            </a:r>
            <a:r>
              <a:rPr lang="en-US" sz="2700" smtClean="0"/>
              <a:t> 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Specifies the higher-layer protocol.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Used for demultiplexing to higher layers.</a:t>
            </a:r>
          </a:p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endParaRPr lang="en-US" sz="2700" smtClean="0"/>
          </a:p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endParaRPr lang="en-US" sz="2700" smtClean="0"/>
          </a:p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endParaRPr lang="en-US" sz="2700" smtClean="0"/>
          </a:p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endParaRPr lang="en-US" sz="2700" smtClean="0"/>
          </a:p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endParaRPr lang="en-US" sz="2700" smtClean="0"/>
          </a:p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endParaRPr lang="en-US" sz="2700" smtClean="0"/>
          </a:p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700" b="1" smtClean="0">
                <a:solidFill>
                  <a:srgbClr val="FF0000"/>
                </a:solidFill>
              </a:rPr>
              <a:t>Header checksum (2 bytes):</a:t>
            </a:r>
            <a:endParaRPr lang="en-US" sz="2700" smtClean="0"/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16-bit long checksum for the header of the datagram</a:t>
            </a:r>
          </a:p>
        </p:txBody>
      </p:sp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5715000" y="6305550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A80D7F97-497A-4828-A5C8-A62F98C7D332}" type="slidenum">
              <a:rPr lang="en-US" smtClean="0"/>
              <a:pPr algn="l"/>
              <a:t>8</a:t>
            </a:fld>
            <a:endParaRPr lang="en-US" smtClean="0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914400" y="4953000"/>
            <a:ext cx="167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1600200" y="5334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>
              <a:latin typeface="Gill Sans MT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43200" y="2644775"/>
          <a:ext cx="4724400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7216445" imgH="3490570" progId="Visio.Drawing.11">
                  <p:embed/>
                </p:oleObj>
              </mc:Choice>
              <mc:Fallback>
                <p:oleObj name="Visio" r:id="rId4" imgW="7216445" imgH="349057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44775"/>
                        <a:ext cx="4724400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Fields of the IP Header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700" b="1" smtClean="0">
                <a:solidFill>
                  <a:srgbClr val="FF0000"/>
                </a:solidFill>
              </a:rPr>
              <a:t>Options:</a:t>
            </a:r>
            <a:r>
              <a:rPr lang="en-US" sz="2700" smtClean="0"/>
              <a:t> 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Security restrictions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Record Route: each router that processes the packet adds its IP address to the header. 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Timestamp: each router that processes the packet adds its IP address and time to the header. 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(loose) Source Routing: specifies a list of routers that must be traversed.</a:t>
            </a:r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(strict) Source Routing: specifies a list of the only routers that can  be traversed.</a:t>
            </a:r>
          </a:p>
          <a:p>
            <a:pPr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700" b="1" smtClean="0">
                <a:solidFill>
                  <a:srgbClr val="FF0000"/>
                </a:solidFill>
              </a:rPr>
              <a:t>Padding:</a:t>
            </a:r>
            <a:endParaRPr lang="en-US" sz="2700" smtClean="0"/>
          </a:p>
          <a:p>
            <a:pPr lvl="1" eaLnBrk="1" hangingPunct="1">
              <a:lnSpc>
                <a:spcPct val="80000"/>
              </a:lnSpc>
              <a:tabLst>
                <a:tab pos="914400" algn="l"/>
                <a:tab pos="1828800" algn="l"/>
                <a:tab pos="5661025" algn="l"/>
              </a:tabLst>
            </a:pPr>
            <a:r>
              <a:rPr lang="en-US" sz="2400" smtClean="0"/>
              <a:t>Padding bytes are added to ensure that header ends on a 4-byte boundary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5715000" y="6305550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B50B7F82-7DC4-4B7C-90AF-12DC897FA596}" type="slidenum">
              <a:rPr lang="en-US" smtClean="0"/>
              <a:pPr algn="l"/>
              <a:t>9</a:t>
            </a:fld>
            <a:endParaRPr lang="en-US" smtClean="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1600200" y="5334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44813</TotalTime>
  <Words>2298</Words>
  <Application>Microsoft Office PowerPoint</Application>
  <PresentationFormat>On-screen Show (4:3)</PresentationFormat>
  <Paragraphs>584</Paragraphs>
  <Slides>38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Solstice</vt:lpstr>
      <vt:lpstr>Visio</vt:lpstr>
      <vt:lpstr>Clip</vt:lpstr>
      <vt:lpstr>VISIO</vt:lpstr>
      <vt:lpstr>CSCI 558L Lecture 4: Internet Protocol</vt:lpstr>
      <vt:lpstr>Open System Interconnection Reference Model</vt:lpstr>
      <vt:lpstr>Internet Protocol</vt:lpstr>
      <vt:lpstr>IPv4 Packet Structure</vt:lpstr>
      <vt:lpstr>Fields of the IPv4 Header</vt:lpstr>
      <vt:lpstr>Fields of the IP Header</vt:lpstr>
      <vt:lpstr>Fields of the IP Header</vt:lpstr>
      <vt:lpstr>Fields of the IP Header</vt:lpstr>
      <vt:lpstr>Fields of the IP Header</vt:lpstr>
      <vt:lpstr>Fragmentation</vt:lpstr>
      <vt:lpstr>Fragmentation Disadvantages</vt:lpstr>
      <vt:lpstr>IP Address Problem (1991)</vt:lpstr>
      <vt:lpstr>IP Address Utilization (’98)</vt:lpstr>
      <vt:lpstr>IPv4 Routing Problems</vt:lpstr>
      <vt:lpstr>Mitigation Efforts</vt:lpstr>
      <vt:lpstr>CIDR</vt:lpstr>
      <vt:lpstr>Classless Inter-Domain Routing</vt:lpstr>
      <vt:lpstr>NAT</vt:lpstr>
      <vt:lpstr>NAT Illustration</vt:lpstr>
      <vt:lpstr>IPv6</vt:lpstr>
      <vt:lpstr>Features of IPv6</vt:lpstr>
      <vt:lpstr>PowerPoint Presentation</vt:lpstr>
      <vt:lpstr>Changes</vt:lpstr>
      <vt:lpstr>Extension Headers</vt:lpstr>
      <vt:lpstr>Extension Headers</vt:lpstr>
      <vt:lpstr>Extension Headers</vt:lpstr>
      <vt:lpstr>Fragment Header</vt:lpstr>
      <vt:lpstr>128-bit IPv6 Address</vt:lpstr>
      <vt:lpstr>Text Representation</vt:lpstr>
      <vt:lpstr>Address Allocation</vt:lpstr>
      <vt:lpstr>Preview: Transport vs. Network</vt:lpstr>
      <vt:lpstr>Internet transport-layer protocols</vt:lpstr>
      <vt:lpstr>UDP: User Datagram Protocol [RFC 768]</vt:lpstr>
      <vt:lpstr>TCP: Overview   RFCs: 793, 1122, 1323, 2018, 2581</vt:lpstr>
      <vt:lpstr>TCP seq. #’s and ACKs</vt:lpstr>
      <vt:lpstr>Laboratory 4: Fast and Reliable FTP</vt:lpstr>
      <vt:lpstr>Laboratory 4: Fast and Reliable FTP</vt:lpstr>
      <vt:lpstr>Next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office</cp:lastModifiedBy>
  <cp:revision>25</cp:revision>
  <dcterms:created xsi:type="dcterms:W3CDTF">2011-08-30T17:17:43Z</dcterms:created>
  <dcterms:modified xsi:type="dcterms:W3CDTF">2012-09-11T05:44:37Z</dcterms:modified>
</cp:coreProperties>
</file>