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457" r:id="rId3"/>
    <p:sldId id="459" r:id="rId4"/>
    <p:sldId id="488" r:id="rId5"/>
    <p:sldId id="464" r:id="rId6"/>
    <p:sldId id="465" r:id="rId7"/>
    <p:sldId id="468" r:id="rId8"/>
    <p:sldId id="469" r:id="rId9"/>
    <p:sldId id="473" r:id="rId10"/>
    <p:sldId id="475" r:id="rId11"/>
    <p:sldId id="477" r:id="rId12"/>
    <p:sldId id="478" r:id="rId13"/>
    <p:sldId id="482" r:id="rId14"/>
    <p:sldId id="484" r:id="rId15"/>
    <p:sldId id="485" r:id="rId16"/>
    <p:sldId id="489" r:id="rId17"/>
    <p:sldId id="444" r:id="rId18"/>
    <p:sldId id="447" r:id="rId19"/>
    <p:sldId id="448" r:id="rId20"/>
    <p:sldId id="449" r:id="rId21"/>
    <p:sldId id="450" r:id="rId22"/>
    <p:sldId id="451" r:id="rId23"/>
    <p:sldId id="452" r:id="rId24"/>
    <p:sldId id="453" r:id="rId25"/>
    <p:sldId id="454" r:id="rId26"/>
    <p:sldId id="455" r:id="rId27"/>
    <p:sldId id="456" r:id="rId28"/>
    <p:sldId id="490" r:id="rId29"/>
    <p:sldId id="493" r:id="rId30"/>
    <p:sldId id="491" r:id="rId31"/>
    <p:sldId id="492" r:id="rId32"/>
    <p:sldId id="48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7CD9ED65-8EFB-49BC-B54A-7DF79BCABBAA}" type="datetimeFigureOut">
              <a:rPr lang="en-US"/>
              <a:pPr>
                <a:defRPr/>
              </a:pPr>
              <a:t>9/10/2012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6808B0DE-1525-4FA8-BA46-EAF761DF82B6}" type="slidenum">
              <a:rPr lang="en-US"/>
              <a:pPr>
                <a:defRPr/>
              </a:pPr>
              <a:t>‹#›</a:t>
            </a:fld>
            <a:endParaRPr lang="en-US"/>
          </a:p>
        </p:txBody>
      </p:sp>
    </p:spTree>
    <p:extLst>
      <p:ext uri="{BB962C8B-B14F-4D97-AF65-F5344CB8AC3E}">
        <p14:creationId xmlns:p14="http://schemas.microsoft.com/office/powerpoint/2010/main" val="3874191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ADBC4EB-7D8C-4744-AFF8-A52D76BD9D4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pPr>
              <a:defRPr/>
            </a:pPr>
            <a:fld id="{A97AA5D9-6DDB-4339-A6FD-498A72E2A724}" type="datetime1">
              <a:rPr lang="en-US"/>
              <a:pPr>
                <a:defRPr/>
              </a:pPr>
              <a:t>9/10/2012</a:t>
            </a:fld>
            <a:endParaRPr lang="en-US"/>
          </a:p>
        </p:txBody>
      </p:sp>
      <p:sp>
        <p:nvSpPr>
          <p:cNvPr id="7" name="Footer Placeholder 19"/>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8" name="Slide Number Placeholder 9"/>
          <p:cNvSpPr>
            <a:spLocks noGrp="1"/>
          </p:cNvSpPr>
          <p:nvPr>
            <p:ph type="sldNum" sz="quarter" idx="12"/>
          </p:nvPr>
        </p:nvSpPr>
        <p:spPr/>
        <p:txBody>
          <a:bodyPr/>
          <a:lstStyle>
            <a:lvl1pPr>
              <a:defRPr/>
            </a:lvl1pPr>
          </a:lstStyle>
          <a:p>
            <a:pPr>
              <a:defRPr/>
            </a:pPr>
            <a:fld id="{5C7DD915-3554-4FB4-B287-80CD2962AA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56C51D-F90B-4C42-9CDC-593DC465DE07}" type="datetime1">
              <a:rPr lang="en-US"/>
              <a:pPr>
                <a:defRPr/>
              </a:pPr>
              <a:t>9/10/2012</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D4CD808C-913B-4CF9-9B05-E60A15BC43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8FB313-8E0D-4CF7-869C-903310A6BB3F}" type="datetime1">
              <a:rPr lang="en-US"/>
              <a:pPr>
                <a:defRPr/>
              </a:pPr>
              <a:t>9/10/2012</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7BE7798B-C57A-48C9-98B2-123C7134F3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36ACCA-BC5C-48BB-9E27-5EC0808782A5}" type="datetime1">
              <a:rPr lang="en-US"/>
              <a:pPr>
                <a:defRPr/>
              </a:pPr>
              <a:t>9/10/2012</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9EDAFF2A-AB16-4DE7-BA26-EA6E95A89E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F50E74EA-4EC5-4ED2-8A7C-F945AF13B125}" type="datetime1">
              <a:rPr lang="en-US"/>
              <a:pPr>
                <a:defRPr/>
              </a:pPr>
              <a:t>9/10/2012</a:t>
            </a:fld>
            <a:endParaRPr lang="en-US"/>
          </a:p>
        </p:txBody>
      </p:sp>
      <p:sp>
        <p:nvSpPr>
          <p:cNvPr id="9"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10" name="Slide Number Placeholder 5"/>
          <p:cNvSpPr>
            <a:spLocks noGrp="1"/>
          </p:cNvSpPr>
          <p:nvPr>
            <p:ph type="sldNum" sz="quarter" idx="12"/>
          </p:nvPr>
        </p:nvSpPr>
        <p:spPr/>
        <p:txBody>
          <a:bodyPr/>
          <a:lstStyle>
            <a:lvl1pPr>
              <a:defRPr/>
            </a:lvl1pPr>
          </a:lstStyle>
          <a:p>
            <a:pPr>
              <a:defRPr/>
            </a:pPr>
            <a:fld id="{15006F97-9BFF-49EF-B2BF-D17AC76918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6A5F2D-C080-4526-9B38-6D3453D1EFDB}" type="datetime1">
              <a:rPr lang="en-US"/>
              <a:pPr>
                <a:defRPr/>
              </a:pPr>
              <a:t>9/10/2012</a:t>
            </a:fld>
            <a:endParaRPr lang="en-US"/>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7" name="Slide Number Placeholder 6"/>
          <p:cNvSpPr>
            <a:spLocks noGrp="1"/>
          </p:cNvSpPr>
          <p:nvPr>
            <p:ph type="sldNum" sz="quarter" idx="12"/>
          </p:nvPr>
        </p:nvSpPr>
        <p:spPr/>
        <p:txBody>
          <a:bodyPr/>
          <a:lstStyle>
            <a:lvl1pPr>
              <a:defRPr/>
            </a:lvl1pPr>
          </a:lstStyle>
          <a:p>
            <a:pPr>
              <a:defRPr/>
            </a:pPr>
            <a:fld id="{003D91D5-47FF-4C04-90AD-458A56CBD9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B00640F-39E9-4400-BC73-B74B69DA61CF}" type="datetime1">
              <a:rPr lang="en-US"/>
              <a:pPr>
                <a:defRPr/>
              </a:pPr>
              <a:t>9/10/2012</a:t>
            </a:fld>
            <a:endParaRPr lang="en-US"/>
          </a:p>
        </p:txBody>
      </p:sp>
      <p:sp>
        <p:nvSpPr>
          <p:cNvPr id="8" name="Footer Placeholder 7"/>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9" name="Slide Number Placeholder 8"/>
          <p:cNvSpPr>
            <a:spLocks noGrp="1"/>
          </p:cNvSpPr>
          <p:nvPr>
            <p:ph type="sldNum" sz="quarter" idx="12"/>
          </p:nvPr>
        </p:nvSpPr>
        <p:spPr/>
        <p:txBody>
          <a:bodyPr/>
          <a:lstStyle>
            <a:lvl1pPr>
              <a:defRPr/>
            </a:lvl1pPr>
          </a:lstStyle>
          <a:p>
            <a:pPr>
              <a:defRPr/>
            </a:pPr>
            <a:fld id="{3B82935B-6A66-4316-8F8D-C794E79901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8B19AF2-F02D-4EF9-A321-36D20C15E708}" type="datetime1">
              <a:rPr lang="en-US"/>
              <a:pPr>
                <a:defRPr/>
              </a:pPr>
              <a:t>9/10/2012</a:t>
            </a:fld>
            <a:endParaRPr lang="en-US"/>
          </a:p>
        </p:txBody>
      </p:sp>
      <p:sp>
        <p:nvSpPr>
          <p:cNvPr id="4" name="Footer Placeholder 3"/>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5" name="Slide Number Placeholder 4"/>
          <p:cNvSpPr>
            <a:spLocks noGrp="1"/>
          </p:cNvSpPr>
          <p:nvPr>
            <p:ph type="sldNum" sz="quarter" idx="12"/>
          </p:nvPr>
        </p:nvSpPr>
        <p:spPr/>
        <p:txBody>
          <a:bodyPr/>
          <a:lstStyle>
            <a:lvl1pPr>
              <a:defRPr/>
            </a:lvl1pPr>
          </a:lstStyle>
          <a:p>
            <a:pPr>
              <a:defRPr/>
            </a:pPr>
            <a:fld id="{295AFDE6-A32F-4E9C-B063-98AEBF9F5DD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4" name="Date Placeholder 1"/>
          <p:cNvSpPr>
            <a:spLocks noGrp="1"/>
          </p:cNvSpPr>
          <p:nvPr>
            <p:ph type="dt" sz="half" idx="10"/>
          </p:nvPr>
        </p:nvSpPr>
        <p:spPr/>
        <p:txBody>
          <a:bodyPr/>
          <a:lstStyle>
            <a:lvl1pPr>
              <a:defRPr/>
            </a:lvl1pPr>
          </a:lstStyle>
          <a:p>
            <a:pPr>
              <a:defRPr/>
            </a:pPr>
            <a:fld id="{CC556A76-26BE-497F-AA01-13ED5DCCD832}" type="datetime1">
              <a:rPr lang="en-US"/>
              <a:pPr>
                <a:defRPr/>
              </a:pPr>
              <a:t>9/10/2012</a:t>
            </a:fld>
            <a:endParaRPr lang="en-US"/>
          </a:p>
        </p:txBody>
      </p:sp>
      <p:sp>
        <p:nvSpPr>
          <p:cNvPr id="5" name="Footer Placeholder 2"/>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3"/>
          <p:cNvSpPr>
            <a:spLocks noGrp="1"/>
          </p:cNvSpPr>
          <p:nvPr>
            <p:ph type="sldNum" sz="quarter" idx="12"/>
          </p:nvPr>
        </p:nvSpPr>
        <p:spPr/>
        <p:txBody>
          <a:bodyPr/>
          <a:lstStyle>
            <a:lvl1pPr>
              <a:defRPr/>
            </a:lvl1pPr>
          </a:lstStyle>
          <a:p>
            <a:pPr>
              <a:defRPr/>
            </a:pPr>
            <a:fld id="{590DE4D2-1A54-4B0E-B1C3-51B98ECDAC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804E853-D59F-4C0E-87B3-F24C4A6F56E2}" type="datetime1">
              <a:rPr lang="en-US"/>
              <a:pPr>
                <a:defRPr/>
              </a:pPr>
              <a:t>9/10/2012</a:t>
            </a:fld>
            <a:endParaRPr lang="en-US"/>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7" name="Slide Number Placeholder 6"/>
          <p:cNvSpPr>
            <a:spLocks noGrp="1"/>
          </p:cNvSpPr>
          <p:nvPr>
            <p:ph type="sldNum" sz="quarter" idx="12"/>
          </p:nvPr>
        </p:nvSpPr>
        <p:spPr/>
        <p:txBody>
          <a:bodyPr/>
          <a:lstStyle>
            <a:lvl1pPr>
              <a:defRPr/>
            </a:lvl1pPr>
          </a:lstStyle>
          <a:p>
            <a:pPr>
              <a:defRPr/>
            </a:pPr>
            <a:fld id="{3688FF8D-0A50-43AA-BBFB-B1E3C73EF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18" charset="2"/>
              <a:buNone/>
              <a:defRPr/>
            </a:pPr>
            <a:endParaRPr lang="en-US" sz="3200">
              <a:latin typeface="Gill Sans MT" pitchFamily="34" charset="0"/>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04677B3D-FDB6-4EEC-9DC2-9149E15D3EE9}" type="datetime1">
              <a:rPr lang="en-US"/>
              <a:pPr>
                <a:defRPr/>
              </a:pPr>
              <a:t>9/10/2012</a:t>
            </a:fld>
            <a:endParaRPr lang="en-US"/>
          </a:p>
        </p:txBody>
      </p:sp>
      <p:sp>
        <p:nvSpPr>
          <p:cNvPr id="9"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10" name="Slide Number Placeholder 6"/>
          <p:cNvSpPr>
            <a:spLocks noGrp="1"/>
          </p:cNvSpPr>
          <p:nvPr>
            <p:ph type="sldNum" sz="quarter" idx="12"/>
          </p:nvPr>
        </p:nvSpPr>
        <p:spPr/>
        <p:txBody>
          <a:bodyPr/>
          <a:lstStyle>
            <a:lvl1pPr>
              <a:defRPr/>
            </a:lvl1pPr>
          </a:lstStyle>
          <a:p>
            <a:pPr>
              <a:defRPr/>
            </a:pPr>
            <a:fld id="{197C2AAB-18EC-48D3-974E-39AA1FB06C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B5A788"/>
                </a:solidFill>
                <a:latin typeface="Gill Sans MT" pitchFamily="34" charset="0"/>
              </a:defRPr>
            </a:lvl1pPr>
          </a:lstStyle>
          <a:p>
            <a:pPr>
              <a:defRPr/>
            </a:pPr>
            <a:fld id="{2174DA7C-C80C-482F-9B12-4FAA0633A821}" type="datetime1">
              <a:rPr lang="en-US"/>
              <a:pPr>
                <a:defRPr/>
              </a:pPr>
              <a:t>9/10/2012</a:t>
            </a:fld>
            <a:endParaRPr lang="en-US">
              <a:solidFill>
                <a:srgbClr val="AAA393"/>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chemeClr>
                </a:solidFill>
                <a:effectLst/>
                <a:latin typeface="+mn-lt"/>
                <a:cs typeface="+mn-cs"/>
              </a:defRPr>
            </a:lvl1pPr>
            <a:extLst/>
          </a:lstStyle>
          <a:p>
            <a:pPr>
              <a:defRPr/>
            </a:pPr>
            <a:r>
              <a:rPr lang="en-US"/>
              <a:t>Internetworking and Dist. Systems</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itchFamily="34" charset="0"/>
              </a:defRPr>
            </a:lvl1pPr>
          </a:lstStyle>
          <a:p>
            <a:pPr>
              <a:defRPr/>
            </a:pPr>
            <a:fld id="{3BD76316-A1F2-47D4-ABB6-63817AF6FBFA}" type="slidenum">
              <a:rPr lang="en-US"/>
              <a:pPr>
                <a:defRPr/>
              </a:pPr>
              <a:t>‹#›</a:t>
            </a:fld>
            <a:endParaRPr lang="en-US">
              <a:solidFill>
                <a:srgbClr val="AAA393"/>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c.gatech.edu/fac/Constantinos.Dovrol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nam.fn/reseau/bing.html" TargetMode="External"/><Relationship Id="rId7" Type="http://schemas.openxmlformats.org/officeDocument/2006/relationships/hyperlink" Target="ftp://ftp.ee.lbl.gov/pathch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mosquitonet.stanford.edu/~laik/project/nettimer" TargetMode="External"/><Relationship Id="rId5" Type="http://schemas.openxmlformats.org/officeDocument/2006/relationships/hyperlink" Target="http://www.emplyees.org/~bmah/software/pchar" TargetMode="External"/><Relationship Id="rId4" Type="http://schemas.openxmlformats.org/officeDocument/2006/relationships/hyperlink" Target="http://rocky.wellesley.edu/downey/clin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sc.edu/networking/treno_info.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ftp://ftp.arl.mil/pub/ttcp/" TargetMode="External"/><Relationship Id="rId5" Type="http://schemas.openxmlformats.org/officeDocument/2006/relationships/hyperlink" Target="http://www.netperf.org/netperf/NetperfPage.html" TargetMode="External"/><Relationship Id="rId4" Type="http://schemas.openxmlformats.org/officeDocument/2006/relationships/hyperlink" Target="http://dast.nlanr.net/Project/Iper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ast.nlanr.net/Projects/Iper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s-people.bu.edu/carter/tools/Tool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robe.cs.washington.edu/" TargetMode="External"/><Relationship Id="rId5" Type="http://schemas.openxmlformats.org/officeDocument/2006/relationships/hyperlink" Target="http://www.cc.gatech.edu/fac/Constantinos.Dovrolis" TargetMode="External"/><Relationship Id="rId4" Type="http://schemas.openxmlformats.org/officeDocument/2006/relationships/hyperlink" Target="http://www-didc.lbl.gov/pipech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vert="horz" wrap="square" lIns="91440" tIns="45720" rIns="91440" bIns="45720" numCol="1" anchorCtr="0" compatLnSpc="1">
            <a:prstTxWarp prst="textNoShape">
              <a:avLst/>
            </a:prstTxWarp>
          </a:bodyPr>
          <a:lstStyle/>
          <a:p>
            <a:pPr eaLnBrk="1" hangingPunct="1">
              <a:defRPr/>
            </a:pPr>
            <a:r>
              <a:rPr lang="en-US" sz="3900" dirty="0" smtClean="0">
                <a:effectLst>
                  <a:outerShdw blurRad="38100" dist="38100" dir="2700000" algn="tl">
                    <a:srgbClr val="C0C0C0"/>
                  </a:outerShdw>
                </a:effectLst>
              </a:rPr>
              <a:t>CSCI 558L</a:t>
            </a:r>
            <a:br>
              <a:rPr lang="en-US" sz="3900" dirty="0" smtClean="0">
                <a:effectLst>
                  <a:outerShdw blurRad="38100" dist="38100" dir="2700000" algn="tl">
                    <a:srgbClr val="C0C0C0"/>
                  </a:outerShdw>
                </a:effectLst>
              </a:rPr>
            </a:br>
            <a:r>
              <a:rPr lang="en-US" sz="3900" dirty="0" smtClean="0">
                <a:effectLst>
                  <a:outerShdw blurRad="38100" dist="38100" dir="2700000" algn="tl">
                    <a:srgbClr val="C0C0C0"/>
                  </a:outerShdw>
                </a:effectLst>
              </a:rPr>
              <a:t>Lecture </a:t>
            </a:r>
            <a:r>
              <a:rPr lang="en-US" sz="3900" dirty="0" smtClean="0">
                <a:effectLst>
                  <a:outerShdw blurRad="38100" dist="38100" dir="2700000" algn="tl">
                    <a:srgbClr val="C0C0C0"/>
                  </a:outerShdw>
                </a:effectLst>
              </a:rPr>
              <a:t>5: </a:t>
            </a:r>
            <a:r>
              <a:rPr lang="en-US" sz="3900" dirty="0" smtClean="0">
                <a:effectLst>
                  <a:outerShdw blurRad="38100" dist="38100" dir="2700000" algn="tl">
                    <a:srgbClr val="C0C0C0"/>
                  </a:outerShdw>
                </a:effectLst>
              </a:rPr>
              <a:t>Network Performance</a:t>
            </a:r>
            <a:endParaRPr lang="en-US" sz="3900" i="1" dirty="0" smtClean="0">
              <a:effectLst>
                <a:outerShdw blurRad="38100" dist="38100" dir="2700000" algn="tl">
                  <a:srgbClr val="C0C0C0"/>
                </a:outerShdw>
              </a:effectLst>
            </a:endParaRPr>
          </a:p>
        </p:txBody>
      </p:sp>
      <p:sp>
        <p:nvSpPr>
          <p:cNvPr id="13315" name="Subtitle 2"/>
          <p:cNvSpPr>
            <a:spLocks noGrp="1"/>
          </p:cNvSpPr>
          <p:nvPr>
            <p:ph type="subTitle" idx="1"/>
          </p:nvPr>
        </p:nvSpPr>
        <p:spPr>
          <a:xfrm>
            <a:off x="1431925" y="1849438"/>
            <a:ext cx="7407275" cy="1752600"/>
          </a:xfrm>
        </p:spPr>
        <p:txBody>
          <a:bodyPr/>
          <a:lstStyle/>
          <a:p>
            <a:pPr marL="26988" eaLnBrk="1" hangingPunct="1">
              <a:lnSpc>
                <a:spcPct val="80000"/>
              </a:lnSpc>
            </a:pPr>
            <a:r>
              <a:rPr lang="en-US" smtClean="0">
                <a:solidFill>
                  <a:srgbClr val="320E04"/>
                </a:solidFill>
              </a:rPr>
              <a:t>Internetworking and Distributed Systems Laboratory</a:t>
            </a:r>
          </a:p>
          <a:p>
            <a:pPr marL="26988" eaLnBrk="1" hangingPunct="1">
              <a:lnSpc>
                <a:spcPct val="80000"/>
              </a:lnSpc>
            </a:pPr>
            <a:endParaRPr lang="en-US" sz="2000" smtClean="0">
              <a:solidFill>
                <a:srgbClr val="320E04"/>
              </a:solidFill>
            </a:endParaRPr>
          </a:p>
          <a:p>
            <a:pPr marL="26988" eaLnBrk="1" hangingPunct="1">
              <a:lnSpc>
                <a:spcPct val="80000"/>
              </a:lnSpc>
            </a:pPr>
            <a:r>
              <a:rPr lang="en-US" sz="2000" smtClean="0">
                <a:solidFill>
                  <a:srgbClr val="320E04"/>
                </a:solidFill>
              </a:rPr>
              <a:t>Young Cho</a:t>
            </a:r>
          </a:p>
          <a:p>
            <a:pPr marL="26988" eaLnBrk="1" hangingPunct="1">
              <a:lnSpc>
                <a:spcPct val="80000"/>
              </a:lnSpc>
            </a:pPr>
            <a:r>
              <a:rPr lang="en-US" sz="2000" smtClean="0">
                <a:solidFill>
                  <a:srgbClr val="320E04"/>
                </a:solidFill>
              </a:rPr>
              <a:t>Department of Computer Science</a:t>
            </a:r>
          </a:p>
          <a:p>
            <a:pPr marL="26988" eaLnBrk="1" hangingPunct="1">
              <a:lnSpc>
                <a:spcPct val="80000"/>
              </a:lnSpc>
            </a:pPr>
            <a:r>
              <a:rPr lang="en-US" sz="2000" smtClean="0">
                <a:solidFill>
                  <a:srgbClr val="320E04"/>
                </a:solidFill>
              </a:rPr>
              <a:t>University of Southern California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a:defRPr/>
            </a:pPr>
            <a:r>
              <a:rPr lang="en-US"/>
              <a:t>Self-Loading Periodic Streams(SLOPS)</a:t>
            </a:r>
          </a:p>
        </p:txBody>
      </p:sp>
      <p:sp>
        <p:nvSpPr>
          <p:cNvPr id="22531" name="Rectangle 3"/>
          <p:cNvSpPr>
            <a:spLocks noGrp="1" noChangeArrowheads="1"/>
          </p:cNvSpPr>
          <p:nvPr>
            <p:ph idx="1"/>
          </p:nvPr>
        </p:nvSpPr>
        <p:spPr/>
        <p:txBody>
          <a:bodyPr/>
          <a:lstStyle/>
          <a:p>
            <a:pPr>
              <a:lnSpc>
                <a:spcPct val="90000"/>
              </a:lnSpc>
            </a:pPr>
            <a:r>
              <a:rPr lang="en-US" sz="2800" smtClean="0"/>
              <a:t>Sender sends series of packets to the sink at the rate of larger than the bottleneck link available bandwidth</a:t>
            </a:r>
          </a:p>
          <a:p>
            <a:pPr>
              <a:lnSpc>
                <a:spcPct val="90000"/>
              </a:lnSpc>
            </a:pPr>
            <a:r>
              <a:rPr lang="en-US" sz="2800" smtClean="0"/>
              <a:t>Every packets get a timestamp at sender side.</a:t>
            </a:r>
          </a:p>
          <a:p>
            <a:pPr>
              <a:lnSpc>
                <a:spcPct val="90000"/>
              </a:lnSpc>
            </a:pPr>
            <a:r>
              <a:rPr lang="en-US" sz="2800" smtClean="0"/>
              <a:t>Compare the difference of successive packets timestamp and their arrival times to infer the available bandwidth.</a:t>
            </a:r>
          </a:p>
          <a:p>
            <a:pPr>
              <a:lnSpc>
                <a:spcPct val="90000"/>
              </a:lnSpc>
            </a:pPr>
            <a:r>
              <a:rPr lang="en-US" sz="2800" smtClean="0"/>
              <a:t>Rate-adjustment adaptive algorithm to converge to the available bandwidth.</a:t>
            </a:r>
          </a:p>
        </p:txBody>
      </p:sp>
      <p:sp>
        <p:nvSpPr>
          <p:cNvPr id="4" name="Rectangle 4"/>
          <p:cNvSpPr>
            <a:spLocks noChangeArrowheads="1"/>
          </p:cNvSpPr>
          <p:nvPr/>
        </p:nvSpPr>
        <p:spPr bwMode="auto">
          <a:xfrm>
            <a:off x="0" y="5334000"/>
            <a:ext cx="3200400" cy="304800"/>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600" b="1"/>
              <a:t>FOR MORE INFO...</a:t>
            </a:r>
            <a:endParaRPr lang="en-US" sz="2400"/>
          </a:p>
        </p:txBody>
      </p:sp>
      <p:sp>
        <p:nvSpPr>
          <p:cNvPr id="22533" name="Rectangle 5"/>
          <p:cNvSpPr>
            <a:spLocks noChangeArrowheads="1"/>
          </p:cNvSpPr>
          <p:nvPr/>
        </p:nvSpPr>
        <p:spPr bwMode="auto">
          <a:xfrm>
            <a:off x="381000" y="5791200"/>
            <a:ext cx="8077200" cy="7620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2000" b="1"/>
              <a:t>Pathload </a:t>
            </a:r>
            <a:r>
              <a:rPr lang="en-US" sz="2000" b="1">
                <a:hlinkClick r:id="rId3"/>
              </a:rPr>
              <a:t>http://www.cc.gatech.edu/fac/Constantinos.Dovrolis</a:t>
            </a:r>
            <a:endParaRPr lang="en-US" sz="2000" b="1"/>
          </a:p>
          <a:p>
            <a:pPr>
              <a:spcBef>
                <a:spcPct val="20000"/>
              </a:spcBef>
              <a:buClr>
                <a:schemeClr val="accent2"/>
              </a:buClr>
              <a:buSzPct val="80000"/>
              <a:buFont typeface="Wingdings" pitchFamily="2" charset="2"/>
              <a:buNone/>
            </a:pPr>
            <a:endParaRPr lang="en-US" sz="2000" b="1"/>
          </a:p>
          <a:p>
            <a:pPr>
              <a:spcBef>
                <a:spcPct val="20000"/>
              </a:spcBef>
              <a:buClr>
                <a:schemeClr val="accent2"/>
              </a:buClr>
              <a:buSzPct val="80000"/>
              <a:buFont typeface="Wingdings" pitchFamily="2" charset="2"/>
              <a:buNone/>
            </a:pPr>
            <a:endParaRPr lang="en-US" sz="2400" b="1"/>
          </a:p>
        </p:txBody>
      </p:sp>
      <p:sp>
        <p:nvSpPr>
          <p:cNvPr id="22534" name="Date Placeholder 3"/>
          <p:cNvSpPr>
            <a:spLocks noGrp="1"/>
          </p:cNvSpPr>
          <p:nvPr>
            <p:ph type="dt" sz="quarter" idx="10"/>
          </p:nvPr>
        </p:nvSpPr>
        <p:spPr bwMode="auto">
          <a:noFill/>
          <a:ln>
            <a:miter lim="800000"/>
            <a:headEnd/>
            <a:tailEnd/>
          </a:ln>
        </p:spPr>
        <p:txBody>
          <a:bodyPr/>
          <a:lstStyle/>
          <a:p>
            <a:fld id="{D4B50D1B-6333-49BB-AC94-A9C841035830}" type="datetime1">
              <a:rPr lang="en-US" smtClean="0"/>
              <a:pPr/>
              <a:t>9/10/2012</a:t>
            </a:fld>
            <a:endParaRPr lang="en-US" smtClean="0"/>
          </a:p>
        </p:txBody>
      </p:sp>
      <p:sp>
        <p:nvSpPr>
          <p:cNvPr id="7"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2536" name="Slide Number Placeholder 5"/>
          <p:cNvSpPr>
            <a:spLocks noGrp="1"/>
          </p:cNvSpPr>
          <p:nvPr>
            <p:ph type="sldNum" sz="quarter" idx="12"/>
          </p:nvPr>
        </p:nvSpPr>
        <p:spPr bwMode="auto">
          <a:noFill/>
          <a:ln>
            <a:miter lim="800000"/>
            <a:headEnd/>
            <a:tailEnd/>
          </a:ln>
        </p:spPr>
        <p:txBody>
          <a:bodyPr/>
          <a:lstStyle/>
          <a:p>
            <a:fld id="{4B81290D-20BE-45F7-8A02-401799FBBD70}" type="slidenum">
              <a:rPr lang="en-US" smtClean="0"/>
              <a:pPr/>
              <a:t>10</a:t>
            </a:fld>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normAutofit fontScale="90000"/>
          </a:bodyPr>
          <a:lstStyle/>
          <a:p>
            <a:pPr>
              <a:defRPr/>
            </a:pPr>
            <a:r>
              <a:rPr lang="en-US"/>
              <a:t>Variable Packet Size (VPS) Technique</a:t>
            </a:r>
          </a:p>
        </p:txBody>
      </p:sp>
      <p:sp>
        <p:nvSpPr>
          <p:cNvPr id="23555" name="Rectangle 1027"/>
          <p:cNvSpPr>
            <a:spLocks noGrp="1" noChangeArrowheads="1"/>
          </p:cNvSpPr>
          <p:nvPr>
            <p:ph idx="1"/>
          </p:nvPr>
        </p:nvSpPr>
        <p:spPr/>
        <p:txBody>
          <a:bodyPr/>
          <a:lstStyle/>
          <a:p>
            <a:r>
              <a:rPr lang="en-US" sz="1800" smtClean="0"/>
              <a:t>Step1</a:t>
            </a:r>
          </a:p>
          <a:p>
            <a:pPr lvl="1"/>
            <a:r>
              <a:rPr lang="en-US" sz="1600" smtClean="0"/>
              <a:t>Sender set TTL=1</a:t>
            </a:r>
          </a:p>
          <a:p>
            <a:pPr lvl="1"/>
            <a:r>
              <a:rPr lang="en-US" sz="1600" smtClean="0"/>
              <a:t>send out the packet</a:t>
            </a:r>
          </a:p>
          <a:p>
            <a:pPr lvl="1"/>
            <a:r>
              <a:rPr lang="en-US" sz="1600" smtClean="0"/>
              <a:t>wait for the ICMP TTL-exceeded packet</a:t>
            </a:r>
          </a:p>
          <a:p>
            <a:r>
              <a:rPr lang="en-US" sz="1800" smtClean="0"/>
              <a:t>Step2</a:t>
            </a:r>
          </a:p>
          <a:p>
            <a:pPr lvl="1"/>
            <a:r>
              <a:rPr lang="en-US" sz="1600" smtClean="0"/>
              <a:t>Upon receiving ICMP</a:t>
            </a:r>
          </a:p>
          <a:p>
            <a:pPr lvl="1"/>
            <a:r>
              <a:rPr lang="en-US" sz="1600" smtClean="0"/>
              <a:t>Estimate the RTT multiple times for various size packets</a:t>
            </a:r>
          </a:p>
          <a:p>
            <a:pPr lvl="1"/>
            <a:r>
              <a:rPr lang="en-US" sz="1600" smtClean="0"/>
              <a:t>The minimum RTT of various packets are believed to be the valid sample.</a:t>
            </a:r>
          </a:p>
          <a:p>
            <a:r>
              <a:rPr lang="en-US" sz="1800" smtClean="0"/>
              <a:t>Step3</a:t>
            </a:r>
          </a:p>
          <a:p>
            <a:pPr lvl="1"/>
            <a:r>
              <a:rPr lang="en-US" sz="1600" smtClean="0"/>
              <a:t>The first link capacity is C=1/</a:t>
            </a:r>
            <a:r>
              <a:rPr lang="en-US" sz="1600" smtClean="0">
                <a:latin typeface="Symbol" pitchFamily="18" charset="2"/>
              </a:rPr>
              <a:t>b </a:t>
            </a:r>
            <a:r>
              <a:rPr lang="en-US" sz="1600" smtClean="0"/>
              <a:t>, </a:t>
            </a:r>
            <a:r>
              <a:rPr lang="en-US" sz="1600" smtClean="0">
                <a:latin typeface="Symbol" pitchFamily="18" charset="2"/>
              </a:rPr>
              <a:t>b </a:t>
            </a:r>
            <a:r>
              <a:rPr lang="en-US" sz="1600" smtClean="0"/>
              <a:t>is slope of RTT graph.</a:t>
            </a:r>
          </a:p>
          <a:p>
            <a:pPr>
              <a:buFont typeface="Wingdings" pitchFamily="2" charset="2"/>
              <a:buNone/>
            </a:pPr>
            <a:endParaRPr lang="en-US" sz="1800" smtClean="0"/>
          </a:p>
          <a:p>
            <a:pPr>
              <a:buFont typeface="Wingdings" pitchFamily="2" charset="2"/>
              <a:buNone/>
            </a:pPr>
            <a:r>
              <a:rPr lang="en-US" sz="1800" smtClean="0"/>
              <a:t>Set the TTL=2,3…n, repeat the process of step1 to 3, to Calculate the C=1/ </a:t>
            </a:r>
            <a:r>
              <a:rPr lang="en-US" sz="1800" smtClean="0">
                <a:latin typeface="Symbol" pitchFamily="18" charset="2"/>
              </a:rPr>
              <a:t>b</a:t>
            </a:r>
            <a:r>
              <a:rPr lang="en-US" sz="1800" smtClean="0">
                <a:latin typeface="Times New Roman" pitchFamily="18" charset="0"/>
              </a:rPr>
              <a:t>i </a:t>
            </a:r>
            <a:r>
              <a:rPr lang="en-US" sz="1800" smtClean="0"/>
              <a:t>– </a:t>
            </a:r>
            <a:r>
              <a:rPr lang="en-US" sz="1800" smtClean="0">
                <a:latin typeface="Symbol" pitchFamily="18" charset="2"/>
              </a:rPr>
              <a:t>b</a:t>
            </a:r>
            <a:r>
              <a:rPr lang="en-US" sz="1800" smtClean="0">
                <a:latin typeface="Times New Roman" pitchFamily="18" charset="0"/>
              </a:rPr>
              <a:t>i-1</a:t>
            </a:r>
            <a:endParaRPr lang="en-US" sz="1800" smtClean="0">
              <a:latin typeface="Symbol" pitchFamily="18" charset="2"/>
            </a:endParaRPr>
          </a:p>
        </p:txBody>
      </p:sp>
      <p:sp>
        <p:nvSpPr>
          <p:cNvPr id="23556" name="Date Placeholder 3"/>
          <p:cNvSpPr>
            <a:spLocks noGrp="1"/>
          </p:cNvSpPr>
          <p:nvPr>
            <p:ph type="dt" sz="quarter" idx="10"/>
          </p:nvPr>
        </p:nvSpPr>
        <p:spPr bwMode="auto">
          <a:noFill/>
          <a:ln>
            <a:miter lim="800000"/>
            <a:headEnd/>
            <a:tailEnd/>
          </a:ln>
        </p:spPr>
        <p:txBody>
          <a:bodyPr/>
          <a:lstStyle/>
          <a:p>
            <a:fld id="{CF371EED-D64F-4E0C-844A-0954D5BC4483}"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9E10CFA0-1BD4-4633-A90D-77DE8262AA72}"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a:t>VPS technique cont.</a:t>
            </a:r>
          </a:p>
        </p:txBody>
      </p:sp>
      <p:pic>
        <p:nvPicPr>
          <p:cNvPr id="24579" name="Picture 3"/>
          <p:cNvPicPr>
            <a:picLocks noGrp="1" noChangeAspect="1" noChangeArrowheads="1"/>
          </p:cNvPicPr>
          <p:nvPr>
            <p:ph type="body" idx="1"/>
          </p:nvPr>
        </p:nvPicPr>
        <p:blipFill>
          <a:blip r:embed="rId3" cstate="print"/>
          <a:srcRect/>
          <a:stretch>
            <a:fillRect/>
          </a:stretch>
        </p:blipFill>
        <p:spPr>
          <a:xfrm>
            <a:off x="1524000" y="1576388"/>
            <a:ext cx="5562600" cy="4419600"/>
          </a:xfrm>
        </p:spPr>
      </p:pic>
      <p:sp>
        <p:nvSpPr>
          <p:cNvPr id="24580" name="Date Placeholder 3"/>
          <p:cNvSpPr>
            <a:spLocks noGrp="1"/>
          </p:cNvSpPr>
          <p:nvPr>
            <p:ph type="dt" sz="quarter" idx="10"/>
          </p:nvPr>
        </p:nvSpPr>
        <p:spPr bwMode="auto">
          <a:noFill/>
          <a:ln>
            <a:miter lim="800000"/>
            <a:headEnd/>
            <a:tailEnd/>
          </a:ln>
        </p:spPr>
        <p:txBody>
          <a:bodyPr/>
          <a:lstStyle/>
          <a:p>
            <a:fld id="{05C980CE-3E8B-43A7-8453-5521443C5016}"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4582" name="Slide Number Placeholder 5"/>
          <p:cNvSpPr>
            <a:spLocks noGrp="1"/>
          </p:cNvSpPr>
          <p:nvPr>
            <p:ph type="sldNum" sz="quarter" idx="12"/>
          </p:nvPr>
        </p:nvSpPr>
        <p:spPr bwMode="auto">
          <a:noFill/>
          <a:ln>
            <a:miter lim="800000"/>
            <a:headEnd/>
            <a:tailEnd/>
          </a:ln>
        </p:spPr>
        <p:txBody>
          <a:bodyPr/>
          <a:lstStyle/>
          <a:p>
            <a:fld id="{3C9DF0BD-59F7-4A90-AE18-F77059C9EE7E}"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t>VPS Technology</a:t>
            </a:r>
          </a:p>
        </p:txBody>
      </p:sp>
      <p:sp>
        <p:nvSpPr>
          <p:cNvPr id="25603" name="Rectangle 5"/>
          <p:cNvSpPr>
            <a:spLocks noChangeArrowheads="1"/>
          </p:cNvSpPr>
          <p:nvPr/>
        </p:nvSpPr>
        <p:spPr bwMode="auto">
          <a:xfrm>
            <a:off x="1162050" y="5230813"/>
            <a:ext cx="7753350" cy="1322387"/>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1400" b="1"/>
              <a:t>Bing </a:t>
            </a:r>
            <a:r>
              <a:rPr lang="en-US" sz="1400" b="1">
                <a:hlinkClick r:id="rId3"/>
              </a:rPr>
              <a:t>http://www.cnam.fn/reseau/bing.html</a:t>
            </a:r>
            <a:endParaRPr lang="en-US" sz="1400" b="1"/>
          </a:p>
          <a:p>
            <a:pPr>
              <a:spcBef>
                <a:spcPct val="20000"/>
              </a:spcBef>
              <a:buClr>
                <a:schemeClr val="accent2"/>
              </a:buClr>
              <a:buSzPct val="80000"/>
              <a:buFont typeface="Wingdings" pitchFamily="2" charset="2"/>
              <a:buNone/>
            </a:pPr>
            <a:r>
              <a:rPr lang="en-US" sz="1400" b="1"/>
              <a:t>Clink </a:t>
            </a:r>
            <a:r>
              <a:rPr lang="en-US" sz="1400" b="1">
                <a:hlinkClick r:id="rId4"/>
              </a:rPr>
              <a:t>http://rocky.wellesley.edu/downey/clink/</a:t>
            </a:r>
            <a:endParaRPr lang="en-US" sz="1400" b="1"/>
          </a:p>
          <a:p>
            <a:pPr>
              <a:spcBef>
                <a:spcPct val="20000"/>
              </a:spcBef>
              <a:buClr>
                <a:schemeClr val="accent2"/>
              </a:buClr>
              <a:buSzPct val="80000"/>
              <a:buFont typeface="Wingdings" pitchFamily="2" charset="2"/>
              <a:buNone/>
            </a:pPr>
            <a:r>
              <a:rPr lang="en-US" sz="1400" b="1"/>
              <a:t>Pchar </a:t>
            </a:r>
            <a:r>
              <a:rPr lang="en-US" sz="1400" b="1">
                <a:hlinkClick r:id="rId5"/>
              </a:rPr>
              <a:t>http://www.emplyees.org/~bmah/software/pchar</a:t>
            </a:r>
            <a:endParaRPr lang="en-US" sz="1400" b="1"/>
          </a:p>
          <a:p>
            <a:pPr>
              <a:spcBef>
                <a:spcPct val="20000"/>
              </a:spcBef>
              <a:buClr>
                <a:schemeClr val="accent2"/>
              </a:buClr>
              <a:buSzPct val="80000"/>
              <a:buFont typeface="Wingdings" pitchFamily="2" charset="2"/>
              <a:buNone/>
            </a:pPr>
            <a:r>
              <a:rPr lang="en-US" sz="1400" b="1"/>
              <a:t>Nettimer </a:t>
            </a:r>
            <a:r>
              <a:rPr lang="en-US" sz="1400" b="1">
                <a:hlinkClick r:id="rId6"/>
              </a:rPr>
              <a:t>http://mosquitonet.stanford.edu/~laik/project/nettimer</a:t>
            </a:r>
            <a:endParaRPr lang="en-US" sz="1400" b="1"/>
          </a:p>
          <a:p>
            <a:pPr>
              <a:spcBef>
                <a:spcPct val="20000"/>
              </a:spcBef>
              <a:buClr>
                <a:schemeClr val="accent2"/>
              </a:buClr>
              <a:buSzPct val="80000"/>
              <a:buFont typeface="Wingdings" pitchFamily="2" charset="2"/>
              <a:buNone/>
            </a:pPr>
            <a:r>
              <a:rPr lang="en-US" sz="1400" b="1"/>
              <a:t>Pathchar </a:t>
            </a:r>
            <a:r>
              <a:rPr lang="en-US" sz="1400" b="1">
                <a:hlinkClick r:id="rId7"/>
              </a:rPr>
              <a:t>ftp://ftp.ee.lbl.gov/pathchar/</a:t>
            </a:r>
            <a:endParaRPr lang="en-US" sz="1400" b="1"/>
          </a:p>
          <a:p>
            <a:pPr>
              <a:spcBef>
                <a:spcPct val="20000"/>
              </a:spcBef>
              <a:buClr>
                <a:schemeClr val="accent2"/>
              </a:buClr>
              <a:buSzPct val="80000"/>
              <a:buFont typeface="Wingdings" pitchFamily="2" charset="2"/>
              <a:buNone/>
            </a:pPr>
            <a:endParaRPr lang="en-US" sz="1400" b="1"/>
          </a:p>
          <a:p>
            <a:pPr>
              <a:spcBef>
                <a:spcPct val="20000"/>
              </a:spcBef>
              <a:buClr>
                <a:schemeClr val="accent2"/>
              </a:buClr>
              <a:buSzPct val="80000"/>
              <a:buFont typeface="Wingdings" pitchFamily="2" charset="2"/>
              <a:buNone/>
            </a:pPr>
            <a:endParaRPr lang="en-US" sz="1400" b="1"/>
          </a:p>
          <a:p>
            <a:pPr>
              <a:spcBef>
                <a:spcPct val="20000"/>
              </a:spcBef>
              <a:buClr>
                <a:schemeClr val="accent2"/>
              </a:buClr>
              <a:buSzPct val="80000"/>
              <a:buFont typeface="Wingdings" pitchFamily="2" charset="2"/>
              <a:buNone/>
            </a:pPr>
            <a:endParaRPr lang="en-US" sz="1400" b="1"/>
          </a:p>
        </p:txBody>
      </p:sp>
      <p:graphicFrame>
        <p:nvGraphicFramePr>
          <p:cNvPr id="66645" name="Group 85"/>
          <p:cNvGraphicFramePr>
            <a:graphicFrameLocks noGrp="1"/>
          </p:cNvGraphicFramePr>
          <p:nvPr>
            <p:ph type="body" idx="1"/>
          </p:nvPr>
        </p:nvGraphicFramePr>
        <p:xfrm>
          <a:off x="1362075" y="1574800"/>
          <a:ext cx="7507224" cy="3050975"/>
        </p:xfrm>
        <a:graphic>
          <a:graphicData uri="http://schemas.openxmlformats.org/drawingml/2006/table">
            <a:tbl>
              <a:tblPr/>
              <a:tblGrid>
                <a:gridCol w="1800149"/>
                <a:gridCol w="1900273"/>
                <a:gridCol w="2115162"/>
                <a:gridCol w="1691640"/>
              </a:tblGrid>
              <a:tr h="20121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Tool 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Protocol</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Metrics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Path/Per-link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bing</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clink</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Bandwidth capacity, Loss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err="1" smtClean="0">
                          <a:ln>
                            <a:noFill/>
                          </a:ln>
                          <a:solidFill>
                            <a:schemeClr val="tx1"/>
                          </a:solidFill>
                          <a:effectLst/>
                          <a:latin typeface="Arial" pitchFamily="34" charset="0"/>
                        </a:rPr>
                        <a:t>Pchar</a:t>
                      </a:r>
                      <a:endParaRPr kumimoji="0" lang="en-US" sz="1600" b="0" i="0" u="none" strike="noStrike" cap="none" normalizeH="0" baseline="0" dirty="0" smtClean="0">
                        <a:ln>
                          <a:noFill/>
                        </a:ln>
                        <a:solidFill>
                          <a:schemeClr val="tx1"/>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UDP, 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26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err="1" smtClean="0">
                          <a:ln>
                            <a:noFill/>
                          </a:ln>
                          <a:solidFill>
                            <a:schemeClr val="tx1"/>
                          </a:solidFill>
                          <a:effectLst/>
                          <a:latin typeface="Arial" pitchFamily="34" charset="0"/>
                        </a:rPr>
                        <a:t>Nettimer</a:t>
                      </a:r>
                      <a:endParaRPr kumimoji="0" lang="en-US" sz="1600" b="0" i="0" u="none" strike="noStrike" cap="none" normalizeH="0" baseline="0" dirty="0" smtClean="0">
                        <a:ln>
                          <a:noFill/>
                        </a:ln>
                        <a:solidFill>
                          <a:schemeClr val="tx1"/>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TCP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pathchar</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UDP,</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5642" name="Date Placeholder 3"/>
          <p:cNvSpPr>
            <a:spLocks noGrp="1"/>
          </p:cNvSpPr>
          <p:nvPr>
            <p:ph type="dt" sz="quarter" idx="10"/>
          </p:nvPr>
        </p:nvSpPr>
        <p:spPr bwMode="auto">
          <a:noFill/>
          <a:ln>
            <a:miter lim="800000"/>
            <a:headEnd/>
            <a:tailEnd/>
          </a:ln>
        </p:spPr>
        <p:txBody>
          <a:bodyPr/>
          <a:lstStyle/>
          <a:p>
            <a:fld id="{8BD0F1C9-DEEC-495C-BA2B-3CE12E7BB419}" type="datetime1">
              <a:rPr lang="en-US" smtClean="0"/>
              <a:pPr/>
              <a:t>9/10/2012</a:t>
            </a:fld>
            <a:endParaRPr lang="en-US" smtClean="0"/>
          </a:p>
        </p:txBody>
      </p:sp>
      <p:sp>
        <p:nvSpPr>
          <p:cNvPr id="7"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5644" name="Slide Number Placeholder 5"/>
          <p:cNvSpPr>
            <a:spLocks noGrp="1"/>
          </p:cNvSpPr>
          <p:nvPr>
            <p:ph type="sldNum" sz="quarter" idx="12"/>
          </p:nvPr>
        </p:nvSpPr>
        <p:spPr bwMode="auto">
          <a:noFill/>
          <a:ln>
            <a:miter lim="800000"/>
            <a:headEnd/>
            <a:tailEnd/>
          </a:ln>
        </p:spPr>
        <p:txBody>
          <a:bodyPr/>
          <a:lstStyle/>
          <a:p>
            <a:fld id="{A6D28252-A68C-4741-9A1D-1BC8EE59C157}"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sz="4000" dirty="0"/>
              <a:t>TCP Simulation and Path Flooding</a:t>
            </a:r>
          </a:p>
        </p:txBody>
      </p:sp>
      <p:sp>
        <p:nvSpPr>
          <p:cNvPr id="26627" name="Rectangle 3"/>
          <p:cNvSpPr>
            <a:spLocks noGrp="1" noChangeArrowheads="1"/>
          </p:cNvSpPr>
          <p:nvPr>
            <p:ph idx="1"/>
          </p:nvPr>
        </p:nvSpPr>
        <p:spPr/>
        <p:txBody>
          <a:bodyPr/>
          <a:lstStyle/>
          <a:p>
            <a:pPr>
              <a:lnSpc>
                <a:spcPct val="90000"/>
              </a:lnSpc>
            </a:pPr>
            <a:r>
              <a:rPr lang="en-US" sz="2800" smtClean="0"/>
              <a:t>TCP simulation</a:t>
            </a:r>
          </a:p>
          <a:p>
            <a:pPr lvl="1">
              <a:lnSpc>
                <a:spcPct val="90000"/>
              </a:lnSpc>
            </a:pPr>
            <a:r>
              <a:rPr lang="en-US" sz="2400" smtClean="0"/>
              <a:t>Simulates the TCP of using slow-start algorithm</a:t>
            </a:r>
          </a:p>
          <a:p>
            <a:pPr>
              <a:lnSpc>
                <a:spcPct val="90000"/>
              </a:lnSpc>
            </a:pPr>
            <a:r>
              <a:rPr lang="en-US" sz="2800" smtClean="0"/>
              <a:t>Path flooding</a:t>
            </a:r>
          </a:p>
          <a:p>
            <a:pPr lvl="1">
              <a:lnSpc>
                <a:spcPct val="90000"/>
              </a:lnSpc>
            </a:pPr>
            <a:r>
              <a:rPr lang="en-US" sz="2400" smtClean="0"/>
              <a:t>Injects TCP/UDP packets into the net as fast as possible within the specific time. </a:t>
            </a:r>
          </a:p>
          <a:p>
            <a:pPr>
              <a:lnSpc>
                <a:spcPct val="90000"/>
              </a:lnSpc>
            </a:pPr>
            <a:r>
              <a:rPr lang="en-US" sz="2800" smtClean="0"/>
              <a:t>Associated with Bulk Transfer Capacity</a:t>
            </a:r>
          </a:p>
          <a:p>
            <a:pPr>
              <a:lnSpc>
                <a:spcPct val="90000"/>
              </a:lnSpc>
            </a:pPr>
            <a:endParaRPr lang="en-US" sz="2800" smtClean="0"/>
          </a:p>
        </p:txBody>
      </p:sp>
      <p:sp>
        <p:nvSpPr>
          <p:cNvPr id="26628" name="Rectangle 5"/>
          <p:cNvSpPr>
            <a:spLocks noChangeArrowheads="1"/>
          </p:cNvSpPr>
          <p:nvPr/>
        </p:nvSpPr>
        <p:spPr bwMode="auto">
          <a:xfrm>
            <a:off x="685800" y="5638800"/>
            <a:ext cx="7772400" cy="9144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endParaRPr lang="en-US" sz="2400" b="1"/>
          </a:p>
        </p:txBody>
      </p:sp>
      <p:sp>
        <p:nvSpPr>
          <p:cNvPr id="26629" name="Date Placeholder 3"/>
          <p:cNvSpPr>
            <a:spLocks noGrp="1"/>
          </p:cNvSpPr>
          <p:nvPr>
            <p:ph type="dt" sz="quarter" idx="10"/>
          </p:nvPr>
        </p:nvSpPr>
        <p:spPr bwMode="auto">
          <a:noFill/>
          <a:ln>
            <a:miter lim="800000"/>
            <a:headEnd/>
            <a:tailEnd/>
          </a:ln>
        </p:spPr>
        <p:txBody>
          <a:bodyPr/>
          <a:lstStyle/>
          <a:p>
            <a:fld id="{EF8669C0-6B0C-45D3-B983-02DF2286640D}"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6631" name="Slide Number Placeholder 5"/>
          <p:cNvSpPr>
            <a:spLocks noGrp="1"/>
          </p:cNvSpPr>
          <p:nvPr>
            <p:ph type="sldNum" sz="quarter" idx="12"/>
          </p:nvPr>
        </p:nvSpPr>
        <p:spPr bwMode="auto">
          <a:noFill/>
          <a:ln>
            <a:miter lim="800000"/>
            <a:headEnd/>
            <a:tailEnd/>
          </a:ln>
        </p:spPr>
        <p:txBody>
          <a:bodyPr/>
          <a:lstStyle/>
          <a:p>
            <a:fld id="{0C584A58-435D-4F6C-B20F-7A83B84C9FB3}"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43" name="Group 159"/>
          <p:cNvGraphicFramePr>
            <a:graphicFrameLocks noGrp="1"/>
          </p:cNvGraphicFramePr>
          <p:nvPr/>
        </p:nvGraphicFramePr>
        <p:xfrm>
          <a:off x="1295400" y="1563688"/>
          <a:ext cx="7574278" cy="3127811"/>
        </p:xfrm>
        <a:graphic>
          <a:graphicData uri="http://schemas.openxmlformats.org/drawingml/2006/table">
            <a:tbl>
              <a:tblPr/>
              <a:tblGrid>
                <a:gridCol w="1449230"/>
                <a:gridCol w="1531262"/>
                <a:gridCol w="1531262"/>
                <a:gridCol w="1531262"/>
                <a:gridCol w="1531262"/>
              </a:tblGrid>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Tool 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Method</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Protocol</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Metrics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Path/Per-link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TReno</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TCP simulation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UDP, 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BTC</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ttcp</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TCP,</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Achievable bandwidth</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03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err="1" smtClean="0">
                          <a:ln>
                            <a:noFill/>
                          </a:ln>
                          <a:solidFill>
                            <a:srgbClr val="FF0000"/>
                          </a:solidFill>
                          <a:effectLst/>
                          <a:latin typeface="Arial" pitchFamily="34" charset="0"/>
                        </a:rPr>
                        <a:t>iperf</a:t>
                      </a:r>
                      <a:endParaRPr kumimoji="0" lang="en-US" sz="1600" b="1" i="0" u="none" strike="noStrike" cap="none" normalizeH="0" baseline="0" dirty="0" smtClean="0">
                        <a:ln>
                          <a:noFill/>
                        </a:ln>
                        <a:solidFill>
                          <a:srgbClr val="FF0000"/>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smtClean="0">
                          <a:ln>
                            <a:noFill/>
                          </a:ln>
                          <a:solidFill>
                            <a:srgbClr val="FF0000"/>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smtClean="0">
                          <a:ln>
                            <a:noFill/>
                          </a:ln>
                          <a:solidFill>
                            <a:srgbClr val="FF0000"/>
                          </a:solidFill>
                          <a:effectLst/>
                          <a:latin typeface="Arial" pitchFamily="34" charset="0"/>
                        </a:rPr>
                        <a:t>TCP, 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smtClean="0">
                          <a:ln>
                            <a:noFill/>
                          </a:ln>
                          <a:solidFill>
                            <a:srgbClr val="FF0000"/>
                          </a:solidFill>
                          <a:effectLst/>
                          <a:latin typeface="Arial" pitchFamily="34" charset="0"/>
                        </a:rPr>
                        <a:t>Bandwidth capacity, Loss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smtClean="0">
                          <a:ln>
                            <a:noFill/>
                          </a:ln>
                          <a:solidFill>
                            <a:srgbClr val="FF0000"/>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Netperf</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TCP, 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BTC, delay throughput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0" name="Rectangle 46"/>
          <p:cNvSpPr>
            <a:spLocks noGrp="1" noChangeArrowheads="1"/>
          </p:cNvSpPr>
          <p:nvPr>
            <p:ph type="title"/>
          </p:nvPr>
        </p:nvSpPr>
        <p:spPr/>
        <p:txBody>
          <a:bodyPr/>
          <a:lstStyle/>
          <a:p>
            <a:pPr>
              <a:defRPr/>
            </a:pPr>
            <a:r>
              <a:rPr lang="en-US" sz="3600" dirty="0"/>
              <a:t>TCP Simulation and Path </a:t>
            </a:r>
            <a:r>
              <a:rPr lang="en-US" sz="3600" dirty="0" smtClean="0"/>
              <a:t>Flooding</a:t>
            </a:r>
            <a:endParaRPr lang="en-US" sz="3600" dirty="0"/>
          </a:p>
        </p:txBody>
      </p:sp>
      <p:sp>
        <p:nvSpPr>
          <p:cNvPr id="27689" name="Rectangle 3"/>
          <p:cNvSpPr txBox="1">
            <a:spLocks noChangeArrowheads="1"/>
          </p:cNvSpPr>
          <p:nvPr/>
        </p:nvSpPr>
        <p:spPr bwMode="auto">
          <a:xfrm>
            <a:off x="1216025" y="5148263"/>
            <a:ext cx="7623175" cy="1404937"/>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TReno </a:t>
            </a:r>
            <a:r>
              <a:rPr lang="en-US" sz="1600">
                <a:latin typeface="Gill Sans MT" pitchFamily="34" charset="0"/>
                <a:hlinkClick r:id="rId3"/>
              </a:rPr>
              <a:t>http://www.psc.edu/networking/treno_info.html</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Iperf </a:t>
            </a:r>
            <a:r>
              <a:rPr lang="en-US" sz="1600">
                <a:latin typeface="Gill Sans MT" pitchFamily="34" charset="0"/>
                <a:hlinkClick r:id="rId4"/>
              </a:rPr>
              <a:t>http://dast.nlanr.net/Project/Iperf</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Netperf </a:t>
            </a:r>
            <a:r>
              <a:rPr lang="en-US" sz="1600">
                <a:latin typeface="Gill Sans MT" pitchFamily="34" charset="0"/>
                <a:hlinkClick r:id="rId5"/>
              </a:rPr>
              <a:t>http://www.netperf.org/netperf/NetperfPage.html</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ttcp </a:t>
            </a:r>
            <a:r>
              <a:rPr lang="en-US" sz="1600">
                <a:latin typeface="Gill Sans MT" pitchFamily="34" charset="0"/>
                <a:hlinkClick r:id="rId6"/>
              </a:rPr>
              <a:t>ftp://ftp.arl.mil/pub/ttcp/</a:t>
            </a:r>
            <a:r>
              <a:rPr lang="en-US" sz="1600">
                <a:latin typeface="Gill Sans MT" pitchFamily="34" charset="0"/>
              </a:rPr>
              <a:t> </a:t>
            </a:r>
          </a:p>
          <a:p>
            <a:pPr marL="365125" indent="-282575" eaLnBrk="0" hangingPunct="0">
              <a:spcBef>
                <a:spcPts val="600"/>
              </a:spcBef>
              <a:buClr>
                <a:schemeClr val="accent1"/>
              </a:buClr>
              <a:buSzPct val="80000"/>
              <a:buFont typeface="Wingdings" pitchFamily="2" charset="2"/>
              <a:buNone/>
            </a:pP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endParaRPr lang="en-US">
              <a:latin typeface="Gill Sans MT" pitchFamily="34" charset="0"/>
            </a:endParaRPr>
          </a:p>
          <a:p>
            <a:pPr marL="365125" indent="-282575" eaLnBrk="0" hangingPunct="0">
              <a:spcBef>
                <a:spcPts val="600"/>
              </a:spcBef>
              <a:buClr>
                <a:schemeClr val="accent1"/>
              </a:buClr>
              <a:buSzPct val="80000"/>
              <a:buFont typeface="Wingdings" pitchFamily="2" charset="2"/>
              <a:buNone/>
            </a:pPr>
            <a:endParaRPr lang="en-US">
              <a:latin typeface="Gill Sans MT" pitchFamily="34" charset="0"/>
            </a:endParaRPr>
          </a:p>
        </p:txBody>
      </p:sp>
      <p:sp>
        <p:nvSpPr>
          <p:cNvPr id="5"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7691" name="Date Placeholder 3"/>
          <p:cNvSpPr>
            <a:spLocks noGrp="1"/>
          </p:cNvSpPr>
          <p:nvPr>
            <p:ph type="dt" sz="quarter" idx="10"/>
          </p:nvPr>
        </p:nvSpPr>
        <p:spPr bwMode="auto">
          <a:noFill/>
          <a:ln>
            <a:miter lim="800000"/>
            <a:headEnd/>
            <a:tailEnd/>
          </a:ln>
        </p:spPr>
        <p:txBody>
          <a:bodyPr/>
          <a:lstStyle/>
          <a:p>
            <a:fld id="{41425396-2AD9-4637-BE9B-5AF808538EB4}" type="datetime1">
              <a:rPr lang="en-US" smtClean="0"/>
              <a:pPr/>
              <a:t>9/10/2012</a:t>
            </a:fld>
            <a:endParaRPr lang="en-US" smtClean="0"/>
          </a:p>
        </p:txBody>
      </p:sp>
      <p:sp>
        <p:nvSpPr>
          <p:cNvPr id="8"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7693" name="Slide Number Placeholder 5"/>
          <p:cNvSpPr>
            <a:spLocks noGrp="1"/>
          </p:cNvSpPr>
          <p:nvPr>
            <p:ph type="sldNum" sz="quarter" idx="12"/>
          </p:nvPr>
        </p:nvSpPr>
        <p:spPr bwMode="auto">
          <a:noFill/>
          <a:ln>
            <a:miter lim="800000"/>
            <a:headEnd/>
            <a:tailEnd/>
          </a:ln>
        </p:spPr>
        <p:txBody>
          <a:bodyPr/>
          <a:lstStyle/>
          <a:p>
            <a:fld id="{BE24E3A8-4A58-4B6C-B078-7FE95AF17990}"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Laboratory 4</a:t>
            </a:r>
            <a:endParaRPr lang="en-US" dirty="0"/>
          </a:p>
        </p:txBody>
      </p:sp>
      <p:sp>
        <p:nvSpPr>
          <p:cNvPr id="28675" name="Content Placeholder 2"/>
          <p:cNvSpPr>
            <a:spLocks noGrp="1"/>
          </p:cNvSpPr>
          <p:nvPr>
            <p:ph idx="1"/>
          </p:nvPr>
        </p:nvSpPr>
        <p:spPr/>
        <p:txBody>
          <a:bodyPr/>
          <a:lstStyle/>
          <a:p>
            <a:r>
              <a:rPr lang="en-US" sz="2800" dirty="0" smtClean="0"/>
              <a:t>Purpose</a:t>
            </a:r>
          </a:p>
          <a:p>
            <a:pPr lvl="1"/>
            <a:r>
              <a:rPr lang="en-US" sz="2400" dirty="0" smtClean="0"/>
              <a:t>Learn to use </a:t>
            </a:r>
            <a:r>
              <a:rPr lang="en-US" sz="2400" dirty="0" err="1" smtClean="0"/>
              <a:t>iperf</a:t>
            </a:r>
            <a:r>
              <a:rPr lang="en-US" sz="2400" dirty="0" smtClean="0"/>
              <a:t> to measure performance</a:t>
            </a:r>
          </a:p>
          <a:p>
            <a:pPr lvl="1"/>
            <a:r>
              <a:rPr lang="en-US" sz="2400" dirty="0" smtClean="0"/>
              <a:t>Learn to configure and use DETER</a:t>
            </a:r>
          </a:p>
          <a:p>
            <a:pPr lvl="1"/>
            <a:r>
              <a:rPr lang="en-US" sz="2400" dirty="0" smtClean="0"/>
              <a:t>Learn the effects of Bandwidth and Delay</a:t>
            </a:r>
          </a:p>
          <a:p>
            <a:pPr lvl="1"/>
            <a:r>
              <a:rPr lang="en-US" sz="2400" dirty="0" smtClean="0"/>
              <a:t>Learn to adjust network specific OS kernel configurations to increase performance</a:t>
            </a:r>
          </a:p>
          <a:p>
            <a:r>
              <a:rPr lang="en-US" sz="2800" dirty="0" smtClean="0"/>
              <a:t>Submission</a:t>
            </a:r>
          </a:p>
          <a:p>
            <a:pPr lvl="1"/>
            <a:r>
              <a:rPr lang="en-US" sz="2400" dirty="0" smtClean="0"/>
              <a:t>Create a document with tables, graphs, and paragraphs describing the answers to all the questions</a:t>
            </a:r>
          </a:p>
          <a:p>
            <a:pPr lvl="1"/>
            <a:r>
              <a:rPr lang="en-US" sz="2400" dirty="0" smtClean="0"/>
              <a:t>Submit via </a:t>
            </a:r>
            <a:r>
              <a:rPr lang="en-US" sz="2400" dirty="0" err="1" smtClean="0"/>
              <a:t>moodle</a:t>
            </a:r>
            <a:endParaRPr lang="en-US" sz="2400" dirty="0" smtClean="0"/>
          </a:p>
        </p:txBody>
      </p:sp>
      <p:sp>
        <p:nvSpPr>
          <p:cNvPr id="7" name="Footer Placeholder 5"/>
          <p:cNvSpPr>
            <a:spLocks noGrp="1"/>
          </p:cNvSpPr>
          <p:nvPr>
            <p:ph type="ftr" sz="quarter" idx="11"/>
          </p:nvPr>
        </p:nvSpPr>
        <p:spPr/>
        <p:txBody>
          <a:bodyPr/>
          <a:lstStyle/>
          <a:p>
            <a:pPr>
              <a:defRPr/>
            </a:pPr>
            <a:r>
              <a:rPr lang="en-US" dirty="0" smtClean="0"/>
              <a:t>Routing In Internet</a:t>
            </a:r>
            <a:endParaRPr lang="en-US" dirty="0" smtClean="0">
              <a:latin typeface="Times New Roman" pitchFamily="18" charset="0"/>
            </a:endParaRPr>
          </a:p>
        </p:txBody>
      </p:sp>
      <p:sp>
        <p:nvSpPr>
          <p:cNvPr id="28677" name="Slide Number Placeholder 6"/>
          <p:cNvSpPr>
            <a:spLocks noGrp="1"/>
          </p:cNvSpPr>
          <p:nvPr>
            <p:ph type="sldNum" sz="quarter" idx="12"/>
          </p:nvPr>
        </p:nvSpPr>
        <p:spPr bwMode="auto">
          <a:noFill/>
          <a:ln>
            <a:miter lim="800000"/>
            <a:headEnd/>
            <a:tailEnd/>
          </a:ln>
        </p:spPr>
        <p:txBody>
          <a:bodyPr/>
          <a:lstStyle/>
          <a:p>
            <a:fld id="{D7AD9DB7-AF18-4A90-B468-052393F8F4C6}"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a:defRPr/>
            </a:pPr>
            <a:r>
              <a:rPr lang="en-US" altLang="zh-TW" dirty="0" smtClean="0">
                <a:ea typeface="SimHei" pitchFamily="49" charset="-122"/>
              </a:rPr>
              <a:t>IPERF</a:t>
            </a:r>
            <a:endParaRPr lang="en-US" altLang="zh-TW" dirty="0">
              <a:ea typeface="SimHei" pitchFamily="49" charset="-122"/>
            </a:endParaRPr>
          </a:p>
        </p:txBody>
      </p:sp>
      <p:sp>
        <p:nvSpPr>
          <p:cNvPr id="29699" name="Rectangle 4"/>
          <p:cNvSpPr>
            <a:spLocks noGrp="1" noChangeArrowheads="1"/>
          </p:cNvSpPr>
          <p:nvPr>
            <p:ph idx="1"/>
          </p:nvPr>
        </p:nvSpPr>
        <p:spPr/>
        <p:txBody>
          <a:bodyPr/>
          <a:lstStyle/>
          <a:p>
            <a:r>
              <a:rPr lang="en-US" altLang="zh-TW" sz="2800" smtClean="0"/>
              <a:t>Website</a:t>
            </a:r>
            <a:endParaRPr lang="en-US" altLang="zh-TW" sz="2800" smtClean="0">
              <a:hlinkClick r:id="rId3"/>
            </a:endParaRPr>
          </a:p>
          <a:p>
            <a:pPr lvl="1"/>
            <a:r>
              <a:rPr lang="en-US" altLang="zh-TW" sz="2400" smtClean="0">
                <a:hlinkClick r:id="rId3"/>
              </a:rPr>
              <a:t>http://dast.nlanr.net/Projects/Iperf/</a:t>
            </a:r>
            <a:endParaRPr lang="en-US" altLang="zh-TW" sz="2400" smtClean="0">
              <a:solidFill>
                <a:schemeClr val="folHlink"/>
              </a:solidFill>
            </a:endParaRPr>
          </a:p>
          <a:p>
            <a:r>
              <a:rPr lang="en-US" altLang="zh-TW" sz="2800" smtClean="0"/>
              <a:t>Format</a:t>
            </a:r>
            <a:r>
              <a:rPr lang="en-US" altLang="zh-TW" sz="2800" smtClean="0">
                <a:solidFill>
                  <a:schemeClr val="folHlink"/>
                </a:solidFill>
              </a:rPr>
              <a:t> </a:t>
            </a:r>
          </a:p>
          <a:p>
            <a:pPr lvl="1"/>
            <a:r>
              <a:rPr lang="en-US" altLang="zh-TW" sz="2400" smtClean="0"/>
              <a:t>server side</a:t>
            </a:r>
          </a:p>
          <a:p>
            <a:pPr lvl="2"/>
            <a:r>
              <a:rPr lang="en-US" altLang="zh-TW" sz="2000" smtClean="0"/>
              <a:t>iperf -s -%</a:t>
            </a:r>
          </a:p>
          <a:p>
            <a:pPr lvl="2"/>
            <a:r>
              <a:rPr lang="en-US" altLang="zh-TW" sz="2000" smtClean="0"/>
              <a:t>Iperf -s -V </a:t>
            </a:r>
          </a:p>
          <a:p>
            <a:pPr lvl="1"/>
            <a:r>
              <a:rPr lang="en-US" altLang="zh-TW" sz="2400" smtClean="0"/>
              <a:t>client side</a:t>
            </a:r>
          </a:p>
          <a:p>
            <a:pPr lvl="2"/>
            <a:r>
              <a:rPr lang="en-US" altLang="zh-TW" sz="2000" smtClean="0"/>
              <a:t>iperf -c &lt;server address&gt; -%</a:t>
            </a:r>
          </a:p>
          <a:p>
            <a:pPr lvl="2"/>
            <a:r>
              <a:rPr lang="en-US" altLang="zh-TW" sz="2000" smtClean="0">
                <a:solidFill>
                  <a:schemeClr val="tx2"/>
                </a:solidFill>
              </a:rPr>
              <a:t>iperf -c</a:t>
            </a:r>
            <a:r>
              <a:rPr lang="en-US" altLang="zh-TW" sz="2000" smtClean="0"/>
              <a:t> </a:t>
            </a:r>
            <a:r>
              <a:rPr lang="en-US" altLang="zh-TW" sz="2000" smtClean="0">
                <a:solidFill>
                  <a:schemeClr val="tx2"/>
                </a:solidFill>
              </a:rPr>
              <a:t>&lt;server IPv6 address&gt;</a:t>
            </a:r>
            <a:r>
              <a:rPr lang="en-US" altLang="zh-TW" sz="2000" smtClean="0"/>
              <a:t>  </a:t>
            </a:r>
          </a:p>
          <a:p>
            <a:pPr>
              <a:buFont typeface="Wingdings" pitchFamily="2" charset="2"/>
              <a:buNone/>
            </a:pPr>
            <a:endParaRPr lang="en-US" altLang="zh-TW" sz="2800" smtClean="0"/>
          </a:p>
          <a:p>
            <a:endParaRPr lang="en-US" altLang="zh-TW" smtClean="0"/>
          </a:p>
          <a:p>
            <a:endParaRPr lang="en-US" altLang="zh-TW" smtClean="0"/>
          </a:p>
          <a:p>
            <a:endParaRPr lang="en-US" altLang="zh-TW" smtClean="0"/>
          </a:p>
          <a:p>
            <a:endParaRPr lang="en-US" altLang="zh-TW" smtClean="0">
              <a:solidFill>
                <a:schemeClr val="folHlink"/>
              </a:solidFill>
            </a:endParaRPr>
          </a:p>
          <a:p>
            <a:pPr>
              <a:buFont typeface="Wingdings" pitchFamily="2" charset="2"/>
              <a:buNone/>
            </a:pPr>
            <a:endParaRPr lang="en-US" altLang="zh-TW" smtClean="0">
              <a:solidFill>
                <a:schemeClr val="folHlink"/>
              </a:solidFill>
            </a:endParaRPr>
          </a:p>
          <a:p>
            <a:pPr>
              <a:buFont typeface="Wingdings" pitchFamily="2" charset="2"/>
              <a:buNone/>
            </a:pPr>
            <a:endParaRPr lang="en-US" altLang="zh-TW" smtClean="0">
              <a:solidFill>
                <a:schemeClr val="folHlink"/>
              </a:solidFill>
            </a:endParaRPr>
          </a:p>
        </p:txBody>
      </p:sp>
      <p:sp>
        <p:nvSpPr>
          <p:cNvPr id="29700" name="Slide Number Placeholder 5"/>
          <p:cNvSpPr>
            <a:spLocks noGrp="1"/>
          </p:cNvSpPr>
          <p:nvPr>
            <p:ph type="sldNum" sz="quarter" idx="12"/>
          </p:nvPr>
        </p:nvSpPr>
        <p:spPr bwMode="auto">
          <a:noFill/>
          <a:ln>
            <a:miter lim="800000"/>
            <a:headEnd/>
            <a:tailEnd/>
          </a:ln>
        </p:spPr>
        <p:txBody>
          <a:bodyPr/>
          <a:lstStyle/>
          <a:p>
            <a:fld id="{86C61D06-7505-488E-AD82-B24E470B8775}" type="slidenum">
              <a:rPr lang="en-US" altLang="zh-TW" smtClean="0"/>
              <a:pPr/>
              <a:t>17</a:t>
            </a:fld>
            <a:endParaRPr lang="en-US" altLang="zh-TW" smtClean="0"/>
          </a:p>
        </p:txBody>
      </p:sp>
      <p:sp>
        <p:nvSpPr>
          <p:cNvPr id="29701" name="Date Placeholder 3"/>
          <p:cNvSpPr>
            <a:spLocks noGrp="1"/>
          </p:cNvSpPr>
          <p:nvPr>
            <p:ph type="dt" sz="quarter" idx="10"/>
          </p:nvPr>
        </p:nvSpPr>
        <p:spPr bwMode="auto">
          <a:noFill/>
          <a:ln>
            <a:miter lim="800000"/>
            <a:headEnd/>
            <a:tailEnd/>
          </a:ln>
        </p:spPr>
        <p:txBody>
          <a:bodyPr/>
          <a:lstStyle/>
          <a:p>
            <a:fld id="{6314F24D-08FF-44A1-B8F9-1A0F684AE539}" type="datetime1">
              <a:rPr lang="en-US" smtClean="0"/>
              <a:pPr/>
              <a:t>9/10/2012</a:t>
            </a:fld>
            <a:endParaRPr lang="en-US" smtClean="0"/>
          </a:p>
        </p:txBody>
      </p:sp>
      <p:sp>
        <p:nvSpPr>
          <p:cNvPr id="9"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vert="horz" wrap="square" lIns="91440" tIns="45720" rIns="91440" bIns="45720" numCol="1" anchorCtr="0" compatLnSpc="1">
            <a:prstTxWarp prst="textNoShape">
              <a:avLst/>
            </a:prstTxWarp>
          </a:bodyPr>
          <a:lstStyle/>
          <a:p>
            <a:pPr>
              <a:defRPr/>
            </a:pPr>
            <a:r>
              <a:rPr lang="en-US" altLang="zh-TW" smtClean="0">
                <a:effectLst>
                  <a:outerShdw blurRad="38100" dist="38100" dir="2700000" algn="tl">
                    <a:srgbClr val="C0C0C0"/>
                  </a:outerShdw>
                </a:effectLst>
                <a:ea typeface="SimHei" pitchFamily="2" charset="-122"/>
              </a:rPr>
              <a:t>Command line option</a:t>
            </a:r>
            <a:endParaRPr lang="en-US" altLang="zh-TW" sz="3200" smtClean="0">
              <a:effectLst>
                <a:outerShdw blurRad="38100" dist="38100" dir="2700000" algn="tl">
                  <a:srgbClr val="C0C0C0"/>
                </a:outerShdw>
              </a:effectLst>
              <a:ea typeface="SimHei" pitchFamily="2" charset="-122"/>
            </a:endParaRPr>
          </a:p>
        </p:txBody>
      </p:sp>
      <p:sp>
        <p:nvSpPr>
          <p:cNvPr id="30723" name="Rectangle 4"/>
          <p:cNvSpPr>
            <a:spLocks noGrp="1" noChangeArrowheads="1"/>
          </p:cNvSpPr>
          <p:nvPr>
            <p:ph idx="1"/>
          </p:nvPr>
        </p:nvSpPr>
        <p:spPr/>
        <p:txBody>
          <a:bodyPr/>
          <a:lstStyle/>
          <a:p>
            <a:r>
              <a:rPr lang="en-US" altLang="zh-TW" sz="2800" smtClean="0"/>
              <a:t>-s  :  </a:t>
            </a:r>
            <a:r>
              <a:rPr lang="en-US" altLang="zh-CN" sz="2800" smtClean="0">
                <a:cs typeface="华文中宋"/>
              </a:rPr>
              <a:t>Run in server mode </a:t>
            </a:r>
            <a:endParaRPr lang="en-US" altLang="zh-TW" sz="2800" smtClean="0"/>
          </a:p>
          <a:p>
            <a:r>
              <a:rPr lang="en-US" altLang="zh-TW" sz="2800" smtClean="0"/>
              <a:t>-D :  </a:t>
            </a:r>
            <a:r>
              <a:rPr lang="en-US" altLang="zh-CN" sz="2800" smtClean="0">
                <a:cs typeface="华文中宋"/>
              </a:rPr>
              <a:t>Run the server as a daemon </a:t>
            </a:r>
            <a:endParaRPr lang="en-US" altLang="zh-TW" sz="2800" smtClean="0"/>
          </a:p>
          <a:p>
            <a:r>
              <a:rPr lang="en-US" altLang="zh-TW" sz="2800" smtClean="0"/>
              <a:t>-w</a:t>
            </a:r>
          </a:p>
          <a:p>
            <a:pPr lvl="1"/>
            <a:r>
              <a:rPr lang="en-US" altLang="zh-TW" sz="1600" smtClean="0"/>
              <a:t>TCP : window size </a:t>
            </a:r>
            <a:r>
              <a:rPr lang="en-US" altLang="zh-TW" sz="1600" smtClean="0">
                <a:solidFill>
                  <a:schemeClr val="tx2"/>
                </a:solidFill>
              </a:rPr>
              <a:t>(Default </a:t>
            </a:r>
            <a:r>
              <a:rPr lang="zh-TW" altLang="en-US" sz="1600" smtClean="0"/>
              <a:t>：</a:t>
            </a:r>
            <a:r>
              <a:rPr lang="en-US" altLang="zh-TW" sz="1600" smtClean="0">
                <a:solidFill>
                  <a:schemeClr val="tx2"/>
                </a:solidFill>
              </a:rPr>
              <a:t>8K for Windows  32.5K for FreeBSD)</a:t>
            </a:r>
          </a:p>
          <a:p>
            <a:pPr lvl="1"/>
            <a:r>
              <a:rPr lang="en-US" altLang="zh-TW" sz="1600" smtClean="0"/>
              <a:t>UDP: buffer size </a:t>
            </a:r>
            <a:r>
              <a:rPr lang="en-US" altLang="zh-TW" sz="1600" smtClean="0">
                <a:solidFill>
                  <a:schemeClr val="tx2"/>
                </a:solidFill>
              </a:rPr>
              <a:t>(Default </a:t>
            </a:r>
            <a:r>
              <a:rPr lang="zh-TW" altLang="en-US" sz="1600" smtClean="0"/>
              <a:t>：</a:t>
            </a:r>
            <a:r>
              <a:rPr lang="en-US" altLang="zh-TW" sz="1600" smtClean="0">
                <a:solidFill>
                  <a:schemeClr val="tx2"/>
                </a:solidFill>
              </a:rPr>
              <a:t>8K for Windows 9K for FreeBSD)</a:t>
            </a:r>
            <a:endParaRPr lang="en-US" altLang="zh-TW" sz="1600" smtClean="0"/>
          </a:p>
          <a:p>
            <a:r>
              <a:rPr lang="en-US" altLang="zh-TW" sz="2800" smtClean="0"/>
              <a:t>-f </a:t>
            </a:r>
          </a:p>
          <a:p>
            <a:pPr lvl="1"/>
            <a:r>
              <a:rPr lang="en-US" altLang="zh-TW" sz="1600" smtClean="0"/>
              <a:t>Specifying the format to print bandwidth numbers in</a:t>
            </a:r>
          </a:p>
          <a:p>
            <a:pPr>
              <a:buFont typeface="Wingdings" pitchFamily="2" charset="2"/>
              <a:buNone/>
            </a:pPr>
            <a:r>
              <a:rPr lang="en-US" altLang="zh-TW" sz="1600" smtClean="0"/>
              <a:t>              'b' = bits/sec</a:t>
            </a:r>
            <a:r>
              <a:rPr lang="en-US" altLang="zh-TW" sz="1600" smtClean="0">
                <a:latin typeface="Arial" pitchFamily="34" charset="0"/>
              </a:rPr>
              <a:t>        </a:t>
            </a:r>
            <a:r>
              <a:rPr lang="en-US" altLang="zh-TW" sz="1600" smtClean="0"/>
              <a:t> </a:t>
            </a:r>
            <a:r>
              <a:rPr lang="en-US" altLang="zh-TW" sz="1600" smtClean="0">
                <a:latin typeface="Arial" pitchFamily="34" charset="0"/>
              </a:rPr>
              <a:t>   </a:t>
            </a:r>
            <a:r>
              <a:rPr lang="en-US" altLang="zh-TW" sz="1600" smtClean="0"/>
              <a:t>    'B' = Bytes/sec</a:t>
            </a:r>
          </a:p>
          <a:p>
            <a:pPr>
              <a:buFont typeface="Wingdings" pitchFamily="2" charset="2"/>
              <a:buNone/>
            </a:pPr>
            <a:r>
              <a:rPr lang="en-US" altLang="zh-TW" sz="1600" smtClean="0">
                <a:latin typeface="Arial" pitchFamily="34" charset="0"/>
              </a:rPr>
              <a:t>   </a:t>
            </a:r>
            <a:r>
              <a:rPr lang="en-US" altLang="zh-TW" sz="1600" smtClean="0"/>
              <a:t>           'k' = Kbits/sec</a:t>
            </a:r>
            <a:r>
              <a:rPr lang="en-US" altLang="zh-TW" sz="1600" smtClean="0">
                <a:latin typeface="Arial" pitchFamily="34" charset="0"/>
              </a:rPr>
              <a:t>          </a:t>
            </a:r>
            <a:r>
              <a:rPr lang="en-US" altLang="zh-TW" sz="1600" smtClean="0"/>
              <a:t>    'K' = KBytes/sec</a:t>
            </a:r>
          </a:p>
          <a:p>
            <a:pPr>
              <a:buFont typeface="Wingdings" pitchFamily="2" charset="2"/>
              <a:buNone/>
            </a:pPr>
            <a:r>
              <a:rPr lang="en-US" altLang="zh-TW" sz="1600" smtClean="0">
                <a:latin typeface="Arial" pitchFamily="34" charset="0"/>
              </a:rPr>
              <a:t>  </a:t>
            </a:r>
            <a:r>
              <a:rPr lang="en-US" altLang="zh-TW" sz="1600" smtClean="0"/>
              <a:t>            'm' = Mbits/sec</a:t>
            </a:r>
            <a:r>
              <a:rPr lang="en-US" altLang="zh-TW" sz="1600" smtClean="0">
                <a:latin typeface="Arial" pitchFamily="34" charset="0"/>
              </a:rPr>
              <a:t>          </a:t>
            </a:r>
            <a:r>
              <a:rPr lang="en-US" altLang="zh-TW" sz="1600" smtClean="0"/>
              <a:t>   'M' = MBytes/sec</a:t>
            </a:r>
          </a:p>
          <a:p>
            <a:pPr>
              <a:buFont typeface="Wingdings" pitchFamily="2" charset="2"/>
              <a:buNone/>
            </a:pPr>
            <a:r>
              <a:rPr lang="en-US" altLang="zh-TW" sz="1600" smtClean="0">
                <a:latin typeface="Arial" pitchFamily="34" charset="0"/>
              </a:rPr>
              <a:t> </a:t>
            </a:r>
            <a:r>
              <a:rPr lang="en-US" altLang="zh-TW" sz="1600" smtClean="0"/>
              <a:t>             'g' = Gbits/sec</a:t>
            </a:r>
            <a:r>
              <a:rPr lang="en-US" altLang="zh-TW" sz="1600" smtClean="0">
                <a:latin typeface="Arial" pitchFamily="34" charset="0"/>
              </a:rPr>
              <a:t>          </a:t>
            </a:r>
            <a:r>
              <a:rPr lang="en-US" altLang="zh-TW" sz="1600" smtClean="0"/>
              <a:t>    'G' = GBytes/sec </a:t>
            </a:r>
          </a:p>
          <a:p>
            <a:pPr>
              <a:buFont typeface="Wingdings" pitchFamily="2" charset="2"/>
              <a:buNone/>
            </a:pPr>
            <a:r>
              <a:rPr lang="en-US" altLang="zh-TW" sz="1600" smtClean="0">
                <a:solidFill>
                  <a:schemeClr val="tx2"/>
                </a:solidFill>
              </a:rPr>
              <a:t>(Default) </a:t>
            </a:r>
            <a:r>
              <a:rPr lang="en-US" altLang="zh-TW" sz="1600" smtClean="0"/>
              <a:t>'a' = adaptive bits/sec</a:t>
            </a:r>
            <a:r>
              <a:rPr lang="en-US" altLang="zh-TW" sz="1600" smtClean="0">
                <a:latin typeface="Arial" pitchFamily="34" charset="0"/>
              </a:rPr>
              <a:t>   </a:t>
            </a:r>
            <a:r>
              <a:rPr lang="en-US" altLang="zh-TW" sz="1600" smtClean="0"/>
              <a:t> 'A' = adaptive Bytes/sec</a:t>
            </a:r>
          </a:p>
          <a:p>
            <a:pPr>
              <a:buFont typeface="Wingdings" pitchFamily="2" charset="2"/>
              <a:buNone/>
            </a:pPr>
            <a:endParaRPr lang="en-US" altLang="zh-TW" sz="2000" smtClean="0"/>
          </a:p>
          <a:p>
            <a:pPr>
              <a:buFont typeface="Wingdings" pitchFamily="2" charset="2"/>
              <a:buNone/>
            </a:pPr>
            <a:endParaRPr lang="en-US" altLang="zh-TW" sz="2000" smtClean="0"/>
          </a:p>
        </p:txBody>
      </p:sp>
      <p:sp>
        <p:nvSpPr>
          <p:cNvPr id="30724" name="Date Placeholder 3"/>
          <p:cNvSpPr>
            <a:spLocks noGrp="1"/>
          </p:cNvSpPr>
          <p:nvPr>
            <p:ph type="dt" sz="quarter" idx="10"/>
          </p:nvPr>
        </p:nvSpPr>
        <p:spPr bwMode="auto">
          <a:noFill/>
          <a:ln>
            <a:miter lim="800000"/>
            <a:headEnd/>
            <a:tailEnd/>
          </a:ln>
        </p:spPr>
        <p:txBody>
          <a:bodyPr/>
          <a:lstStyle/>
          <a:p>
            <a:fld id="{BCB69233-A653-49A8-AD88-122E6CAB2824}"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30726" name="Slide Number Placeholder 5"/>
          <p:cNvSpPr>
            <a:spLocks noGrp="1"/>
          </p:cNvSpPr>
          <p:nvPr>
            <p:ph type="sldNum" sz="quarter" idx="12"/>
          </p:nvPr>
        </p:nvSpPr>
        <p:spPr bwMode="auto">
          <a:noFill/>
          <a:ln>
            <a:miter lim="800000"/>
            <a:headEnd/>
            <a:tailEnd/>
          </a:ln>
        </p:spPr>
        <p:txBody>
          <a:bodyPr/>
          <a:lstStyle/>
          <a:p>
            <a:fld id="{02526C24-A951-4065-9EB4-113E3946B364}" type="slidenum">
              <a:rPr lang="en-US" altLang="zh-TW" smtClean="0"/>
              <a:pPr/>
              <a:t>18</a:t>
            </a:fld>
            <a:endParaRPr lang="en-US" altLang="zh-TW"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ln>
            <a:miter lim="800000"/>
            <a:headEnd/>
            <a:tailEnd/>
          </a:ln>
        </p:spPr>
        <p:txBody>
          <a:bodyPr/>
          <a:lstStyle/>
          <a:p>
            <a:fld id="{82806182-69BA-42F8-BFA0-F23A98CD5397}" type="slidenum">
              <a:rPr lang="en-US" altLang="zh-TW" smtClean="0"/>
              <a:pPr/>
              <a:t>19</a:t>
            </a:fld>
            <a:endParaRPr lang="en-US" altLang="zh-TW" smtClean="0"/>
          </a:p>
        </p:txBody>
      </p:sp>
      <p:sp>
        <p:nvSpPr>
          <p:cNvPr id="16387" name="Rectangle 3"/>
          <p:cNvSpPr>
            <a:spLocks noGrp="1" noChangeArrowheads="1"/>
          </p:cNvSpPr>
          <p:nvPr>
            <p:ph type="title"/>
          </p:nvPr>
        </p:nvSpPr>
        <p:spPr/>
        <p:txBody>
          <a:bodyPr/>
          <a:lstStyle/>
          <a:p>
            <a:pPr>
              <a:defRPr/>
            </a:pPr>
            <a:r>
              <a:rPr lang="en-US" altLang="zh-TW" dirty="0">
                <a:ea typeface="SimHei" pitchFamily="49" charset="-122"/>
              </a:rPr>
              <a:t>Command </a:t>
            </a:r>
            <a:r>
              <a:rPr lang="en-US" altLang="zh-TW" dirty="0" smtClean="0">
                <a:ea typeface="SimHei" pitchFamily="49" charset="-122"/>
              </a:rPr>
              <a:t>line option</a:t>
            </a:r>
            <a:endParaRPr lang="en-US" altLang="zh-TW" dirty="0">
              <a:ea typeface="SimHei" pitchFamily="49" charset="-122"/>
            </a:endParaRPr>
          </a:p>
        </p:txBody>
      </p:sp>
      <p:grpSp>
        <p:nvGrpSpPr>
          <p:cNvPr id="31748" name="Group 15"/>
          <p:cNvGrpSpPr>
            <a:grpSpLocks/>
          </p:cNvGrpSpPr>
          <p:nvPr/>
        </p:nvGrpSpPr>
        <p:grpSpPr bwMode="auto">
          <a:xfrm>
            <a:off x="1381125" y="1828800"/>
            <a:ext cx="7534275" cy="3733800"/>
            <a:chOff x="152400" y="1828800"/>
            <a:chExt cx="8763000" cy="3733800"/>
          </a:xfrm>
        </p:grpSpPr>
        <p:pic>
          <p:nvPicPr>
            <p:cNvPr id="31751" name="Picture 7"/>
            <p:cNvPicPr>
              <a:picLocks noChangeAspect="1" noChangeArrowheads="1"/>
            </p:cNvPicPr>
            <p:nvPr/>
          </p:nvPicPr>
          <p:blipFill>
            <a:blip r:embed="rId3" cstate="print"/>
            <a:srcRect/>
            <a:stretch>
              <a:fillRect/>
            </a:stretch>
          </p:blipFill>
          <p:spPr bwMode="auto">
            <a:xfrm>
              <a:off x="152400" y="1828800"/>
              <a:ext cx="8763000" cy="1752600"/>
            </a:xfrm>
            <a:prstGeom prst="rect">
              <a:avLst/>
            </a:prstGeom>
            <a:noFill/>
            <a:ln w="9525">
              <a:solidFill>
                <a:schemeClr val="accent2"/>
              </a:solidFill>
              <a:miter lim="800000"/>
              <a:headEnd/>
              <a:tailEnd/>
            </a:ln>
          </p:spPr>
        </p:pic>
        <p:pic>
          <p:nvPicPr>
            <p:cNvPr id="31752" name="Picture 8"/>
            <p:cNvPicPr>
              <a:picLocks noChangeAspect="1" noChangeArrowheads="1"/>
            </p:cNvPicPr>
            <p:nvPr/>
          </p:nvPicPr>
          <p:blipFill>
            <a:blip r:embed="rId4" cstate="print"/>
            <a:srcRect/>
            <a:stretch>
              <a:fillRect/>
            </a:stretch>
          </p:blipFill>
          <p:spPr bwMode="auto">
            <a:xfrm>
              <a:off x="152400" y="3810000"/>
              <a:ext cx="8763000" cy="1752600"/>
            </a:xfrm>
            <a:prstGeom prst="rect">
              <a:avLst/>
            </a:prstGeom>
            <a:noFill/>
            <a:ln w="9525">
              <a:noFill/>
              <a:miter lim="800000"/>
              <a:headEnd/>
              <a:tailEnd/>
            </a:ln>
          </p:spPr>
        </p:pic>
        <p:sp>
          <p:nvSpPr>
            <p:cNvPr id="31753" name="Oval 9"/>
            <p:cNvSpPr>
              <a:spLocks noChangeArrowheads="1"/>
            </p:cNvSpPr>
            <p:nvPr/>
          </p:nvSpPr>
          <p:spPr bwMode="auto">
            <a:xfrm>
              <a:off x="2667000" y="3276600"/>
              <a:ext cx="1447800" cy="304800"/>
            </a:xfrm>
            <a:prstGeom prst="ellipse">
              <a:avLst/>
            </a:prstGeom>
            <a:noFill/>
            <a:ln w="9525">
              <a:solidFill>
                <a:schemeClr val="accent2"/>
              </a:solidFill>
              <a:round/>
              <a:headEnd/>
              <a:tailEnd/>
            </a:ln>
          </p:spPr>
          <p:txBody>
            <a:bodyPr wrap="none" anchor="ctr"/>
            <a:lstStyle/>
            <a:p>
              <a:endParaRPr lang="en-US"/>
            </a:p>
          </p:txBody>
        </p:sp>
        <p:sp>
          <p:nvSpPr>
            <p:cNvPr id="31754" name="Oval 10"/>
            <p:cNvSpPr>
              <a:spLocks noChangeArrowheads="1"/>
            </p:cNvSpPr>
            <p:nvPr/>
          </p:nvSpPr>
          <p:spPr bwMode="auto">
            <a:xfrm>
              <a:off x="2667000" y="5257800"/>
              <a:ext cx="1447800" cy="304800"/>
            </a:xfrm>
            <a:prstGeom prst="ellipse">
              <a:avLst/>
            </a:prstGeom>
            <a:noFill/>
            <a:ln w="9525">
              <a:solidFill>
                <a:schemeClr val="accent2"/>
              </a:solidFill>
              <a:round/>
              <a:headEnd/>
              <a:tailEnd/>
            </a:ln>
          </p:spPr>
          <p:txBody>
            <a:bodyPr wrap="none" anchor="ctr"/>
            <a:lstStyle/>
            <a:p>
              <a:endParaRPr lang="en-US"/>
            </a:p>
          </p:txBody>
        </p:sp>
        <p:sp>
          <p:nvSpPr>
            <p:cNvPr id="31755" name="Oval 13"/>
            <p:cNvSpPr>
              <a:spLocks noChangeArrowheads="1"/>
            </p:cNvSpPr>
            <p:nvPr/>
          </p:nvSpPr>
          <p:spPr bwMode="auto">
            <a:xfrm>
              <a:off x="533400" y="4419600"/>
              <a:ext cx="2438400" cy="304800"/>
            </a:xfrm>
            <a:prstGeom prst="ellipse">
              <a:avLst/>
            </a:prstGeom>
            <a:noFill/>
            <a:ln w="9525">
              <a:solidFill>
                <a:schemeClr val="hlink"/>
              </a:solidFill>
              <a:round/>
              <a:headEnd/>
              <a:tailEnd/>
            </a:ln>
          </p:spPr>
          <p:txBody>
            <a:bodyPr wrap="none" anchor="ctr"/>
            <a:lstStyle/>
            <a:p>
              <a:endParaRPr lang="en-US"/>
            </a:p>
          </p:txBody>
        </p:sp>
        <p:sp>
          <p:nvSpPr>
            <p:cNvPr id="31756" name="Oval 14"/>
            <p:cNvSpPr>
              <a:spLocks noChangeArrowheads="1"/>
            </p:cNvSpPr>
            <p:nvPr/>
          </p:nvSpPr>
          <p:spPr bwMode="auto">
            <a:xfrm>
              <a:off x="4495800" y="3810000"/>
              <a:ext cx="685800" cy="304800"/>
            </a:xfrm>
            <a:prstGeom prst="ellipse">
              <a:avLst/>
            </a:prstGeom>
            <a:noFill/>
            <a:ln w="9525">
              <a:solidFill>
                <a:schemeClr val="accent2"/>
              </a:solidFill>
              <a:round/>
              <a:headEnd/>
              <a:tailEnd/>
            </a:ln>
          </p:spPr>
          <p:txBody>
            <a:bodyPr wrap="none" anchor="ctr"/>
            <a:lstStyle/>
            <a:p>
              <a:endParaRPr lang="en-US"/>
            </a:p>
          </p:txBody>
        </p:sp>
        <p:sp>
          <p:nvSpPr>
            <p:cNvPr id="31757" name="Oval 15"/>
            <p:cNvSpPr>
              <a:spLocks noChangeArrowheads="1"/>
            </p:cNvSpPr>
            <p:nvPr/>
          </p:nvSpPr>
          <p:spPr bwMode="auto">
            <a:xfrm>
              <a:off x="3733800" y="3810000"/>
              <a:ext cx="685800" cy="304800"/>
            </a:xfrm>
            <a:prstGeom prst="ellipse">
              <a:avLst/>
            </a:prstGeom>
            <a:noFill/>
            <a:ln w="9525">
              <a:solidFill>
                <a:schemeClr val="hlink"/>
              </a:solidFill>
              <a:round/>
              <a:headEnd/>
              <a:tailEnd/>
            </a:ln>
          </p:spPr>
          <p:txBody>
            <a:bodyPr wrap="none" anchor="ctr"/>
            <a:lstStyle/>
            <a:p>
              <a:endParaRPr lang="en-US"/>
            </a:p>
          </p:txBody>
        </p:sp>
        <p:sp>
          <p:nvSpPr>
            <p:cNvPr id="31758" name="Oval 21"/>
            <p:cNvSpPr>
              <a:spLocks noChangeArrowheads="1"/>
            </p:cNvSpPr>
            <p:nvPr/>
          </p:nvSpPr>
          <p:spPr bwMode="auto">
            <a:xfrm>
              <a:off x="609600" y="2438400"/>
              <a:ext cx="3886200" cy="381000"/>
            </a:xfrm>
            <a:prstGeom prst="ellipse">
              <a:avLst/>
            </a:prstGeom>
            <a:noFill/>
            <a:ln w="9525">
              <a:solidFill>
                <a:schemeClr val="hlink"/>
              </a:solidFill>
              <a:round/>
              <a:headEnd/>
              <a:tailEnd/>
            </a:ln>
          </p:spPr>
          <p:txBody>
            <a:bodyPr wrap="none" anchor="ctr"/>
            <a:lstStyle/>
            <a:p>
              <a:endParaRPr lang="en-US"/>
            </a:p>
          </p:txBody>
        </p:sp>
        <p:sp>
          <p:nvSpPr>
            <p:cNvPr id="31759" name="Oval 22"/>
            <p:cNvSpPr>
              <a:spLocks noChangeArrowheads="1"/>
            </p:cNvSpPr>
            <p:nvPr/>
          </p:nvSpPr>
          <p:spPr bwMode="auto">
            <a:xfrm>
              <a:off x="4267200" y="3276600"/>
              <a:ext cx="1676400" cy="304800"/>
            </a:xfrm>
            <a:prstGeom prst="ellipse">
              <a:avLst/>
            </a:prstGeom>
            <a:noFill/>
            <a:ln w="9525">
              <a:solidFill>
                <a:schemeClr val="accent2"/>
              </a:solidFill>
              <a:round/>
              <a:headEnd/>
              <a:tailEnd/>
            </a:ln>
          </p:spPr>
          <p:txBody>
            <a:bodyPr wrap="none" anchor="ctr"/>
            <a:lstStyle/>
            <a:p>
              <a:endParaRPr lang="en-US"/>
            </a:p>
          </p:txBody>
        </p:sp>
        <p:sp>
          <p:nvSpPr>
            <p:cNvPr id="31760" name="Oval 23"/>
            <p:cNvSpPr>
              <a:spLocks noChangeArrowheads="1"/>
            </p:cNvSpPr>
            <p:nvPr/>
          </p:nvSpPr>
          <p:spPr bwMode="auto">
            <a:xfrm>
              <a:off x="4267200" y="5257800"/>
              <a:ext cx="1828800" cy="304800"/>
            </a:xfrm>
            <a:prstGeom prst="ellipse">
              <a:avLst/>
            </a:prstGeom>
            <a:noFill/>
            <a:ln w="9525">
              <a:solidFill>
                <a:schemeClr val="accent2"/>
              </a:solidFill>
              <a:round/>
              <a:headEnd/>
              <a:tailEnd/>
            </a:ln>
          </p:spPr>
          <p:txBody>
            <a:bodyPr wrap="none" anchor="ctr"/>
            <a:lstStyle/>
            <a:p>
              <a:endParaRPr lang="en-US"/>
            </a:p>
          </p:txBody>
        </p:sp>
      </p:grpSp>
      <p:sp>
        <p:nvSpPr>
          <p:cNvPr id="31749" name="Date Placeholder 3"/>
          <p:cNvSpPr>
            <a:spLocks noGrp="1"/>
          </p:cNvSpPr>
          <p:nvPr>
            <p:ph type="dt" sz="quarter" idx="10"/>
          </p:nvPr>
        </p:nvSpPr>
        <p:spPr bwMode="auto">
          <a:noFill/>
          <a:ln>
            <a:miter lim="800000"/>
            <a:headEnd/>
            <a:tailEnd/>
          </a:ln>
        </p:spPr>
        <p:txBody>
          <a:bodyPr/>
          <a:lstStyle/>
          <a:p>
            <a:fld id="{D49232F1-1362-4AA0-B0A6-6DECEFADC9A8}" type="datetime1">
              <a:rPr lang="en-US" smtClean="0"/>
              <a:pPr/>
              <a:t>9/10/2012</a:t>
            </a:fld>
            <a:endParaRPr lang="en-US" smtClean="0"/>
          </a:p>
        </p:txBody>
      </p:sp>
      <p:sp>
        <p:nvSpPr>
          <p:cNvPr id="15"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Rectangle 15"/>
          <p:cNvSpPr>
            <a:spLocks noGrp="1" noChangeArrowheads="1"/>
          </p:cNvSpPr>
          <p:nvPr>
            <p:ph type="title"/>
          </p:nvPr>
        </p:nvSpPr>
        <p:spPr/>
        <p:txBody>
          <a:bodyPr/>
          <a:lstStyle/>
          <a:p>
            <a:pPr>
              <a:defRPr/>
            </a:pPr>
            <a:r>
              <a:rPr lang="en-US"/>
              <a:t>Bandwidth Metrics</a:t>
            </a:r>
          </a:p>
        </p:txBody>
      </p:sp>
      <p:sp>
        <p:nvSpPr>
          <p:cNvPr id="14339" name="Rectangle 16"/>
          <p:cNvSpPr>
            <a:spLocks noGrp="1" noChangeArrowheads="1"/>
          </p:cNvSpPr>
          <p:nvPr>
            <p:ph type="body" idx="1"/>
          </p:nvPr>
        </p:nvSpPr>
        <p:spPr/>
        <p:txBody>
          <a:bodyPr/>
          <a:lstStyle/>
          <a:p>
            <a:r>
              <a:rPr lang="en-US" sz="2800" smtClean="0"/>
              <a:t>Network Measurement Working Group</a:t>
            </a:r>
          </a:p>
          <a:p>
            <a:pPr lvl="1"/>
            <a:r>
              <a:rPr lang="en-US" sz="2400" smtClean="0"/>
              <a:t>Bandwidth Capacity</a:t>
            </a:r>
          </a:p>
          <a:p>
            <a:pPr lvl="1"/>
            <a:r>
              <a:rPr lang="en-US" sz="2400" smtClean="0"/>
              <a:t>Achievable Bandwidth (Throughput)</a:t>
            </a:r>
          </a:p>
          <a:p>
            <a:pPr lvl="1"/>
            <a:r>
              <a:rPr lang="en-US" sz="2400" smtClean="0"/>
              <a:t>Bandwidth Utilization</a:t>
            </a:r>
          </a:p>
          <a:p>
            <a:pPr lvl="1"/>
            <a:r>
              <a:rPr lang="en-US" sz="2400" smtClean="0"/>
              <a:t>Available Bandwidth</a:t>
            </a:r>
          </a:p>
          <a:p>
            <a:pPr>
              <a:lnSpc>
                <a:spcPct val="90000"/>
              </a:lnSpc>
            </a:pPr>
            <a:r>
              <a:rPr lang="en-US" sz="2800" smtClean="0"/>
              <a:t>Bulk Transfer Capacity (RFC 3148)</a:t>
            </a:r>
          </a:p>
          <a:p>
            <a:pPr lvl="1">
              <a:lnSpc>
                <a:spcPct val="90000"/>
              </a:lnSpc>
            </a:pPr>
            <a:r>
              <a:rPr lang="en-US" sz="2400" smtClean="0"/>
              <a:t>BTC = data_sent / elapsed_time</a:t>
            </a:r>
          </a:p>
          <a:p>
            <a:pPr lvl="1">
              <a:lnSpc>
                <a:spcPct val="90000"/>
              </a:lnSpc>
            </a:pPr>
            <a:r>
              <a:rPr lang="en-US" sz="2400" smtClean="0"/>
              <a:t>i.e. the throughput of a persistent TCP transfer</a:t>
            </a:r>
          </a:p>
          <a:p>
            <a:pPr>
              <a:lnSpc>
                <a:spcPct val="90000"/>
              </a:lnSpc>
            </a:pPr>
            <a:r>
              <a:rPr lang="en-US" sz="2800" smtClean="0"/>
              <a:t>Range of Metric Usage</a:t>
            </a:r>
          </a:p>
          <a:p>
            <a:pPr lvl="1">
              <a:lnSpc>
                <a:spcPct val="90000"/>
              </a:lnSpc>
            </a:pPr>
            <a:r>
              <a:rPr lang="en-US" sz="2400" smtClean="0"/>
              <a:t>End-to-end</a:t>
            </a:r>
          </a:p>
          <a:p>
            <a:pPr lvl="1">
              <a:lnSpc>
                <a:spcPct val="90000"/>
              </a:lnSpc>
            </a:pPr>
            <a:r>
              <a:rPr lang="en-US" sz="2400" smtClean="0"/>
              <a:t>Hop-to-hop</a:t>
            </a:r>
          </a:p>
          <a:p>
            <a:endParaRPr lang="en-US" sz="2800" smtClean="0"/>
          </a:p>
          <a:p>
            <a:endParaRPr lang="en-US" sz="2800" smtClean="0"/>
          </a:p>
        </p:txBody>
      </p:sp>
      <p:sp>
        <p:nvSpPr>
          <p:cNvPr id="14340" name="Date Placeholder 3"/>
          <p:cNvSpPr>
            <a:spLocks noGrp="1"/>
          </p:cNvSpPr>
          <p:nvPr>
            <p:ph type="dt" sz="quarter" idx="10"/>
          </p:nvPr>
        </p:nvSpPr>
        <p:spPr bwMode="auto">
          <a:noFill/>
          <a:ln>
            <a:miter lim="800000"/>
            <a:headEnd/>
            <a:tailEnd/>
          </a:ln>
        </p:spPr>
        <p:txBody>
          <a:bodyPr/>
          <a:lstStyle/>
          <a:p>
            <a:fld id="{1EAD48DD-F2FD-44DB-9728-B5FBC4E75702}"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14342" name="Slide Number Placeholder 5"/>
          <p:cNvSpPr>
            <a:spLocks noGrp="1"/>
          </p:cNvSpPr>
          <p:nvPr>
            <p:ph type="sldNum" sz="quarter" idx="12"/>
          </p:nvPr>
        </p:nvSpPr>
        <p:spPr bwMode="auto">
          <a:noFill/>
          <a:ln>
            <a:miter lim="800000"/>
            <a:headEnd/>
            <a:tailEnd/>
          </a:ln>
        </p:spPr>
        <p:txBody>
          <a:bodyPr/>
          <a:lstStyle/>
          <a:p>
            <a:fld id="{AE331F66-8F40-41A1-AD65-711D1D2A405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ln>
            <a:miter lim="800000"/>
            <a:headEnd/>
            <a:tailEnd/>
          </a:ln>
        </p:spPr>
        <p:txBody>
          <a:bodyPr/>
          <a:lstStyle/>
          <a:p>
            <a:fld id="{41F1EB28-3633-46D9-8FC8-68E6C0237F73}" type="slidenum">
              <a:rPr lang="en-US" altLang="zh-TW" smtClean="0"/>
              <a:pPr/>
              <a:t>20</a:t>
            </a:fld>
            <a:endParaRPr lang="en-US" altLang="zh-TW" smtClean="0"/>
          </a:p>
        </p:txBody>
      </p:sp>
      <p:sp>
        <p:nvSpPr>
          <p:cNvPr id="17411"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
        <p:nvSpPr>
          <p:cNvPr id="32772" name="Rectangle 4"/>
          <p:cNvSpPr>
            <a:spLocks noGrp="1" noChangeArrowheads="1"/>
          </p:cNvSpPr>
          <p:nvPr>
            <p:ph type="body" idx="1"/>
          </p:nvPr>
        </p:nvSpPr>
        <p:spPr/>
        <p:txBody>
          <a:bodyPr/>
          <a:lstStyle/>
          <a:p>
            <a:r>
              <a:rPr lang="en-US" altLang="zh-TW" sz="2400" dirty="0" smtClean="0"/>
              <a:t>-l: The length of buffers to read or write. </a:t>
            </a:r>
          </a:p>
          <a:p>
            <a:pPr lvl="1"/>
            <a:r>
              <a:rPr lang="en-US" altLang="zh-TW" sz="1600" dirty="0" smtClean="0">
                <a:solidFill>
                  <a:schemeClr val="tx2"/>
                </a:solidFill>
              </a:rPr>
              <a:t>( Default 8KB for TCP, 1470 bytes for UDP)</a:t>
            </a:r>
          </a:p>
          <a:p>
            <a:pPr lvl="1"/>
            <a:r>
              <a:rPr lang="en-US" altLang="zh-TW" sz="1600" dirty="0" smtClean="0"/>
              <a:t>Buffer Delay is unfavorable to Real-Time Application.</a:t>
            </a:r>
          </a:p>
          <a:p>
            <a:r>
              <a:rPr lang="en-US" altLang="zh-TW" sz="2400" dirty="0" smtClean="0"/>
              <a:t>-</a:t>
            </a:r>
            <a:r>
              <a:rPr lang="en-US" altLang="zh-TW" sz="2400" dirty="0" err="1" smtClean="0"/>
              <a:t>i</a:t>
            </a:r>
            <a:r>
              <a:rPr lang="en-US" altLang="zh-TW" sz="2400" dirty="0" smtClean="0"/>
              <a:t>: Sets the interval time. </a:t>
            </a:r>
          </a:p>
          <a:p>
            <a:r>
              <a:rPr lang="en-US" altLang="zh-TW" sz="2400" dirty="0" smtClean="0"/>
              <a:t>-u: Use UDP rather than TCP.</a:t>
            </a:r>
          </a:p>
          <a:p>
            <a:r>
              <a:rPr lang="en-US" altLang="zh-TW" sz="2400" dirty="0" smtClean="0"/>
              <a:t>-C: Compatibility mode allows for use with older version of </a:t>
            </a:r>
            <a:r>
              <a:rPr lang="en-US" altLang="zh-TW" sz="2400" dirty="0" err="1" smtClean="0"/>
              <a:t>iperf</a:t>
            </a:r>
            <a:endParaRPr lang="en-US" altLang="zh-TW" sz="2400" dirty="0" smtClean="0"/>
          </a:p>
          <a:p>
            <a:r>
              <a:rPr lang="en-US" altLang="zh-TW" sz="2400" dirty="0" smtClean="0"/>
              <a:t>-N: </a:t>
            </a:r>
            <a:r>
              <a:rPr lang="en-US" altLang="zh-TW" sz="2400" dirty="0" err="1" smtClean="0"/>
              <a:t>nodelay</a:t>
            </a:r>
            <a:endParaRPr lang="en-US" altLang="zh-TW" sz="2400" dirty="0" smtClean="0"/>
          </a:p>
          <a:p>
            <a:pPr>
              <a:buFont typeface="Wingdings" pitchFamily="2" charset="2"/>
              <a:buNone/>
            </a:pPr>
            <a:endParaRPr lang="en-US" altLang="zh-TW" sz="2000" dirty="0" smtClean="0"/>
          </a:p>
          <a:p>
            <a:pPr>
              <a:buFont typeface="Wingdings" pitchFamily="2" charset="2"/>
              <a:buNone/>
            </a:pPr>
            <a:endParaRPr lang="en-US" altLang="zh-TW" dirty="0" smtClean="0"/>
          </a:p>
        </p:txBody>
      </p:sp>
      <p:sp>
        <p:nvSpPr>
          <p:cNvPr id="32773" name="Date Placeholder 3"/>
          <p:cNvSpPr>
            <a:spLocks noGrp="1"/>
          </p:cNvSpPr>
          <p:nvPr>
            <p:ph type="dt" sz="quarter" idx="10"/>
          </p:nvPr>
        </p:nvSpPr>
        <p:spPr bwMode="auto">
          <a:noFill/>
          <a:ln>
            <a:miter lim="800000"/>
            <a:headEnd/>
            <a:tailEnd/>
          </a:ln>
        </p:spPr>
        <p:txBody>
          <a:bodyPr/>
          <a:lstStyle/>
          <a:p>
            <a:fld id="{9F96BA31-DEB6-4533-A705-069BB6580F94}"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dirty="0" smtClean="0"/>
              <a:t>Internetworking and Dist. Systems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bwMode="auto">
          <a:noFill/>
          <a:ln>
            <a:miter lim="800000"/>
            <a:headEnd/>
            <a:tailEnd/>
          </a:ln>
        </p:spPr>
        <p:txBody>
          <a:bodyPr/>
          <a:lstStyle/>
          <a:p>
            <a:fld id="{7E367C12-DE7D-4DE9-9764-E28A0F89F558}" type="slidenum">
              <a:rPr lang="en-US" altLang="zh-TW" smtClean="0"/>
              <a:pPr/>
              <a:t>21</a:t>
            </a:fld>
            <a:endParaRPr lang="en-US" altLang="zh-TW" smtClean="0"/>
          </a:p>
        </p:txBody>
      </p:sp>
      <p:sp>
        <p:nvSpPr>
          <p:cNvPr id="19459"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pic>
        <p:nvPicPr>
          <p:cNvPr id="33796" name="Picture 6"/>
          <p:cNvPicPr>
            <a:picLocks noChangeAspect="1" noChangeArrowheads="1"/>
          </p:cNvPicPr>
          <p:nvPr/>
        </p:nvPicPr>
        <p:blipFill>
          <a:blip r:embed="rId3" cstate="print"/>
          <a:srcRect/>
          <a:stretch>
            <a:fillRect/>
          </a:stretch>
        </p:blipFill>
        <p:spPr bwMode="auto">
          <a:xfrm>
            <a:off x="1252538" y="1450975"/>
            <a:ext cx="7662862" cy="1676400"/>
          </a:xfrm>
          <a:prstGeom prst="rect">
            <a:avLst/>
          </a:prstGeom>
          <a:noFill/>
          <a:ln w="9525">
            <a:noFill/>
            <a:miter lim="800000"/>
            <a:headEnd/>
            <a:tailEnd/>
          </a:ln>
        </p:spPr>
      </p:pic>
      <p:pic>
        <p:nvPicPr>
          <p:cNvPr id="33797" name="Picture 8"/>
          <p:cNvPicPr>
            <a:picLocks noChangeAspect="1" noChangeArrowheads="1"/>
          </p:cNvPicPr>
          <p:nvPr/>
        </p:nvPicPr>
        <p:blipFill>
          <a:blip r:embed="rId4" cstate="print"/>
          <a:srcRect/>
          <a:stretch>
            <a:fillRect/>
          </a:stretch>
        </p:blipFill>
        <p:spPr bwMode="auto">
          <a:xfrm>
            <a:off x="1252538" y="3203575"/>
            <a:ext cx="7662862" cy="1600200"/>
          </a:xfrm>
          <a:prstGeom prst="rect">
            <a:avLst/>
          </a:prstGeom>
          <a:noFill/>
          <a:ln w="9525">
            <a:noFill/>
            <a:miter lim="800000"/>
            <a:headEnd/>
            <a:tailEnd/>
          </a:ln>
        </p:spPr>
      </p:pic>
      <p:pic>
        <p:nvPicPr>
          <p:cNvPr id="33798" name="Picture 9"/>
          <p:cNvPicPr>
            <a:picLocks noChangeAspect="1" noChangeArrowheads="1"/>
          </p:cNvPicPr>
          <p:nvPr/>
        </p:nvPicPr>
        <p:blipFill>
          <a:blip r:embed="rId5" cstate="print"/>
          <a:srcRect/>
          <a:stretch>
            <a:fillRect/>
          </a:stretch>
        </p:blipFill>
        <p:spPr bwMode="auto">
          <a:xfrm>
            <a:off x="1252538" y="4879975"/>
            <a:ext cx="7662862" cy="1447800"/>
          </a:xfrm>
          <a:prstGeom prst="rect">
            <a:avLst/>
          </a:prstGeom>
          <a:noFill/>
          <a:ln w="9525">
            <a:noFill/>
            <a:miter lim="800000"/>
            <a:headEnd/>
            <a:tailEnd/>
          </a:ln>
        </p:spPr>
      </p:pic>
      <p:sp>
        <p:nvSpPr>
          <p:cNvPr id="33799" name="Oval 10"/>
          <p:cNvSpPr>
            <a:spLocks noChangeArrowheads="1"/>
          </p:cNvSpPr>
          <p:nvPr/>
        </p:nvSpPr>
        <p:spPr bwMode="auto">
          <a:xfrm>
            <a:off x="4421188" y="4803775"/>
            <a:ext cx="604837" cy="304800"/>
          </a:xfrm>
          <a:prstGeom prst="ellipse">
            <a:avLst/>
          </a:prstGeom>
          <a:noFill/>
          <a:ln w="9525">
            <a:solidFill>
              <a:schemeClr val="hlink"/>
            </a:solidFill>
            <a:round/>
            <a:headEnd/>
            <a:tailEnd/>
          </a:ln>
        </p:spPr>
        <p:txBody>
          <a:bodyPr wrap="none" anchor="ctr"/>
          <a:lstStyle/>
          <a:p>
            <a:endParaRPr lang="en-US"/>
          </a:p>
        </p:txBody>
      </p:sp>
      <p:sp>
        <p:nvSpPr>
          <p:cNvPr id="33800" name="Oval 11"/>
          <p:cNvSpPr>
            <a:spLocks noChangeArrowheads="1"/>
          </p:cNvSpPr>
          <p:nvPr/>
        </p:nvSpPr>
        <p:spPr bwMode="auto">
          <a:xfrm>
            <a:off x="4371975" y="3154363"/>
            <a:ext cx="673100" cy="304800"/>
          </a:xfrm>
          <a:prstGeom prst="ellipse">
            <a:avLst/>
          </a:prstGeom>
          <a:noFill/>
          <a:ln w="9525">
            <a:solidFill>
              <a:schemeClr val="hlink"/>
            </a:solidFill>
            <a:round/>
            <a:headEnd/>
            <a:tailEnd/>
          </a:ln>
        </p:spPr>
        <p:txBody>
          <a:bodyPr wrap="none" anchor="ctr"/>
          <a:lstStyle/>
          <a:p>
            <a:endParaRPr lang="en-US"/>
          </a:p>
        </p:txBody>
      </p:sp>
      <p:sp>
        <p:nvSpPr>
          <p:cNvPr id="33801" name="Oval 12"/>
          <p:cNvSpPr>
            <a:spLocks noChangeArrowheads="1"/>
          </p:cNvSpPr>
          <p:nvPr/>
        </p:nvSpPr>
        <p:spPr bwMode="auto">
          <a:xfrm>
            <a:off x="2009775" y="4479925"/>
            <a:ext cx="941388" cy="304800"/>
          </a:xfrm>
          <a:prstGeom prst="ellipse">
            <a:avLst/>
          </a:prstGeom>
          <a:noFill/>
          <a:ln w="9525">
            <a:solidFill>
              <a:schemeClr val="hlink"/>
            </a:solidFill>
            <a:round/>
            <a:headEnd/>
            <a:tailEnd/>
          </a:ln>
        </p:spPr>
        <p:txBody>
          <a:bodyPr wrap="none" anchor="ctr"/>
          <a:lstStyle/>
          <a:p>
            <a:endParaRPr lang="en-US"/>
          </a:p>
        </p:txBody>
      </p:sp>
      <p:sp>
        <p:nvSpPr>
          <p:cNvPr id="33802" name="Oval 13"/>
          <p:cNvSpPr>
            <a:spLocks noChangeArrowheads="1"/>
          </p:cNvSpPr>
          <p:nvPr/>
        </p:nvSpPr>
        <p:spPr bwMode="auto">
          <a:xfrm>
            <a:off x="2019300" y="6003925"/>
            <a:ext cx="939800" cy="304800"/>
          </a:xfrm>
          <a:prstGeom prst="ellipse">
            <a:avLst/>
          </a:prstGeom>
          <a:noFill/>
          <a:ln w="9525">
            <a:solidFill>
              <a:schemeClr val="hlink"/>
            </a:solidFill>
            <a:round/>
            <a:headEnd/>
            <a:tailEnd/>
          </a:ln>
        </p:spPr>
        <p:txBody>
          <a:bodyPr wrap="none" anchor="ctr"/>
          <a:lstStyle/>
          <a:p>
            <a:endParaRPr lang="en-US"/>
          </a:p>
        </p:txBody>
      </p:sp>
      <p:sp>
        <p:nvSpPr>
          <p:cNvPr id="33803" name="Date Placeholder 3"/>
          <p:cNvSpPr>
            <a:spLocks noGrp="1"/>
          </p:cNvSpPr>
          <p:nvPr>
            <p:ph type="dt" sz="quarter" idx="10"/>
          </p:nvPr>
        </p:nvSpPr>
        <p:spPr bwMode="auto">
          <a:noFill/>
          <a:ln>
            <a:miter lim="800000"/>
            <a:headEnd/>
            <a:tailEnd/>
          </a:ln>
        </p:spPr>
        <p:txBody>
          <a:bodyPr/>
          <a:lstStyle/>
          <a:p>
            <a:fld id="{1216017B-6D89-4E88-BCA6-EE880033C26E}" type="datetime1">
              <a:rPr lang="en-US" smtClean="0"/>
              <a:pPr/>
              <a:t>9/10/2012</a:t>
            </a:fld>
            <a:endParaRPr lang="en-US" smtClean="0"/>
          </a:p>
        </p:txBody>
      </p:sp>
      <p:sp>
        <p:nvSpPr>
          <p:cNvPr id="12"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ln>
            <a:miter lim="800000"/>
            <a:headEnd/>
            <a:tailEnd/>
          </a:ln>
        </p:spPr>
        <p:txBody>
          <a:bodyPr/>
          <a:lstStyle/>
          <a:p>
            <a:fld id="{B4098518-83DA-403F-8493-A655104F2FB2}" type="slidenum">
              <a:rPr lang="en-US" altLang="zh-TW" smtClean="0"/>
              <a:pPr/>
              <a:t>22</a:t>
            </a:fld>
            <a:endParaRPr lang="en-US" altLang="zh-TW" smtClean="0"/>
          </a:p>
        </p:txBody>
      </p:sp>
      <p:pic>
        <p:nvPicPr>
          <p:cNvPr id="34819" name="Picture 2"/>
          <p:cNvPicPr>
            <a:picLocks noChangeAspect="1" noChangeArrowheads="1"/>
          </p:cNvPicPr>
          <p:nvPr/>
        </p:nvPicPr>
        <p:blipFill>
          <a:blip r:embed="rId3" cstate="print"/>
          <a:srcRect/>
          <a:stretch>
            <a:fillRect/>
          </a:stretch>
        </p:blipFill>
        <p:spPr bwMode="auto">
          <a:xfrm>
            <a:off x="1458913" y="1563688"/>
            <a:ext cx="7400925" cy="4811712"/>
          </a:xfrm>
          <a:prstGeom prst="rect">
            <a:avLst/>
          </a:prstGeom>
          <a:noFill/>
          <a:ln w="9525">
            <a:noFill/>
            <a:miter lim="800000"/>
            <a:headEnd/>
            <a:tailEnd/>
          </a:ln>
        </p:spPr>
      </p:pic>
      <p:sp>
        <p:nvSpPr>
          <p:cNvPr id="34820" name="Date Placeholder 3"/>
          <p:cNvSpPr>
            <a:spLocks noGrp="1"/>
          </p:cNvSpPr>
          <p:nvPr>
            <p:ph type="dt" sz="quarter" idx="10"/>
          </p:nvPr>
        </p:nvSpPr>
        <p:spPr bwMode="auto">
          <a:noFill/>
          <a:ln>
            <a:miter lim="800000"/>
            <a:headEnd/>
            <a:tailEnd/>
          </a:ln>
        </p:spPr>
        <p:txBody>
          <a:bodyPr/>
          <a:lstStyle/>
          <a:p>
            <a:fld id="{767258F7-5691-4BF7-8553-9F1E4D7282FF}"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dirty="0" smtClean="0"/>
              <a:t>Internetworking and Dist. Systems</a:t>
            </a:r>
            <a:endParaRPr lang="en-US" dirty="0"/>
          </a:p>
        </p:txBody>
      </p:sp>
      <p:sp>
        <p:nvSpPr>
          <p:cNvPr id="6"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a:buFont typeface="Wingdings" pitchFamily="2" charset="2"/>
              <a:buNone/>
            </a:pPr>
            <a:r>
              <a:rPr lang="en-US" altLang="zh-TW" smtClean="0">
                <a:solidFill>
                  <a:schemeClr val="tx2"/>
                </a:solidFill>
              </a:rPr>
              <a:t>Client specific options</a:t>
            </a:r>
          </a:p>
          <a:p>
            <a:r>
              <a:rPr lang="en-US" altLang="zh-TW" smtClean="0"/>
              <a:t>-b</a:t>
            </a:r>
            <a:r>
              <a:rPr lang="zh-TW" altLang="en-US" sz="2800" smtClean="0"/>
              <a:t>：</a:t>
            </a:r>
            <a:r>
              <a:rPr lang="en-US" altLang="zh-CN" sz="2400" smtClean="0">
                <a:cs typeface="华文中宋"/>
              </a:rPr>
              <a:t>for UDP, bandwidth to send at</a:t>
            </a:r>
            <a:r>
              <a:rPr lang="en-US" altLang="zh-TW" sz="2400" smtClean="0"/>
              <a:t> </a:t>
            </a:r>
            <a:r>
              <a:rPr lang="en-US" altLang="zh-CN" sz="2400" smtClean="0">
                <a:cs typeface="华文中宋"/>
              </a:rPr>
              <a:t>in</a:t>
            </a:r>
            <a:r>
              <a:rPr lang="en-US" altLang="zh-TW" sz="2400" smtClean="0"/>
              <a:t> </a:t>
            </a:r>
            <a:r>
              <a:rPr lang="en-US" altLang="zh-CN" sz="2400" smtClean="0">
                <a:cs typeface="华文中宋"/>
              </a:rPr>
              <a:t>bits/sec</a:t>
            </a:r>
            <a:r>
              <a:rPr lang="en-US" altLang="zh-TW" sz="2400" smtClean="0"/>
              <a:t>.</a:t>
            </a:r>
          </a:p>
          <a:p>
            <a:pPr>
              <a:buFont typeface="Wingdings" pitchFamily="2" charset="2"/>
              <a:buNone/>
            </a:pPr>
            <a:r>
              <a:rPr lang="en-US" altLang="zh-TW" sz="2400" smtClean="0"/>
              <a:t>            </a:t>
            </a:r>
            <a:r>
              <a:rPr lang="en-US" altLang="zh-CN" sz="2400" smtClean="0">
                <a:solidFill>
                  <a:schemeClr val="tx2"/>
                </a:solidFill>
                <a:cs typeface="华文中宋"/>
              </a:rPr>
              <a:t>(default 1 Mbit/sec, implies -u)</a:t>
            </a:r>
            <a:endParaRPr lang="en-US" altLang="zh-TW" sz="2400" smtClean="0">
              <a:solidFill>
                <a:schemeClr val="tx2"/>
              </a:solidFill>
            </a:endParaRPr>
          </a:p>
          <a:p>
            <a:r>
              <a:rPr lang="en-US" altLang="zh-TW" smtClean="0"/>
              <a:t>-n</a:t>
            </a:r>
            <a:r>
              <a:rPr lang="zh-TW" altLang="en-US" sz="2800" smtClean="0"/>
              <a:t>：</a:t>
            </a:r>
            <a:r>
              <a:rPr lang="en-US" altLang="zh-CN" sz="2400" smtClean="0">
                <a:cs typeface="华文中宋"/>
              </a:rPr>
              <a:t>number of bytes to transmit</a:t>
            </a:r>
            <a:r>
              <a:rPr lang="en-US" altLang="zh-CN" smtClean="0">
                <a:cs typeface="华文中宋"/>
              </a:rPr>
              <a:t> </a:t>
            </a:r>
            <a:r>
              <a:rPr lang="en-US" altLang="zh-CN" sz="2400" smtClean="0">
                <a:solidFill>
                  <a:schemeClr val="tx2"/>
                </a:solidFill>
                <a:cs typeface="华文中宋"/>
              </a:rPr>
              <a:t>(instead of -t)</a:t>
            </a:r>
            <a:endParaRPr lang="en-US" altLang="zh-TW" sz="2400" smtClean="0">
              <a:solidFill>
                <a:schemeClr val="tx2"/>
              </a:solidFill>
            </a:endParaRPr>
          </a:p>
          <a:p>
            <a:r>
              <a:rPr lang="en-US" altLang="zh-TW" smtClean="0"/>
              <a:t>-t</a:t>
            </a:r>
            <a:r>
              <a:rPr lang="zh-TW" altLang="en-US" sz="2800" smtClean="0"/>
              <a:t>：</a:t>
            </a:r>
            <a:r>
              <a:rPr lang="en-US" altLang="zh-CN" sz="2400" smtClean="0">
                <a:cs typeface="华文中宋"/>
              </a:rPr>
              <a:t>time in seconds to transmit for </a:t>
            </a:r>
            <a:r>
              <a:rPr lang="en-US" altLang="zh-CN" sz="2400" smtClean="0">
                <a:solidFill>
                  <a:schemeClr val="tx2"/>
                </a:solidFill>
                <a:cs typeface="华文中宋"/>
              </a:rPr>
              <a:t>(default 10 secs)</a:t>
            </a:r>
            <a:endParaRPr lang="en-US" altLang="zh-TW" sz="2400" smtClean="0">
              <a:solidFill>
                <a:schemeClr val="tx2"/>
              </a:solidFill>
            </a:endParaRPr>
          </a:p>
          <a:p>
            <a:pPr>
              <a:buFont typeface="Wingdings" pitchFamily="2" charset="2"/>
              <a:buNone/>
            </a:pPr>
            <a:r>
              <a:rPr lang="en-US" altLang="zh-CN" sz="2400" smtClean="0">
                <a:solidFill>
                  <a:schemeClr val="tx2"/>
                </a:solidFill>
                <a:cs typeface="华文中宋"/>
              </a:rPr>
              <a:t>  </a:t>
            </a:r>
            <a:endParaRPr lang="en-US" altLang="zh-TW" sz="2400" smtClean="0">
              <a:solidFill>
                <a:schemeClr val="tx2"/>
              </a:solidFill>
            </a:endParaRPr>
          </a:p>
        </p:txBody>
      </p:sp>
      <p:sp>
        <p:nvSpPr>
          <p:cNvPr id="35843" name="Slide Number Placeholder 5"/>
          <p:cNvSpPr>
            <a:spLocks noGrp="1"/>
          </p:cNvSpPr>
          <p:nvPr>
            <p:ph type="sldNum" sz="quarter" idx="12"/>
          </p:nvPr>
        </p:nvSpPr>
        <p:spPr bwMode="auto">
          <a:noFill/>
          <a:ln>
            <a:miter lim="800000"/>
            <a:headEnd/>
            <a:tailEnd/>
          </a:ln>
        </p:spPr>
        <p:txBody>
          <a:bodyPr/>
          <a:lstStyle/>
          <a:p>
            <a:fld id="{0F31D741-9801-4FD1-A83C-DAF19AC9449D}" type="slidenum">
              <a:rPr lang="en-US" altLang="zh-TW" smtClean="0"/>
              <a:pPr/>
              <a:t>23</a:t>
            </a:fld>
            <a:endParaRPr lang="en-US" altLang="zh-TW" smtClean="0"/>
          </a:p>
        </p:txBody>
      </p:sp>
      <p:sp>
        <p:nvSpPr>
          <p:cNvPr id="8"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
        <p:nvSpPr>
          <p:cNvPr id="35845" name="Date Placeholder 3"/>
          <p:cNvSpPr>
            <a:spLocks noGrp="1"/>
          </p:cNvSpPr>
          <p:nvPr>
            <p:ph type="dt" sz="quarter" idx="10"/>
          </p:nvPr>
        </p:nvSpPr>
        <p:spPr bwMode="auto">
          <a:noFill/>
          <a:ln>
            <a:miter lim="800000"/>
            <a:headEnd/>
            <a:tailEnd/>
          </a:ln>
        </p:spPr>
        <p:txBody>
          <a:bodyPr/>
          <a:lstStyle/>
          <a:p>
            <a:fld id="{7AFD1C91-219A-43EA-9122-62179F1BCCAA}" type="datetime1">
              <a:rPr lang="en-US" smtClean="0"/>
              <a:pPr/>
              <a:t>9/10/2012</a:t>
            </a:fld>
            <a:endParaRPr lang="en-US" smtClean="0"/>
          </a:p>
        </p:txBody>
      </p:sp>
      <p:sp>
        <p:nvSpPr>
          <p:cNvPr id="10"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ln>
            <a:miter lim="800000"/>
            <a:headEnd/>
            <a:tailEnd/>
          </a:ln>
        </p:spPr>
        <p:txBody>
          <a:bodyPr/>
          <a:lstStyle/>
          <a:p>
            <a:fld id="{C4AA58A0-A37E-48CC-A538-AA2FF7DF8AAF}" type="slidenum">
              <a:rPr lang="en-US" altLang="zh-TW" smtClean="0"/>
              <a:pPr/>
              <a:t>24</a:t>
            </a:fld>
            <a:endParaRPr lang="en-US" altLang="zh-TW" smtClean="0"/>
          </a:p>
        </p:txBody>
      </p:sp>
      <p:grpSp>
        <p:nvGrpSpPr>
          <p:cNvPr id="36867" name="Group 16"/>
          <p:cNvGrpSpPr>
            <a:grpSpLocks/>
          </p:cNvGrpSpPr>
          <p:nvPr/>
        </p:nvGrpSpPr>
        <p:grpSpPr bwMode="auto">
          <a:xfrm>
            <a:off x="1344613" y="1627188"/>
            <a:ext cx="7543800" cy="4564062"/>
            <a:chOff x="152400" y="152401"/>
            <a:chExt cx="8763000" cy="6553200"/>
          </a:xfrm>
        </p:grpSpPr>
        <p:pic>
          <p:nvPicPr>
            <p:cNvPr id="36871" name="Picture 8"/>
            <p:cNvPicPr>
              <a:picLocks noChangeAspect="1" noChangeArrowheads="1"/>
            </p:cNvPicPr>
            <p:nvPr/>
          </p:nvPicPr>
          <p:blipFill>
            <a:blip r:embed="rId3" cstate="print"/>
            <a:srcRect/>
            <a:stretch>
              <a:fillRect/>
            </a:stretch>
          </p:blipFill>
          <p:spPr bwMode="auto">
            <a:xfrm>
              <a:off x="152400" y="152401"/>
              <a:ext cx="8763000" cy="6553200"/>
            </a:xfrm>
            <a:prstGeom prst="rect">
              <a:avLst/>
            </a:prstGeom>
            <a:noFill/>
            <a:ln w="9525">
              <a:noFill/>
              <a:miter lim="800000"/>
              <a:headEnd/>
              <a:tailEnd/>
            </a:ln>
          </p:spPr>
        </p:pic>
        <p:sp>
          <p:nvSpPr>
            <p:cNvPr id="36872" name="Oval 7"/>
            <p:cNvSpPr>
              <a:spLocks noChangeArrowheads="1"/>
            </p:cNvSpPr>
            <p:nvPr/>
          </p:nvSpPr>
          <p:spPr bwMode="auto">
            <a:xfrm>
              <a:off x="4495800" y="2667000"/>
              <a:ext cx="838200" cy="381000"/>
            </a:xfrm>
            <a:prstGeom prst="ellipse">
              <a:avLst/>
            </a:prstGeom>
            <a:noFill/>
            <a:ln w="9525">
              <a:solidFill>
                <a:schemeClr val="hlink"/>
              </a:solidFill>
              <a:round/>
              <a:headEnd/>
              <a:tailEnd/>
            </a:ln>
          </p:spPr>
          <p:txBody>
            <a:bodyPr wrap="none" anchor="ctr"/>
            <a:lstStyle/>
            <a:p>
              <a:endParaRPr lang="en-US"/>
            </a:p>
          </p:txBody>
        </p:sp>
        <p:sp>
          <p:nvSpPr>
            <p:cNvPr id="36873" name="Line 10"/>
            <p:cNvSpPr>
              <a:spLocks noChangeShapeType="1"/>
            </p:cNvSpPr>
            <p:nvPr/>
          </p:nvSpPr>
          <p:spPr bwMode="auto">
            <a:xfrm>
              <a:off x="1066800" y="6629400"/>
              <a:ext cx="1143000" cy="0"/>
            </a:xfrm>
            <a:prstGeom prst="line">
              <a:avLst/>
            </a:prstGeom>
            <a:noFill/>
            <a:ln w="9525">
              <a:solidFill>
                <a:schemeClr val="hlink"/>
              </a:solidFill>
              <a:round/>
              <a:headEnd/>
              <a:tailEnd/>
            </a:ln>
          </p:spPr>
          <p:txBody>
            <a:bodyPr/>
            <a:lstStyle/>
            <a:p>
              <a:endParaRPr lang="en-US"/>
            </a:p>
          </p:txBody>
        </p:sp>
        <p:sp>
          <p:nvSpPr>
            <p:cNvPr id="36874" name="Line 11"/>
            <p:cNvSpPr>
              <a:spLocks noChangeShapeType="1"/>
            </p:cNvSpPr>
            <p:nvPr/>
          </p:nvSpPr>
          <p:spPr bwMode="auto">
            <a:xfrm>
              <a:off x="2819400" y="6629400"/>
              <a:ext cx="1143000" cy="0"/>
            </a:xfrm>
            <a:prstGeom prst="line">
              <a:avLst/>
            </a:prstGeom>
            <a:noFill/>
            <a:ln w="9525">
              <a:solidFill>
                <a:schemeClr val="hlink"/>
              </a:solidFill>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
        <p:nvSpPr>
          <p:cNvPr id="36869" name="Date Placeholder 3"/>
          <p:cNvSpPr>
            <a:spLocks noGrp="1"/>
          </p:cNvSpPr>
          <p:nvPr>
            <p:ph type="dt" sz="quarter" idx="10"/>
          </p:nvPr>
        </p:nvSpPr>
        <p:spPr bwMode="auto">
          <a:noFill/>
          <a:ln>
            <a:miter lim="800000"/>
            <a:headEnd/>
            <a:tailEnd/>
          </a:ln>
        </p:spPr>
        <p:txBody>
          <a:bodyPr/>
          <a:lstStyle/>
          <a:p>
            <a:fld id="{6F205C7B-1A3F-46B7-A4E5-76F9F399086D}" type="datetime1">
              <a:rPr lang="en-US" smtClean="0"/>
              <a:pPr/>
              <a:t>9/10/2012</a:t>
            </a:fld>
            <a:endParaRPr lang="en-US" smtClean="0"/>
          </a:p>
        </p:txBody>
      </p:sp>
      <p:sp>
        <p:nvSpPr>
          <p:cNvPr id="13"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ln>
            <a:miter lim="800000"/>
            <a:headEnd/>
            <a:tailEnd/>
          </a:ln>
        </p:spPr>
        <p:txBody>
          <a:bodyPr/>
          <a:lstStyle/>
          <a:p>
            <a:fld id="{693950F2-86B5-47CE-BFC4-6EE51860562E}" type="slidenum">
              <a:rPr lang="en-US" altLang="zh-TW" smtClean="0"/>
              <a:pPr/>
              <a:t>25</a:t>
            </a:fld>
            <a:endParaRPr lang="en-US" altLang="zh-TW" smtClean="0"/>
          </a:p>
        </p:txBody>
      </p:sp>
      <p:sp>
        <p:nvSpPr>
          <p:cNvPr id="37891" name="Rectangle 4"/>
          <p:cNvSpPr>
            <a:spLocks noGrp="1" noChangeArrowheads="1"/>
          </p:cNvSpPr>
          <p:nvPr>
            <p:ph type="body" idx="1"/>
          </p:nvPr>
        </p:nvSpPr>
        <p:spPr/>
        <p:txBody>
          <a:bodyPr/>
          <a:lstStyle/>
          <a:p>
            <a:r>
              <a:rPr lang="en-US" altLang="zh-TW" smtClean="0"/>
              <a:t>-P</a:t>
            </a:r>
            <a:r>
              <a:rPr lang="zh-TW" altLang="en-US" sz="2800" smtClean="0"/>
              <a:t>：</a:t>
            </a:r>
            <a:r>
              <a:rPr lang="en-US" altLang="zh-CN" sz="2400" smtClean="0">
                <a:cs typeface="华文中宋"/>
              </a:rPr>
              <a:t>number of parallel client threads to run </a:t>
            </a:r>
            <a:r>
              <a:rPr lang="en-US" altLang="zh-TW" sz="2400" smtClean="0"/>
              <a:t>.</a:t>
            </a:r>
          </a:p>
        </p:txBody>
      </p:sp>
      <p:grpSp>
        <p:nvGrpSpPr>
          <p:cNvPr id="37892" name="Group 6"/>
          <p:cNvGrpSpPr>
            <a:grpSpLocks/>
          </p:cNvGrpSpPr>
          <p:nvPr/>
        </p:nvGrpSpPr>
        <p:grpSpPr bwMode="auto">
          <a:xfrm>
            <a:off x="1298575" y="2286000"/>
            <a:ext cx="7540625" cy="3898900"/>
            <a:chOff x="381000" y="2286000"/>
            <a:chExt cx="8458200" cy="3898900"/>
          </a:xfrm>
        </p:grpSpPr>
        <p:pic>
          <p:nvPicPr>
            <p:cNvPr id="37896" name="Picture 8"/>
            <p:cNvPicPr>
              <a:picLocks noChangeAspect="1" noChangeArrowheads="1"/>
            </p:cNvPicPr>
            <p:nvPr/>
          </p:nvPicPr>
          <p:blipFill>
            <a:blip r:embed="rId3" cstate="print"/>
            <a:srcRect/>
            <a:stretch>
              <a:fillRect/>
            </a:stretch>
          </p:blipFill>
          <p:spPr bwMode="auto">
            <a:xfrm>
              <a:off x="381000" y="2286000"/>
              <a:ext cx="8458200" cy="2141538"/>
            </a:xfrm>
            <a:prstGeom prst="rect">
              <a:avLst/>
            </a:prstGeom>
            <a:noFill/>
            <a:ln w="9525">
              <a:noFill/>
              <a:miter lim="800000"/>
              <a:headEnd/>
              <a:tailEnd/>
            </a:ln>
          </p:spPr>
        </p:pic>
        <p:pic>
          <p:nvPicPr>
            <p:cNvPr id="37897" name="Picture 9"/>
            <p:cNvPicPr>
              <a:picLocks noChangeAspect="1" noChangeArrowheads="1"/>
            </p:cNvPicPr>
            <p:nvPr/>
          </p:nvPicPr>
          <p:blipFill>
            <a:blip r:embed="rId4" cstate="print"/>
            <a:srcRect/>
            <a:stretch>
              <a:fillRect/>
            </a:stretch>
          </p:blipFill>
          <p:spPr bwMode="auto">
            <a:xfrm>
              <a:off x="381000" y="4419600"/>
              <a:ext cx="8458200" cy="1765300"/>
            </a:xfrm>
            <a:prstGeom prst="rect">
              <a:avLst/>
            </a:prstGeom>
            <a:noFill/>
            <a:ln w="9525">
              <a:noFill/>
              <a:miter lim="800000"/>
              <a:headEnd/>
              <a:tailEnd/>
            </a:ln>
          </p:spPr>
        </p:pic>
      </p:grpSp>
      <p:sp>
        <p:nvSpPr>
          <p:cNvPr id="9"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
        <p:nvSpPr>
          <p:cNvPr id="37894" name="Date Placeholder 3"/>
          <p:cNvSpPr>
            <a:spLocks noGrp="1"/>
          </p:cNvSpPr>
          <p:nvPr>
            <p:ph type="dt" sz="quarter" idx="10"/>
          </p:nvPr>
        </p:nvSpPr>
        <p:spPr bwMode="auto">
          <a:noFill/>
          <a:ln>
            <a:miter lim="800000"/>
            <a:headEnd/>
            <a:tailEnd/>
          </a:ln>
        </p:spPr>
        <p:txBody>
          <a:bodyPr/>
          <a:lstStyle/>
          <a:p>
            <a:fld id="{06CB740B-66F7-4756-BBB5-BF12543BD081}" type="datetime1">
              <a:rPr lang="en-US" smtClean="0"/>
              <a:pPr/>
              <a:t>9/10/2012</a:t>
            </a:fld>
            <a:endParaRPr lang="en-US" smtClean="0"/>
          </a:p>
        </p:txBody>
      </p:sp>
      <p:sp>
        <p:nvSpPr>
          <p:cNvPr id="11"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noFill/>
          <a:ln>
            <a:miter lim="800000"/>
            <a:headEnd/>
            <a:tailEnd/>
          </a:ln>
        </p:spPr>
        <p:txBody>
          <a:bodyPr/>
          <a:lstStyle/>
          <a:p>
            <a:fld id="{2966E415-4306-4629-A83D-AC1A0ECA32CB}" type="slidenum">
              <a:rPr lang="en-US" altLang="zh-TW" smtClean="0"/>
              <a:pPr/>
              <a:t>26</a:t>
            </a:fld>
            <a:endParaRPr lang="en-US" altLang="zh-TW" smtClean="0"/>
          </a:p>
        </p:txBody>
      </p:sp>
      <p:sp>
        <p:nvSpPr>
          <p:cNvPr id="38915" name="Rectangle 3"/>
          <p:cNvSpPr>
            <a:spLocks noGrp="1" noChangeArrowheads="1"/>
          </p:cNvSpPr>
          <p:nvPr>
            <p:ph type="body" idx="1"/>
          </p:nvPr>
        </p:nvSpPr>
        <p:spPr/>
        <p:txBody>
          <a:bodyPr/>
          <a:lstStyle/>
          <a:p>
            <a:r>
              <a:rPr lang="en-US" altLang="zh-TW" sz="2800" smtClean="0"/>
              <a:t>-B: Bind to host</a:t>
            </a:r>
          </a:p>
          <a:p>
            <a:pPr lvl="1"/>
            <a:r>
              <a:rPr lang="en-US" altLang="zh-TW" sz="2400" smtClean="0"/>
              <a:t>useful on multi-homed hosts, which have multiple network interfaces.</a:t>
            </a:r>
            <a:r>
              <a:rPr lang="en-US" altLang="zh-TW" sz="2400" smtClean="0">
                <a:latin typeface="Arial" pitchFamily="34" charset="0"/>
              </a:rPr>
              <a:t> </a:t>
            </a:r>
            <a:endParaRPr lang="en-US" altLang="zh-TW" sz="2400" smtClean="0"/>
          </a:p>
          <a:p>
            <a:r>
              <a:rPr lang="en-US" altLang="zh-TW" sz="2800" smtClean="0"/>
              <a:t>Iperf in UDP server mode</a:t>
            </a:r>
          </a:p>
          <a:p>
            <a:pPr lvl="1"/>
            <a:r>
              <a:rPr lang="en-US" altLang="zh-TW" sz="2000" smtClean="0"/>
              <a:t>Join to a multicast  group</a:t>
            </a:r>
          </a:p>
          <a:p>
            <a:pPr lvl="1"/>
            <a:r>
              <a:rPr lang="en-US" altLang="zh-TW" sz="2000" smtClean="0"/>
              <a:t>Addresses in the range </a:t>
            </a:r>
            <a:r>
              <a:rPr lang="en-US" altLang="zh-TW" sz="2000" smtClean="0">
                <a:solidFill>
                  <a:schemeClr val="folHlink"/>
                </a:solidFill>
              </a:rPr>
              <a:t>224.0.0.0 to 239.255.255.255</a:t>
            </a:r>
            <a:endParaRPr lang="en-US" altLang="zh-TW" sz="2000" smtClean="0"/>
          </a:p>
          <a:p>
            <a:pPr>
              <a:buFont typeface="Wingdings" pitchFamily="2" charset="2"/>
              <a:buNone/>
            </a:pPr>
            <a:r>
              <a:rPr lang="en-US" altLang="zh-TW" sz="2800" smtClean="0"/>
              <a:t> </a:t>
            </a:r>
          </a:p>
        </p:txBody>
      </p:sp>
      <p:sp>
        <p:nvSpPr>
          <p:cNvPr id="6" name="Rectangle 3"/>
          <p:cNvSpPr>
            <a:spLocks noGrp="1" noChangeArrowheads="1"/>
          </p:cNvSpPr>
          <p:nvPr>
            <p:ph type="title"/>
          </p:nvPr>
        </p:nvSpPr>
        <p:spPr/>
        <p:txBody>
          <a:bodyPr/>
          <a:lstStyle/>
          <a:p>
            <a:pPr>
              <a:defRPr/>
            </a:pPr>
            <a:r>
              <a:rPr lang="en-US" altLang="zh-TW" dirty="0">
                <a:ea typeface="SimHei" pitchFamily="49" charset="-122"/>
              </a:rPr>
              <a:t>Command line </a:t>
            </a:r>
            <a:r>
              <a:rPr lang="en-US" altLang="zh-TW" dirty="0" smtClean="0">
                <a:ea typeface="SimHei" pitchFamily="49" charset="-122"/>
              </a:rPr>
              <a:t>option</a:t>
            </a:r>
            <a:endParaRPr lang="en-US" altLang="zh-TW" dirty="0">
              <a:ea typeface="SimHei" pitchFamily="49" charset="-122"/>
            </a:endParaRPr>
          </a:p>
        </p:txBody>
      </p:sp>
      <p:sp>
        <p:nvSpPr>
          <p:cNvPr id="38917" name="Date Placeholder 3"/>
          <p:cNvSpPr>
            <a:spLocks noGrp="1"/>
          </p:cNvSpPr>
          <p:nvPr>
            <p:ph type="dt" sz="quarter" idx="10"/>
          </p:nvPr>
        </p:nvSpPr>
        <p:spPr bwMode="auto">
          <a:noFill/>
          <a:ln>
            <a:miter lim="800000"/>
            <a:headEnd/>
            <a:tailEnd/>
          </a:ln>
        </p:spPr>
        <p:txBody>
          <a:bodyPr/>
          <a:lstStyle/>
          <a:p>
            <a:fld id="{4315FCD9-EBD9-41D7-A1B6-4A4F8568E16B}" type="datetime1">
              <a:rPr lang="en-US" smtClean="0"/>
              <a:pPr/>
              <a:t>9/10/2012</a:t>
            </a:fld>
            <a:endParaRPr lang="en-US" smtClean="0"/>
          </a:p>
        </p:txBody>
      </p:sp>
      <p:sp>
        <p:nvSpPr>
          <p:cNvPr id="8"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bwMode="auto">
          <a:noFill/>
          <a:ln>
            <a:miter lim="800000"/>
            <a:headEnd/>
            <a:tailEnd/>
          </a:ln>
        </p:spPr>
        <p:txBody>
          <a:bodyPr/>
          <a:lstStyle/>
          <a:p>
            <a:fld id="{0C56E25D-0CED-4BCB-8A5B-AFBAEBA69BFD}" type="slidenum">
              <a:rPr lang="en-US" altLang="zh-TW" smtClean="0"/>
              <a:pPr/>
              <a:t>27</a:t>
            </a:fld>
            <a:endParaRPr lang="en-US" altLang="zh-TW" smtClean="0"/>
          </a:p>
        </p:txBody>
      </p:sp>
      <p:pic>
        <p:nvPicPr>
          <p:cNvPr id="39939" name="Picture 4"/>
          <p:cNvPicPr>
            <a:picLocks noChangeAspect="1" noChangeArrowheads="1"/>
          </p:cNvPicPr>
          <p:nvPr/>
        </p:nvPicPr>
        <p:blipFill>
          <a:blip r:embed="rId3" cstate="print"/>
          <a:srcRect b="3239"/>
          <a:stretch>
            <a:fillRect/>
          </a:stretch>
        </p:blipFill>
        <p:spPr bwMode="auto">
          <a:xfrm>
            <a:off x="685800" y="498475"/>
            <a:ext cx="8153400" cy="5916613"/>
          </a:xfrm>
          <a:prstGeom prst="rect">
            <a:avLst/>
          </a:prstGeom>
          <a:noFill/>
          <a:ln w="9525">
            <a:noFill/>
            <a:miter lim="800000"/>
            <a:headEnd/>
            <a:tailEnd/>
          </a:ln>
        </p:spPr>
      </p:pic>
      <p:sp>
        <p:nvSpPr>
          <p:cNvPr id="39940" name="Date Placeholder 3"/>
          <p:cNvSpPr>
            <a:spLocks noGrp="1"/>
          </p:cNvSpPr>
          <p:nvPr>
            <p:ph type="dt" sz="quarter" idx="10"/>
          </p:nvPr>
        </p:nvSpPr>
        <p:spPr bwMode="auto">
          <a:noFill/>
          <a:ln>
            <a:miter lim="800000"/>
            <a:headEnd/>
            <a:tailEnd/>
          </a:ln>
        </p:spPr>
        <p:txBody>
          <a:bodyPr/>
          <a:lstStyle/>
          <a:p>
            <a:fld id="{1B728388-95CF-4A48-97B6-9F89D1FDB799}"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Laboratory </a:t>
            </a:r>
            <a:r>
              <a:rPr lang="en-US" dirty="0" smtClean="0"/>
              <a:t>4: </a:t>
            </a:r>
            <a:r>
              <a:rPr lang="en-US" dirty="0" smtClean="0"/>
              <a:t>Reliable File Transfer</a:t>
            </a:r>
            <a:endParaRPr lang="en-US" dirty="0"/>
          </a:p>
        </p:txBody>
      </p:sp>
      <p:sp>
        <p:nvSpPr>
          <p:cNvPr id="40963" name="Content Placeholder 2"/>
          <p:cNvSpPr>
            <a:spLocks noGrp="1"/>
          </p:cNvSpPr>
          <p:nvPr>
            <p:ph idx="1"/>
          </p:nvPr>
        </p:nvSpPr>
        <p:spPr/>
        <p:txBody>
          <a:bodyPr/>
          <a:lstStyle/>
          <a:p>
            <a:r>
              <a:rPr lang="en-US" sz="2800" dirty="0" smtClean="0"/>
              <a:t>The First Group Project</a:t>
            </a:r>
          </a:p>
          <a:p>
            <a:pPr lvl="1"/>
            <a:r>
              <a:rPr lang="en-US" sz="2400" dirty="0" smtClean="0"/>
              <a:t>Competitively scored</a:t>
            </a:r>
          </a:p>
          <a:p>
            <a:r>
              <a:rPr lang="en-US" sz="2800" dirty="0" smtClean="0"/>
              <a:t>Purpose</a:t>
            </a:r>
          </a:p>
          <a:p>
            <a:pPr lvl="1"/>
            <a:r>
              <a:rPr lang="en-US" sz="2400" dirty="0" smtClean="0"/>
              <a:t>Learn to configure and use DETER</a:t>
            </a:r>
          </a:p>
          <a:p>
            <a:pPr lvl="1"/>
            <a:r>
              <a:rPr lang="en-US" sz="2400" dirty="0" smtClean="0"/>
              <a:t>Collaborative learning</a:t>
            </a:r>
          </a:p>
          <a:p>
            <a:pPr lvl="1"/>
            <a:r>
              <a:rPr lang="en-US" sz="2400" dirty="0" smtClean="0"/>
              <a:t>Understanding through a realistic application</a:t>
            </a:r>
          </a:p>
          <a:p>
            <a:r>
              <a:rPr lang="en-US" sz="2800" dirty="0" smtClean="0"/>
              <a:t>Submission</a:t>
            </a:r>
          </a:p>
          <a:p>
            <a:pPr lvl="1"/>
            <a:r>
              <a:rPr lang="en-US" sz="2400" dirty="0" smtClean="0"/>
              <a:t>Create a document describing the answers</a:t>
            </a:r>
          </a:p>
          <a:p>
            <a:pPr lvl="1"/>
            <a:r>
              <a:rPr lang="en-US" sz="2400" dirty="0" smtClean="0"/>
              <a:t>Submit via </a:t>
            </a:r>
            <a:r>
              <a:rPr lang="en-US" sz="2400" dirty="0" err="1" smtClean="0"/>
              <a:t>Moodle</a:t>
            </a:r>
            <a:endParaRPr lang="en-US" sz="2400" dirty="0" smtClean="0"/>
          </a:p>
          <a:p>
            <a:pPr lvl="1"/>
            <a:r>
              <a:rPr lang="en-US" sz="2400" dirty="0" smtClean="0"/>
              <a:t>Submit system performance results via forum</a:t>
            </a:r>
          </a:p>
        </p:txBody>
      </p:sp>
      <p:sp>
        <p:nvSpPr>
          <p:cNvPr id="7" name="Footer Placeholder 5"/>
          <p:cNvSpPr>
            <a:spLocks noGrp="1"/>
          </p:cNvSpPr>
          <p:nvPr>
            <p:ph type="ftr" sz="quarter" idx="11"/>
          </p:nvPr>
        </p:nvSpPr>
        <p:spPr/>
        <p:txBody>
          <a:bodyPr/>
          <a:lstStyle/>
          <a:p>
            <a:pPr>
              <a:defRPr/>
            </a:pPr>
            <a:r>
              <a:rPr lang="en-US" dirty="0" smtClean="0"/>
              <a:t>Routing In Internet</a:t>
            </a:r>
            <a:endParaRPr lang="en-US" dirty="0" smtClean="0">
              <a:latin typeface="Times New Roman" pitchFamily="18" charset="0"/>
            </a:endParaRPr>
          </a:p>
        </p:txBody>
      </p:sp>
      <p:sp>
        <p:nvSpPr>
          <p:cNvPr id="40965" name="Slide Number Placeholder 6"/>
          <p:cNvSpPr>
            <a:spLocks noGrp="1"/>
          </p:cNvSpPr>
          <p:nvPr>
            <p:ph type="sldNum" sz="quarter" idx="12"/>
          </p:nvPr>
        </p:nvSpPr>
        <p:spPr bwMode="auto">
          <a:noFill/>
          <a:ln>
            <a:miter lim="800000"/>
            <a:headEnd/>
            <a:tailEnd/>
          </a:ln>
        </p:spPr>
        <p:txBody>
          <a:bodyPr/>
          <a:lstStyle/>
          <a:p>
            <a:fld id="{8BF597A0-1864-4E7C-A683-2FF5D9F7D52C}"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algn="ctr">
              <a:defRPr/>
            </a:pPr>
            <a:r>
              <a:rPr lang="en-US" sz="3600" dirty="0" smtClean="0"/>
              <a:t>Problem: TCP </a:t>
            </a:r>
            <a:r>
              <a:rPr lang="en-US" sz="3600" dirty="0" smtClean="0"/>
              <a:t>congestion control</a:t>
            </a:r>
            <a:endParaRPr lang="en-US" sz="2800" dirty="0" smtClean="0"/>
          </a:p>
        </p:txBody>
      </p:sp>
      <p:sp>
        <p:nvSpPr>
          <p:cNvPr id="13315" name="Footer Placeholder 4"/>
          <p:cNvSpPr>
            <a:spLocks noGrp="1"/>
          </p:cNvSpPr>
          <p:nvPr>
            <p:ph type="ftr" sz="quarter" idx="11"/>
          </p:nvPr>
        </p:nvSpPr>
        <p:spPr/>
        <p:txBody>
          <a:bodyPr/>
          <a:lstStyle/>
          <a:p>
            <a:pPr>
              <a:defRPr/>
            </a:pPr>
            <a:r>
              <a:rPr lang="en-US"/>
              <a:t>Transport Layer</a:t>
            </a:r>
            <a:endParaRPr lang="en-US">
              <a:latin typeface="Times New Roman" pitchFamily="18" charset="0"/>
            </a:endParaRPr>
          </a:p>
        </p:txBody>
      </p:sp>
      <p:sp>
        <p:nvSpPr>
          <p:cNvPr id="8197" name="Slide Number Placeholder 5"/>
          <p:cNvSpPr>
            <a:spLocks noGrp="1"/>
          </p:cNvSpPr>
          <p:nvPr>
            <p:ph type="sldNum" sz="quarter" idx="12"/>
          </p:nvPr>
        </p:nvSpPr>
        <p:spPr bwMode="auto">
          <a:noFill/>
          <a:ln>
            <a:miter lim="800000"/>
            <a:headEnd/>
            <a:tailEnd/>
          </a:ln>
        </p:spPr>
        <p:txBody>
          <a:bodyPr/>
          <a:lstStyle/>
          <a:p>
            <a:fld id="{C4E198F9-8C2F-433F-A5DB-70946A815DC6}" type="slidenum">
              <a:rPr lang="en-US" smtClean="0">
                <a:cs typeface="Arial" pitchFamily="34" charset="0"/>
              </a:rPr>
              <a:pPr/>
              <a:t>29</a:t>
            </a:fld>
            <a:endParaRPr lang="en-US" smtClean="0">
              <a:cs typeface="Arial" pitchFamily="34" charset="0"/>
            </a:endParaRPr>
          </a:p>
        </p:txBody>
      </p:sp>
      <p:sp>
        <p:nvSpPr>
          <p:cNvPr id="8198" name="Rectangle 8"/>
          <p:cNvSpPr>
            <a:spLocks noChangeArrowheads="1"/>
          </p:cNvSpPr>
          <p:nvPr/>
        </p:nvSpPr>
        <p:spPr bwMode="auto">
          <a:xfrm>
            <a:off x="1295400" y="1371600"/>
            <a:ext cx="7315200" cy="2057400"/>
          </a:xfrm>
          <a:prstGeom prst="rect">
            <a:avLst/>
          </a:prstGeom>
          <a:noFill/>
          <a:ln w="9525">
            <a:noFill/>
            <a:miter lim="800000"/>
            <a:headEnd/>
            <a:tailEnd/>
          </a:ln>
        </p:spPr>
        <p:txBody>
          <a:bodyPr/>
          <a:lstStyle/>
          <a:p>
            <a:pPr marL="342900" indent="-342900">
              <a:spcBef>
                <a:spcPct val="20000"/>
              </a:spcBef>
              <a:buClr>
                <a:schemeClr val="accent2"/>
              </a:buClr>
              <a:buSzPct val="85000"/>
              <a:buFont typeface="ZapfDingbats" pitchFamily="82" charset="2"/>
              <a:buChar char="r"/>
            </a:pPr>
            <a:r>
              <a:rPr lang="en-US" sz="2000" i="1">
                <a:solidFill>
                  <a:srgbClr val="FF0000"/>
                </a:solidFill>
              </a:rPr>
              <a:t>Approach:</a:t>
            </a:r>
            <a:r>
              <a:rPr lang="en-US" sz="2000" u="sng"/>
              <a:t> </a:t>
            </a:r>
            <a:r>
              <a:rPr lang="en-US" sz="2000"/>
              <a:t>increase transmission rate (congestion window size), probing for usable bandwidth, until loss occurs</a:t>
            </a:r>
          </a:p>
          <a:p>
            <a:pPr marL="742950" lvl="1" indent="-285750">
              <a:spcBef>
                <a:spcPct val="20000"/>
              </a:spcBef>
              <a:buClr>
                <a:schemeClr val="accent2"/>
              </a:buClr>
              <a:buSzPct val="75000"/>
              <a:buFont typeface="ZapfDingbats" pitchFamily="82" charset="2"/>
              <a:buChar char="m"/>
            </a:pPr>
            <a:r>
              <a:rPr lang="en-US" sz="2000" i="1">
                <a:solidFill>
                  <a:srgbClr val="FF0000"/>
                </a:solidFill>
              </a:rPr>
              <a:t>additive increase:</a:t>
            </a:r>
            <a:r>
              <a:rPr lang="en-US" sz="2000"/>
              <a:t> increase  </a:t>
            </a:r>
            <a:r>
              <a:rPr lang="en-US" sz="2000" b="1"/>
              <a:t>CongWin</a:t>
            </a:r>
            <a:r>
              <a:rPr lang="en-US" sz="2000"/>
              <a:t> by 1 MSS every RTT until loss detected</a:t>
            </a:r>
            <a:endParaRPr lang="en-US" sz="2000" i="1"/>
          </a:p>
          <a:p>
            <a:pPr marL="742950" lvl="1" indent="-285750">
              <a:spcBef>
                <a:spcPct val="20000"/>
              </a:spcBef>
              <a:buClr>
                <a:schemeClr val="accent2"/>
              </a:buClr>
              <a:buSzPct val="75000"/>
              <a:buFont typeface="ZapfDingbats" pitchFamily="82" charset="2"/>
              <a:buChar char="m"/>
            </a:pPr>
            <a:r>
              <a:rPr lang="en-US" sz="2000" i="1">
                <a:solidFill>
                  <a:srgbClr val="FF0000"/>
                </a:solidFill>
              </a:rPr>
              <a:t>multiplicative decrease</a:t>
            </a:r>
            <a:r>
              <a:rPr lang="en-US" sz="2000">
                <a:solidFill>
                  <a:srgbClr val="FF0000"/>
                </a:solidFill>
              </a:rPr>
              <a:t>:</a:t>
            </a:r>
            <a:r>
              <a:rPr lang="en-US" sz="2000"/>
              <a:t> cut </a:t>
            </a:r>
            <a:r>
              <a:rPr lang="en-US" sz="2000" b="1"/>
              <a:t>CongWin</a:t>
            </a:r>
            <a:r>
              <a:rPr lang="en-US" sz="2000"/>
              <a:t> in half after loss </a:t>
            </a:r>
          </a:p>
          <a:p>
            <a:pPr marL="342900" indent="-342900">
              <a:spcBef>
                <a:spcPct val="20000"/>
              </a:spcBef>
              <a:buClr>
                <a:schemeClr val="accent2"/>
              </a:buClr>
              <a:buSzPct val="85000"/>
              <a:buFont typeface="ZapfDingbats" pitchFamily="82" charset="2"/>
              <a:buChar char="r"/>
            </a:pPr>
            <a:endParaRPr lang="en-US" sz="2000"/>
          </a:p>
        </p:txBody>
      </p:sp>
      <p:grpSp>
        <p:nvGrpSpPr>
          <p:cNvPr id="8199" name="Group 10"/>
          <p:cNvGrpSpPr>
            <a:grpSpLocks/>
          </p:cNvGrpSpPr>
          <p:nvPr/>
        </p:nvGrpSpPr>
        <p:grpSpPr bwMode="auto">
          <a:xfrm>
            <a:off x="1371600" y="3657600"/>
            <a:ext cx="6858000" cy="2398713"/>
            <a:chOff x="658847" y="2146300"/>
            <a:chExt cx="8274016" cy="3784750"/>
          </a:xfrm>
        </p:grpSpPr>
        <p:graphicFrame>
          <p:nvGraphicFramePr>
            <p:cNvPr id="8194" name="Object 5"/>
            <p:cNvGraphicFramePr>
              <a:graphicFrameLocks noChangeAspect="1"/>
            </p:cNvGraphicFramePr>
            <p:nvPr/>
          </p:nvGraphicFramePr>
          <p:xfrm>
            <a:off x="1435100" y="2146300"/>
            <a:ext cx="7497763" cy="3403600"/>
          </p:xfrm>
          <a:graphic>
            <a:graphicData uri="http://schemas.openxmlformats.org/presentationml/2006/ole">
              <mc:AlternateContent xmlns:mc="http://schemas.openxmlformats.org/markup-compatibility/2006">
                <mc:Choice xmlns:v="urn:schemas-microsoft-com:vml" Requires="v">
                  <p:oleObj spid="_x0000_s1027" name="VISIO" r:id="rId4" imgW="7802280" imgH="3540960" progId="Visio.Drawing.11">
                    <p:embed/>
                  </p:oleObj>
                </mc:Choice>
                <mc:Fallback>
                  <p:oleObj name="VISIO" r:id="rId4" imgW="7802280" imgH="35409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100" y="2146300"/>
                          <a:ext cx="7497763" cy="340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Text Box 12"/>
            <p:cNvSpPr txBox="1">
              <a:spLocks noChangeArrowheads="1"/>
            </p:cNvSpPr>
            <p:nvPr/>
          </p:nvSpPr>
          <p:spPr bwMode="auto">
            <a:xfrm rot="-5400000">
              <a:off x="58495" y="3083300"/>
              <a:ext cx="2066591" cy="673468"/>
            </a:xfrm>
            <a:prstGeom prst="rect">
              <a:avLst/>
            </a:prstGeom>
            <a:solidFill>
              <a:schemeClr val="bg1"/>
            </a:solidFill>
            <a:ln w="9525">
              <a:noFill/>
              <a:miter lim="800000"/>
              <a:headEnd/>
              <a:tailEnd/>
            </a:ln>
          </p:spPr>
          <p:txBody>
            <a:bodyPr>
              <a:spAutoFit/>
            </a:bodyPr>
            <a:lstStyle/>
            <a:p>
              <a:r>
                <a:rPr lang="en-US" sz="1400"/>
                <a:t>congestion window size</a:t>
              </a:r>
            </a:p>
          </p:txBody>
        </p:sp>
        <p:sp>
          <p:nvSpPr>
            <p:cNvPr id="8201" name="Text Box 13"/>
            <p:cNvSpPr txBox="1">
              <a:spLocks noChangeArrowheads="1"/>
            </p:cNvSpPr>
            <p:nvPr/>
          </p:nvSpPr>
          <p:spPr bwMode="auto">
            <a:xfrm>
              <a:off x="658847" y="4911345"/>
              <a:ext cx="1726824" cy="1019705"/>
            </a:xfrm>
            <a:prstGeom prst="rect">
              <a:avLst/>
            </a:prstGeom>
            <a:noFill/>
            <a:ln w="9525">
              <a:noFill/>
              <a:miter lim="800000"/>
              <a:headEnd/>
              <a:tailEnd/>
            </a:ln>
          </p:spPr>
          <p:txBody>
            <a:bodyPr wrap="none">
              <a:spAutoFit/>
            </a:bodyPr>
            <a:lstStyle/>
            <a:p>
              <a:r>
                <a:rPr lang="en-US" sz="1200"/>
                <a:t>Saw tooth</a:t>
              </a:r>
            </a:p>
            <a:p>
              <a:r>
                <a:rPr lang="en-US" sz="1200"/>
                <a:t>behavior: probing</a:t>
              </a:r>
            </a:p>
            <a:p>
              <a:r>
                <a:rPr lang="en-US" sz="1200"/>
                <a:t>for bandwidth</a:t>
              </a:r>
            </a:p>
          </p:txBody>
        </p:sp>
      </p:grpSp>
    </p:spTree>
    <p:extLst>
      <p:ext uri="{BB962C8B-B14F-4D97-AF65-F5344CB8AC3E}">
        <p14:creationId xmlns:p14="http://schemas.microsoft.com/office/powerpoint/2010/main" val="332753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defRPr/>
            </a:pPr>
            <a:r>
              <a:rPr lang="en-US" sz="4000" dirty="0"/>
              <a:t>Bandwidth </a:t>
            </a:r>
            <a:r>
              <a:rPr lang="en-US" sz="4000" dirty="0" smtClean="0"/>
              <a:t>Metrics</a:t>
            </a:r>
            <a:endParaRPr lang="en-US" sz="4000" dirty="0"/>
          </a:p>
        </p:txBody>
      </p:sp>
      <p:sp>
        <p:nvSpPr>
          <p:cNvPr id="15363" name="Rectangle 3"/>
          <p:cNvSpPr>
            <a:spLocks noGrp="1" noChangeArrowheads="1"/>
          </p:cNvSpPr>
          <p:nvPr>
            <p:ph idx="1"/>
          </p:nvPr>
        </p:nvSpPr>
        <p:spPr/>
        <p:txBody>
          <a:bodyPr/>
          <a:lstStyle/>
          <a:p>
            <a:r>
              <a:rPr lang="en-US" sz="2000" dirty="0" smtClean="0"/>
              <a:t>Bandwidth Capacity</a:t>
            </a:r>
          </a:p>
          <a:p>
            <a:pPr lvl="1"/>
            <a:r>
              <a:rPr lang="en-US" sz="1600" dirty="0" smtClean="0"/>
              <a:t>The maximum amount of data per time unit that the link or path has available, when there is no competing traffic</a:t>
            </a:r>
          </a:p>
          <a:p>
            <a:pPr lvl="1"/>
            <a:r>
              <a:rPr lang="en-US" sz="1600" dirty="0" smtClean="0"/>
              <a:t>The link with the minimum transmission rate determines the capacity</a:t>
            </a:r>
          </a:p>
          <a:p>
            <a:r>
              <a:rPr lang="en-US" sz="2000" dirty="0" smtClean="0"/>
              <a:t>Achievable bandwidth (Throughput)</a:t>
            </a:r>
          </a:p>
          <a:p>
            <a:pPr lvl="1"/>
            <a:r>
              <a:rPr lang="en-US" sz="1600" dirty="0" smtClean="0"/>
              <a:t>The maximum amount of data per time unit that a link or path can provide to an application, given the current utilization, the protocol and operating system used, and the end-host performance capability and load</a:t>
            </a:r>
          </a:p>
          <a:p>
            <a:pPr lvl="1"/>
            <a:r>
              <a:rPr lang="en-US" sz="1600" dirty="0" smtClean="0"/>
              <a:t>Hardware/software configuration on the end hosts actually limit the achievable bandwidth delivered to the application.</a:t>
            </a:r>
          </a:p>
          <a:p>
            <a:pPr>
              <a:lnSpc>
                <a:spcPct val="90000"/>
              </a:lnSpc>
            </a:pPr>
            <a:r>
              <a:rPr lang="en-US" sz="2000" dirty="0" smtClean="0"/>
              <a:t>Bandwidth Utilization</a:t>
            </a:r>
          </a:p>
          <a:p>
            <a:pPr lvl="1">
              <a:lnSpc>
                <a:spcPct val="90000"/>
              </a:lnSpc>
            </a:pPr>
            <a:r>
              <a:rPr lang="en-US" sz="1600" dirty="0" smtClean="0"/>
              <a:t>The aggregate capacity currently being consumed</a:t>
            </a:r>
            <a:endParaRPr lang="en-US" sz="2000" dirty="0" smtClean="0"/>
          </a:p>
          <a:p>
            <a:pPr>
              <a:lnSpc>
                <a:spcPct val="90000"/>
              </a:lnSpc>
            </a:pPr>
            <a:r>
              <a:rPr lang="en-US" sz="2000" dirty="0" smtClean="0"/>
              <a:t>Available Bandwidth</a:t>
            </a:r>
          </a:p>
          <a:p>
            <a:pPr lvl="1">
              <a:lnSpc>
                <a:spcPct val="90000"/>
              </a:lnSpc>
            </a:pPr>
            <a:r>
              <a:rPr lang="en-US" sz="1600" i="1" dirty="0" smtClean="0"/>
              <a:t>Available Bandwidth = Bandwidth Capacity – Bandwidth Utilization</a:t>
            </a:r>
          </a:p>
          <a:p>
            <a:endParaRPr lang="en-US" sz="2400" dirty="0" smtClean="0"/>
          </a:p>
        </p:txBody>
      </p:sp>
      <p:sp>
        <p:nvSpPr>
          <p:cNvPr id="15364" name="Date Placeholder 3"/>
          <p:cNvSpPr>
            <a:spLocks noGrp="1"/>
          </p:cNvSpPr>
          <p:nvPr>
            <p:ph type="dt" sz="quarter" idx="10"/>
          </p:nvPr>
        </p:nvSpPr>
        <p:spPr bwMode="auto">
          <a:noFill/>
          <a:ln>
            <a:miter lim="800000"/>
            <a:headEnd/>
            <a:tailEnd/>
          </a:ln>
        </p:spPr>
        <p:txBody>
          <a:bodyPr/>
          <a:lstStyle/>
          <a:p>
            <a:fld id="{562AC663-94F1-49FB-A5D4-B77AA1CD45BC}"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15366" name="Slide Number Placeholder 5"/>
          <p:cNvSpPr>
            <a:spLocks noGrp="1"/>
          </p:cNvSpPr>
          <p:nvPr>
            <p:ph type="sldNum" sz="quarter" idx="12"/>
          </p:nvPr>
        </p:nvSpPr>
        <p:spPr bwMode="auto">
          <a:noFill/>
          <a:ln>
            <a:miter lim="800000"/>
            <a:headEnd/>
            <a:tailEnd/>
          </a:ln>
        </p:spPr>
        <p:txBody>
          <a:bodyPr/>
          <a:lstStyle/>
          <a:p>
            <a:fld id="{941BDA0E-A67F-4B87-ABA4-87FC12294BAA}" type="slidenum">
              <a:rPr lang="en-US" smtClean="0"/>
              <a:pPr/>
              <a:t>3</a:t>
            </a:fld>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Laboratory 4: Fast and Reliable FTP</a:t>
            </a:r>
          </a:p>
        </p:txBody>
      </p:sp>
      <p:sp>
        <p:nvSpPr>
          <p:cNvPr id="3" name="Content Placeholder 2"/>
          <p:cNvSpPr>
            <a:spLocks noGrp="1"/>
          </p:cNvSpPr>
          <p:nvPr>
            <p:ph idx="1"/>
          </p:nvPr>
        </p:nvSpPr>
        <p:spPr>
          <a:xfrm>
            <a:off x="1435608" y="1447800"/>
            <a:ext cx="7498080" cy="2286000"/>
          </a:xfrm>
        </p:spPr>
        <p:txBody>
          <a:bodyPr>
            <a:normAutofit fontScale="62500" lnSpcReduction="20000"/>
          </a:bodyPr>
          <a:lstStyle/>
          <a:p>
            <a:r>
              <a:rPr lang="en-US" dirty="0" smtClean="0"/>
              <a:t>Part A</a:t>
            </a:r>
          </a:p>
          <a:p>
            <a:pPr lvl="1"/>
            <a:r>
              <a:rPr lang="en-US" dirty="0" smtClean="0"/>
              <a:t>Each group split into 2 subgroups</a:t>
            </a:r>
          </a:p>
          <a:p>
            <a:pPr lvl="2"/>
            <a:r>
              <a:rPr lang="en-US" dirty="0" smtClean="0"/>
              <a:t>Competing within each group</a:t>
            </a:r>
          </a:p>
          <a:p>
            <a:pPr lvl="2"/>
            <a:r>
              <a:rPr lang="en-US" dirty="0" smtClean="0"/>
              <a:t>Demo both methods on Sept 17th</a:t>
            </a:r>
          </a:p>
          <a:p>
            <a:pPr lvl="2"/>
            <a:r>
              <a:rPr lang="en-US" dirty="0" smtClean="0"/>
              <a:t>Full credit for &gt;20 Mbps on 100Mbps/200ms/20% loss</a:t>
            </a:r>
          </a:p>
          <a:p>
            <a:pPr lvl="1"/>
            <a:r>
              <a:rPr lang="en-US" dirty="0"/>
              <a:t>A</a:t>
            </a:r>
            <a:r>
              <a:rPr lang="en-US" dirty="0" smtClean="0"/>
              <a:t>utomated script to determine winner</a:t>
            </a:r>
          </a:p>
          <a:p>
            <a:pPr lvl="2"/>
            <a:r>
              <a:rPr lang="en-US" dirty="0" smtClean="0"/>
              <a:t>Extra credit, if your script is used in Part B</a:t>
            </a:r>
          </a:p>
          <a:p>
            <a:pPr lvl="1"/>
            <a:r>
              <a:rPr lang="en-US" b="1" dirty="0" smtClean="0">
                <a:solidFill>
                  <a:srgbClr val="FF0000"/>
                </a:solidFill>
              </a:rPr>
              <a:t>Daily progress must be posted on the forum!</a:t>
            </a:r>
          </a:p>
          <a:p>
            <a:pPr lvl="2"/>
            <a:endParaRPr lang="en-US" dirty="0"/>
          </a:p>
        </p:txBody>
      </p:sp>
      <p:sp>
        <p:nvSpPr>
          <p:cNvPr id="4" name="Freeform 3"/>
          <p:cNvSpPr/>
          <p:nvPr/>
        </p:nvSpPr>
        <p:spPr>
          <a:xfrm>
            <a:off x="2627586" y="4378732"/>
            <a:ext cx="1091487" cy="836836"/>
          </a:xfrm>
          <a:custGeom>
            <a:avLst/>
            <a:gdLst>
              <a:gd name="connsiteX0" fmla="*/ 0 w 1091487"/>
              <a:gd name="connsiteY0" fmla="*/ 130206 h 836836"/>
              <a:gd name="connsiteX1" fmla="*/ 588580 w 1091487"/>
              <a:gd name="connsiteY1" fmla="*/ 46123 h 836836"/>
              <a:gd name="connsiteX2" fmla="*/ 1040524 w 1091487"/>
              <a:gd name="connsiteY2" fmla="*/ 760827 h 836836"/>
              <a:gd name="connsiteX3" fmla="*/ 1061545 w 1091487"/>
              <a:gd name="connsiteY3" fmla="*/ 781847 h 836836"/>
            </a:gdLst>
            <a:ahLst/>
            <a:cxnLst>
              <a:cxn ang="0">
                <a:pos x="connsiteX0" y="connsiteY0"/>
              </a:cxn>
              <a:cxn ang="0">
                <a:pos x="connsiteX1" y="connsiteY1"/>
              </a:cxn>
              <a:cxn ang="0">
                <a:pos x="connsiteX2" y="connsiteY2"/>
              </a:cxn>
              <a:cxn ang="0">
                <a:pos x="connsiteX3" y="connsiteY3"/>
              </a:cxn>
            </a:cxnLst>
            <a:rect l="l" t="t" r="r" b="b"/>
            <a:pathLst>
              <a:path w="1091487" h="836836">
                <a:moveTo>
                  <a:pt x="0" y="130206"/>
                </a:moveTo>
                <a:cubicBezTo>
                  <a:pt x="207579" y="35613"/>
                  <a:pt x="415159" y="-58980"/>
                  <a:pt x="588580" y="46123"/>
                </a:cubicBezTo>
                <a:cubicBezTo>
                  <a:pt x="762001" y="151226"/>
                  <a:pt x="961697" y="638206"/>
                  <a:pt x="1040524" y="760827"/>
                </a:cubicBezTo>
                <a:cubicBezTo>
                  <a:pt x="1119352" y="883448"/>
                  <a:pt x="1090448" y="832647"/>
                  <a:pt x="1061545" y="78184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2585545" y="5381297"/>
            <a:ext cx="1208689" cy="633044"/>
          </a:xfrm>
          <a:custGeom>
            <a:avLst/>
            <a:gdLst>
              <a:gd name="connsiteX0" fmla="*/ 0 w 1208689"/>
              <a:gd name="connsiteY0" fmla="*/ 546537 h 633044"/>
              <a:gd name="connsiteX1" fmla="*/ 620110 w 1208689"/>
              <a:gd name="connsiteY1" fmla="*/ 588579 h 633044"/>
              <a:gd name="connsiteX2" fmla="*/ 1208689 w 1208689"/>
              <a:gd name="connsiteY2" fmla="*/ 0 h 633044"/>
            </a:gdLst>
            <a:ahLst/>
            <a:cxnLst>
              <a:cxn ang="0">
                <a:pos x="connsiteX0" y="connsiteY0"/>
              </a:cxn>
              <a:cxn ang="0">
                <a:pos x="connsiteX1" y="connsiteY1"/>
              </a:cxn>
              <a:cxn ang="0">
                <a:pos x="connsiteX2" y="connsiteY2"/>
              </a:cxn>
            </a:cxnLst>
            <a:rect l="l" t="t" r="r" b="b"/>
            <a:pathLst>
              <a:path w="1208689" h="633044">
                <a:moveTo>
                  <a:pt x="0" y="546537"/>
                </a:moveTo>
                <a:cubicBezTo>
                  <a:pt x="209331" y="613103"/>
                  <a:pt x="418662" y="679669"/>
                  <a:pt x="620110" y="588579"/>
                </a:cubicBezTo>
                <a:cubicBezTo>
                  <a:pt x="821558" y="497489"/>
                  <a:pt x="1015123" y="248744"/>
                  <a:pt x="1208689" y="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424855" y="5120128"/>
            <a:ext cx="2963917" cy="507210"/>
          </a:xfrm>
          <a:custGeom>
            <a:avLst/>
            <a:gdLst>
              <a:gd name="connsiteX0" fmla="*/ 0 w 2963917"/>
              <a:gd name="connsiteY0" fmla="*/ 29941 h 507210"/>
              <a:gd name="connsiteX1" fmla="*/ 1103586 w 2963917"/>
              <a:gd name="connsiteY1" fmla="*/ 50962 h 507210"/>
              <a:gd name="connsiteX2" fmla="*/ 2175642 w 2963917"/>
              <a:gd name="connsiteY2" fmla="*/ 502906 h 507210"/>
              <a:gd name="connsiteX3" fmla="*/ 2963917 w 2963917"/>
              <a:gd name="connsiteY3" fmla="*/ 240148 h 507210"/>
            </a:gdLst>
            <a:ahLst/>
            <a:cxnLst>
              <a:cxn ang="0">
                <a:pos x="connsiteX0" y="connsiteY0"/>
              </a:cxn>
              <a:cxn ang="0">
                <a:pos x="connsiteX1" y="connsiteY1"/>
              </a:cxn>
              <a:cxn ang="0">
                <a:pos x="connsiteX2" y="connsiteY2"/>
              </a:cxn>
              <a:cxn ang="0">
                <a:pos x="connsiteX3" y="connsiteY3"/>
              </a:cxn>
            </a:cxnLst>
            <a:rect l="l" t="t" r="r" b="b"/>
            <a:pathLst>
              <a:path w="2963917" h="507210">
                <a:moveTo>
                  <a:pt x="0" y="29941"/>
                </a:moveTo>
                <a:cubicBezTo>
                  <a:pt x="370489" y="1038"/>
                  <a:pt x="740979" y="-27865"/>
                  <a:pt x="1103586" y="50962"/>
                </a:cubicBezTo>
                <a:cubicBezTo>
                  <a:pt x="1466193" y="129789"/>
                  <a:pt x="1865587" y="471375"/>
                  <a:pt x="2175642" y="502906"/>
                </a:cubicBezTo>
                <a:cubicBezTo>
                  <a:pt x="2485697" y="534437"/>
                  <a:pt x="2724807" y="387292"/>
                  <a:pt x="2963917" y="240148"/>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C:\Users\office\AppData\Local\Microsoft\Windows\Temporary Internet Files\Content.IE5\1AYU2LSF\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962400"/>
            <a:ext cx="73174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office\AppData\Local\Microsoft\Windows\Temporary Internet Files\Content.IE5\1AYU2LSF\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5257800"/>
            <a:ext cx="73174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office\AppData\Local\Microsoft\Windows\Temporary Internet Files\Content.IE5\1AYU2LSF\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4958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ll PowerConnect 6248 Switc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4466897"/>
            <a:ext cx="1600200" cy="1111250"/>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p:cNvSpPr/>
          <p:nvPr/>
        </p:nvSpPr>
        <p:spPr>
          <a:xfrm rot="795027">
            <a:off x="5126134" y="4711658"/>
            <a:ext cx="1485163" cy="1339278"/>
          </a:xfrm>
          <a:prstGeom prst="cloud">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accent4">
                    <a:lumMod val="50000"/>
                  </a:schemeClr>
                </a:solidFill>
              </a:rPr>
              <a:t>100 Mbps</a:t>
            </a:r>
          </a:p>
          <a:p>
            <a:pPr algn="ctr"/>
            <a:r>
              <a:rPr lang="en-US" sz="1400" dirty="0" smtClean="0">
                <a:solidFill>
                  <a:schemeClr val="accent4">
                    <a:lumMod val="50000"/>
                  </a:schemeClr>
                </a:solidFill>
              </a:rPr>
              <a:t>200ms RTT</a:t>
            </a:r>
          </a:p>
          <a:p>
            <a:pPr algn="ctr"/>
            <a:r>
              <a:rPr lang="en-US" sz="1400" dirty="0" smtClean="0">
                <a:solidFill>
                  <a:schemeClr val="accent4">
                    <a:lumMod val="50000"/>
                  </a:schemeClr>
                </a:solidFill>
              </a:rPr>
              <a:t>20% packet loss</a:t>
            </a:r>
            <a:endParaRPr lang="en-US" sz="1400" dirty="0">
              <a:solidFill>
                <a:schemeClr val="accent4">
                  <a:lumMod val="50000"/>
                </a:schemeClr>
              </a:solidFill>
            </a:endParaRPr>
          </a:p>
        </p:txBody>
      </p:sp>
    </p:spTree>
    <p:extLst>
      <p:ext uri="{BB962C8B-B14F-4D97-AF65-F5344CB8AC3E}">
        <p14:creationId xmlns:p14="http://schemas.microsoft.com/office/powerpoint/2010/main" val="703068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Laboratory 4: Fast and Reliable FTP</a:t>
            </a:r>
          </a:p>
        </p:txBody>
      </p:sp>
      <p:sp>
        <p:nvSpPr>
          <p:cNvPr id="3" name="Content Placeholder 2"/>
          <p:cNvSpPr>
            <a:spLocks noGrp="1"/>
          </p:cNvSpPr>
          <p:nvPr>
            <p:ph idx="1"/>
          </p:nvPr>
        </p:nvSpPr>
        <p:spPr>
          <a:xfrm>
            <a:off x="1435608" y="1447800"/>
            <a:ext cx="3745992" cy="4876800"/>
          </a:xfrm>
        </p:spPr>
        <p:txBody>
          <a:bodyPr>
            <a:normAutofit fontScale="92500"/>
          </a:bodyPr>
          <a:lstStyle/>
          <a:p>
            <a:r>
              <a:rPr lang="en-US" sz="2800" dirty="0"/>
              <a:t>Part B</a:t>
            </a:r>
          </a:p>
          <a:p>
            <a:pPr lvl="1"/>
            <a:r>
              <a:rPr lang="en-US" sz="2400" dirty="0"/>
              <a:t>Each group merge the best </a:t>
            </a:r>
            <a:r>
              <a:rPr lang="en-US" sz="2400" dirty="0" smtClean="0"/>
              <a:t>techniques</a:t>
            </a:r>
          </a:p>
          <a:p>
            <a:pPr lvl="1"/>
            <a:r>
              <a:rPr lang="en-US" sz="2400" dirty="0" smtClean="0"/>
              <a:t>Tournament Qualification: &gt;40 </a:t>
            </a:r>
            <a:r>
              <a:rPr lang="en-US" sz="2400" dirty="0"/>
              <a:t>Mbps (full credit)</a:t>
            </a:r>
          </a:p>
          <a:p>
            <a:r>
              <a:rPr lang="en-US" sz="2800" dirty="0" smtClean="0"/>
              <a:t>The Tournament</a:t>
            </a:r>
            <a:endParaRPr lang="en-US" sz="2800" dirty="0"/>
          </a:p>
          <a:p>
            <a:pPr lvl="1"/>
            <a:r>
              <a:rPr lang="en-US" sz="2400" dirty="0" smtClean="0"/>
              <a:t>September </a:t>
            </a:r>
            <a:r>
              <a:rPr lang="en-US" sz="2400" dirty="0"/>
              <a:t>24</a:t>
            </a:r>
            <a:r>
              <a:rPr lang="en-US" sz="2400" baseline="30000" dirty="0"/>
              <a:t>th</a:t>
            </a:r>
            <a:r>
              <a:rPr lang="en-US" sz="2400" dirty="0"/>
              <a:t>: tournament </a:t>
            </a:r>
            <a:r>
              <a:rPr lang="en-US" sz="2400" dirty="0" smtClean="0"/>
              <a:t>at </a:t>
            </a:r>
            <a:r>
              <a:rPr lang="en-US" sz="2400" dirty="0"/>
              <a:t>demo</a:t>
            </a:r>
          </a:p>
          <a:p>
            <a:pPr lvl="1"/>
            <a:r>
              <a:rPr lang="en-US" sz="2400" dirty="0"/>
              <a:t>September 25</a:t>
            </a:r>
            <a:r>
              <a:rPr lang="en-US" sz="2400" baseline="30000" dirty="0"/>
              <a:t>th</a:t>
            </a:r>
            <a:r>
              <a:rPr lang="en-US" sz="2400" dirty="0"/>
              <a:t>: </a:t>
            </a:r>
            <a:r>
              <a:rPr lang="en-US" sz="2400" dirty="0" smtClean="0"/>
              <a:t> the finalists </a:t>
            </a:r>
            <a:r>
              <a:rPr lang="en-US" sz="2400" dirty="0"/>
              <a:t>compete in class</a:t>
            </a:r>
          </a:p>
          <a:p>
            <a:pPr lvl="1"/>
            <a:r>
              <a:rPr lang="en-US" sz="2400" dirty="0" smtClean="0"/>
              <a:t>The winner(s) </a:t>
            </a:r>
            <a:r>
              <a:rPr lang="en-US" sz="2400" dirty="0"/>
              <a:t>will get extra </a:t>
            </a:r>
            <a:r>
              <a:rPr lang="en-US" sz="2400" dirty="0" smtClean="0"/>
              <a:t>credit</a:t>
            </a:r>
            <a:endParaRPr lang="en-US" sz="2400" dirty="0"/>
          </a:p>
        </p:txBody>
      </p:sp>
      <p:pic>
        <p:nvPicPr>
          <p:cNvPr id="3074" name="Picture 2" descr="http://www.samplewords.com/docthumbs/home-tournament-16-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24000"/>
            <a:ext cx="38100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10400" y="1575817"/>
            <a:ext cx="1828800" cy="646331"/>
          </a:xfrm>
          <a:prstGeom prst="rect">
            <a:avLst/>
          </a:prstGeom>
          <a:solidFill>
            <a:schemeClr val="bg1"/>
          </a:solidFill>
        </p:spPr>
        <p:txBody>
          <a:bodyPr wrap="square" rtlCol="0">
            <a:spAutoFit/>
          </a:bodyPr>
          <a:lstStyle/>
          <a:p>
            <a:r>
              <a:rPr lang="en-US" dirty="0" smtClean="0"/>
              <a:t>CSCI 558L FTP Tournament</a:t>
            </a:r>
            <a:endParaRPr lang="en-US" dirty="0"/>
          </a:p>
        </p:txBody>
      </p:sp>
    </p:spTree>
    <p:extLst>
      <p:ext uri="{BB962C8B-B14F-4D97-AF65-F5344CB8AC3E}">
        <p14:creationId xmlns:p14="http://schemas.microsoft.com/office/powerpoint/2010/main" val="72117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Next</a:t>
            </a:r>
            <a:endParaRPr lang="en-US" dirty="0">
              <a:solidFill>
                <a:schemeClr val="tx2">
                  <a:satMod val="130000"/>
                </a:schemeClr>
              </a:solidFill>
            </a:endParaRPr>
          </a:p>
        </p:txBody>
      </p:sp>
      <p:sp>
        <p:nvSpPr>
          <p:cNvPr id="41987" name="Content Placeholder 2"/>
          <p:cNvSpPr>
            <a:spLocks noGrp="1"/>
          </p:cNvSpPr>
          <p:nvPr>
            <p:ph idx="1"/>
          </p:nvPr>
        </p:nvSpPr>
        <p:spPr/>
        <p:txBody>
          <a:bodyPr/>
          <a:lstStyle/>
          <a:p>
            <a:pPr eaLnBrk="1" hangingPunct="1"/>
            <a:r>
              <a:rPr lang="en-US" sz="2800" dirty="0" smtClean="0"/>
              <a:t>Next </a:t>
            </a:r>
            <a:r>
              <a:rPr lang="en-US" sz="2800" dirty="0" smtClean="0"/>
              <a:t>Lecture</a:t>
            </a:r>
          </a:p>
          <a:p>
            <a:pPr lvl="1" eaLnBrk="1" hangingPunct="1"/>
            <a:r>
              <a:rPr lang="en-US" sz="2400" dirty="0" smtClean="0"/>
              <a:t>Transport Layer</a:t>
            </a:r>
          </a:p>
          <a:p>
            <a:pPr eaLnBrk="1" hangingPunct="1"/>
            <a:r>
              <a:rPr lang="en-US" sz="2800" dirty="0"/>
              <a:t>Laboratory 4: Fast and Reliable FTP</a:t>
            </a:r>
          </a:p>
          <a:p>
            <a:pPr lvl="1" eaLnBrk="1" hangingPunct="1"/>
            <a:r>
              <a:rPr lang="en-US" sz="2400" dirty="0"/>
              <a:t>Part A – Due Sept 15th, demo 17th</a:t>
            </a:r>
          </a:p>
          <a:p>
            <a:pPr lvl="1" eaLnBrk="1" hangingPunct="1"/>
            <a:r>
              <a:rPr lang="en-US" sz="2400" dirty="0"/>
              <a:t>Part B – Demo Sept 24th ,Finalists Compete </a:t>
            </a:r>
            <a:r>
              <a:rPr lang="en-US" sz="2400" dirty="0" smtClean="0"/>
              <a:t>25th</a:t>
            </a:r>
            <a:endParaRPr lang="en-US" sz="2400" dirty="0" smtClean="0"/>
          </a:p>
          <a:p>
            <a:pPr eaLnBrk="1" hangingPunct="1"/>
            <a:r>
              <a:rPr lang="en-US" sz="2800" dirty="0"/>
              <a:t>Reading Assignment</a:t>
            </a:r>
          </a:p>
          <a:p>
            <a:pPr lvl="1" eaLnBrk="1" hangingPunct="1"/>
            <a:r>
              <a:rPr lang="en-US" sz="2400" dirty="0" err="1"/>
              <a:t>Gerla</a:t>
            </a:r>
            <a:r>
              <a:rPr lang="en-US" sz="2400" dirty="0"/>
              <a:t>, M. et al, "Generalized Window Advertising for TCP Congestion Control", UCLA Tech Report, Feb 1999.</a:t>
            </a:r>
          </a:p>
          <a:p>
            <a:pPr lvl="1" eaLnBrk="1" hangingPunct="1"/>
            <a:r>
              <a:rPr lang="en-US" sz="2400" dirty="0"/>
              <a:t>Due September 15 at 11:55pm</a:t>
            </a:r>
          </a:p>
        </p:txBody>
      </p:sp>
      <p:sp>
        <p:nvSpPr>
          <p:cNvPr id="41988" name="Date Placeholder 3"/>
          <p:cNvSpPr>
            <a:spLocks noGrp="1"/>
          </p:cNvSpPr>
          <p:nvPr>
            <p:ph type="dt" sz="quarter" idx="10"/>
          </p:nvPr>
        </p:nvSpPr>
        <p:spPr bwMode="auto">
          <a:noFill/>
          <a:ln>
            <a:miter lim="800000"/>
            <a:headEnd/>
            <a:tailEnd/>
          </a:ln>
        </p:spPr>
        <p:txBody>
          <a:bodyPr/>
          <a:lstStyle/>
          <a:p>
            <a:fld id="{BFB3699D-58B6-4F03-9AEF-5AEE1C70810E}"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dirty="0"/>
              <a:t>Internetworking and Dist. Systems</a:t>
            </a:r>
          </a:p>
        </p:txBody>
      </p:sp>
      <p:sp>
        <p:nvSpPr>
          <p:cNvPr id="41990" name="Slide Number Placeholder 5"/>
          <p:cNvSpPr>
            <a:spLocks noGrp="1"/>
          </p:cNvSpPr>
          <p:nvPr>
            <p:ph type="sldNum" sz="quarter" idx="12"/>
          </p:nvPr>
        </p:nvSpPr>
        <p:spPr bwMode="auto">
          <a:noFill/>
          <a:ln>
            <a:miter lim="800000"/>
            <a:headEnd/>
            <a:tailEnd/>
          </a:ln>
        </p:spPr>
        <p:txBody>
          <a:bodyPr/>
          <a:lstStyle/>
          <a:p>
            <a:fld id="{17213A97-578D-4858-BC51-187BF51F86F0}" type="slidenum">
              <a:rPr lang="en-US" smtClean="0"/>
              <a:pPr/>
              <a:t>32</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Bulk Transfer Capacity</a:t>
            </a:r>
            <a:endParaRPr lang="en-US" dirty="0"/>
          </a:p>
        </p:txBody>
      </p:sp>
      <p:sp>
        <p:nvSpPr>
          <p:cNvPr id="16387" name="Content Placeholder 2"/>
          <p:cNvSpPr>
            <a:spLocks noGrp="1"/>
          </p:cNvSpPr>
          <p:nvPr>
            <p:ph idx="1"/>
          </p:nvPr>
        </p:nvSpPr>
        <p:spPr/>
        <p:txBody>
          <a:bodyPr/>
          <a:lstStyle/>
          <a:p>
            <a:r>
              <a:rPr lang="en-US" sz="2400" smtClean="0"/>
              <a:t>Maximum Bulk Transfer</a:t>
            </a:r>
          </a:p>
          <a:p>
            <a:pPr lvl="1"/>
            <a:r>
              <a:rPr lang="en-US" sz="2000" smtClean="0"/>
              <a:t>Sending as much packets as possible, limiting other traffic</a:t>
            </a:r>
          </a:p>
          <a:p>
            <a:r>
              <a:rPr lang="en-US" sz="2400" smtClean="0"/>
              <a:t>Simulating “steady state”</a:t>
            </a:r>
          </a:p>
          <a:p>
            <a:pPr lvl="1"/>
            <a:r>
              <a:rPr lang="en-US" sz="2000" smtClean="0"/>
              <a:t>Persistent flow, taking considerable time and overhead</a:t>
            </a:r>
          </a:p>
          <a:p>
            <a:r>
              <a:rPr lang="en-US" sz="2400" smtClean="0"/>
              <a:t>Assumption</a:t>
            </a:r>
          </a:p>
          <a:p>
            <a:pPr lvl="1"/>
            <a:r>
              <a:rPr lang="en-US" sz="2000" smtClean="0"/>
              <a:t>Ideal TCP implementation</a:t>
            </a:r>
          </a:p>
          <a:p>
            <a:pPr lvl="1"/>
            <a:r>
              <a:rPr lang="en-US" sz="2000" smtClean="0"/>
              <a:t>Actually, this doesn’t exist</a:t>
            </a:r>
          </a:p>
          <a:p>
            <a:pPr lvl="1"/>
            <a:r>
              <a:rPr lang="en-US" sz="2000" smtClean="0"/>
              <a:t>Ultimately, a variant of achievable bandwidth. </a:t>
            </a:r>
          </a:p>
        </p:txBody>
      </p:sp>
      <p:sp>
        <p:nvSpPr>
          <p:cNvPr id="16388" name="Date Placeholder 3"/>
          <p:cNvSpPr>
            <a:spLocks noGrp="1"/>
          </p:cNvSpPr>
          <p:nvPr>
            <p:ph type="dt" sz="quarter" idx="10"/>
          </p:nvPr>
        </p:nvSpPr>
        <p:spPr bwMode="auto">
          <a:noFill/>
          <a:ln>
            <a:miter lim="800000"/>
            <a:headEnd/>
            <a:tailEnd/>
          </a:ln>
        </p:spPr>
        <p:txBody>
          <a:bodyPr/>
          <a:lstStyle/>
          <a:p>
            <a:fld id="{D2DEDF33-AF05-499E-BC32-3B09BA87A0F2}"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16390" name="Slide Number Placeholder 5"/>
          <p:cNvSpPr>
            <a:spLocks noGrp="1"/>
          </p:cNvSpPr>
          <p:nvPr>
            <p:ph type="sldNum" sz="quarter" idx="12"/>
          </p:nvPr>
        </p:nvSpPr>
        <p:spPr bwMode="auto">
          <a:noFill/>
          <a:ln>
            <a:miter lim="800000"/>
            <a:headEnd/>
            <a:tailEnd/>
          </a:ln>
        </p:spPr>
        <p:txBody>
          <a:bodyPr/>
          <a:lstStyle/>
          <a:p>
            <a:fld id="{57D3AF47-D2D6-43A2-911B-B371DE46D786}" type="slidenum">
              <a:rPr lang="en-US" smtClean="0"/>
              <a:pPr/>
              <a:t>4</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t>Passive vs. Active measurement  </a:t>
            </a:r>
          </a:p>
        </p:txBody>
      </p:sp>
      <p:sp>
        <p:nvSpPr>
          <p:cNvPr id="17411" name="Rectangle 3"/>
          <p:cNvSpPr>
            <a:spLocks noGrp="1" noChangeArrowheads="1"/>
          </p:cNvSpPr>
          <p:nvPr>
            <p:ph type="body" idx="1"/>
          </p:nvPr>
        </p:nvSpPr>
        <p:spPr/>
        <p:txBody>
          <a:bodyPr/>
          <a:lstStyle/>
          <a:p>
            <a:r>
              <a:rPr lang="en-US" sz="2800" smtClean="0"/>
              <a:t>Active Measurement</a:t>
            </a:r>
          </a:p>
          <a:p>
            <a:pPr lvl="1"/>
            <a:r>
              <a:rPr lang="en-US" sz="2400" smtClean="0"/>
              <a:t>Tools actively send probing packets into the network</a:t>
            </a:r>
          </a:p>
          <a:p>
            <a:pPr lvl="1"/>
            <a:r>
              <a:rPr lang="en-US" sz="2400" smtClean="0"/>
              <a:t>Overhead introduced</a:t>
            </a:r>
          </a:p>
          <a:p>
            <a:r>
              <a:rPr lang="en-US" sz="2800" smtClean="0"/>
              <a:t>Passive Measurement</a:t>
            </a:r>
          </a:p>
          <a:p>
            <a:pPr lvl="1"/>
            <a:r>
              <a:rPr lang="en-US" sz="2400" smtClean="0"/>
              <a:t>Tools monitors the passing traffic without interfering</a:t>
            </a:r>
          </a:p>
          <a:p>
            <a:pPr lvl="1"/>
            <a:r>
              <a:rPr lang="en-US" sz="2400" smtClean="0"/>
              <a:t>Less reliable than active – cannot selectively measure all aspect of bandwidth</a:t>
            </a:r>
          </a:p>
          <a:p>
            <a:pPr>
              <a:buFont typeface="Wingdings" pitchFamily="2" charset="2"/>
              <a:buNone/>
            </a:pPr>
            <a:endParaRPr lang="en-US" sz="2800" smtClean="0"/>
          </a:p>
        </p:txBody>
      </p:sp>
      <p:sp>
        <p:nvSpPr>
          <p:cNvPr id="17412" name="Rectangle 4"/>
          <p:cNvSpPr>
            <a:spLocks noChangeArrowheads="1"/>
          </p:cNvSpPr>
          <p:nvPr/>
        </p:nvSpPr>
        <p:spPr bwMode="auto">
          <a:xfrm>
            <a:off x="685800" y="5638800"/>
            <a:ext cx="7772400" cy="9144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endParaRPr lang="en-US" sz="2000" b="1"/>
          </a:p>
        </p:txBody>
      </p:sp>
      <p:sp>
        <p:nvSpPr>
          <p:cNvPr id="17413" name="Date Placeholder 3"/>
          <p:cNvSpPr>
            <a:spLocks noGrp="1"/>
          </p:cNvSpPr>
          <p:nvPr>
            <p:ph type="dt" sz="quarter" idx="10"/>
          </p:nvPr>
        </p:nvSpPr>
        <p:spPr bwMode="auto">
          <a:noFill/>
          <a:ln>
            <a:miter lim="800000"/>
            <a:headEnd/>
            <a:tailEnd/>
          </a:ln>
        </p:spPr>
        <p:txBody>
          <a:bodyPr/>
          <a:lstStyle/>
          <a:p>
            <a:fld id="{570E1851-A387-4F36-AD7C-C37000FE0C52}"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17415" name="Slide Number Placeholder 5"/>
          <p:cNvSpPr>
            <a:spLocks noGrp="1"/>
          </p:cNvSpPr>
          <p:nvPr>
            <p:ph type="sldNum" sz="quarter" idx="12"/>
          </p:nvPr>
        </p:nvSpPr>
        <p:spPr bwMode="auto">
          <a:noFill/>
          <a:ln>
            <a:miter lim="800000"/>
            <a:headEnd/>
            <a:tailEnd/>
          </a:ln>
        </p:spPr>
        <p:txBody>
          <a:bodyPr/>
          <a:lstStyle/>
          <a:p>
            <a:fld id="{C0FEC418-88A8-4DB3-93C9-6AE817C1A861}" type="slidenum">
              <a:rPr lang="en-US" smtClean="0"/>
              <a:pPr/>
              <a:t>5</a:t>
            </a:fld>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noAutofit/>
          </a:bodyPr>
          <a:lstStyle/>
          <a:p>
            <a:pPr>
              <a:defRPr/>
            </a:pPr>
            <a:r>
              <a:rPr lang="en-US" sz="4400" dirty="0" smtClean="0"/>
              <a:t>Measurement Techniques</a:t>
            </a:r>
            <a:endParaRPr lang="en-US" sz="4400" dirty="0"/>
          </a:p>
        </p:txBody>
      </p:sp>
      <p:sp>
        <p:nvSpPr>
          <p:cNvPr id="18435" name="Rectangle 7"/>
          <p:cNvSpPr>
            <a:spLocks noGrp="1" noChangeArrowheads="1"/>
          </p:cNvSpPr>
          <p:nvPr>
            <p:ph type="body" idx="1"/>
          </p:nvPr>
        </p:nvSpPr>
        <p:spPr/>
        <p:txBody>
          <a:bodyPr/>
          <a:lstStyle/>
          <a:p>
            <a:r>
              <a:rPr lang="en-US" sz="1800" dirty="0" smtClean="0">
                <a:cs typeface="Times New Roman" pitchFamily="18" charset="0"/>
              </a:rPr>
              <a:t>Receiver-based (end-to-end)</a:t>
            </a:r>
          </a:p>
          <a:p>
            <a:pPr lvl="1"/>
            <a:r>
              <a:rPr lang="en-US" sz="1600" dirty="0" smtClean="0">
                <a:cs typeface="Times New Roman" pitchFamily="18" charset="0"/>
              </a:rPr>
              <a:t>Usually use the one-direction TCP stream to probe the path bandwidth</a:t>
            </a:r>
          </a:p>
          <a:p>
            <a:pPr lvl="1"/>
            <a:r>
              <a:rPr lang="en-US" sz="1600" dirty="0" smtClean="0">
                <a:cs typeface="Times New Roman" pitchFamily="18" charset="0"/>
              </a:rPr>
              <a:t>Advantage</a:t>
            </a:r>
          </a:p>
          <a:p>
            <a:pPr lvl="2"/>
            <a:r>
              <a:rPr lang="en-US" sz="1400" dirty="0" smtClean="0">
                <a:cs typeface="Times New Roman" pitchFamily="18" charset="0"/>
              </a:rPr>
              <a:t>More accurate than sender-based technique</a:t>
            </a:r>
          </a:p>
          <a:p>
            <a:pPr lvl="1"/>
            <a:r>
              <a:rPr lang="en-US" sz="1600" dirty="0" smtClean="0">
                <a:cs typeface="Times New Roman" pitchFamily="18" charset="0"/>
              </a:rPr>
              <a:t>Disadvantage</a:t>
            </a:r>
          </a:p>
          <a:p>
            <a:pPr lvl="2"/>
            <a:r>
              <a:rPr lang="en-US" sz="1400" dirty="0" smtClean="0">
                <a:cs typeface="Times New Roman" pitchFamily="18" charset="0"/>
              </a:rPr>
              <a:t>Difficult to deploy</a:t>
            </a:r>
          </a:p>
          <a:p>
            <a:pPr lvl="2"/>
            <a:r>
              <a:rPr lang="en-US" sz="1400" dirty="0" smtClean="0">
                <a:cs typeface="Times New Roman" pitchFamily="18" charset="0"/>
              </a:rPr>
              <a:t>The clock have to be synchronized at two ends</a:t>
            </a:r>
            <a:endParaRPr lang="en-US" sz="1600" dirty="0" smtClean="0">
              <a:cs typeface="Times New Roman" pitchFamily="18" charset="0"/>
            </a:endParaRPr>
          </a:p>
          <a:p>
            <a:r>
              <a:rPr lang="en-US" sz="1800" dirty="0" smtClean="0">
                <a:cs typeface="Times New Roman" pitchFamily="18" charset="0"/>
              </a:rPr>
              <a:t>Sender-based (echo-based)</a:t>
            </a:r>
          </a:p>
          <a:p>
            <a:pPr lvl="1"/>
            <a:r>
              <a:rPr lang="en-US" sz="1600" dirty="0" smtClean="0">
                <a:cs typeface="Times New Roman" pitchFamily="18" charset="0"/>
              </a:rPr>
              <a:t>Force the receiver to reply the ICMP query, UDP echo or TCP-FIN</a:t>
            </a:r>
          </a:p>
          <a:p>
            <a:pPr lvl="1">
              <a:lnSpc>
                <a:spcPct val="90000"/>
              </a:lnSpc>
            </a:pPr>
            <a:r>
              <a:rPr lang="en-US" sz="1600" dirty="0" smtClean="0">
                <a:cs typeface="Times New Roman" pitchFamily="18" charset="0"/>
              </a:rPr>
              <a:t>Advantage</a:t>
            </a:r>
          </a:p>
          <a:p>
            <a:pPr lvl="2">
              <a:lnSpc>
                <a:spcPct val="90000"/>
              </a:lnSpc>
            </a:pPr>
            <a:r>
              <a:rPr lang="en-US" sz="1400" dirty="0" smtClean="0">
                <a:cs typeface="Times New Roman" pitchFamily="18" charset="0"/>
              </a:rPr>
              <a:t>Flexible deployment</a:t>
            </a:r>
          </a:p>
          <a:p>
            <a:pPr lvl="2">
              <a:lnSpc>
                <a:spcPct val="90000"/>
              </a:lnSpc>
            </a:pPr>
            <a:r>
              <a:rPr lang="en-US" sz="1400" dirty="0" smtClean="0">
                <a:cs typeface="Times New Roman" pitchFamily="18" charset="0"/>
              </a:rPr>
              <a:t>Clock needn’t synchronized at two ends. </a:t>
            </a:r>
          </a:p>
          <a:p>
            <a:pPr lvl="1">
              <a:lnSpc>
                <a:spcPct val="90000"/>
              </a:lnSpc>
            </a:pPr>
            <a:r>
              <a:rPr lang="en-US" sz="1600" dirty="0" smtClean="0">
                <a:cs typeface="Times New Roman" pitchFamily="18" charset="0"/>
              </a:rPr>
              <a:t>Disadvantage:</a:t>
            </a:r>
          </a:p>
          <a:p>
            <a:pPr lvl="2">
              <a:lnSpc>
                <a:spcPct val="90000"/>
              </a:lnSpc>
            </a:pPr>
            <a:r>
              <a:rPr lang="en-US" sz="1400" dirty="0" smtClean="0">
                <a:cs typeface="Times New Roman" pitchFamily="18" charset="0"/>
              </a:rPr>
              <a:t>ICMP and UDP echo packets are rate-limited or filtered out by some routers</a:t>
            </a:r>
          </a:p>
          <a:p>
            <a:pPr lvl="2">
              <a:lnSpc>
                <a:spcPct val="90000"/>
              </a:lnSpc>
            </a:pPr>
            <a:r>
              <a:rPr lang="en-US" sz="1400" dirty="0" smtClean="0">
                <a:cs typeface="Times New Roman" pitchFamily="18" charset="0"/>
              </a:rPr>
              <a:t>Round-trip is influenced by cross-traffic than that of one-way delay </a:t>
            </a:r>
          </a:p>
          <a:p>
            <a:pPr lvl="2">
              <a:lnSpc>
                <a:spcPct val="90000"/>
              </a:lnSpc>
            </a:pPr>
            <a:r>
              <a:rPr lang="en-US" sz="1400" dirty="0" smtClean="0">
                <a:cs typeface="Times New Roman" pitchFamily="18" charset="0"/>
              </a:rPr>
              <a:t>Response packets may come back through a different path </a:t>
            </a:r>
          </a:p>
          <a:p>
            <a:pPr lvl="1"/>
            <a:endParaRPr lang="en-US" sz="2000" dirty="0" smtClean="0">
              <a:cs typeface="Times New Roman" pitchFamily="18" charset="0"/>
            </a:endParaRPr>
          </a:p>
          <a:p>
            <a:pPr>
              <a:buFont typeface="Wingdings" pitchFamily="2" charset="2"/>
              <a:buNone/>
            </a:pPr>
            <a:endParaRPr lang="en-US" sz="2800" dirty="0" smtClean="0">
              <a:cs typeface="Times New Roman" pitchFamily="18" charset="0"/>
            </a:endParaRPr>
          </a:p>
        </p:txBody>
      </p:sp>
      <p:sp>
        <p:nvSpPr>
          <p:cNvPr id="18436" name="Date Placeholder 3"/>
          <p:cNvSpPr>
            <a:spLocks noGrp="1"/>
          </p:cNvSpPr>
          <p:nvPr>
            <p:ph type="dt" sz="quarter" idx="10"/>
          </p:nvPr>
        </p:nvSpPr>
        <p:spPr bwMode="auto">
          <a:xfrm>
            <a:off x="3581400" y="6315075"/>
            <a:ext cx="2133600" cy="476250"/>
          </a:xfrm>
          <a:noFill/>
          <a:ln>
            <a:miter lim="800000"/>
            <a:headEnd/>
            <a:tailEnd/>
          </a:ln>
        </p:spPr>
        <p:txBody>
          <a:bodyPr/>
          <a:lstStyle/>
          <a:p>
            <a:fld id="{2728E3B7-7EFF-41B2-AB17-99E939827B4C}" type="datetime1">
              <a:rPr lang="en-US" smtClean="0"/>
              <a:pPr/>
              <a:t>9/10/2012</a:t>
            </a:fld>
            <a:endParaRPr lang="en-US" smtClean="0"/>
          </a:p>
        </p:txBody>
      </p:sp>
      <p:sp>
        <p:nvSpPr>
          <p:cNvPr id="5" name="Footer Placeholder 4"/>
          <p:cNvSpPr>
            <a:spLocks noGrp="1"/>
          </p:cNvSpPr>
          <p:nvPr>
            <p:ph type="ftr" sz="quarter" idx="11"/>
          </p:nvPr>
        </p:nvSpPr>
        <p:spPr>
          <a:xfrm>
            <a:off x="5715000" y="6315075"/>
            <a:ext cx="2895600" cy="476250"/>
          </a:xfrm>
        </p:spPr>
        <p:txBody>
          <a:bodyPr/>
          <a:lstStyle/>
          <a:p>
            <a:pPr>
              <a:defRPr/>
            </a:pPr>
            <a:r>
              <a:rPr lang="en-US" smtClean="0"/>
              <a:t>Internetworking and Dist. Systems</a:t>
            </a:r>
            <a:endParaRPr lang="en-US"/>
          </a:p>
        </p:txBody>
      </p:sp>
      <p:sp>
        <p:nvSpPr>
          <p:cNvPr id="18438" name="Slide Number Placeholder 5"/>
          <p:cNvSpPr>
            <a:spLocks noGrp="1"/>
          </p:cNvSpPr>
          <p:nvPr>
            <p:ph type="sldNum" sz="quarter" idx="12"/>
          </p:nvPr>
        </p:nvSpPr>
        <p:spPr bwMode="auto">
          <a:xfrm>
            <a:off x="8613775" y="6315075"/>
            <a:ext cx="457200" cy="476250"/>
          </a:xfrm>
          <a:noFill/>
          <a:ln>
            <a:miter lim="800000"/>
            <a:headEnd/>
            <a:tailEnd/>
          </a:ln>
        </p:spPr>
        <p:txBody>
          <a:bodyPr/>
          <a:lstStyle/>
          <a:p>
            <a:fld id="{B45173DF-5D19-4D93-A8DE-382853FD9D95}" type="slidenum">
              <a:rPr lang="en-US" smtClean="0"/>
              <a:pPr/>
              <a:t>6</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normAutofit fontScale="90000"/>
          </a:bodyPr>
          <a:lstStyle/>
          <a:p>
            <a:pPr>
              <a:defRPr/>
            </a:pPr>
            <a:r>
              <a:rPr lang="en-US" dirty="0" smtClean="0"/>
              <a:t>Measurement Technique Examples</a:t>
            </a:r>
            <a:endParaRPr lang="en-US" dirty="0"/>
          </a:p>
        </p:txBody>
      </p:sp>
      <p:sp>
        <p:nvSpPr>
          <p:cNvPr id="19459" name="Rectangle 1027"/>
          <p:cNvSpPr>
            <a:spLocks noGrp="1" noChangeArrowheads="1"/>
          </p:cNvSpPr>
          <p:nvPr>
            <p:ph type="body" idx="1"/>
          </p:nvPr>
        </p:nvSpPr>
        <p:spPr/>
        <p:txBody>
          <a:bodyPr/>
          <a:lstStyle/>
          <a:p>
            <a:r>
              <a:rPr lang="en-US" smtClean="0"/>
              <a:t>Packet Dispersion technology</a:t>
            </a:r>
          </a:p>
          <a:p>
            <a:pPr lvl="1"/>
            <a:r>
              <a:rPr lang="en-US" smtClean="0"/>
              <a:t>Packet pair and packet train</a:t>
            </a:r>
          </a:p>
          <a:p>
            <a:pPr lvl="1"/>
            <a:r>
              <a:rPr lang="en-US" smtClean="0"/>
              <a:t>Self-Loading Periodic streams (SLOPS)</a:t>
            </a:r>
          </a:p>
          <a:p>
            <a:r>
              <a:rPr lang="en-US" smtClean="0"/>
              <a:t>Variable Packet Size (VPS) technology</a:t>
            </a:r>
          </a:p>
          <a:p>
            <a:pPr lvl="1"/>
            <a:r>
              <a:rPr lang="en-US" smtClean="0"/>
              <a:t>VPS even/odd</a:t>
            </a:r>
          </a:p>
          <a:p>
            <a:pPr lvl="1"/>
            <a:r>
              <a:rPr lang="en-US" smtClean="0"/>
              <a:t>Tailgating technique</a:t>
            </a:r>
          </a:p>
          <a:p>
            <a:pPr lvl="1"/>
            <a:endParaRPr lang="en-US" smtClean="0"/>
          </a:p>
          <a:p>
            <a:pPr>
              <a:buFontTx/>
              <a:buNone/>
            </a:pPr>
            <a:endParaRPr lang="en-US" smtClean="0"/>
          </a:p>
        </p:txBody>
      </p:sp>
      <p:sp>
        <p:nvSpPr>
          <p:cNvPr id="19460" name="Date Placeholder 3"/>
          <p:cNvSpPr>
            <a:spLocks noGrp="1"/>
          </p:cNvSpPr>
          <p:nvPr>
            <p:ph type="dt" sz="quarter" idx="10"/>
          </p:nvPr>
        </p:nvSpPr>
        <p:spPr bwMode="auto">
          <a:noFill/>
          <a:ln>
            <a:miter lim="800000"/>
            <a:headEnd/>
            <a:tailEnd/>
          </a:ln>
        </p:spPr>
        <p:txBody>
          <a:bodyPr/>
          <a:lstStyle/>
          <a:p>
            <a:fld id="{C2B8599E-74B9-49D9-BED6-75FDFBCD0E0D}" type="datetime1">
              <a:rPr lang="en-US" smtClean="0"/>
              <a:pPr/>
              <a:t>9/10/2012</a:t>
            </a:fld>
            <a:endParaRPr lang="en-US" smtClean="0"/>
          </a:p>
        </p:txBody>
      </p:sp>
      <p:sp>
        <p:nvSpPr>
          <p:cNvPr id="5"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19462" name="Slide Number Placeholder 5"/>
          <p:cNvSpPr>
            <a:spLocks noGrp="1"/>
          </p:cNvSpPr>
          <p:nvPr>
            <p:ph type="sldNum" sz="quarter" idx="12"/>
          </p:nvPr>
        </p:nvSpPr>
        <p:spPr bwMode="auto">
          <a:noFill/>
          <a:ln>
            <a:miter lim="800000"/>
            <a:headEnd/>
            <a:tailEnd/>
          </a:ln>
        </p:spPr>
        <p:txBody>
          <a:bodyPr/>
          <a:lstStyle/>
          <a:p>
            <a:fld id="{10F3F3F0-DBBC-4DE7-88B5-41D017B598A1}" type="slidenum">
              <a:rPr lang="en-US" smtClean="0"/>
              <a:pPr/>
              <a:t>7</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pPr>
              <a:defRPr/>
            </a:pPr>
            <a:r>
              <a:rPr lang="en-US" dirty="0"/>
              <a:t>Packet Dispersion </a:t>
            </a:r>
            <a:r>
              <a:rPr lang="en-US" dirty="0" smtClean="0"/>
              <a:t>Technique</a:t>
            </a:r>
            <a:endParaRPr lang="en-US" dirty="0"/>
          </a:p>
        </p:txBody>
      </p:sp>
      <p:sp>
        <p:nvSpPr>
          <p:cNvPr id="20483" name="Rectangle 1027"/>
          <p:cNvSpPr>
            <a:spLocks noGrp="1" noChangeArrowheads="1"/>
          </p:cNvSpPr>
          <p:nvPr>
            <p:ph type="body" idx="1"/>
          </p:nvPr>
        </p:nvSpPr>
        <p:spPr/>
        <p:txBody>
          <a:bodyPr/>
          <a:lstStyle/>
          <a:p>
            <a:pPr>
              <a:lnSpc>
                <a:spcPct val="90000"/>
              </a:lnSpc>
            </a:pPr>
            <a:r>
              <a:rPr lang="en-US" sz="1800" dirty="0" smtClean="0">
                <a:cs typeface="Times New Roman" pitchFamily="18" charset="0"/>
              </a:rPr>
              <a:t>Sender sends two same-size packets back-to-back from source to sink</a:t>
            </a:r>
            <a:r>
              <a:rPr lang="en-US" sz="1800" dirty="0" smtClean="0"/>
              <a:t>.</a:t>
            </a:r>
          </a:p>
          <a:p>
            <a:pPr>
              <a:lnSpc>
                <a:spcPct val="90000"/>
              </a:lnSpc>
            </a:pPr>
            <a:r>
              <a:rPr lang="en-US" sz="1800" dirty="0" smtClean="0">
                <a:cs typeface="Times New Roman" pitchFamily="18" charset="0"/>
              </a:rPr>
              <a:t>The packets will reach the sink dispersed by the transmission delay of the bottleneck links if there is no cross traffic</a:t>
            </a:r>
          </a:p>
          <a:p>
            <a:pPr>
              <a:lnSpc>
                <a:spcPct val="90000"/>
              </a:lnSpc>
            </a:pPr>
            <a:r>
              <a:rPr lang="en-US" sz="1800" dirty="0" smtClean="0">
                <a:cs typeface="Times New Roman" pitchFamily="18" charset="0"/>
              </a:rPr>
              <a:t>Measuring the dispersion can infer the bottleneck link bandwidth capacity. </a:t>
            </a:r>
            <a:endParaRPr lang="en-US" sz="18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buFont typeface="Wingdings" pitchFamily="2" charset="2"/>
              <a:buNone/>
            </a:pPr>
            <a:r>
              <a:rPr lang="en-US" sz="1800" dirty="0" smtClean="0"/>
              <a:t>Note: Bottleneck link can refer to the link with smallest transmission rate, it’s also can refer to the link with minimum available bandwidth. We refer the bottleneck link to the first case.</a:t>
            </a:r>
          </a:p>
          <a:p>
            <a:pPr>
              <a:lnSpc>
                <a:spcPct val="90000"/>
              </a:lnSpc>
              <a:buFont typeface="Wingdings" pitchFamily="2" charset="2"/>
              <a:buNone/>
            </a:pPr>
            <a:endParaRPr lang="en-US" sz="2400" dirty="0" smtClean="0"/>
          </a:p>
          <a:p>
            <a:pPr>
              <a:lnSpc>
                <a:spcPct val="90000"/>
              </a:lnSpc>
            </a:pPr>
            <a:endParaRPr lang="en-US" sz="2400" dirty="0" smtClean="0"/>
          </a:p>
        </p:txBody>
      </p:sp>
      <p:pic>
        <p:nvPicPr>
          <p:cNvPr id="20484" name="Picture 4"/>
          <p:cNvPicPr>
            <a:picLocks noChangeAspect="1" noChangeArrowheads="1"/>
          </p:cNvPicPr>
          <p:nvPr/>
        </p:nvPicPr>
        <p:blipFill>
          <a:blip r:embed="rId3" cstate="print"/>
          <a:srcRect/>
          <a:stretch>
            <a:fillRect/>
          </a:stretch>
        </p:blipFill>
        <p:spPr bwMode="auto">
          <a:xfrm>
            <a:off x="3081338" y="3114675"/>
            <a:ext cx="4267200" cy="1824038"/>
          </a:xfrm>
          <a:prstGeom prst="rect">
            <a:avLst/>
          </a:prstGeom>
          <a:noFill/>
          <a:ln w="9525">
            <a:noFill/>
            <a:miter lim="800000"/>
            <a:headEnd/>
            <a:tailEnd/>
          </a:ln>
        </p:spPr>
      </p:pic>
      <p:sp>
        <p:nvSpPr>
          <p:cNvPr id="20485" name="Date Placeholder 3"/>
          <p:cNvSpPr>
            <a:spLocks noGrp="1"/>
          </p:cNvSpPr>
          <p:nvPr>
            <p:ph type="dt" sz="quarter" idx="10"/>
          </p:nvPr>
        </p:nvSpPr>
        <p:spPr bwMode="auto">
          <a:noFill/>
          <a:ln>
            <a:miter lim="800000"/>
            <a:headEnd/>
            <a:tailEnd/>
          </a:ln>
        </p:spPr>
        <p:txBody>
          <a:bodyPr/>
          <a:lstStyle/>
          <a:p>
            <a:fld id="{FD85E5A1-4A3D-46FB-86AE-6AAB2A9F45F3}" type="datetime1">
              <a:rPr lang="en-US" smtClean="0"/>
              <a:pPr/>
              <a:t>9/10/2012</a:t>
            </a:fld>
            <a:endParaRPr lang="en-US" smtClean="0"/>
          </a:p>
        </p:txBody>
      </p:sp>
      <p:sp>
        <p:nvSpPr>
          <p:cNvPr id="6"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0487" name="Slide Number Placeholder 5"/>
          <p:cNvSpPr>
            <a:spLocks noGrp="1"/>
          </p:cNvSpPr>
          <p:nvPr>
            <p:ph type="sldNum" sz="quarter" idx="12"/>
          </p:nvPr>
        </p:nvSpPr>
        <p:spPr bwMode="auto">
          <a:noFill/>
          <a:ln>
            <a:miter lim="800000"/>
            <a:headEnd/>
            <a:tailEnd/>
          </a:ln>
        </p:spPr>
        <p:txBody>
          <a:bodyPr/>
          <a:lstStyle/>
          <a:p>
            <a:fld id="{D0792285-F48C-47B0-AD7E-987A1AA0407C}"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t>Packet Dispersion </a:t>
            </a:r>
            <a:r>
              <a:rPr lang="en-US" dirty="0" smtClean="0"/>
              <a:t>Technique</a:t>
            </a:r>
            <a:endParaRPr lang="en-US" dirty="0"/>
          </a:p>
        </p:txBody>
      </p:sp>
      <p:sp>
        <p:nvSpPr>
          <p:cNvPr id="48132"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1508" name="Rectangle 5"/>
          <p:cNvSpPr>
            <a:spLocks noChangeArrowheads="1"/>
          </p:cNvSpPr>
          <p:nvPr/>
        </p:nvSpPr>
        <p:spPr bwMode="auto">
          <a:xfrm>
            <a:off x="1335088" y="5257800"/>
            <a:ext cx="7427912" cy="1362075"/>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1400" b="1"/>
              <a:t>Bprobe and cprobe </a:t>
            </a:r>
            <a:r>
              <a:rPr lang="en-US" sz="1400" b="1">
                <a:hlinkClick r:id="rId3"/>
              </a:rPr>
              <a:t>http://cs-people.bu.edu/carter/tools/Tools.html</a:t>
            </a:r>
            <a:endParaRPr lang="en-US" sz="1400" b="1"/>
          </a:p>
          <a:p>
            <a:pPr>
              <a:spcBef>
                <a:spcPct val="20000"/>
              </a:spcBef>
              <a:buClr>
                <a:schemeClr val="accent2"/>
              </a:buClr>
              <a:buSzPct val="80000"/>
              <a:buFont typeface="Wingdings" pitchFamily="2" charset="2"/>
              <a:buNone/>
            </a:pPr>
            <a:r>
              <a:rPr lang="en-US" sz="1400" b="1"/>
              <a:t>Nettest </a:t>
            </a:r>
            <a:r>
              <a:rPr lang="en-US" sz="1400" b="1">
                <a:hlinkClick r:id="rId4"/>
              </a:rPr>
              <a:t>http://www-didc.lbl.gov/pipechar</a:t>
            </a:r>
            <a:endParaRPr lang="en-US" sz="1400" b="1"/>
          </a:p>
          <a:p>
            <a:pPr>
              <a:spcBef>
                <a:spcPct val="20000"/>
              </a:spcBef>
              <a:buClr>
                <a:schemeClr val="accent2"/>
              </a:buClr>
              <a:buSzPct val="80000"/>
              <a:buFont typeface="Wingdings" pitchFamily="2" charset="2"/>
              <a:buNone/>
            </a:pPr>
            <a:r>
              <a:rPr lang="en-US" sz="1400" b="1"/>
              <a:t>Pathrate </a:t>
            </a:r>
            <a:r>
              <a:rPr lang="en-US" sz="1400" b="1">
                <a:hlinkClick r:id="rId5"/>
              </a:rPr>
              <a:t>http://www.cc.gatech.edu/fac/Constantinos.Dovrolis</a:t>
            </a:r>
            <a:endParaRPr lang="en-US" sz="1400" b="1"/>
          </a:p>
          <a:p>
            <a:pPr>
              <a:spcBef>
                <a:spcPct val="20000"/>
              </a:spcBef>
              <a:buClr>
                <a:schemeClr val="accent2"/>
              </a:buClr>
              <a:buSzPct val="80000"/>
              <a:buFont typeface="Wingdings" pitchFamily="2" charset="2"/>
              <a:buNone/>
            </a:pPr>
            <a:r>
              <a:rPr lang="en-US" sz="1400" b="1"/>
              <a:t>Pipechar </a:t>
            </a:r>
            <a:r>
              <a:rPr lang="en-US" sz="1400" b="1">
                <a:hlinkClick r:id="rId4"/>
              </a:rPr>
              <a:t>http://www-didc.lbl.gov/pipechar</a:t>
            </a:r>
            <a:endParaRPr lang="en-US" sz="1400" b="1"/>
          </a:p>
          <a:p>
            <a:pPr>
              <a:spcBef>
                <a:spcPct val="20000"/>
              </a:spcBef>
              <a:buClr>
                <a:schemeClr val="accent2"/>
              </a:buClr>
              <a:buSzPct val="80000"/>
              <a:buFont typeface="Wingdings" pitchFamily="2" charset="2"/>
              <a:buNone/>
            </a:pPr>
            <a:r>
              <a:rPr lang="en-US" sz="1400" b="1"/>
              <a:t>SProbe </a:t>
            </a:r>
            <a:r>
              <a:rPr lang="en-US" sz="1400" b="1">
                <a:hlinkClick r:id="rId6"/>
              </a:rPr>
              <a:t>http://sprobe.cs.washington.edu</a:t>
            </a:r>
            <a:endParaRPr lang="en-US" sz="1400" b="1"/>
          </a:p>
          <a:p>
            <a:pPr>
              <a:spcBef>
                <a:spcPct val="20000"/>
              </a:spcBef>
              <a:buClr>
                <a:schemeClr val="accent2"/>
              </a:buClr>
              <a:buSzPct val="80000"/>
              <a:buFont typeface="Wingdings" pitchFamily="2" charset="2"/>
              <a:buNone/>
            </a:pPr>
            <a:endParaRPr lang="en-US" sz="1400" b="1"/>
          </a:p>
        </p:txBody>
      </p:sp>
      <p:graphicFrame>
        <p:nvGraphicFramePr>
          <p:cNvPr id="48221" name="Group 93"/>
          <p:cNvGraphicFramePr>
            <a:graphicFrameLocks noGrp="1"/>
          </p:cNvGraphicFramePr>
          <p:nvPr>
            <p:ph type="body" idx="1"/>
          </p:nvPr>
        </p:nvGraphicFramePr>
        <p:xfrm>
          <a:off x="1362075" y="1408113"/>
          <a:ext cx="7453313" cy="3201988"/>
        </p:xfrm>
        <a:graphic>
          <a:graphicData uri="http://schemas.openxmlformats.org/drawingml/2006/table">
            <a:tbl>
              <a:tblPr/>
              <a:tblGrid>
                <a:gridCol w="1785938"/>
                <a:gridCol w="2152650"/>
                <a:gridCol w="1624012"/>
                <a:gridCol w="1890713"/>
              </a:tblGrid>
              <a:tr h="4206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FFFFFF"/>
                            </a:outerShdw>
                          </a:effectLst>
                          <a:latin typeface="Gill Sans MT" pitchFamily="34" charset="0"/>
                          <a:cs typeface="Arial" pitchFamily="34" charset="0"/>
                        </a:rPr>
                        <a:t>Tool Name</a:t>
                      </a:r>
                      <a:endParaRPr kumimoji="0" lang="en-US" sz="1400" b="1" i="0" u="none" strike="noStrike" cap="none" normalizeH="0" baseline="0" smtClean="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FFFFFF"/>
                            </a:outerShdw>
                          </a:effectLst>
                          <a:latin typeface="Gill Sans MT" pitchFamily="34" charset="0"/>
                          <a:cs typeface="Arial" pitchFamily="34" charset="0"/>
                        </a:rPr>
                        <a:t>Method</a:t>
                      </a:r>
                      <a:endParaRPr kumimoji="0" lang="en-US" sz="1400" b="1" i="0" u="none" strike="noStrike" cap="none" normalizeH="0" baseline="0" smtClean="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FFFFFF"/>
                            </a:outerShdw>
                          </a:effectLst>
                          <a:latin typeface="Gill Sans MT" pitchFamily="34" charset="0"/>
                          <a:cs typeface="Arial" pitchFamily="34" charset="0"/>
                        </a:rPr>
                        <a:t>Protocol</a:t>
                      </a:r>
                      <a:endParaRPr kumimoji="0" lang="en-US" sz="1400" b="1" i="0" u="none" strike="noStrike" cap="none" normalizeH="0" baseline="0" smtClean="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FFFFFF"/>
                            </a:outerShdw>
                          </a:effectLst>
                          <a:latin typeface="Gill Sans MT" pitchFamily="34" charset="0"/>
                          <a:cs typeface="Arial" pitchFamily="34" charset="0"/>
                        </a:rPr>
                        <a:t>Metrics</a:t>
                      </a:r>
                      <a:endParaRPr kumimoji="0" lang="en-US" sz="1400" b="1" i="0" u="none" strike="noStrike" cap="none" normalizeH="0" baseline="0" smtClean="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cprobe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ICMP </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Bandwidth utilization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Netest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Pathrate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pair, packet train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Pipechar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train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Available bandwidth</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Sprobe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TCP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smtClean="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51" name="Date Placeholder 3"/>
          <p:cNvSpPr>
            <a:spLocks noGrp="1"/>
          </p:cNvSpPr>
          <p:nvPr>
            <p:ph type="dt" sz="quarter" idx="10"/>
          </p:nvPr>
        </p:nvSpPr>
        <p:spPr bwMode="auto">
          <a:noFill/>
          <a:ln>
            <a:miter lim="800000"/>
            <a:headEnd/>
            <a:tailEnd/>
          </a:ln>
        </p:spPr>
        <p:txBody>
          <a:bodyPr/>
          <a:lstStyle/>
          <a:p>
            <a:fld id="{547A7158-8C62-4024-93D4-02C7FC1C8866}" type="datetime1">
              <a:rPr lang="en-US" smtClean="0"/>
              <a:pPr/>
              <a:t>9/10/2012</a:t>
            </a:fld>
            <a:endParaRPr lang="en-US" smtClean="0"/>
          </a:p>
        </p:txBody>
      </p:sp>
      <p:sp>
        <p:nvSpPr>
          <p:cNvPr id="7" name="Footer Placeholder 4"/>
          <p:cNvSpPr>
            <a:spLocks noGrp="1"/>
          </p:cNvSpPr>
          <p:nvPr>
            <p:ph type="ftr" sz="quarter" idx="11"/>
          </p:nvPr>
        </p:nvSpPr>
        <p:spPr/>
        <p:txBody>
          <a:bodyPr/>
          <a:lstStyle/>
          <a:p>
            <a:pPr>
              <a:defRPr/>
            </a:pPr>
            <a:r>
              <a:rPr lang="en-US" smtClean="0"/>
              <a:t>Internetworking and Dist. Systems</a:t>
            </a:r>
            <a:endParaRPr lang="en-US"/>
          </a:p>
        </p:txBody>
      </p:sp>
      <p:sp>
        <p:nvSpPr>
          <p:cNvPr id="21553" name="Slide Number Placeholder 5"/>
          <p:cNvSpPr>
            <a:spLocks noGrp="1"/>
          </p:cNvSpPr>
          <p:nvPr>
            <p:ph type="sldNum" sz="quarter" idx="12"/>
          </p:nvPr>
        </p:nvSpPr>
        <p:spPr bwMode="auto">
          <a:noFill/>
          <a:ln>
            <a:miter lim="800000"/>
            <a:headEnd/>
            <a:tailEnd/>
          </a:ln>
        </p:spPr>
        <p:txBody>
          <a:bodyPr/>
          <a:lstStyle/>
          <a:p>
            <a:fld id="{F82F8730-9F62-4128-8C97-3C3714E16A9B}" type="slidenum">
              <a:rPr lang="en-US" smtClean="0"/>
              <a:pPr/>
              <a:t>9</a:t>
            </a:fld>
            <a:endParaRPr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1071</TotalTime>
  <Words>1707</Words>
  <Application>Microsoft Office PowerPoint</Application>
  <PresentationFormat>On-screen Show (4:3)</PresentationFormat>
  <Paragraphs>439</Paragraphs>
  <Slides>32</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Solstice</vt:lpstr>
      <vt:lpstr>VISIO</vt:lpstr>
      <vt:lpstr>CSCI 558L Lecture 5: Network Performance</vt:lpstr>
      <vt:lpstr>Bandwidth Metrics</vt:lpstr>
      <vt:lpstr>Bandwidth Metrics</vt:lpstr>
      <vt:lpstr>Bulk Transfer Capacity</vt:lpstr>
      <vt:lpstr>Passive vs. Active measurement  </vt:lpstr>
      <vt:lpstr>Measurement Techniques</vt:lpstr>
      <vt:lpstr>Measurement Technique Examples</vt:lpstr>
      <vt:lpstr>Packet Dispersion Technique</vt:lpstr>
      <vt:lpstr>Packet Dispersion Technique</vt:lpstr>
      <vt:lpstr>Self-Loading Periodic Streams(SLOPS)</vt:lpstr>
      <vt:lpstr>Variable Packet Size (VPS) Technique</vt:lpstr>
      <vt:lpstr>VPS technique cont.</vt:lpstr>
      <vt:lpstr>VPS Technology</vt:lpstr>
      <vt:lpstr>TCP Simulation and Path Flooding</vt:lpstr>
      <vt:lpstr>TCP Simulation and Path Flooding</vt:lpstr>
      <vt:lpstr>Laboratory 4</vt:lpstr>
      <vt:lpstr>IPERF</vt:lpstr>
      <vt:lpstr>Command line option</vt:lpstr>
      <vt:lpstr>Command line option</vt:lpstr>
      <vt:lpstr>Command line option</vt:lpstr>
      <vt:lpstr>Command line option</vt:lpstr>
      <vt:lpstr>Command line option</vt:lpstr>
      <vt:lpstr>Command line option</vt:lpstr>
      <vt:lpstr>Command line option</vt:lpstr>
      <vt:lpstr>Command line option</vt:lpstr>
      <vt:lpstr>Command line option</vt:lpstr>
      <vt:lpstr>PowerPoint Presentation</vt:lpstr>
      <vt:lpstr>Laboratory 4: Reliable File Transfer</vt:lpstr>
      <vt:lpstr>Problem: TCP congestion control</vt:lpstr>
      <vt:lpstr>Laboratory 4: Fast and Reliable FTP</vt:lpstr>
      <vt:lpstr>Laboratory 4: Fast and Reliable FTP</vt:lpstr>
      <vt:lpstr>Next</vt:lpstr>
    </vt:vector>
  </TitlesOfParts>
  <Company>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558L</dc:title>
  <dc:creator>User</dc:creator>
  <cp:lastModifiedBy>office</cp:lastModifiedBy>
  <cp:revision>116</cp:revision>
  <dcterms:created xsi:type="dcterms:W3CDTF">2010-01-11T18:33:02Z</dcterms:created>
  <dcterms:modified xsi:type="dcterms:W3CDTF">2012-09-11T05:55:56Z</dcterms:modified>
</cp:coreProperties>
</file>