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43" r:id="rId3"/>
    <p:sldId id="316" r:id="rId4"/>
    <p:sldId id="344" r:id="rId5"/>
    <p:sldId id="345" r:id="rId6"/>
    <p:sldId id="346" r:id="rId7"/>
    <p:sldId id="348" r:id="rId8"/>
    <p:sldId id="349" r:id="rId9"/>
    <p:sldId id="356" r:id="rId10"/>
    <p:sldId id="357" r:id="rId11"/>
    <p:sldId id="397" r:id="rId12"/>
    <p:sldId id="398" r:id="rId13"/>
    <p:sldId id="399" r:id="rId14"/>
    <p:sldId id="400" r:id="rId15"/>
    <p:sldId id="401" r:id="rId16"/>
    <p:sldId id="403" r:id="rId17"/>
    <p:sldId id="405" r:id="rId18"/>
    <p:sldId id="408" r:id="rId19"/>
    <p:sldId id="409" r:id="rId20"/>
    <p:sldId id="411" r:id="rId21"/>
    <p:sldId id="412" r:id="rId22"/>
    <p:sldId id="415" r:id="rId23"/>
    <p:sldId id="416" r:id="rId24"/>
    <p:sldId id="423" r:id="rId25"/>
    <p:sldId id="424" r:id="rId26"/>
    <p:sldId id="425" r:id="rId27"/>
    <p:sldId id="429" r:id="rId28"/>
    <p:sldId id="433" r:id="rId29"/>
    <p:sldId id="434" r:id="rId30"/>
    <p:sldId id="435" r:id="rId31"/>
    <p:sldId id="437" r:id="rId32"/>
    <p:sldId id="438" r:id="rId33"/>
    <p:sldId id="439" r:id="rId34"/>
    <p:sldId id="440" r:id="rId35"/>
    <p:sldId id="443" r:id="rId36"/>
    <p:sldId id="44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C6A1822-21B9-427B-819B-BF86CDE110CA}" type="datetimeFigureOut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ADBC4EB-7D8C-4744-AFF8-A52D76BD9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9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F9A2CE-EAC8-4BE9-B293-63CB58FF0452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9D7FB-99EF-4368-8769-641198EB725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BC4EB-7D8C-4744-AFF8-A52D76BD9D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02B7-A243-4CD3-899C-3BDB8225E9F8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55FA9-B5D9-4107-AD60-415A59648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8EC84-E77E-4940-AB06-5429F064B0DE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F5868-2310-43EF-9B9C-180A1F2B7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B7E7-71E8-4550-9952-6EB4B8545C62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726B9-0092-44D3-B45F-7E5F2AFA1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9144-0CBB-44FE-9A99-A52FAB012930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188C0-4B6F-457E-892A-B7D75A22C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1C08-F3F7-4F0A-B483-9F848615D878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5DD39-E1BC-4FF5-865A-17AAB715E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A6E6-FFFD-4E34-B61C-34A32BF44CDA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A8A1-7C34-4784-B139-68BFAFDBF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7602-C556-4A13-9EB0-273F34284058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9E4B-1658-4D7B-A46C-79815C84B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8759-E484-44C2-A680-8B9284A02D55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4BBE-DD2C-4D79-BD9C-5F094BE08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F3F6-CA00-477E-8C6F-911D55599C5C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15C2B-1EA5-40ED-A78D-F19B55E25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61FFE-0F1A-487B-9CAA-FE1009D41648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7DBE-CD69-43EE-9597-AFF91A71A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  <a:cs typeface="Arial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0A35-2080-482B-9D1E-5164D3B94BDD}" type="datetime1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62A9-2448-4240-BD83-CA23F7CB7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7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7704653F-44CE-4CD8-B5CC-D0F98169F440}" type="datetime1">
              <a:rPr lang="en-US"/>
              <a:pPr>
                <a:defRPr/>
              </a:pPr>
              <a:t>9/10/2012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53091F01-11F5-4C02-BCF3-C6092AFA733D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6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6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5: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Transport Layer</a:t>
            </a:r>
            <a:endParaRPr 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6CB084-9C38-4682-8508-18FD3E760B7C}" type="datetime1">
              <a:rPr lang="en-US" smtClean="0">
                <a:cs typeface="Arial" pitchFamily="34" charset="0"/>
              </a:rPr>
              <a:pPr/>
              <a:t>9/10/2012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FA9818-84D0-4BC1-8CAF-AAD18DFBB59D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267200" y="6172200"/>
            <a:ext cx="4724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i="1">
                <a:latin typeface="Gill Sans MT" pitchFamily="34" charset="0"/>
              </a:rPr>
              <a:t>Slides adopted Computer Networking: A Top Down Approach 5th edition. Jim Kurose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UDP: more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sz="2000" smtClean="0"/>
              <a:t>often used for streaming multimedia apps</a:t>
            </a:r>
          </a:p>
          <a:p>
            <a:pPr lvl="1"/>
            <a:r>
              <a:rPr lang="en-US" sz="2000" smtClean="0"/>
              <a:t>loss tolerant</a:t>
            </a:r>
          </a:p>
          <a:p>
            <a:pPr lvl="1"/>
            <a:r>
              <a:rPr lang="en-US" sz="2000" smtClean="0"/>
              <a:t>rate sensitive</a:t>
            </a:r>
          </a:p>
          <a:p>
            <a:r>
              <a:rPr lang="en-US" sz="2400" smtClean="0"/>
              <a:t>other UDP uses</a:t>
            </a:r>
          </a:p>
          <a:p>
            <a:pPr lvl="1"/>
            <a:r>
              <a:rPr lang="en-US" sz="2000" smtClean="0"/>
              <a:t>DNS</a:t>
            </a:r>
          </a:p>
          <a:p>
            <a:pPr lvl="1"/>
            <a:r>
              <a:rPr lang="en-US" sz="2000" smtClean="0"/>
              <a:t>SNMP</a:t>
            </a:r>
            <a:endParaRPr lang="en-US" sz="1800" smtClean="0"/>
          </a:p>
          <a:p>
            <a:r>
              <a:rPr lang="en-US" sz="2000" smtClean="0"/>
              <a:t>reliable transfer over UDP: add reliability at application layer</a:t>
            </a:r>
          </a:p>
          <a:p>
            <a:pPr lvl="1"/>
            <a:r>
              <a:rPr lang="en-US" sz="2000" smtClean="0"/>
              <a:t>application-specific error recovery!</a:t>
            </a:r>
          </a:p>
        </p:txBody>
      </p:sp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D4F593-90C1-4306-8C1F-ADE934D9716D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251450" y="21177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7031038" y="2117725"/>
            <a:ext cx="1452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dest port #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V="1">
            <a:off x="5248275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6407150" y="1665288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6124575" y="3951288"/>
            <a:ext cx="1501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Application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37" name="Text Box 19"/>
          <p:cNvSpPr txBox="1">
            <a:spLocks noChangeArrowheads="1"/>
          </p:cNvSpPr>
          <p:nvPr/>
        </p:nvSpPr>
        <p:spPr bwMode="auto">
          <a:xfrm>
            <a:off x="5695950" y="5518150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UDP segment format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38" name="Line 20"/>
          <p:cNvSpPr>
            <a:spLocks noChangeShapeType="1"/>
          </p:cNvSpPr>
          <p:nvPr/>
        </p:nvSpPr>
        <p:spPr bwMode="auto">
          <a:xfrm flipV="1">
            <a:off x="6905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22"/>
          <p:cNvSpPr txBox="1">
            <a:spLocks noChangeArrowheads="1"/>
          </p:cNvSpPr>
          <p:nvPr/>
        </p:nvSpPr>
        <p:spPr bwMode="auto">
          <a:xfrm>
            <a:off x="5632450" y="2508250"/>
            <a:ext cx="850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length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0" name="Text Box 23"/>
          <p:cNvSpPr txBox="1">
            <a:spLocks noChangeArrowheads="1"/>
          </p:cNvSpPr>
          <p:nvPr/>
        </p:nvSpPr>
        <p:spPr bwMode="auto">
          <a:xfrm>
            <a:off x="7180263" y="2498725"/>
            <a:ext cx="1208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checksum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1" name="Text Box 24"/>
          <p:cNvSpPr txBox="1">
            <a:spLocks noChangeArrowheads="1"/>
          </p:cNvSpPr>
          <p:nvPr/>
        </p:nvSpPr>
        <p:spPr bwMode="auto">
          <a:xfrm>
            <a:off x="3497263" y="2212975"/>
            <a:ext cx="16081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Length, in</a:t>
            </a:r>
          </a:p>
          <a:p>
            <a:pPr algn="r"/>
            <a:r>
              <a:rPr lang="en-US"/>
              <a:t>bytes of UDP</a:t>
            </a:r>
          </a:p>
          <a:p>
            <a:pPr algn="r"/>
            <a:r>
              <a:rPr lang="en-US"/>
              <a:t>segment,</a:t>
            </a:r>
          </a:p>
          <a:p>
            <a:pPr algn="r"/>
            <a:r>
              <a:rPr lang="en-US"/>
              <a:t>including</a:t>
            </a:r>
          </a:p>
          <a:p>
            <a:pPr algn="r"/>
            <a:r>
              <a:rPr lang="en-US"/>
              <a:t>header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2" name="Line 25"/>
          <p:cNvSpPr>
            <a:spLocks noChangeShapeType="1"/>
          </p:cNvSpPr>
          <p:nvPr/>
        </p:nvSpPr>
        <p:spPr bwMode="auto">
          <a:xfrm>
            <a:off x="4981575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TCP: Overview   </a:t>
            </a:r>
            <a:r>
              <a:rPr lang="en-US" sz="2000" smtClean="0"/>
              <a:t>RFCs: 793, 1122, 1323, 2018, 2581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3581400"/>
          </a:xfrm>
        </p:spPr>
        <p:txBody>
          <a:bodyPr/>
          <a:lstStyle/>
          <a:p>
            <a:r>
              <a:rPr lang="en-US" sz="1800" smtClean="0">
                <a:solidFill>
                  <a:srgbClr val="FF0000"/>
                </a:solidFill>
              </a:rPr>
              <a:t>full duplex data:</a:t>
            </a:r>
            <a:endParaRPr lang="en-US" sz="1800" smtClean="0"/>
          </a:p>
          <a:p>
            <a:pPr lvl="1"/>
            <a:r>
              <a:rPr lang="en-US" sz="1600" smtClean="0"/>
              <a:t>bi-directional data flow in same connection</a:t>
            </a:r>
          </a:p>
          <a:p>
            <a:pPr lvl="1"/>
            <a:r>
              <a:rPr lang="en-US" sz="1600" smtClean="0"/>
              <a:t>MSS: maximum segment size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connection-oriented:</a:t>
            </a:r>
            <a:r>
              <a:rPr lang="en-US" sz="1800" smtClean="0"/>
              <a:t> </a:t>
            </a:r>
          </a:p>
          <a:p>
            <a:pPr lvl="1"/>
            <a:r>
              <a:rPr lang="en-US" sz="1600" smtClean="0"/>
              <a:t>handshaking (exchange of control msgs) init’s sender, receiver state before data exchange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flow controlled:</a:t>
            </a:r>
          </a:p>
          <a:p>
            <a:pPr lvl="1"/>
            <a:r>
              <a:rPr lang="en-US" sz="1600" smtClean="0"/>
              <a:t>sender will not overwhelm receiver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3352800"/>
          </a:xfrm>
        </p:spPr>
        <p:txBody>
          <a:bodyPr/>
          <a:lstStyle/>
          <a:p>
            <a:r>
              <a:rPr lang="en-US" sz="1800" smtClean="0">
                <a:solidFill>
                  <a:srgbClr val="FF0000"/>
                </a:solidFill>
              </a:rPr>
              <a:t>point-to-point:</a:t>
            </a:r>
            <a:endParaRPr lang="en-US" sz="1800" smtClean="0"/>
          </a:p>
          <a:p>
            <a:pPr lvl="1"/>
            <a:r>
              <a:rPr lang="en-US" sz="1600" smtClean="0"/>
              <a:t>one sender, one receiver</a:t>
            </a:r>
            <a:r>
              <a:rPr lang="en-US" sz="160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reliable, in-order </a:t>
            </a:r>
            <a:r>
              <a:rPr lang="en-US" sz="1800" i="1" smtClean="0">
                <a:solidFill>
                  <a:srgbClr val="FF0000"/>
                </a:solidFill>
              </a:rPr>
              <a:t>byte steam:</a:t>
            </a:r>
            <a:endParaRPr lang="en-US" sz="1800" i="1" smtClean="0"/>
          </a:p>
          <a:p>
            <a:pPr lvl="1"/>
            <a:r>
              <a:rPr lang="en-US" sz="1600" smtClean="0"/>
              <a:t>no “message boundaries”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pipelined:</a:t>
            </a:r>
            <a:endParaRPr lang="en-US" sz="1800" smtClean="0"/>
          </a:p>
          <a:p>
            <a:pPr lvl="1"/>
            <a:r>
              <a:rPr lang="en-US" sz="1600" smtClean="0"/>
              <a:t>TCP congestion and flow control set window size</a:t>
            </a:r>
          </a:p>
          <a:p>
            <a:r>
              <a:rPr lang="en-US" sz="1800" i="1" smtClean="0">
                <a:solidFill>
                  <a:srgbClr val="FF0000"/>
                </a:solidFill>
              </a:rPr>
              <a:t>send &amp; receive buffers</a:t>
            </a:r>
            <a:endParaRPr lang="en-US" sz="1800" i="1" smtClean="0"/>
          </a:p>
          <a:p>
            <a:endParaRPr lang="en-US" sz="1800" smtClean="0"/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BABB40-1F32-4EE9-AC64-998CEFB925DE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974850" y="5181600"/>
          <a:ext cx="60261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6602400" imgH="1122840" progId="Visio.Drawing.11">
                  <p:embed/>
                </p:oleObj>
              </mc:Choice>
              <mc:Fallback>
                <p:oleObj name="VISIO" r:id="rId4" imgW="6602400" imgH="11228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5181600"/>
                        <a:ext cx="602615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TCP segment structure</a:t>
            </a:r>
            <a:endParaRPr lang="en-US" smtClean="0"/>
          </a:p>
        </p:txBody>
      </p:sp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695D6D-A205-47C3-AFD0-43309D6A0583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31749" name="Group 58"/>
          <p:cNvGrpSpPr>
            <a:grpSpLocks/>
          </p:cNvGrpSpPr>
          <p:nvPr/>
        </p:nvGrpSpPr>
        <p:grpSpPr bwMode="auto">
          <a:xfrm>
            <a:off x="1644650" y="1103313"/>
            <a:ext cx="6961188" cy="5330825"/>
            <a:chOff x="633581" y="1103313"/>
            <a:chExt cx="7924563" cy="5330825"/>
          </a:xfrm>
        </p:grpSpPr>
        <p:grpSp>
          <p:nvGrpSpPr>
            <p:cNvPr id="31750" name="Group 3"/>
            <p:cNvGrpSpPr>
              <a:grpSpLocks/>
            </p:cNvGrpSpPr>
            <p:nvPr/>
          </p:nvGrpSpPr>
          <p:grpSpPr bwMode="auto">
            <a:xfrm>
              <a:off x="2759075" y="1103313"/>
              <a:ext cx="4089400" cy="5330825"/>
              <a:chOff x="2818" y="659"/>
              <a:chExt cx="2576" cy="3358"/>
            </a:xfrm>
          </p:grpSpPr>
          <p:sp>
            <p:nvSpPr>
              <p:cNvPr id="31766" name="Rectangle 4"/>
              <p:cNvSpPr>
                <a:spLocks noChangeArrowheads="1"/>
              </p:cNvSpPr>
              <p:nvPr/>
            </p:nvSpPr>
            <p:spPr bwMode="auto">
              <a:xfrm>
                <a:off x="2905" y="917"/>
                <a:ext cx="2489" cy="303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1767" name="Rectangle 5"/>
              <p:cNvSpPr>
                <a:spLocks noChangeArrowheads="1"/>
              </p:cNvSpPr>
              <p:nvPr/>
            </p:nvSpPr>
            <p:spPr bwMode="auto">
              <a:xfrm>
                <a:off x="2851" y="990"/>
                <a:ext cx="2489" cy="30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68" name="Text Box 6"/>
              <p:cNvSpPr txBox="1">
                <a:spLocks noChangeArrowheads="1"/>
              </p:cNvSpPr>
              <p:nvPr/>
            </p:nvSpPr>
            <p:spPr bwMode="auto">
              <a:xfrm>
                <a:off x="2886" y="968"/>
                <a:ext cx="88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source port #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69" name="Text Box 7"/>
              <p:cNvSpPr txBox="1">
                <a:spLocks noChangeArrowheads="1"/>
              </p:cNvSpPr>
              <p:nvPr/>
            </p:nvSpPr>
            <p:spPr bwMode="auto">
              <a:xfrm>
                <a:off x="4198" y="971"/>
                <a:ext cx="73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dest port #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31770" name="Line 8"/>
              <p:cNvSpPr>
                <a:spLocks noChangeShapeType="1"/>
              </p:cNvSpPr>
              <p:nvPr/>
            </p:nvSpPr>
            <p:spPr bwMode="auto">
              <a:xfrm>
                <a:off x="2853" y="1226"/>
                <a:ext cx="2486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9"/>
              <p:cNvSpPr>
                <a:spLocks noChangeShapeType="1"/>
              </p:cNvSpPr>
              <p:nvPr/>
            </p:nvSpPr>
            <p:spPr bwMode="auto">
              <a:xfrm flipV="1">
                <a:off x="2849" y="1465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Line 10"/>
              <p:cNvSpPr>
                <a:spLocks noChangeShapeType="1"/>
              </p:cNvSpPr>
              <p:nvPr/>
            </p:nvSpPr>
            <p:spPr bwMode="auto">
              <a:xfrm flipV="1">
                <a:off x="4075" y="990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Text Box 11"/>
              <p:cNvSpPr txBox="1">
                <a:spLocks noChangeArrowheads="1"/>
              </p:cNvSpPr>
              <p:nvPr/>
            </p:nvSpPr>
            <p:spPr bwMode="auto">
              <a:xfrm>
                <a:off x="3758" y="659"/>
                <a:ext cx="45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32 bits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74" name="Line 12"/>
              <p:cNvSpPr>
                <a:spLocks noChangeShapeType="1"/>
              </p:cNvSpPr>
              <p:nvPr/>
            </p:nvSpPr>
            <p:spPr bwMode="auto">
              <a:xfrm>
                <a:off x="4417" y="811"/>
                <a:ext cx="899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5" name="Line 13"/>
              <p:cNvSpPr>
                <a:spLocks noChangeShapeType="1"/>
              </p:cNvSpPr>
              <p:nvPr/>
            </p:nvSpPr>
            <p:spPr bwMode="auto">
              <a:xfrm rot="10800000">
                <a:off x="2837" y="818"/>
                <a:ext cx="8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6" name="Text Box 14"/>
              <p:cNvSpPr txBox="1">
                <a:spLocks noChangeArrowheads="1"/>
              </p:cNvSpPr>
              <p:nvPr/>
            </p:nvSpPr>
            <p:spPr bwMode="auto">
              <a:xfrm>
                <a:off x="3475" y="2845"/>
                <a:ext cx="1052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application</a:t>
                </a:r>
              </a:p>
              <a:p>
                <a:r>
                  <a:rPr lang="en-US" sz="1400"/>
                  <a:t>data </a:t>
                </a:r>
              </a:p>
              <a:p>
                <a:r>
                  <a:rPr lang="en-US" sz="1400"/>
                  <a:t>(variable length)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77" name="Text Box 15"/>
              <p:cNvSpPr txBox="1">
                <a:spLocks noChangeArrowheads="1"/>
              </p:cNvSpPr>
              <p:nvPr/>
            </p:nvSpPr>
            <p:spPr bwMode="auto">
              <a:xfrm>
                <a:off x="3250" y="1213"/>
                <a:ext cx="156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sequence number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78" name="Line 16"/>
              <p:cNvSpPr>
                <a:spLocks noChangeShapeType="1"/>
              </p:cNvSpPr>
              <p:nvPr/>
            </p:nvSpPr>
            <p:spPr bwMode="auto">
              <a:xfrm flipV="1">
                <a:off x="2855" y="1705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Text Box 17"/>
              <p:cNvSpPr txBox="1">
                <a:spLocks noChangeArrowheads="1"/>
              </p:cNvSpPr>
              <p:nvPr/>
            </p:nvSpPr>
            <p:spPr bwMode="auto">
              <a:xfrm>
                <a:off x="2998" y="1465"/>
                <a:ext cx="214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acknowledgement number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31780" name="Line 18"/>
              <p:cNvSpPr>
                <a:spLocks noChangeShapeType="1"/>
              </p:cNvSpPr>
              <p:nvPr/>
            </p:nvSpPr>
            <p:spPr bwMode="auto">
              <a:xfrm flipV="1">
                <a:off x="2852" y="1954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Line 19"/>
              <p:cNvSpPr>
                <a:spLocks noChangeShapeType="1"/>
              </p:cNvSpPr>
              <p:nvPr/>
            </p:nvSpPr>
            <p:spPr bwMode="auto">
              <a:xfrm flipV="1">
                <a:off x="2849" y="2200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Line 20"/>
              <p:cNvSpPr>
                <a:spLocks noChangeShapeType="1"/>
              </p:cNvSpPr>
              <p:nvPr/>
            </p:nvSpPr>
            <p:spPr bwMode="auto">
              <a:xfrm flipV="1">
                <a:off x="2849" y="2554"/>
                <a:ext cx="24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3" name="Line 21"/>
              <p:cNvSpPr>
                <a:spLocks noChangeShapeType="1"/>
              </p:cNvSpPr>
              <p:nvPr/>
            </p:nvSpPr>
            <p:spPr bwMode="auto">
              <a:xfrm flipH="1" flipV="1">
                <a:off x="4084" y="1707"/>
                <a:ext cx="3" cy="4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Text Box 22"/>
              <p:cNvSpPr txBox="1">
                <a:spLocks noChangeArrowheads="1"/>
              </p:cNvSpPr>
              <p:nvPr/>
            </p:nvSpPr>
            <p:spPr bwMode="auto">
              <a:xfrm>
                <a:off x="4126" y="1712"/>
                <a:ext cx="9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Receive window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31785" name="Text Box 23"/>
              <p:cNvSpPr txBox="1">
                <a:spLocks noChangeArrowheads="1"/>
              </p:cNvSpPr>
              <p:nvPr/>
            </p:nvSpPr>
            <p:spPr bwMode="auto">
              <a:xfrm>
                <a:off x="4177" y="1961"/>
                <a:ext cx="83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Urg data pnter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31786" name="Text Box 24"/>
              <p:cNvSpPr txBox="1">
                <a:spLocks noChangeArrowheads="1"/>
              </p:cNvSpPr>
              <p:nvPr/>
            </p:nvSpPr>
            <p:spPr bwMode="auto">
              <a:xfrm>
                <a:off x="3084" y="1949"/>
                <a:ext cx="62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checksum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31787" name="Text Box 25"/>
              <p:cNvSpPr txBox="1">
                <a:spLocks noChangeArrowheads="1"/>
              </p:cNvSpPr>
              <p:nvPr/>
            </p:nvSpPr>
            <p:spPr bwMode="auto">
              <a:xfrm>
                <a:off x="3935" y="1730"/>
                <a:ext cx="20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F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88" name="Line 26"/>
              <p:cNvSpPr>
                <a:spLocks noChangeShapeType="1"/>
              </p:cNvSpPr>
              <p:nvPr/>
            </p:nvSpPr>
            <p:spPr bwMode="auto">
              <a:xfrm flipV="1">
                <a:off x="3985" y="1701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9" name="Line 27"/>
              <p:cNvSpPr>
                <a:spLocks noChangeShapeType="1"/>
              </p:cNvSpPr>
              <p:nvPr/>
            </p:nvSpPr>
            <p:spPr bwMode="auto">
              <a:xfrm flipV="1">
                <a:off x="3883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28"/>
              <p:cNvSpPr>
                <a:spLocks noChangeShapeType="1"/>
              </p:cNvSpPr>
              <p:nvPr/>
            </p:nvSpPr>
            <p:spPr bwMode="auto">
              <a:xfrm flipV="1">
                <a:off x="3778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1" name="Line 29"/>
              <p:cNvSpPr>
                <a:spLocks noChangeShapeType="1"/>
              </p:cNvSpPr>
              <p:nvPr/>
            </p:nvSpPr>
            <p:spPr bwMode="auto">
              <a:xfrm flipV="1">
                <a:off x="3676" y="1707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Line 30"/>
              <p:cNvSpPr>
                <a:spLocks noChangeShapeType="1"/>
              </p:cNvSpPr>
              <p:nvPr/>
            </p:nvSpPr>
            <p:spPr bwMode="auto">
              <a:xfrm flipV="1">
                <a:off x="3577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31"/>
              <p:cNvSpPr>
                <a:spLocks noChangeShapeType="1"/>
              </p:cNvSpPr>
              <p:nvPr/>
            </p:nvSpPr>
            <p:spPr bwMode="auto">
              <a:xfrm flipV="1">
                <a:off x="3469" y="1710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Text Box 32"/>
              <p:cNvSpPr txBox="1">
                <a:spLocks noChangeArrowheads="1"/>
              </p:cNvSpPr>
              <p:nvPr/>
            </p:nvSpPr>
            <p:spPr bwMode="auto">
              <a:xfrm>
                <a:off x="3828" y="1727"/>
                <a:ext cx="20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95" name="Text Box 33"/>
              <p:cNvSpPr txBox="1">
                <a:spLocks noChangeArrowheads="1"/>
              </p:cNvSpPr>
              <p:nvPr/>
            </p:nvSpPr>
            <p:spPr bwMode="auto">
              <a:xfrm>
                <a:off x="3727" y="1727"/>
                <a:ext cx="2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R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96" name="Text Box 34"/>
              <p:cNvSpPr txBox="1">
                <a:spLocks noChangeArrowheads="1"/>
              </p:cNvSpPr>
              <p:nvPr/>
            </p:nvSpPr>
            <p:spPr bwMode="auto">
              <a:xfrm>
                <a:off x="3628" y="1724"/>
                <a:ext cx="20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P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97" name="Text Box 35"/>
              <p:cNvSpPr txBox="1">
                <a:spLocks noChangeArrowheads="1"/>
              </p:cNvSpPr>
              <p:nvPr/>
            </p:nvSpPr>
            <p:spPr bwMode="auto">
              <a:xfrm>
                <a:off x="3519" y="1724"/>
                <a:ext cx="20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A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31798" name="Text Box 36"/>
              <p:cNvSpPr txBox="1">
                <a:spLocks noChangeArrowheads="1"/>
              </p:cNvSpPr>
              <p:nvPr/>
            </p:nvSpPr>
            <p:spPr bwMode="auto">
              <a:xfrm>
                <a:off x="3417" y="1724"/>
                <a:ext cx="21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U</a:t>
                </a:r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70710" name="Text Box 37"/>
              <p:cNvSpPr txBox="1">
                <a:spLocks noChangeArrowheads="1"/>
              </p:cNvSpPr>
              <p:nvPr/>
            </p:nvSpPr>
            <p:spPr bwMode="auto">
              <a:xfrm>
                <a:off x="2818" y="1665"/>
                <a:ext cx="359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>
                    <a:latin typeface="Arial" charset="0"/>
                    <a:cs typeface="Arial" charset="0"/>
                  </a:rPr>
                  <a:t>head</a:t>
                </a:r>
              </a:p>
              <a:p>
                <a:pPr>
                  <a:defRPr/>
                </a:pPr>
                <a:r>
                  <a:rPr lang="en-US" sz="1050">
                    <a:latin typeface="Arial" charset="0"/>
                    <a:cs typeface="Arial" charset="0"/>
                  </a:rPr>
                  <a:t>len</a:t>
                </a:r>
                <a:endParaRPr lang="en-US" sz="12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70711" name="Text Box 38"/>
              <p:cNvSpPr txBox="1">
                <a:spLocks noChangeArrowheads="1"/>
              </p:cNvSpPr>
              <p:nvPr/>
            </p:nvSpPr>
            <p:spPr bwMode="auto">
              <a:xfrm>
                <a:off x="3121" y="1665"/>
                <a:ext cx="35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>
                    <a:latin typeface="Arial" charset="0"/>
                    <a:cs typeface="Arial" charset="0"/>
                  </a:rPr>
                  <a:t>not</a:t>
                </a:r>
              </a:p>
              <a:p>
                <a:pPr>
                  <a:defRPr/>
                </a:pPr>
                <a:r>
                  <a:rPr lang="en-US" sz="1050">
                    <a:latin typeface="Arial" charset="0"/>
                    <a:cs typeface="Arial" charset="0"/>
                  </a:rPr>
                  <a:t>used</a:t>
                </a:r>
                <a:endParaRPr lang="en-US" sz="12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1801" name="Line 39"/>
              <p:cNvSpPr>
                <a:spLocks noChangeShapeType="1"/>
              </p:cNvSpPr>
              <p:nvPr/>
            </p:nvSpPr>
            <p:spPr bwMode="auto">
              <a:xfrm flipV="1">
                <a:off x="3151" y="1704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2" name="Text Box 40"/>
              <p:cNvSpPr txBox="1">
                <a:spLocks noChangeArrowheads="1"/>
              </p:cNvSpPr>
              <p:nvPr/>
            </p:nvSpPr>
            <p:spPr bwMode="auto">
              <a:xfrm>
                <a:off x="3098" y="2266"/>
                <a:ext cx="153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Options (variable length)</a:t>
                </a:r>
                <a:endParaRPr lang="en-US" sz="1600">
                  <a:latin typeface="Times New Roman" pitchFamily="18" charset="0"/>
                </a:endParaRPr>
              </a:p>
            </p:txBody>
          </p:sp>
        </p:grpSp>
        <p:sp>
          <p:nvSpPr>
            <p:cNvPr id="31751" name="Text Box 41"/>
            <p:cNvSpPr txBox="1">
              <a:spLocks noChangeArrowheads="1"/>
            </p:cNvSpPr>
            <p:nvPr/>
          </p:nvSpPr>
          <p:spPr bwMode="auto">
            <a:xfrm>
              <a:off x="713249" y="1431925"/>
              <a:ext cx="17521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URG: urgent data </a:t>
              </a:r>
            </a:p>
            <a:p>
              <a:pPr algn="r"/>
              <a:r>
                <a:rPr lang="en-US" sz="1200"/>
                <a:t>(generally not used)</a:t>
              </a:r>
              <a:endParaRPr lang="en-US" sz="700">
                <a:latin typeface="Times New Roman" pitchFamily="18" charset="0"/>
              </a:endParaRPr>
            </a:p>
          </p:txBody>
        </p:sp>
        <p:sp>
          <p:nvSpPr>
            <p:cNvPr id="31752" name="Text Box 42"/>
            <p:cNvSpPr txBox="1">
              <a:spLocks noChangeArrowheads="1"/>
            </p:cNvSpPr>
            <p:nvPr/>
          </p:nvSpPr>
          <p:spPr bwMode="auto">
            <a:xfrm>
              <a:off x="1253708" y="2155825"/>
              <a:ext cx="11640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ACK: ACK #</a:t>
              </a:r>
            </a:p>
            <a:p>
              <a:pPr algn="r"/>
              <a:r>
                <a:rPr lang="en-US" sz="1200"/>
                <a:t>valid</a:t>
              </a:r>
              <a:endParaRPr lang="en-US" sz="700">
                <a:latin typeface="Times New Roman" pitchFamily="18" charset="0"/>
              </a:endParaRPr>
            </a:p>
          </p:txBody>
        </p:sp>
        <p:sp>
          <p:nvSpPr>
            <p:cNvPr id="31753" name="Text Box 43"/>
            <p:cNvSpPr txBox="1">
              <a:spLocks noChangeArrowheads="1"/>
            </p:cNvSpPr>
            <p:nvPr/>
          </p:nvSpPr>
          <p:spPr bwMode="auto">
            <a:xfrm>
              <a:off x="633581" y="2832100"/>
              <a:ext cx="18032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PSH: push data now</a:t>
              </a:r>
            </a:p>
            <a:p>
              <a:pPr algn="r"/>
              <a:r>
                <a:rPr lang="en-US" sz="1200"/>
                <a:t>(generally not used)</a:t>
              </a:r>
            </a:p>
          </p:txBody>
        </p:sp>
        <p:sp>
          <p:nvSpPr>
            <p:cNvPr id="31754" name="Text Box 44"/>
            <p:cNvSpPr txBox="1">
              <a:spLocks noChangeArrowheads="1"/>
            </p:cNvSpPr>
            <p:nvPr/>
          </p:nvSpPr>
          <p:spPr bwMode="auto">
            <a:xfrm>
              <a:off x="926345" y="3632200"/>
              <a:ext cx="152951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RST, SYN, FIN:</a:t>
              </a:r>
            </a:p>
            <a:p>
              <a:pPr algn="r"/>
              <a:r>
                <a:rPr lang="en-US" sz="1200"/>
                <a:t>connection estab</a:t>
              </a:r>
            </a:p>
            <a:p>
              <a:pPr algn="r"/>
              <a:r>
                <a:rPr lang="en-US" sz="1200"/>
                <a:t>(setup, teardown</a:t>
              </a:r>
            </a:p>
            <a:p>
              <a:pPr algn="r"/>
              <a:r>
                <a:rPr lang="en-US" sz="1200"/>
                <a:t>commands)</a:t>
              </a:r>
            </a:p>
          </p:txBody>
        </p:sp>
        <p:sp>
          <p:nvSpPr>
            <p:cNvPr id="31755" name="Line 45"/>
            <p:cNvSpPr>
              <a:spLocks noChangeShapeType="1"/>
            </p:cNvSpPr>
            <p:nvPr/>
          </p:nvSpPr>
          <p:spPr bwMode="auto">
            <a:xfrm>
              <a:off x="2371725" y="1800225"/>
              <a:ext cx="1495425" cy="9620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46"/>
            <p:cNvSpPr>
              <a:spLocks noChangeShapeType="1"/>
            </p:cNvSpPr>
            <p:nvPr/>
          </p:nvSpPr>
          <p:spPr bwMode="auto">
            <a:xfrm>
              <a:off x="2343150" y="2476500"/>
              <a:ext cx="1647825" cy="3524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47"/>
            <p:cNvSpPr>
              <a:spLocks noChangeShapeType="1"/>
            </p:cNvSpPr>
            <p:nvPr/>
          </p:nvSpPr>
          <p:spPr bwMode="auto">
            <a:xfrm flipV="1">
              <a:off x="2352675" y="2828925"/>
              <a:ext cx="1838325" cy="457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Freeform 48"/>
            <p:cNvSpPr>
              <a:spLocks/>
            </p:cNvSpPr>
            <p:nvPr/>
          </p:nvSpPr>
          <p:spPr bwMode="auto">
            <a:xfrm>
              <a:off x="2390775" y="3105150"/>
              <a:ext cx="2314575" cy="704850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458"/>
                <a:gd name="T10" fmla="*/ 0 h 444"/>
                <a:gd name="T11" fmla="*/ 1458 w 1458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Text Box 49"/>
            <p:cNvSpPr txBox="1">
              <a:spLocks noChangeArrowheads="1"/>
            </p:cNvSpPr>
            <p:nvPr/>
          </p:nvSpPr>
          <p:spPr bwMode="auto">
            <a:xfrm>
              <a:off x="7439025" y="3013075"/>
              <a:ext cx="102405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# bytes </a:t>
              </a:r>
            </a:p>
            <a:p>
              <a:r>
                <a:rPr lang="en-US" sz="1200"/>
                <a:t>rcvr willing</a:t>
              </a:r>
            </a:p>
            <a:p>
              <a:r>
                <a:rPr lang="en-US" sz="1200"/>
                <a:t>to accept</a:t>
              </a:r>
            </a:p>
          </p:txBody>
        </p:sp>
        <p:sp>
          <p:nvSpPr>
            <p:cNvPr id="31760" name="Text Box 50"/>
            <p:cNvSpPr txBox="1">
              <a:spLocks noChangeArrowheads="1"/>
            </p:cNvSpPr>
            <p:nvPr/>
          </p:nvSpPr>
          <p:spPr bwMode="auto">
            <a:xfrm>
              <a:off x="7132638" y="1527175"/>
              <a:ext cx="142550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counting</a:t>
              </a:r>
            </a:p>
            <a:p>
              <a:r>
                <a:rPr lang="en-US" sz="1200"/>
                <a:t>by bytes </a:t>
              </a:r>
            </a:p>
            <a:p>
              <a:r>
                <a:rPr lang="en-US" sz="1200"/>
                <a:t>of data</a:t>
              </a:r>
            </a:p>
            <a:p>
              <a:r>
                <a:rPr lang="en-US" sz="1200"/>
                <a:t>(not segments!)</a:t>
              </a:r>
            </a:p>
          </p:txBody>
        </p:sp>
        <p:sp>
          <p:nvSpPr>
            <p:cNvPr id="31761" name="Text Box 51"/>
            <p:cNvSpPr txBox="1">
              <a:spLocks noChangeArrowheads="1"/>
            </p:cNvSpPr>
            <p:nvPr/>
          </p:nvSpPr>
          <p:spPr bwMode="auto">
            <a:xfrm>
              <a:off x="1234442" y="4965700"/>
              <a:ext cx="111347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Internet</a:t>
              </a:r>
            </a:p>
            <a:p>
              <a:pPr algn="r"/>
              <a:r>
                <a:rPr lang="en-US" sz="1200"/>
                <a:t>checksum</a:t>
              </a:r>
            </a:p>
            <a:p>
              <a:pPr algn="r"/>
              <a:r>
                <a:rPr lang="en-US" sz="1200"/>
                <a:t>(as in UDP)</a:t>
              </a:r>
            </a:p>
          </p:txBody>
        </p:sp>
        <p:sp>
          <p:nvSpPr>
            <p:cNvPr id="31762" name="Line 52"/>
            <p:cNvSpPr>
              <a:spLocks noChangeShapeType="1"/>
            </p:cNvSpPr>
            <p:nvPr/>
          </p:nvSpPr>
          <p:spPr bwMode="auto">
            <a:xfrm flipV="1">
              <a:off x="2266950" y="3429000"/>
              <a:ext cx="2105025" cy="19812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53"/>
            <p:cNvSpPr>
              <a:spLocks noChangeShapeType="1"/>
            </p:cNvSpPr>
            <p:nvPr/>
          </p:nvSpPr>
          <p:spPr bwMode="auto">
            <a:xfrm flipH="1" flipV="1">
              <a:off x="6686550" y="3019425"/>
              <a:ext cx="80962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54"/>
            <p:cNvSpPr>
              <a:spLocks noChangeShapeType="1"/>
            </p:cNvSpPr>
            <p:nvPr/>
          </p:nvSpPr>
          <p:spPr bwMode="auto">
            <a:xfrm flipH="1">
              <a:off x="6619875" y="1724025"/>
              <a:ext cx="552450" cy="8858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55"/>
            <p:cNvSpPr>
              <a:spLocks noChangeShapeType="1"/>
            </p:cNvSpPr>
            <p:nvPr/>
          </p:nvSpPr>
          <p:spPr bwMode="auto">
            <a:xfrm flipH="1">
              <a:off x="6581775" y="1714500"/>
              <a:ext cx="571500" cy="5238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 seq. #’s and ACKs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Seq. #’s:</a:t>
            </a:r>
            <a:endParaRPr lang="en-US" sz="2000" smtClean="0"/>
          </a:p>
          <a:p>
            <a:pPr lvl="1"/>
            <a:r>
              <a:rPr lang="en-US" sz="2000" smtClean="0"/>
              <a:t>byte stream “number” of first byte in segment’s data</a:t>
            </a:r>
            <a:endParaRPr lang="en-US" sz="1800" smtClean="0"/>
          </a:p>
          <a:p>
            <a:pPr>
              <a:buFont typeface="ZapfDingbats" pitchFamily="82" charset="2"/>
              <a:buNone/>
            </a:pPr>
            <a:r>
              <a:rPr lang="en-US" sz="2000" u="sng" smtClean="0">
                <a:solidFill>
                  <a:srgbClr val="FF0000"/>
                </a:solidFill>
              </a:rPr>
              <a:t>ACKs:</a:t>
            </a:r>
            <a:endParaRPr lang="en-US" sz="2000" smtClean="0"/>
          </a:p>
          <a:p>
            <a:pPr lvl="1"/>
            <a:r>
              <a:rPr lang="en-US" sz="2000" smtClean="0"/>
              <a:t>seq # of next byte expected from other side</a:t>
            </a:r>
          </a:p>
          <a:p>
            <a:pPr lvl="1"/>
            <a:r>
              <a:rPr lang="en-US" sz="2000" smtClean="0"/>
              <a:t>cumulative ACK</a:t>
            </a:r>
          </a:p>
          <a:p>
            <a:pPr>
              <a:buFont typeface="ZapfDingbats" pitchFamily="8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Q:</a:t>
            </a:r>
            <a:r>
              <a:rPr lang="en-US" sz="2000" smtClean="0"/>
              <a:t> how receiver handles out-of-order segments</a:t>
            </a:r>
          </a:p>
          <a:p>
            <a:pPr lvl="1"/>
            <a:r>
              <a:rPr lang="en-US" sz="2000" smtClean="0"/>
              <a:t>A: TCP spec doesn’t say, - up to implementor</a:t>
            </a:r>
          </a:p>
        </p:txBody>
      </p:sp>
      <p:sp>
        <p:nvSpPr>
          <p:cNvPr id="71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2C8F2F-45DB-443F-A576-C373CFF0A270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5029200" y="1322388"/>
            <a:ext cx="3895725" cy="4906962"/>
            <a:chOff x="3800475" y="1322388"/>
            <a:chExt cx="5116164" cy="4906962"/>
          </a:xfrm>
        </p:grpSpPr>
        <p:sp>
          <p:nvSpPr>
            <p:cNvPr id="4105" name="Line 2"/>
            <p:cNvSpPr>
              <a:spLocks noChangeShapeType="1"/>
            </p:cNvSpPr>
            <p:nvPr/>
          </p:nvSpPr>
          <p:spPr bwMode="auto">
            <a:xfrm>
              <a:off x="4972050" y="4686300"/>
              <a:ext cx="2790825" cy="5619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3"/>
            <p:cNvSpPr>
              <a:spLocks noChangeShapeType="1"/>
            </p:cNvSpPr>
            <p:nvPr/>
          </p:nvSpPr>
          <p:spPr bwMode="auto">
            <a:xfrm>
              <a:off x="4895850" y="2238375"/>
              <a:ext cx="2619375" cy="5715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4133850" y="1408113"/>
            <a:ext cx="60642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850" y="1408113"/>
                          <a:ext cx="606425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7"/>
            <p:cNvGraphicFramePr>
              <a:graphicFrameLocks noChangeAspect="1"/>
            </p:cNvGraphicFramePr>
            <p:nvPr/>
          </p:nvGraphicFramePr>
          <p:xfrm>
            <a:off x="7658100" y="1322388"/>
            <a:ext cx="60642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8100" y="1322388"/>
                          <a:ext cx="606425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4783138" y="1460500"/>
              <a:ext cx="8376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A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6775451" y="1450975"/>
              <a:ext cx="848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B</a:t>
              </a:r>
            </a:p>
          </p:txBody>
        </p:sp>
        <p:sp>
          <p:nvSpPr>
            <p:cNvPr id="4109" name="Text Box 10"/>
            <p:cNvSpPr txBox="1">
              <a:spLocks noChangeArrowheads="1"/>
            </p:cNvSpPr>
            <p:nvPr/>
          </p:nvSpPr>
          <p:spPr bwMode="auto">
            <a:xfrm rot="975477">
              <a:off x="4805372" y="2234812"/>
              <a:ext cx="27701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Seq=42, ACK=79, data = ‘C’</a:t>
              </a:r>
            </a:p>
          </p:txBody>
        </p:sp>
        <p:sp>
          <p:nvSpPr>
            <p:cNvPr id="4110" name="Text Box 11"/>
            <p:cNvSpPr txBox="1">
              <a:spLocks noChangeArrowheads="1"/>
            </p:cNvSpPr>
            <p:nvPr/>
          </p:nvSpPr>
          <p:spPr bwMode="auto">
            <a:xfrm rot="-1320687">
              <a:off x="4860935" y="3292087"/>
              <a:ext cx="277016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Seq=79, ACK=43, data = ‘C’</a:t>
              </a:r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 rot="848342">
              <a:off x="4981833" y="4533512"/>
              <a:ext cx="179970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Seq=43, ACK=80</a:t>
              </a:r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4022725" y="1931988"/>
              <a:ext cx="72458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User</a:t>
              </a:r>
            </a:p>
            <a:p>
              <a:r>
                <a:rPr lang="en-US" sz="1200"/>
                <a:t>types</a:t>
              </a:r>
            </a:p>
            <a:p>
              <a:r>
                <a:rPr lang="en-US" sz="1200"/>
                <a:t>‘C’</a:t>
              </a:r>
            </a:p>
          </p:txBody>
        </p:sp>
        <p:sp>
          <p:nvSpPr>
            <p:cNvPr id="4113" name="Text Box 14"/>
            <p:cNvSpPr txBox="1">
              <a:spLocks noChangeArrowheads="1"/>
            </p:cNvSpPr>
            <p:nvPr/>
          </p:nvSpPr>
          <p:spPr bwMode="auto">
            <a:xfrm>
              <a:off x="3800475" y="4046538"/>
              <a:ext cx="118501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ACKs</a:t>
              </a:r>
            </a:p>
            <a:p>
              <a:r>
                <a:rPr lang="en-US" sz="1200"/>
                <a:t>receipt </a:t>
              </a:r>
            </a:p>
            <a:p>
              <a:r>
                <a:rPr lang="en-US" sz="1200"/>
                <a:t>of echoed</a:t>
              </a:r>
            </a:p>
            <a:p>
              <a:r>
                <a:rPr lang="en-US" sz="1200"/>
                <a:t>‘C’</a:t>
              </a:r>
            </a:p>
          </p:txBody>
        </p:sp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7496177" y="2589213"/>
              <a:ext cx="12382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host ACKs</a:t>
              </a:r>
            </a:p>
            <a:p>
              <a:r>
                <a:rPr lang="en-US" sz="1200"/>
                <a:t>receipt of</a:t>
              </a:r>
            </a:p>
            <a:p>
              <a:r>
                <a:rPr lang="en-US" sz="1200"/>
                <a:t>‘C’, echoes</a:t>
              </a:r>
            </a:p>
            <a:p>
              <a:r>
                <a:rPr lang="en-US" sz="1200"/>
                <a:t>back ‘C’</a:t>
              </a:r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 flipH="1">
              <a:off x="4886325" y="3200400"/>
              <a:ext cx="2609850" cy="800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 flipH="1">
              <a:off x="8620125" y="1714500"/>
              <a:ext cx="0" cy="4514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Rectangle 19"/>
            <p:cNvSpPr>
              <a:spLocks noChangeArrowheads="1"/>
            </p:cNvSpPr>
            <p:nvPr/>
          </p:nvSpPr>
          <p:spPr bwMode="auto">
            <a:xfrm>
              <a:off x="8353425" y="5600700"/>
              <a:ext cx="514350" cy="2476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4118" name="Text Box 20"/>
            <p:cNvSpPr txBox="1">
              <a:spLocks noChangeArrowheads="1"/>
            </p:cNvSpPr>
            <p:nvPr/>
          </p:nvSpPr>
          <p:spPr bwMode="auto">
            <a:xfrm>
              <a:off x="8293102" y="5527675"/>
              <a:ext cx="62353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time</a:t>
              </a:r>
            </a:p>
          </p:txBody>
        </p:sp>
        <p:sp>
          <p:nvSpPr>
            <p:cNvPr id="4119" name="Text Box 21"/>
            <p:cNvSpPr txBox="1">
              <a:spLocks noChangeArrowheads="1"/>
            </p:cNvSpPr>
            <p:nvPr/>
          </p:nvSpPr>
          <p:spPr bwMode="auto">
            <a:xfrm>
              <a:off x="5392738" y="5794375"/>
              <a:ext cx="21897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simple telnet scenario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TCP Round Trip Time and Timeout</a:t>
            </a:r>
            <a:endParaRPr lang="en-US" smtClean="0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how to set TCP timeout value?</a:t>
            </a:r>
          </a:p>
          <a:p>
            <a:r>
              <a:rPr lang="en-US" sz="2000" smtClean="0"/>
              <a:t>longer than RTT</a:t>
            </a:r>
          </a:p>
          <a:p>
            <a:pPr lvl="1"/>
            <a:r>
              <a:rPr lang="en-US" sz="1800" smtClean="0"/>
              <a:t>but RTT varies</a:t>
            </a:r>
          </a:p>
          <a:p>
            <a:r>
              <a:rPr lang="en-US" sz="2000" smtClean="0"/>
              <a:t>too short: premature timeout</a:t>
            </a:r>
          </a:p>
          <a:p>
            <a:pPr lvl="1"/>
            <a:r>
              <a:rPr lang="en-US" sz="2000" smtClean="0"/>
              <a:t>unnecessary retransmissions</a:t>
            </a:r>
          </a:p>
          <a:p>
            <a:r>
              <a:rPr lang="en-US" sz="2000" smtClean="0"/>
              <a:t>too long: slow reaction to segment loss</a:t>
            </a:r>
          </a:p>
        </p:txBody>
      </p:sp>
      <p:sp>
        <p:nvSpPr>
          <p:cNvPr id="32772" name="Rectangle 1028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how to estimate RTT?</a:t>
            </a:r>
          </a:p>
          <a:p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SampleRTT</a:t>
            </a:r>
            <a:r>
              <a:rPr lang="en-US" sz="2000" smtClean="0">
                <a:solidFill>
                  <a:schemeClr val="accent2"/>
                </a:solidFill>
              </a:rPr>
              <a:t>:</a:t>
            </a:r>
            <a:r>
              <a:rPr lang="en-US" sz="2000" smtClean="0"/>
              <a:t> measured time from segment transmission until ACK receipt</a:t>
            </a:r>
          </a:p>
          <a:p>
            <a:pPr lvl="1"/>
            <a:r>
              <a:rPr lang="en-US" sz="2000" smtClean="0"/>
              <a:t>ignore retransmissions</a:t>
            </a:r>
          </a:p>
          <a:p>
            <a:r>
              <a:rPr lang="en-US" sz="2000" b="1" smtClean="0">
                <a:latin typeface="Courier New" pitchFamily="49" charset="0"/>
              </a:rPr>
              <a:t>SampleRTT</a:t>
            </a:r>
            <a:r>
              <a:rPr lang="en-US" sz="2000" smtClean="0"/>
              <a:t> will vary, want estimated RTT “smoother”</a:t>
            </a:r>
            <a:endParaRPr lang="en-US" sz="2400" smtClean="0"/>
          </a:p>
          <a:p>
            <a:pPr lvl="1"/>
            <a:r>
              <a:rPr lang="en-US" sz="2000" smtClean="0"/>
              <a:t>average several recent measurements, not just current </a:t>
            </a:r>
            <a:r>
              <a:rPr lang="en-US" sz="2000" b="1" smtClean="0">
                <a:latin typeface="Courier New" pitchFamily="49" charset="0"/>
              </a:rPr>
              <a:t>SampleRTT</a:t>
            </a:r>
            <a:endParaRPr lang="en-US" sz="2000" smtClean="0"/>
          </a:p>
        </p:txBody>
      </p:sp>
      <p:sp>
        <p:nvSpPr>
          <p:cNvPr id="71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F0B36B-892A-4B59-8312-87C8ECCB9BCD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TCP Round Trip Time</a:t>
            </a:r>
            <a:endParaRPr lang="en-US" dirty="0" smtClean="0"/>
          </a:p>
        </p:txBody>
      </p:sp>
      <p:sp>
        <p:nvSpPr>
          <p:cNvPr id="72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754F87-8EE5-40AD-9E4A-3F4518D30B28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1219200" y="1676400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EstimatedRTT = (1-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)*EstimatedRTT +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1219200" y="2133600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Exponential weighted moving average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influence of past sample decreases exponentially fast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/>
              <a:t>typical value: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 =</a:t>
            </a:r>
            <a:r>
              <a:rPr lang="en-US" sz="2000"/>
              <a:t> 0.125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3" cstate="print"/>
          <a:srcRect t="9254"/>
          <a:stretch>
            <a:fillRect/>
          </a:stretch>
        </p:blipFill>
        <p:spPr bwMode="auto">
          <a:xfrm>
            <a:off x="1676400" y="3352800"/>
            <a:ext cx="65532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TCP Timeout</a:t>
            </a:r>
            <a:endParaRPr lang="en-US" dirty="0" smtClean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Setting the timeout</a:t>
            </a:r>
            <a:endParaRPr lang="en-US" sz="2400" smtClean="0"/>
          </a:p>
          <a:p>
            <a:pPr>
              <a:spcBef>
                <a:spcPct val="50000"/>
              </a:spcBef>
            </a:pPr>
            <a:r>
              <a:rPr lang="en-US" sz="2000" b="1" smtClean="0">
                <a:latin typeface="Courier New" pitchFamily="49" charset="0"/>
              </a:rPr>
              <a:t>EstimtedRTT</a:t>
            </a:r>
            <a:r>
              <a:rPr lang="en-US" sz="2000" smtClean="0"/>
              <a:t> plus “safety margin”</a:t>
            </a:r>
          </a:p>
          <a:p>
            <a:pPr lvl="1"/>
            <a:r>
              <a:rPr lang="en-US" sz="1800" smtClean="0"/>
              <a:t>large variation in </a:t>
            </a:r>
            <a:r>
              <a:rPr lang="en-US" sz="1800" b="1" smtClean="0">
                <a:latin typeface="Courier New" pitchFamily="49" charset="0"/>
              </a:rPr>
              <a:t>EstimatedRTT -&gt;</a:t>
            </a:r>
            <a:r>
              <a:rPr lang="en-US" sz="1800" smtClean="0"/>
              <a:t> larger safety margin</a:t>
            </a:r>
          </a:p>
          <a:p>
            <a:r>
              <a:rPr lang="en-US" sz="2000" smtClean="0"/>
              <a:t>first estimate of how much SampleRTT deviates from EstimatedRTT: </a:t>
            </a:r>
          </a:p>
        </p:txBody>
      </p:sp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767DA1-20EE-4D61-BF97-82FAEEB61FFA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371600" y="5486400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TimeoutInterval = EstimatedRTT + 4*DevRTT</a:t>
            </a:r>
            <a:endParaRPr lang="en-US" sz="1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371600" y="3657600"/>
            <a:ext cx="6975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DevRTT = (1-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)*DevRTT +</a:t>
            </a:r>
          </a:p>
          <a:p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</a:t>
            </a:r>
            <a:r>
              <a:rPr lang="en-US" sz="2000" b="1">
                <a:latin typeface="Courier New" pitchFamily="49" charset="0"/>
              </a:rPr>
              <a:t>*|SampleRTT-EstimatedRTT|</a:t>
            </a: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(typically,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 = 0.25)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295400" y="5029200"/>
            <a:ext cx="334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2000">
                <a:solidFill>
                  <a:srgbClr val="FF0000"/>
                </a:solidFill>
              </a:rPr>
              <a:t>Then set timeout interval: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reliable data transfer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On top of IP’s unreliable Service</a:t>
            </a:r>
          </a:p>
          <a:p>
            <a:r>
              <a:rPr lang="en-US" sz="2400" smtClean="0"/>
              <a:t>Pipelined segments</a:t>
            </a:r>
          </a:p>
          <a:p>
            <a:r>
              <a:rPr lang="en-US" sz="2400" smtClean="0"/>
              <a:t>Cumulative Acks</a:t>
            </a:r>
          </a:p>
          <a:p>
            <a:r>
              <a:rPr lang="en-US" sz="2400" smtClean="0"/>
              <a:t>Key to Reliable Delivery: Retransmission</a:t>
            </a:r>
          </a:p>
          <a:p>
            <a:pPr lvl="1"/>
            <a:r>
              <a:rPr lang="en-US" sz="2000" smtClean="0"/>
              <a:t>TCP uses single retransmission timer</a:t>
            </a:r>
          </a:p>
          <a:p>
            <a:pPr lvl="1"/>
            <a:r>
              <a:rPr lang="en-US" sz="2000" smtClean="0"/>
              <a:t>timeout events</a:t>
            </a:r>
          </a:p>
          <a:p>
            <a:pPr lvl="1"/>
            <a:r>
              <a:rPr lang="en-US" sz="2000" smtClean="0"/>
              <a:t>duplicate acks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8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B4F5B0-DCE3-4DA8-92DD-8C6AAF48BE60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TCP: retransmission scenarios</a:t>
            </a:r>
            <a:endParaRPr lang="en-US" smtClean="0"/>
          </a:p>
        </p:txBody>
      </p:sp>
      <p:sp>
        <p:nvSpPr>
          <p:cNvPr id="81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50"/>
              <a:t>Transport Layer</a:t>
            </a:r>
            <a:endParaRPr lang="en-US" sz="1050">
              <a:latin typeface="Times New Roman" pitchFamily="18" charset="0"/>
            </a:endParaRPr>
          </a:p>
        </p:txBody>
      </p:sp>
      <p:sp>
        <p:nvSpPr>
          <p:cNvPr id="81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9E4BC-2F35-4AEC-9612-DE8D23100A2B}" type="slidenum">
              <a:rPr lang="en-US" sz="1050" smtClean="0"/>
              <a:pPr>
                <a:defRPr/>
              </a:pPr>
              <a:t>18</a:t>
            </a:fld>
            <a:endParaRPr lang="en-US" sz="1050" dirty="0" smtClean="0"/>
          </a:p>
        </p:txBody>
      </p:sp>
      <p:grpSp>
        <p:nvGrpSpPr>
          <p:cNvPr id="5129" name="Group 67"/>
          <p:cNvGrpSpPr>
            <a:grpSpLocks/>
          </p:cNvGrpSpPr>
          <p:nvPr/>
        </p:nvGrpSpPr>
        <p:grpSpPr bwMode="auto">
          <a:xfrm>
            <a:off x="1143000" y="1341438"/>
            <a:ext cx="7388225" cy="5197475"/>
            <a:chOff x="152400" y="1341438"/>
            <a:chExt cx="8378825" cy="5197277"/>
          </a:xfrm>
        </p:grpSpPr>
        <p:sp>
          <p:nvSpPr>
            <p:cNvPr id="5130" name="Line 2"/>
            <p:cNvSpPr>
              <a:spLocks noChangeShapeType="1"/>
            </p:cNvSpPr>
            <p:nvPr/>
          </p:nvSpPr>
          <p:spPr bwMode="auto">
            <a:xfrm flipH="1">
              <a:off x="5810250" y="3143250"/>
              <a:ext cx="2476500" cy="11049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5"/>
            <p:cNvSpPr>
              <a:spLocks noChangeShapeType="1"/>
            </p:cNvSpPr>
            <p:nvPr/>
          </p:nvSpPr>
          <p:spPr bwMode="auto">
            <a:xfrm flipH="1">
              <a:off x="5781675" y="2733675"/>
              <a:ext cx="2543175" cy="1381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6"/>
            <p:cNvSpPr>
              <a:spLocks noChangeArrowheads="1"/>
            </p:cNvSpPr>
            <p:nvPr/>
          </p:nvSpPr>
          <p:spPr bwMode="auto">
            <a:xfrm rot="728579">
              <a:off x="6075363" y="3814763"/>
              <a:ext cx="1817687" cy="284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33" name="Line 33"/>
            <p:cNvSpPr>
              <a:spLocks noChangeShapeType="1"/>
            </p:cNvSpPr>
            <p:nvPr/>
          </p:nvSpPr>
          <p:spPr bwMode="auto">
            <a:xfrm>
              <a:off x="5800725" y="20097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34"/>
            <p:cNvGraphicFramePr>
              <a:graphicFrameLocks noChangeAspect="1"/>
            </p:cNvGraphicFramePr>
            <p:nvPr/>
          </p:nvGraphicFramePr>
          <p:xfrm>
            <a:off x="5387975" y="1341438"/>
            <a:ext cx="4857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975" y="1341438"/>
                          <a:ext cx="485775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35"/>
            <p:cNvSpPr txBox="1">
              <a:spLocks noChangeArrowheads="1"/>
            </p:cNvSpPr>
            <p:nvPr/>
          </p:nvSpPr>
          <p:spPr bwMode="auto">
            <a:xfrm>
              <a:off x="5797550" y="1341438"/>
              <a:ext cx="713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35" name="Text Box 36"/>
            <p:cNvSpPr txBox="1">
              <a:spLocks noChangeArrowheads="1"/>
            </p:cNvSpPr>
            <p:nvPr/>
          </p:nvSpPr>
          <p:spPr bwMode="auto">
            <a:xfrm rot="808459">
              <a:off x="6179021" y="2442532"/>
              <a:ext cx="167545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Seq=100, 20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36" name="Text Box 37"/>
            <p:cNvSpPr txBox="1">
              <a:spLocks noChangeArrowheads="1"/>
            </p:cNvSpPr>
            <p:nvPr/>
          </p:nvSpPr>
          <p:spPr bwMode="auto">
            <a:xfrm rot="-1770084">
              <a:off x="6821459" y="3090232"/>
              <a:ext cx="7938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ACK=100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37" name="Rectangle 40"/>
            <p:cNvSpPr>
              <a:spLocks noChangeArrowheads="1"/>
            </p:cNvSpPr>
            <p:nvPr/>
          </p:nvSpPr>
          <p:spPr bwMode="auto">
            <a:xfrm>
              <a:off x="5470525" y="6016625"/>
              <a:ext cx="514350" cy="2476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38" name="Text Box 41"/>
            <p:cNvSpPr txBox="1">
              <a:spLocks noChangeArrowheads="1"/>
            </p:cNvSpPr>
            <p:nvPr/>
          </p:nvSpPr>
          <p:spPr bwMode="auto">
            <a:xfrm>
              <a:off x="5410200" y="5943600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time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39" name="Text Box 42"/>
            <p:cNvSpPr txBox="1">
              <a:spLocks noChangeArrowheads="1"/>
            </p:cNvSpPr>
            <p:nvPr/>
          </p:nvSpPr>
          <p:spPr bwMode="auto">
            <a:xfrm>
              <a:off x="6432550" y="5715000"/>
              <a:ext cx="16353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premature timeout</a:t>
              </a:r>
              <a:endParaRPr lang="en-US" sz="800">
                <a:latin typeface="Times New Roman" pitchFamily="18" charset="0"/>
              </a:endParaRPr>
            </a:p>
          </p:txBody>
        </p:sp>
        <p:graphicFrame>
          <p:nvGraphicFramePr>
            <p:cNvPr id="5123" name="Object 43"/>
            <p:cNvGraphicFramePr>
              <a:graphicFrameLocks noChangeAspect="1"/>
            </p:cNvGraphicFramePr>
            <p:nvPr/>
          </p:nvGraphicFramePr>
          <p:xfrm>
            <a:off x="8045450" y="1350963"/>
            <a:ext cx="4857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5450" y="1350963"/>
                          <a:ext cx="485775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Text Box 44"/>
            <p:cNvSpPr txBox="1">
              <a:spLocks noChangeArrowheads="1"/>
            </p:cNvSpPr>
            <p:nvPr/>
          </p:nvSpPr>
          <p:spPr bwMode="auto">
            <a:xfrm>
              <a:off x="7321550" y="1360488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B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41" name="Line 45"/>
            <p:cNvSpPr>
              <a:spLocks noChangeShapeType="1"/>
            </p:cNvSpPr>
            <p:nvPr/>
          </p:nvSpPr>
          <p:spPr bwMode="auto">
            <a:xfrm>
              <a:off x="5800725" y="38766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Text Box 46"/>
            <p:cNvSpPr txBox="1">
              <a:spLocks noChangeArrowheads="1"/>
            </p:cNvSpPr>
            <p:nvPr/>
          </p:nvSpPr>
          <p:spPr bwMode="auto">
            <a:xfrm rot="706751">
              <a:off x="6241693" y="3814132"/>
              <a:ext cx="15183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Seq=92, 8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43" name="Line 47"/>
            <p:cNvSpPr>
              <a:spLocks noChangeShapeType="1"/>
            </p:cNvSpPr>
            <p:nvPr/>
          </p:nvSpPr>
          <p:spPr bwMode="auto">
            <a:xfrm>
              <a:off x="5791200" y="1905000"/>
              <a:ext cx="0" cy="407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48"/>
            <p:cNvSpPr>
              <a:spLocks noChangeShapeType="1"/>
            </p:cNvSpPr>
            <p:nvPr/>
          </p:nvSpPr>
          <p:spPr bwMode="auto">
            <a:xfrm>
              <a:off x="8305800" y="1790700"/>
              <a:ext cx="0" cy="384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Text Box 49"/>
            <p:cNvSpPr txBox="1">
              <a:spLocks noChangeArrowheads="1"/>
            </p:cNvSpPr>
            <p:nvPr/>
          </p:nvSpPr>
          <p:spPr bwMode="auto">
            <a:xfrm rot="-1338105">
              <a:off x="7105650" y="3201357"/>
              <a:ext cx="96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ACK=120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46" name="Line 52"/>
            <p:cNvSpPr>
              <a:spLocks noChangeShapeType="1"/>
            </p:cNvSpPr>
            <p:nvPr/>
          </p:nvSpPr>
          <p:spPr bwMode="auto">
            <a:xfrm>
              <a:off x="5788025" y="2362200"/>
              <a:ext cx="2508250" cy="628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Text Box 53"/>
            <p:cNvSpPr txBox="1">
              <a:spLocks noChangeArrowheads="1"/>
            </p:cNvSpPr>
            <p:nvPr/>
          </p:nvSpPr>
          <p:spPr bwMode="auto">
            <a:xfrm rot="706751">
              <a:off x="6270268" y="2032957"/>
              <a:ext cx="15183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Seq=92, 8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48" name="Rectangle 4"/>
            <p:cNvSpPr>
              <a:spLocks noChangeArrowheads="1"/>
            </p:cNvSpPr>
            <p:nvPr/>
          </p:nvSpPr>
          <p:spPr bwMode="auto">
            <a:xfrm>
              <a:off x="5546725" y="2273300"/>
              <a:ext cx="203200" cy="1320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49" name="Text Box 38"/>
            <p:cNvSpPr txBox="1">
              <a:spLocks noChangeArrowheads="1"/>
            </p:cNvSpPr>
            <p:nvPr/>
          </p:nvSpPr>
          <p:spPr bwMode="auto">
            <a:xfrm rot="-5400000">
              <a:off x="5032882" y="2807657"/>
              <a:ext cx="117532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 timeout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50" name="Line 50"/>
            <p:cNvSpPr>
              <a:spLocks noChangeShapeType="1"/>
            </p:cNvSpPr>
            <p:nvPr/>
          </p:nvSpPr>
          <p:spPr bwMode="auto">
            <a:xfrm flipV="1">
              <a:off x="5638800" y="2016125"/>
              <a:ext cx="6350" cy="244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51"/>
            <p:cNvSpPr>
              <a:spLocks noChangeShapeType="1"/>
            </p:cNvSpPr>
            <p:nvPr/>
          </p:nvSpPr>
          <p:spPr bwMode="auto">
            <a:xfrm flipH="1">
              <a:off x="5629275" y="3644900"/>
              <a:ext cx="0" cy="222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54"/>
            <p:cNvSpPr>
              <a:spLocks noChangeShapeType="1"/>
            </p:cNvSpPr>
            <p:nvPr/>
          </p:nvSpPr>
          <p:spPr bwMode="auto">
            <a:xfrm flipH="1">
              <a:off x="5613400" y="3876675"/>
              <a:ext cx="180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55"/>
            <p:cNvSpPr>
              <a:spLocks noChangeShapeType="1"/>
            </p:cNvSpPr>
            <p:nvPr/>
          </p:nvSpPr>
          <p:spPr bwMode="auto">
            <a:xfrm flipH="1">
              <a:off x="5594350" y="2016125"/>
              <a:ext cx="180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60"/>
            <p:cNvSpPr>
              <a:spLocks noChangeShapeType="1"/>
            </p:cNvSpPr>
            <p:nvPr/>
          </p:nvSpPr>
          <p:spPr bwMode="auto">
            <a:xfrm flipH="1">
              <a:off x="5816600" y="4521200"/>
              <a:ext cx="2476500" cy="11049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61"/>
            <p:cNvSpPr txBox="1">
              <a:spLocks noChangeArrowheads="1"/>
            </p:cNvSpPr>
            <p:nvPr/>
          </p:nvSpPr>
          <p:spPr bwMode="auto">
            <a:xfrm rot="-1338105">
              <a:off x="6921500" y="4630107"/>
              <a:ext cx="96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ACK=120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56" name="Line 9"/>
            <p:cNvSpPr>
              <a:spLocks noChangeShapeType="1"/>
            </p:cNvSpPr>
            <p:nvPr/>
          </p:nvSpPr>
          <p:spPr bwMode="auto">
            <a:xfrm flipH="1">
              <a:off x="2193925" y="2763838"/>
              <a:ext cx="1581150" cy="4857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10"/>
            <p:cNvSpPr>
              <a:spLocks noChangeShapeType="1"/>
            </p:cNvSpPr>
            <p:nvPr/>
          </p:nvSpPr>
          <p:spPr bwMode="auto">
            <a:xfrm>
              <a:off x="1250950" y="203993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838200" y="1371600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Clip" r:id="rId7" imgW="1305000" imgH="1085760" progId="MS_ClipArt_Gallery.5">
                    <p:embed/>
                  </p:oleObj>
                </mc:Choice>
                <mc:Fallback>
                  <p:oleObj name="Clip" r:id="rId7" imgW="1305000" imgH="1085760" progId="MS_ClipArt_Gallery.5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371600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Text Box 12"/>
            <p:cNvSpPr txBox="1">
              <a:spLocks noChangeArrowheads="1"/>
            </p:cNvSpPr>
            <p:nvPr/>
          </p:nvSpPr>
          <p:spPr bwMode="auto">
            <a:xfrm>
              <a:off x="1247775" y="1371600"/>
              <a:ext cx="713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59" name="Text Box 13"/>
            <p:cNvSpPr txBox="1">
              <a:spLocks noChangeArrowheads="1"/>
            </p:cNvSpPr>
            <p:nvPr/>
          </p:nvSpPr>
          <p:spPr bwMode="auto">
            <a:xfrm rot="706751">
              <a:off x="1806218" y="2072644"/>
              <a:ext cx="15183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Seq=92, 8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0" name="Text Box 14"/>
            <p:cNvSpPr txBox="1">
              <a:spLocks noChangeArrowheads="1"/>
            </p:cNvSpPr>
            <p:nvPr/>
          </p:nvSpPr>
          <p:spPr bwMode="auto">
            <a:xfrm rot="-982672">
              <a:off x="2595534" y="2758444"/>
              <a:ext cx="7938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ACK=100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1" name="Text Box 15"/>
            <p:cNvSpPr txBox="1">
              <a:spLocks noChangeArrowheads="1"/>
            </p:cNvSpPr>
            <p:nvPr/>
          </p:nvSpPr>
          <p:spPr bwMode="auto">
            <a:xfrm>
              <a:off x="1836738" y="3300413"/>
              <a:ext cx="5036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loss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2" name="Text Box 16"/>
            <p:cNvSpPr txBox="1">
              <a:spLocks noChangeArrowheads="1"/>
            </p:cNvSpPr>
            <p:nvPr/>
          </p:nvSpPr>
          <p:spPr bwMode="auto">
            <a:xfrm rot="-5400000">
              <a:off x="664449" y="2862361"/>
              <a:ext cx="7713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timeout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3" name="Text Box 21"/>
            <p:cNvSpPr txBox="1">
              <a:spLocks noChangeArrowheads="1"/>
            </p:cNvSpPr>
            <p:nvPr/>
          </p:nvSpPr>
          <p:spPr bwMode="auto">
            <a:xfrm>
              <a:off x="1555750" y="6230938"/>
              <a:ext cx="159986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lost ACK scenario</a:t>
              </a:r>
              <a:endParaRPr lang="en-US" sz="800">
                <a:latin typeface="Times New Roman" pitchFamily="18" charset="0"/>
              </a:endParaRPr>
            </a:p>
          </p:txBody>
        </p:sp>
        <p:graphicFrame>
          <p:nvGraphicFramePr>
            <p:cNvPr id="5125" name="Object 22"/>
            <p:cNvGraphicFramePr>
              <a:graphicFrameLocks noChangeAspect="1"/>
            </p:cNvGraphicFramePr>
            <p:nvPr/>
          </p:nvGraphicFramePr>
          <p:xfrm>
            <a:off x="3495675" y="1381125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Clip" r:id="rId8" imgW="1305000" imgH="1085760" progId="MS_ClipArt_Gallery.5">
                    <p:embed/>
                  </p:oleObj>
                </mc:Choice>
                <mc:Fallback>
                  <p:oleObj name="Clip" r:id="rId8" imgW="1305000" imgH="1085760" progId="MS_ClipArt_Gallery.5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675" y="1381125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4" name="Text Box 23"/>
            <p:cNvSpPr txBox="1">
              <a:spLocks noChangeArrowheads="1"/>
            </p:cNvSpPr>
            <p:nvPr/>
          </p:nvSpPr>
          <p:spPr bwMode="auto">
            <a:xfrm>
              <a:off x="2771775" y="1390650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B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5" name="Text Box 24"/>
            <p:cNvSpPr txBox="1">
              <a:spLocks noChangeArrowheads="1"/>
            </p:cNvSpPr>
            <p:nvPr/>
          </p:nvSpPr>
          <p:spPr bwMode="auto">
            <a:xfrm>
              <a:off x="1943100" y="3022600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X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6" name="Line 25"/>
            <p:cNvSpPr>
              <a:spLocks noChangeShapeType="1"/>
            </p:cNvSpPr>
            <p:nvPr/>
          </p:nvSpPr>
          <p:spPr bwMode="auto">
            <a:xfrm>
              <a:off x="1250950" y="390683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Text Box 26"/>
            <p:cNvSpPr txBox="1">
              <a:spLocks noChangeArrowheads="1"/>
            </p:cNvSpPr>
            <p:nvPr/>
          </p:nvSpPr>
          <p:spPr bwMode="auto">
            <a:xfrm rot="706751">
              <a:off x="1720493" y="3872869"/>
              <a:ext cx="151836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Seq=92, 8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68" name="Line 27"/>
            <p:cNvSpPr>
              <a:spLocks noChangeShapeType="1"/>
            </p:cNvSpPr>
            <p:nvPr/>
          </p:nvSpPr>
          <p:spPr bwMode="auto">
            <a:xfrm>
              <a:off x="1241425" y="1820863"/>
              <a:ext cx="9525" cy="425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28"/>
            <p:cNvSpPr>
              <a:spLocks noChangeShapeType="1"/>
            </p:cNvSpPr>
            <p:nvPr/>
          </p:nvSpPr>
          <p:spPr bwMode="auto">
            <a:xfrm>
              <a:off x="3756025" y="1820863"/>
              <a:ext cx="9525" cy="425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29"/>
            <p:cNvSpPr>
              <a:spLocks noChangeShapeType="1"/>
            </p:cNvSpPr>
            <p:nvPr/>
          </p:nvSpPr>
          <p:spPr bwMode="auto">
            <a:xfrm flipH="1">
              <a:off x="1260475" y="4687888"/>
              <a:ext cx="2495550" cy="7524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Text Box 30"/>
            <p:cNvSpPr txBox="1">
              <a:spLocks noChangeArrowheads="1"/>
            </p:cNvSpPr>
            <p:nvPr/>
          </p:nvSpPr>
          <p:spPr bwMode="auto">
            <a:xfrm rot="-926867">
              <a:off x="2070100" y="4793619"/>
              <a:ext cx="96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ACK=100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72" name="Line 31"/>
            <p:cNvSpPr>
              <a:spLocks noChangeShapeType="1"/>
            </p:cNvSpPr>
            <p:nvPr/>
          </p:nvSpPr>
          <p:spPr bwMode="auto">
            <a:xfrm flipV="1">
              <a:off x="1069975" y="2020888"/>
              <a:ext cx="0" cy="600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32"/>
            <p:cNvSpPr>
              <a:spLocks noChangeShapeType="1"/>
            </p:cNvSpPr>
            <p:nvPr/>
          </p:nvSpPr>
          <p:spPr bwMode="auto">
            <a:xfrm flipH="1">
              <a:off x="1079500" y="3421063"/>
              <a:ext cx="0" cy="476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Text Box 62"/>
            <p:cNvSpPr txBox="1">
              <a:spLocks noChangeArrowheads="1"/>
            </p:cNvSpPr>
            <p:nvPr/>
          </p:nvSpPr>
          <p:spPr bwMode="auto">
            <a:xfrm>
              <a:off x="919163" y="6054725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time</a:t>
              </a:r>
            </a:p>
          </p:txBody>
        </p:sp>
        <p:sp>
          <p:nvSpPr>
            <p:cNvPr id="5175" name="Rectangle 65"/>
            <p:cNvSpPr>
              <a:spLocks noChangeArrowheads="1"/>
            </p:cNvSpPr>
            <p:nvPr/>
          </p:nvSpPr>
          <p:spPr bwMode="auto">
            <a:xfrm>
              <a:off x="5564188" y="4143375"/>
              <a:ext cx="203200" cy="1320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76" name="Text Box 66"/>
            <p:cNvSpPr txBox="1">
              <a:spLocks noChangeArrowheads="1"/>
            </p:cNvSpPr>
            <p:nvPr/>
          </p:nvSpPr>
          <p:spPr bwMode="auto">
            <a:xfrm rot="-5400000">
              <a:off x="5051138" y="4676938"/>
              <a:ext cx="117532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 timeout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5177" name="Line 67"/>
            <p:cNvSpPr>
              <a:spLocks noChangeShapeType="1"/>
            </p:cNvSpPr>
            <p:nvPr/>
          </p:nvSpPr>
          <p:spPr bwMode="auto">
            <a:xfrm flipV="1">
              <a:off x="5656263" y="3886200"/>
              <a:ext cx="6350" cy="244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68"/>
            <p:cNvSpPr>
              <a:spLocks noChangeShapeType="1"/>
            </p:cNvSpPr>
            <p:nvPr/>
          </p:nvSpPr>
          <p:spPr bwMode="auto">
            <a:xfrm flipH="1">
              <a:off x="5638800" y="5562600"/>
              <a:ext cx="0" cy="222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69"/>
            <p:cNvSpPr>
              <a:spLocks noChangeShapeType="1"/>
            </p:cNvSpPr>
            <p:nvPr/>
          </p:nvSpPr>
          <p:spPr bwMode="auto">
            <a:xfrm flipH="1">
              <a:off x="5562600" y="5791200"/>
              <a:ext cx="180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70"/>
            <p:cNvSpPr>
              <a:spLocks noChangeShapeType="1"/>
            </p:cNvSpPr>
            <p:nvPr/>
          </p:nvSpPr>
          <p:spPr bwMode="auto">
            <a:xfrm flipH="1">
              <a:off x="5611813" y="3886200"/>
              <a:ext cx="180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Text Box 71"/>
            <p:cNvSpPr txBox="1">
              <a:spLocks noChangeArrowheads="1"/>
            </p:cNvSpPr>
            <p:nvPr/>
          </p:nvSpPr>
          <p:spPr bwMode="auto">
            <a:xfrm>
              <a:off x="152400" y="5257800"/>
              <a:ext cx="10118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SendBase</a:t>
              </a:r>
            </a:p>
            <a:p>
              <a:r>
                <a:rPr lang="en-US" sz="1400"/>
                <a:t>= 100</a:t>
              </a:r>
            </a:p>
          </p:txBody>
        </p:sp>
        <p:sp>
          <p:nvSpPr>
            <p:cNvPr id="5182" name="Text Box 73"/>
            <p:cNvSpPr txBox="1">
              <a:spLocks noChangeArrowheads="1"/>
            </p:cNvSpPr>
            <p:nvPr/>
          </p:nvSpPr>
          <p:spPr bwMode="auto">
            <a:xfrm>
              <a:off x="4416425" y="4267200"/>
              <a:ext cx="10118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SendBase</a:t>
              </a:r>
            </a:p>
            <a:p>
              <a:r>
                <a:rPr lang="en-US" sz="1400"/>
                <a:t>= 120</a:t>
              </a:r>
            </a:p>
          </p:txBody>
        </p:sp>
        <p:sp>
          <p:nvSpPr>
            <p:cNvPr id="5183" name="Text Box 74"/>
            <p:cNvSpPr txBox="1">
              <a:spLocks noChangeArrowheads="1"/>
            </p:cNvSpPr>
            <p:nvPr/>
          </p:nvSpPr>
          <p:spPr bwMode="auto">
            <a:xfrm>
              <a:off x="4416425" y="5410200"/>
              <a:ext cx="101181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SendBase</a:t>
              </a:r>
            </a:p>
            <a:p>
              <a:r>
                <a:rPr lang="en-US" sz="1400"/>
                <a:t>= 120</a:t>
              </a:r>
            </a:p>
          </p:txBody>
        </p:sp>
        <p:sp>
          <p:nvSpPr>
            <p:cNvPr id="5184" name="Text Box 75"/>
            <p:cNvSpPr txBox="1">
              <a:spLocks noChangeArrowheads="1"/>
            </p:cNvSpPr>
            <p:nvPr/>
          </p:nvSpPr>
          <p:spPr bwMode="auto">
            <a:xfrm>
              <a:off x="4343400" y="3810000"/>
              <a:ext cx="99097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Sendbase</a:t>
              </a:r>
            </a:p>
            <a:p>
              <a:r>
                <a:rPr lang="en-US" sz="1400"/>
                <a:t>= 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TCP retransmission scenarios</a:t>
            </a:r>
            <a:endParaRPr lang="en-US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7A0409-E6C5-477C-9401-75EC6DB6A288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3276600" y="1295400"/>
            <a:ext cx="3609975" cy="4727575"/>
            <a:chOff x="432" y="816"/>
            <a:chExt cx="2274" cy="2978"/>
          </a:xfrm>
        </p:grpSpPr>
        <p:sp>
          <p:nvSpPr>
            <p:cNvPr id="6153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44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56" name="Text Box 8"/>
            <p:cNvSpPr txBox="1">
              <a:spLocks noChangeArrowheads="1"/>
            </p:cNvSpPr>
            <p:nvPr/>
          </p:nvSpPr>
          <p:spPr bwMode="auto">
            <a:xfrm rot="706751">
              <a:off x="1138" y="1306"/>
              <a:ext cx="95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Seq=92, 8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57" name="Text Box 9"/>
            <p:cNvSpPr txBox="1">
              <a:spLocks noChangeArrowheads="1"/>
            </p:cNvSpPr>
            <p:nvPr/>
          </p:nvSpPr>
          <p:spPr bwMode="auto">
            <a:xfrm rot="-982672">
              <a:off x="1777" y="1646"/>
              <a:ext cx="5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ACK=100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loss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59" name="Text Box 11"/>
            <p:cNvSpPr txBox="1">
              <a:spLocks noChangeArrowheads="1"/>
            </p:cNvSpPr>
            <p:nvPr/>
          </p:nvSpPr>
          <p:spPr bwMode="auto">
            <a:xfrm rot="-5400000">
              <a:off x="419" y="1803"/>
              <a:ext cx="4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timeout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60" name="Text Box 12"/>
            <p:cNvSpPr txBox="1">
              <a:spLocks noChangeArrowheads="1"/>
            </p:cNvSpPr>
            <p:nvPr/>
          </p:nvSpPr>
          <p:spPr bwMode="auto">
            <a:xfrm>
              <a:off x="872" y="3600"/>
              <a:ext cx="13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Cumulative ACK scenario</a:t>
              </a:r>
              <a:endParaRPr lang="en-US" sz="800">
                <a:latin typeface="Times New Roman" pitchFamily="18" charset="0"/>
              </a:endParaRPr>
            </a:p>
          </p:txBody>
        </p:sp>
        <p:graphicFrame>
          <p:nvGraphicFramePr>
            <p:cNvPr id="6147" name="Object 13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4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B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62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X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63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17"/>
            <p:cNvSpPr txBox="1">
              <a:spLocks noChangeArrowheads="1"/>
            </p:cNvSpPr>
            <p:nvPr/>
          </p:nvSpPr>
          <p:spPr bwMode="auto">
            <a:xfrm rot="706751">
              <a:off x="1067" y="1790"/>
              <a:ext cx="105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Seq=100, 20 bytes data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65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0"/>
            <p:cNvSpPr>
              <a:spLocks noChangeShapeType="1"/>
            </p:cNvSpPr>
            <p:nvPr/>
          </p:nvSpPr>
          <p:spPr bwMode="auto">
            <a:xfrm flipH="1">
              <a:off x="768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Text Box 21"/>
            <p:cNvSpPr txBox="1">
              <a:spLocks noChangeArrowheads="1"/>
            </p:cNvSpPr>
            <p:nvPr/>
          </p:nvSpPr>
          <p:spPr bwMode="auto">
            <a:xfrm rot="-926867">
              <a:off x="1200" y="2510"/>
              <a:ext cx="6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ACK=120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6169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32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time</a:t>
              </a:r>
            </a:p>
          </p:txBody>
        </p:sp>
      </p:grpSp>
      <p:sp>
        <p:nvSpPr>
          <p:cNvPr id="6152" name="Text Box 26"/>
          <p:cNvSpPr txBox="1">
            <a:spLocks noChangeArrowheads="1"/>
          </p:cNvSpPr>
          <p:nvPr/>
        </p:nvSpPr>
        <p:spPr bwMode="auto">
          <a:xfrm>
            <a:off x="2362200" y="3962400"/>
            <a:ext cx="101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SendBase</a:t>
            </a:r>
          </a:p>
          <a:p>
            <a:r>
              <a:rPr lang="en-US" sz="1400"/>
              <a:t>= 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Open System Interconnection Reference Model</a:t>
            </a:r>
            <a:endParaRPr 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0B6D26-9279-4228-85F2-FB3A2880D1CB}" type="datetime1">
              <a:rPr lang="en-US" smtClean="0">
                <a:cs typeface="Arial" pitchFamily="34" charset="0"/>
              </a:rPr>
              <a:pPr/>
              <a:t>9/10/2012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460A3B-1A38-493B-BA19-8CE2033DCD5E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45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4957"/>
          <a:stretch>
            <a:fillRect/>
          </a:stretch>
        </p:blipFill>
        <p:spPr>
          <a:xfrm>
            <a:off x="3276600" y="1295400"/>
            <a:ext cx="3810000" cy="5287963"/>
          </a:xfrm>
        </p:spPr>
      </p:pic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7162800" y="5943600"/>
            <a:ext cx="144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i="1">
                <a:latin typeface="Gill Sans MT" pitchFamily="34" charset="0"/>
              </a:rPr>
              <a:t>From computer desktop encyclopedia ©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Fast Retransmit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sz="2400" smtClean="0"/>
              <a:t>Time-out period  often relatively long:</a:t>
            </a:r>
          </a:p>
          <a:p>
            <a:pPr lvl="1"/>
            <a:r>
              <a:rPr lang="en-US" sz="2000" smtClean="0"/>
              <a:t>long delay before resending lost packet</a:t>
            </a:r>
          </a:p>
          <a:p>
            <a:r>
              <a:rPr lang="en-US" sz="2400" smtClean="0"/>
              <a:t>Detect lost segments via duplicate ACKs.</a:t>
            </a:r>
          </a:p>
          <a:p>
            <a:pPr lvl="1"/>
            <a:r>
              <a:rPr lang="en-US" sz="2000" smtClean="0"/>
              <a:t>Sender often sends many segments back-to-back</a:t>
            </a:r>
          </a:p>
          <a:p>
            <a:pPr lvl="1"/>
            <a:r>
              <a:rPr lang="en-US" sz="2000" smtClean="0"/>
              <a:t>If segment is lost, there will likely be many duplicate ACKs.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r>
              <a:rPr lang="en-US" sz="2400" smtClean="0"/>
              <a:t>If sender receives 3 ACKs for the same data, it supposes that segment after ACKed data was lost:</a:t>
            </a:r>
          </a:p>
          <a:p>
            <a:pPr lvl="1"/>
            <a:r>
              <a:rPr lang="en-US" sz="2000" u="sng" smtClean="0">
                <a:solidFill>
                  <a:srgbClr val="FF0000"/>
                </a:solidFill>
              </a:rPr>
              <a:t>fast retransmit: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resend segment before timer expires</a:t>
            </a:r>
          </a:p>
        </p:txBody>
      </p:sp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687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259372-6144-406C-8E78-54ADEBAE994D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Retransmit</a:t>
            </a:r>
            <a:endParaRPr 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A5FAF2-77C4-49EA-9236-098239D98F1F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7175" name="Group 2"/>
          <p:cNvGrpSpPr>
            <a:grpSpLocks/>
          </p:cNvGrpSpPr>
          <p:nvPr/>
        </p:nvGrpSpPr>
        <p:grpSpPr bwMode="auto">
          <a:xfrm>
            <a:off x="3340100" y="1390650"/>
            <a:ext cx="3533775" cy="5010150"/>
            <a:chOff x="558" y="391"/>
            <a:chExt cx="2354" cy="3492"/>
          </a:xfrm>
        </p:grpSpPr>
        <p:sp>
          <p:nvSpPr>
            <p:cNvPr id="7176" name="Line 3"/>
            <p:cNvSpPr>
              <a:spLocks noChangeShapeType="1"/>
            </p:cNvSpPr>
            <p:nvPr/>
          </p:nvSpPr>
          <p:spPr bwMode="auto">
            <a:xfrm>
              <a:off x="1008" y="1104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845" y="63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635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5"/>
            <p:cNvSpPr txBox="1">
              <a:spLocks noChangeArrowheads="1"/>
            </p:cNvSpPr>
            <p:nvPr/>
          </p:nvSpPr>
          <p:spPr bwMode="auto">
            <a:xfrm>
              <a:off x="766" y="391"/>
              <a:ext cx="526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Host A</a:t>
              </a:r>
              <a:endParaRPr lang="en-US" sz="900">
                <a:latin typeface="Times New Roman" pitchFamily="18" charset="0"/>
              </a:endParaRPr>
            </a:p>
          </p:txBody>
        </p:sp>
        <p:sp>
          <p:nvSpPr>
            <p:cNvPr id="7178" name="Text Box 6"/>
            <p:cNvSpPr txBox="1">
              <a:spLocks noChangeArrowheads="1"/>
            </p:cNvSpPr>
            <p:nvPr/>
          </p:nvSpPr>
          <p:spPr bwMode="auto">
            <a:xfrm rot="-5400000">
              <a:off x="372" y="2520"/>
              <a:ext cx="59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timeout</a:t>
              </a:r>
              <a:endParaRPr lang="en-US" sz="900">
                <a:latin typeface="Times New Roman" pitchFamily="18" charset="0"/>
              </a:endParaRPr>
            </a:p>
          </p:txBody>
        </p:sp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2451" y="650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650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2379" y="415"/>
              <a:ext cx="533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Host B</a:t>
              </a:r>
              <a:endParaRPr lang="en-US" sz="900">
                <a:latin typeface="Times New Roman" pitchFamily="18" charset="0"/>
              </a:endParaRPr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1008" y="1248"/>
              <a:ext cx="1107" cy="2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1008" y="912"/>
              <a:ext cx="6" cy="2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2592" y="960"/>
              <a:ext cx="14" cy="2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 flipH="1">
              <a:off x="1000" y="148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822" y="3647"/>
              <a:ext cx="381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time</a:t>
              </a: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1008" y="139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1008" y="1680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1008" y="153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7"/>
            <p:cNvSpPr>
              <a:spLocks noChangeShapeType="1"/>
            </p:cNvSpPr>
            <p:nvPr/>
          </p:nvSpPr>
          <p:spPr bwMode="auto">
            <a:xfrm flipH="1">
              <a:off x="1008" y="1776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 flipH="1">
              <a:off x="1008" y="1920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 flipH="1">
              <a:off x="1008" y="20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2062" y="1353"/>
              <a:ext cx="1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X</a:t>
              </a:r>
              <a:endParaRPr lang="en-US" sz="900">
                <a:latin typeface="Times New Roman" pitchFamily="18" charset="0"/>
              </a:endParaRPr>
            </a:p>
          </p:txBody>
        </p:sp>
        <p:sp>
          <p:nvSpPr>
            <p:cNvPr id="7192" name="Line 21"/>
            <p:cNvSpPr>
              <a:spLocks noChangeShapeType="1"/>
            </p:cNvSpPr>
            <p:nvPr/>
          </p:nvSpPr>
          <p:spPr bwMode="auto">
            <a:xfrm flipH="1">
              <a:off x="837" y="1957"/>
              <a:ext cx="7" cy="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2"/>
            <p:cNvSpPr>
              <a:spLocks noChangeShapeType="1"/>
            </p:cNvSpPr>
            <p:nvPr/>
          </p:nvSpPr>
          <p:spPr bwMode="auto">
            <a:xfrm>
              <a:off x="836" y="1957"/>
              <a:ext cx="8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3"/>
            <p:cNvSpPr>
              <a:spLocks noChangeShapeType="1"/>
            </p:cNvSpPr>
            <p:nvPr/>
          </p:nvSpPr>
          <p:spPr bwMode="auto">
            <a:xfrm>
              <a:off x="845" y="3520"/>
              <a:ext cx="8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>
              <a:off x="1017" y="256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 rot="714405">
              <a:off x="1291" y="2601"/>
              <a:ext cx="12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resend 2</a:t>
              </a:r>
              <a:r>
                <a:rPr lang="en-US" sz="1200" baseline="30000"/>
                <a:t>nd</a:t>
              </a:r>
              <a:r>
                <a:rPr lang="en-US" sz="1200"/>
                <a:t> segment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Flow Control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52600"/>
            <a:ext cx="3594100" cy="1371600"/>
          </a:xfrm>
        </p:spPr>
        <p:txBody>
          <a:bodyPr/>
          <a:lstStyle/>
          <a:p>
            <a:r>
              <a:rPr lang="en-US" sz="2400" smtClean="0"/>
              <a:t>receive side of TCP connection has a receive buffer:</a:t>
            </a:r>
          </a:p>
        </p:txBody>
      </p:sp>
      <p:sp>
        <p:nvSpPr>
          <p:cNvPr id="839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78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F4A8E6-12DB-407D-AFE7-7434FC3B72AF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1600" y="3657600"/>
            <a:ext cx="3810000" cy="2895600"/>
          </a:xfrm>
        </p:spPr>
        <p:txBody>
          <a:bodyPr/>
          <a:lstStyle/>
          <a:p>
            <a:r>
              <a:rPr lang="en-US" sz="2400" smtClean="0"/>
              <a:t>speed-matching service: matching the send rate to the receiving app’s drain rate</a:t>
            </a:r>
          </a:p>
        </p:txBody>
      </p:sp>
      <p:pic>
        <p:nvPicPr>
          <p:cNvPr id="37895" name="Picture 5" descr="rcvw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57600"/>
            <a:ext cx="39624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5334000" y="1524000"/>
            <a:ext cx="3057525" cy="1692275"/>
            <a:chOff x="564" y="803"/>
            <a:chExt cx="1926" cy="1066"/>
          </a:xfrm>
        </p:grpSpPr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sender won’t overflow</a:t>
              </a:r>
            </a:p>
            <a:p>
              <a:r>
                <a:rPr lang="en-US" sz="2000"/>
                <a:t>receiver’s buffer by</a:t>
              </a:r>
            </a:p>
            <a:p>
              <a:r>
                <a:rPr lang="en-US" sz="2000"/>
                <a:t>transmitting too much,</a:t>
              </a:r>
            </a:p>
            <a:p>
              <a:r>
                <a:rPr lang="en-US" sz="2000"/>
                <a:t> too fast</a:t>
              </a:r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37899" name="Group 11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flow control</a:t>
                </a:r>
                <a:endParaRPr lang="en-US" sz="10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TCP Flow control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/>
              <a:t>(Suppose TCP receiver discards out-of-order segments)</a:t>
            </a:r>
          </a:p>
          <a:p>
            <a:r>
              <a:rPr lang="en-US" sz="2400" smtClean="0"/>
              <a:t>spare room in buffer</a:t>
            </a:r>
            <a:endParaRPr lang="en-US" sz="2400" smtClean="0">
              <a:latin typeface="Courier New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sz="2000" b="1" smtClean="0">
                <a:latin typeface="Courier New" pitchFamily="49" charset="0"/>
              </a:rPr>
              <a:t>= RcvWindow</a:t>
            </a: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000" b="1" smtClean="0">
                <a:latin typeface="Courier New" pitchFamily="49" charset="0"/>
              </a:rPr>
              <a:t>= RcvBuffer-[LastByteRcvd - LastByteRead]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r>
              <a:rPr lang="en-US" sz="2400" smtClean="0"/>
              <a:t>Rcvr advertises spare room by including value of </a:t>
            </a:r>
            <a:r>
              <a:rPr lang="en-US" sz="2400" b="1" smtClean="0">
                <a:latin typeface="Courier New" pitchFamily="49" charset="0"/>
              </a:rPr>
              <a:t>RcvWindow</a:t>
            </a:r>
            <a:r>
              <a:rPr lang="en-US" sz="2400" smtClean="0"/>
              <a:t> in segments</a:t>
            </a:r>
          </a:p>
          <a:p>
            <a:r>
              <a:rPr lang="en-US" sz="2400" smtClean="0"/>
              <a:t>Sender limits unACKed data to </a:t>
            </a:r>
            <a:r>
              <a:rPr lang="en-US" sz="2400" b="1" smtClean="0">
                <a:latin typeface="Courier New" pitchFamily="49" charset="0"/>
              </a:rPr>
              <a:t>RcvWindow</a:t>
            </a:r>
            <a:endParaRPr lang="en-US" sz="2400" smtClean="0">
              <a:latin typeface="Courier New" pitchFamily="49" charset="0"/>
            </a:endParaRPr>
          </a:p>
          <a:p>
            <a:pPr lvl="1"/>
            <a:r>
              <a:rPr lang="en-US" sz="2000" smtClean="0"/>
              <a:t>guarantees receive buffer doesn’t overflow</a:t>
            </a:r>
            <a:endParaRPr lang="en-US" sz="2000" smtClean="0">
              <a:latin typeface="Courier New" pitchFamily="49" charset="0"/>
            </a:endParaRPr>
          </a:p>
        </p:txBody>
      </p:sp>
      <p:sp>
        <p:nvSpPr>
          <p:cNvPr id="849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E44204-9BC6-4100-8BCC-6D9412E519E4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8919" name="Picture 1029" descr="rcvw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7244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Congestion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Sending too much data too fast</a:t>
            </a:r>
          </a:p>
          <a:p>
            <a:pPr lvl="1"/>
            <a:r>
              <a:rPr lang="en-US" smtClean="0"/>
              <a:t>different from flow control</a:t>
            </a:r>
          </a:p>
          <a:p>
            <a:r>
              <a:rPr lang="en-US" smtClean="0"/>
              <a:t>Lost packets</a:t>
            </a:r>
          </a:p>
          <a:p>
            <a:pPr lvl="1"/>
            <a:r>
              <a:rPr lang="en-US" smtClean="0"/>
              <a:t>buffer overflow at routers</a:t>
            </a:r>
          </a:p>
          <a:p>
            <a:r>
              <a:rPr lang="en-US" smtClean="0"/>
              <a:t>Long delays</a:t>
            </a:r>
          </a:p>
          <a:p>
            <a:pPr lvl="1"/>
            <a:r>
              <a:rPr lang="en-US" smtClean="0"/>
              <a:t>queueing in router buffers</a:t>
            </a:r>
          </a:p>
        </p:txBody>
      </p:sp>
      <p:sp>
        <p:nvSpPr>
          <p:cNvPr id="901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0A5E4-EC44-480C-8798-83E4A5C526B4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Causes/costs of congestion: scenario 1</a:t>
            </a:r>
            <a:r>
              <a:rPr lang="en-US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2679700" cy="2438400"/>
          </a:xfrm>
        </p:spPr>
        <p:txBody>
          <a:bodyPr/>
          <a:lstStyle/>
          <a:p>
            <a:r>
              <a:rPr lang="en-US" sz="1800" smtClean="0"/>
              <a:t>two senders, two receivers</a:t>
            </a:r>
          </a:p>
          <a:p>
            <a:r>
              <a:rPr lang="en-US" sz="1800" smtClean="0"/>
              <a:t>one router, infinite buffers </a:t>
            </a:r>
          </a:p>
          <a:p>
            <a:r>
              <a:rPr lang="en-US" sz="1800" smtClean="0"/>
              <a:t>no retransmission</a:t>
            </a:r>
          </a:p>
          <a:p>
            <a:endParaRPr lang="en-US" sz="1800" smtClean="0"/>
          </a:p>
        </p:txBody>
      </p:sp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096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A173DD-E82F-438E-8AFE-43FBCC35371D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53175" y="4171950"/>
            <a:ext cx="2562225" cy="2038350"/>
          </a:xfrm>
        </p:spPr>
        <p:txBody>
          <a:bodyPr/>
          <a:lstStyle/>
          <a:p>
            <a:r>
              <a:rPr lang="en-US" sz="1800" smtClean="0"/>
              <a:t>large delays when congested</a:t>
            </a:r>
          </a:p>
          <a:p>
            <a:r>
              <a:rPr lang="en-US" sz="1800" smtClean="0"/>
              <a:t>maximum achievable throughput</a:t>
            </a:r>
          </a:p>
        </p:txBody>
      </p:sp>
      <p:pic>
        <p:nvPicPr>
          <p:cNvPr id="40967" name="Picture 6" descr="congestion_perf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267200"/>
            <a:ext cx="4664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68" name="Group 243"/>
          <p:cNvGrpSpPr>
            <a:grpSpLocks/>
          </p:cNvGrpSpPr>
          <p:nvPr/>
        </p:nvGrpSpPr>
        <p:grpSpPr bwMode="auto">
          <a:xfrm>
            <a:off x="4191000" y="1371600"/>
            <a:ext cx="4724400" cy="2559050"/>
            <a:chOff x="1448" y="2704"/>
            <a:chExt cx="3359" cy="1612"/>
          </a:xfrm>
        </p:grpSpPr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2871" y="3774"/>
              <a:ext cx="670" cy="14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2871" y="3762"/>
              <a:ext cx="0" cy="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3541" y="3762"/>
              <a:ext cx="0" cy="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2871" y="3762"/>
              <a:ext cx="159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3338" y="3756"/>
              <a:ext cx="203" cy="9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0974" name="Oval 12"/>
            <p:cNvSpPr>
              <a:spLocks noChangeArrowheads="1"/>
            </p:cNvSpPr>
            <p:nvPr/>
          </p:nvSpPr>
          <p:spPr bwMode="auto">
            <a:xfrm>
              <a:off x="2864" y="3656"/>
              <a:ext cx="670" cy="17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975" name="Group 13"/>
            <p:cNvGrpSpPr>
              <a:grpSpLocks/>
            </p:cNvGrpSpPr>
            <p:nvPr/>
          </p:nvGrpSpPr>
          <p:grpSpPr bwMode="auto">
            <a:xfrm>
              <a:off x="3026" y="3693"/>
              <a:ext cx="332" cy="101"/>
              <a:chOff x="2848" y="848"/>
              <a:chExt cx="140" cy="98"/>
            </a:xfrm>
          </p:grpSpPr>
          <p:sp>
            <p:nvSpPr>
              <p:cNvPr id="4120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976" name="Group 17"/>
            <p:cNvGrpSpPr>
              <a:grpSpLocks/>
            </p:cNvGrpSpPr>
            <p:nvPr/>
          </p:nvGrpSpPr>
          <p:grpSpPr bwMode="auto">
            <a:xfrm flipV="1">
              <a:off x="3026" y="3692"/>
              <a:ext cx="332" cy="100"/>
              <a:chOff x="2848" y="848"/>
              <a:chExt cx="140" cy="98"/>
            </a:xfrm>
          </p:grpSpPr>
          <p:sp>
            <p:nvSpPr>
              <p:cNvPr id="41199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01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7" name="Text Box 21"/>
            <p:cNvSpPr txBox="1">
              <a:spLocks noChangeArrowheads="1"/>
            </p:cNvSpPr>
            <p:nvPr/>
          </p:nvSpPr>
          <p:spPr bwMode="auto">
            <a:xfrm>
              <a:off x="3026" y="3250"/>
              <a:ext cx="89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000">
                  <a:solidFill>
                    <a:schemeClr val="tx2"/>
                  </a:solidFill>
                </a:rPr>
                <a:t>unlimited shared output link buffers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0978" name="Line 22"/>
            <p:cNvSpPr>
              <a:spLocks noChangeShapeType="1"/>
            </p:cNvSpPr>
            <p:nvPr/>
          </p:nvSpPr>
          <p:spPr bwMode="auto">
            <a:xfrm flipH="1">
              <a:off x="2168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3"/>
            <p:cNvSpPr>
              <a:spLocks noChangeShapeType="1"/>
            </p:cNvSpPr>
            <p:nvPr/>
          </p:nvSpPr>
          <p:spPr bwMode="auto">
            <a:xfrm flipH="1">
              <a:off x="2474" y="354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0" name="Group 24"/>
            <p:cNvGrpSpPr>
              <a:grpSpLocks/>
            </p:cNvGrpSpPr>
            <p:nvPr/>
          </p:nvGrpSpPr>
          <p:grpSpPr bwMode="auto">
            <a:xfrm>
              <a:off x="1988" y="2704"/>
              <a:ext cx="617" cy="947"/>
              <a:chOff x="12464" y="10193"/>
              <a:chExt cx="1481" cy="2272"/>
            </a:xfrm>
          </p:grpSpPr>
          <p:grpSp>
            <p:nvGrpSpPr>
              <p:cNvPr id="41151" name="Group 25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41160" name="Freeform 26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1" name="Freeform 27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2" name="Freeform 28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3" name="Freeform 29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4" name="Freeform 30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5" name="Freeform 31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6" name="Freeform 32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7" name="Freeform 33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8" name="Freeform 34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9" name="Freeform 35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0" name="Freeform 36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1" name="Freeform 37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2" name="Freeform 38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3" name="Freeform 39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4" name="Freeform 40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5" name="Freeform 41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6" name="Freeform 42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7" name="Freeform 43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8" name="Freeform 44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9" name="Freeform 45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0" name="Freeform 46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1" name="Freeform 47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2" name="Freeform 48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3" name="Freeform 49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4" name="Freeform 50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5" name="Freeform 51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6" name="Freeform 52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7" name="Freeform 53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8" name="Freeform 54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0" name="Freeform 56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1" name="Freeform 57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2" name="Freeform 58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3" name="Freeform 59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4" name="Freeform 60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5" name="Freeform 61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6" name="Freeform 62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7" name="Freeform 63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98" name="Freeform 64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152" name="Group 65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41154" name="Rectangle 66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5" name="Rectangle 67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6" name="Line 68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7" name="Line 69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8" name="Line 70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9" name="Line 71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53" name="Text Box 72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000">
                    <a:solidFill>
                      <a:schemeClr val="tx2"/>
                    </a:solidFill>
                  </a:rPr>
                  <a:t>Host A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0981" name="Text Box 73"/>
            <p:cNvSpPr txBox="1">
              <a:spLocks noChangeArrowheads="1"/>
            </p:cNvSpPr>
            <p:nvPr/>
          </p:nvSpPr>
          <p:spPr bwMode="auto">
            <a:xfrm>
              <a:off x="2540" y="2764"/>
              <a:ext cx="7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</a:rPr>
                <a:t>in </a:t>
              </a:r>
              <a:r>
                <a:rPr lang="en-US" sz="1200">
                  <a:solidFill>
                    <a:srgbClr val="FF0000"/>
                  </a:solidFill>
                </a:rPr>
                <a:t>: </a:t>
              </a:r>
              <a:r>
                <a:rPr lang="en-US" sz="1000">
                  <a:solidFill>
                    <a:srgbClr val="FF0000"/>
                  </a:solidFill>
                </a:rPr>
                <a:t>original data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0982" name="Line 74"/>
            <p:cNvSpPr>
              <a:spLocks noChangeShapeType="1"/>
            </p:cNvSpPr>
            <p:nvPr/>
          </p:nvSpPr>
          <p:spPr bwMode="auto">
            <a:xfrm flipH="1">
              <a:off x="1892" y="4084"/>
              <a:ext cx="2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3" name="Group 75"/>
            <p:cNvGrpSpPr>
              <a:grpSpLocks/>
            </p:cNvGrpSpPr>
            <p:nvPr/>
          </p:nvGrpSpPr>
          <p:grpSpPr bwMode="auto">
            <a:xfrm>
              <a:off x="1448" y="3268"/>
              <a:ext cx="617" cy="947"/>
              <a:chOff x="12464" y="10193"/>
              <a:chExt cx="1481" cy="2272"/>
            </a:xfrm>
          </p:grpSpPr>
          <p:grpSp>
            <p:nvGrpSpPr>
              <p:cNvPr id="41103" name="Group 76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41112" name="Freeform 77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3" name="Freeform 78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4" name="Freeform 79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5" name="Freeform 80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6" name="Freeform 81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7" name="Freeform 82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8" name="Freeform 83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9" name="Freeform 84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0" name="Freeform 85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1" name="Freeform 86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2" name="Freeform 87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3" name="Freeform 88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4" name="Freeform 89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5" name="Freeform 90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6" name="Freeform 91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7" name="Freeform 92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8" name="Freeform 93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9" name="Freeform 94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0" name="Freeform 95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1" name="Freeform 96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2" name="Freeform 97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3" name="Freeform 98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4" name="Freeform 99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5" name="Freeform 100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6" name="Freeform 101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7" name="Freeform 102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8" name="Freeform 103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39" name="Freeform 104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0" name="Freeform 105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1" name="Rectangle 106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2" name="Freeform 107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3" name="Freeform 108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4" name="Freeform 109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5" name="Freeform 110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6" name="Freeform 111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7" name="Freeform 112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8" name="Freeform 113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49" name="Freeform 114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0" name="Freeform 115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104" name="Group 116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41106" name="Rectangle 117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7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8" name="Line 119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9" name="Line 120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0" name="Line 121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11" name="Line 122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05" name="Text Box 123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000">
                    <a:solidFill>
                      <a:schemeClr val="tx2"/>
                    </a:solidFill>
                  </a:rPr>
                  <a:t>Host B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0984" name="Line 124"/>
            <p:cNvSpPr>
              <a:spLocks noChangeShapeType="1"/>
            </p:cNvSpPr>
            <p:nvPr/>
          </p:nvSpPr>
          <p:spPr bwMode="auto">
            <a:xfrm flipH="1">
              <a:off x="247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25"/>
            <p:cNvSpPr>
              <a:spLocks noChangeShapeType="1"/>
            </p:cNvSpPr>
            <p:nvPr/>
          </p:nvSpPr>
          <p:spPr bwMode="auto">
            <a:xfrm flipH="1">
              <a:off x="3494" y="379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26"/>
            <p:cNvSpPr>
              <a:spLocks noChangeShapeType="1"/>
            </p:cNvSpPr>
            <p:nvPr/>
          </p:nvSpPr>
          <p:spPr bwMode="auto">
            <a:xfrm flipH="1">
              <a:off x="3572" y="3544"/>
              <a:ext cx="582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27"/>
            <p:cNvSpPr>
              <a:spLocks noChangeShapeType="1"/>
            </p:cNvSpPr>
            <p:nvPr/>
          </p:nvSpPr>
          <p:spPr bwMode="auto">
            <a:xfrm flipH="1">
              <a:off x="3566" y="4090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28"/>
            <p:cNvSpPr>
              <a:spLocks noChangeShapeType="1"/>
            </p:cNvSpPr>
            <p:nvPr/>
          </p:nvSpPr>
          <p:spPr bwMode="auto">
            <a:xfrm flipH="1">
              <a:off x="4135" y="355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9" name="Group 129"/>
            <p:cNvGrpSpPr>
              <a:grpSpLocks/>
            </p:cNvGrpSpPr>
            <p:nvPr/>
          </p:nvGrpSpPr>
          <p:grpSpPr bwMode="auto">
            <a:xfrm>
              <a:off x="4190" y="3149"/>
              <a:ext cx="617" cy="568"/>
              <a:chOff x="5850" y="13487"/>
              <a:chExt cx="2023" cy="1840"/>
            </a:xfrm>
          </p:grpSpPr>
          <p:sp>
            <p:nvSpPr>
              <p:cNvPr id="41064" name="Freeform 130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131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132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133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134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9" name="Freeform 135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0" name="Freeform 136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137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138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139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140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141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6" name="Freeform 142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7" name="Freeform 143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8" name="Freeform 144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9" name="Freeform 145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0" name="Freeform 146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1" name="Freeform 147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2" name="Freeform 148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3" name="Freeform 149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4" name="Freeform 150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5" name="Freeform 151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6" name="Freeform 152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153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154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155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156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157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2" name="Freeform 158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3" name="Rectangle 159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160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161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162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Freeform 163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Freeform 164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9" name="Freeform 165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0" name="Freeform 166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1" name="Freeform 167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2" name="Freeform 168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90" name="Group 169"/>
            <p:cNvGrpSpPr>
              <a:grpSpLocks/>
            </p:cNvGrpSpPr>
            <p:nvPr/>
          </p:nvGrpSpPr>
          <p:grpSpPr bwMode="auto">
            <a:xfrm>
              <a:off x="4332" y="2968"/>
              <a:ext cx="410" cy="570"/>
              <a:chOff x="12762" y="10336"/>
              <a:chExt cx="1027" cy="1700"/>
            </a:xfrm>
          </p:grpSpPr>
          <p:sp>
            <p:nvSpPr>
              <p:cNvPr id="41058" name="Rectangle 170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9" name="Rectangle 171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0" name="Line 172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1" name="Line 173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2" name="Line 174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3" name="Line 175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91" name="Group 176"/>
            <p:cNvGrpSpPr>
              <a:grpSpLocks/>
            </p:cNvGrpSpPr>
            <p:nvPr/>
          </p:nvGrpSpPr>
          <p:grpSpPr bwMode="auto">
            <a:xfrm>
              <a:off x="3811" y="3748"/>
              <a:ext cx="618" cy="568"/>
              <a:chOff x="5850" y="13487"/>
              <a:chExt cx="2023" cy="1840"/>
            </a:xfrm>
          </p:grpSpPr>
          <p:sp>
            <p:nvSpPr>
              <p:cNvPr id="41019" name="Freeform 177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0" name="Freeform 178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1" name="Freeform 179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2" name="Freeform 180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3" name="Freeform 181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4" name="Freeform 182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5" name="Freeform 183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6" name="Freeform 184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7" name="Freeform 185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8" name="Freeform 186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9" name="Freeform 187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0" name="Freeform 188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1" name="Freeform 189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2" name="Freeform 190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3" name="Freeform 191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4" name="Freeform 192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5" name="Freeform 193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6" name="Freeform 194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7" name="Freeform 195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8" name="Freeform 196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197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198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199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200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201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4" name="Freeform 202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5" name="Freeform 203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204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205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Rectangle 206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207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208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1" name="Freeform 209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2" name="Freeform 210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3" name="Freeform 211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4" name="Freeform 212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5" name="Freeform 213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6" name="Freeform 214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7" name="Freeform 215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92" name="Group 216"/>
            <p:cNvGrpSpPr>
              <a:grpSpLocks/>
            </p:cNvGrpSpPr>
            <p:nvPr/>
          </p:nvGrpSpPr>
          <p:grpSpPr bwMode="auto">
            <a:xfrm>
              <a:off x="4092" y="3609"/>
              <a:ext cx="410" cy="571"/>
              <a:chOff x="12762" y="10336"/>
              <a:chExt cx="1027" cy="1700"/>
            </a:xfrm>
          </p:grpSpPr>
          <p:sp>
            <p:nvSpPr>
              <p:cNvPr id="41013" name="Rectangle 217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4" name="Rectangle 218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5" name="Line 219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6" name="Line 220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7" name="Line 221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8" name="Line 222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93" name="Oval 223"/>
            <p:cNvSpPr>
              <a:spLocks noChangeArrowheads="1"/>
            </p:cNvSpPr>
            <p:nvPr/>
          </p:nvSpPr>
          <p:spPr bwMode="auto">
            <a:xfrm>
              <a:off x="2342" y="2938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Oval 224"/>
            <p:cNvSpPr>
              <a:spLocks noChangeArrowheads="1"/>
            </p:cNvSpPr>
            <p:nvPr/>
          </p:nvSpPr>
          <p:spPr bwMode="auto">
            <a:xfrm>
              <a:off x="1748" y="3490"/>
              <a:ext cx="58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225"/>
            <p:cNvSpPr>
              <a:spLocks noChangeShapeType="1"/>
            </p:cNvSpPr>
            <p:nvPr/>
          </p:nvSpPr>
          <p:spPr bwMode="auto">
            <a:xfrm flipH="1">
              <a:off x="2414" y="2878"/>
              <a:ext cx="186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Text Box 226"/>
            <p:cNvSpPr txBox="1">
              <a:spLocks noChangeArrowheads="1"/>
            </p:cNvSpPr>
            <p:nvPr/>
          </p:nvSpPr>
          <p:spPr bwMode="auto">
            <a:xfrm>
              <a:off x="4220" y="2710"/>
              <a:ext cx="3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200" baseline="-25000">
                  <a:solidFill>
                    <a:srgbClr val="FF0000"/>
                  </a:solidFill>
                </a:rPr>
                <a:t>out</a:t>
              </a:r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0997" name="Line 227"/>
            <p:cNvSpPr>
              <a:spLocks noChangeShapeType="1"/>
            </p:cNvSpPr>
            <p:nvPr/>
          </p:nvSpPr>
          <p:spPr bwMode="auto">
            <a:xfrm>
              <a:off x="4340" y="2890"/>
              <a:ext cx="126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228"/>
            <p:cNvSpPr>
              <a:spLocks noChangeShapeType="1"/>
            </p:cNvSpPr>
            <p:nvPr/>
          </p:nvSpPr>
          <p:spPr bwMode="auto">
            <a:xfrm flipH="1">
              <a:off x="3368" y="3466"/>
              <a:ext cx="21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9" name="Group 229"/>
            <p:cNvGrpSpPr>
              <a:grpSpLocks/>
            </p:cNvGrpSpPr>
            <p:nvPr/>
          </p:nvGrpSpPr>
          <p:grpSpPr bwMode="auto">
            <a:xfrm>
              <a:off x="3098" y="3712"/>
              <a:ext cx="424" cy="168"/>
              <a:chOff x="10808" y="10250"/>
              <a:chExt cx="1018" cy="403"/>
            </a:xfrm>
          </p:grpSpPr>
          <p:sp>
            <p:nvSpPr>
              <p:cNvPr id="41002" name="Rectangle 230"/>
              <p:cNvSpPr>
                <a:spLocks noChangeArrowheads="1"/>
              </p:cNvSpPr>
              <p:nvPr/>
            </p:nvSpPr>
            <p:spPr bwMode="auto">
              <a:xfrm>
                <a:off x="10832" y="10250"/>
                <a:ext cx="994" cy="403"/>
              </a:xfrm>
              <a:prstGeom prst="rect">
                <a:avLst/>
              </a:pr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3" name="Freeform 231"/>
              <p:cNvSpPr>
                <a:spLocks/>
              </p:cNvSpPr>
              <p:nvPr/>
            </p:nvSpPr>
            <p:spPr bwMode="auto">
              <a:xfrm>
                <a:off x="11198" y="10272"/>
                <a:ext cx="610" cy="374"/>
              </a:xfrm>
              <a:custGeom>
                <a:avLst/>
                <a:gdLst>
                  <a:gd name="T0" fmla="*/ 0 w 855"/>
                  <a:gd name="T1" fmla="*/ 0 h 390"/>
                  <a:gd name="T2" fmla="*/ 310 w 855"/>
                  <a:gd name="T3" fmla="*/ 0 h 390"/>
                  <a:gd name="T4" fmla="*/ 310 w 855"/>
                  <a:gd name="T5" fmla="*/ 344 h 390"/>
                  <a:gd name="T6" fmla="*/ 16 w 855"/>
                  <a:gd name="T7" fmla="*/ 344 h 3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55"/>
                  <a:gd name="T13" fmla="*/ 0 h 390"/>
                  <a:gd name="T14" fmla="*/ 855 w 855"/>
                  <a:gd name="T15" fmla="*/ 390 h 3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55" h="39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4" name="Line 232"/>
              <p:cNvSpPr>
                <a:spLocks noChangeShapeType="1"/>
              </p:cNvSpPr>
              <p:nvPr/>
            </p:nvSpPr>
            <p:spPr bwMode="auto">
              <a:xfrm>
                <a:off x="10808" y="10272"/>
                <a:ext cx="3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5" name="Line 233"/>
              <p:cNvSpPr>
                <a:spLocks noChangeShapeType="1"/>
              </p:cNvSpPr>
              <p:nvPr/>
            </p:nvSpPr>
            <p:spPr bwMode="auto">
              <a:xfrm>
                <a:off x="10830" y="10646"/>
                <a:ext cx="38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234"/>
              <p:cNvSpPr>
                <a:spLocks noChangeShapeType="1"/>
              </p:cNvSpPr>
              <p:nvPr/>
            </p:nvSpPr>
            <p:spPr bwMode="auto">
              <a:xfrm>
                <a:off x="1174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235"/>
              <p:cNvSpPr>
                <a:spLocks noChangeShapeType="1"/>
              </p:cNvSpPr>
              <p:nvPr/>
            </p:nvSpPr>
            <p:spPr bwMode="auto">
              <a:xfrm>
                <a:off x="11679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236"/>
              <p:cNvSpPr>
                <a:spLocks noChangeShapeType="1"/>
              </p:cNvSpPr>
              <p:nvPr/>
            </p:nvSpPr>
            <p:spPr bwMode="auto">
              <a:xfrm>
                <a:off x="11614" y="10329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237"/>
              <p:cNvSpPr>
                <a:spLocks noChangeShapeType="1"/>
              </p:cNvSpPr>
              <p:nvPr/>
            </p:nvSpPr>
            <p:spPr bwMode="auto">
              <a:xfrm>
                <a:off x="11549" y="1032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238"/>
              <p:cNvSpPr>
                <a:spLocks noChangeShapeType="1"/>
              </p:cNvSpPr>
              <p:nvPr/>
            </p:nvSpPr>
            <p:spPr bwMode="auto">
              <a:xfrm>
                <a:off x="11484" y="10322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Line 239"/>
              <p:cNvSpPr>
                <a:spLocks noChangeShapeType="1"/>
              </p:cNvSpPr>
              <p:nvPr/>
            </p:nvSpPr>
            <p:spPr bwMode="auto">
              <a:xfrm>
                <a:off x="11418" y="10322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2" name="Line 240"/>
              <p:cNvSpPr>
                <a:spLocks noChangeShapeType="1"/>
              </p:cNvSpPr>
              <p:nvPr/>
            </p:nvSpPr>
            <p:spPr bwMode="auto">
              <a:xfrm>
                <a:off x="10909" y="104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00" name="Freeform 241"/>
            <p:cNvSpPr>
              <a:spLocks/>
            </p:cNvSpPr>
            <p:nvPr/>
          </p:nvSpPr>
          <p:spPr bwMode="auto">
            <a:xfrm>
              <a:off x="1778" y="3538"/>
              <a:ext cx="2490" cy="6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95 h 1501"/>
                <a:gd name="T4" fmla="*/ 64 w 6225"/>
                <a:gd name="T5" fmla="*/ 96 h 1501"/>
                <a:gd name="T6" fmla="*/ 119 w 6225"/>
                <a:gd name="T7" fmla="*/ 45 h 1501"/>
                <a:gd name="T8" fmla="*/ 326 w 6225"/>
                <a:gd name="T9" fmla="*/ 46 h 1501"/>
                <a:gd name="T10" fmla="*/ 276 w 6225"/>
                <a:gd name="T11" fmla="*/ 93 h 1501"/>
                <a:gd name="T12" fmla="*/ 398 w 6225"/>
                <a:gd name="T13" fmla="*/ 93 h 1501"/>
                <a:gd name="T14" fmla="*/ 398 w 6225"/>
                <a:gd name="T15" fmla="*/ 25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Freeform 242"/>
            <p:cNvSpPr>
              <a:spLocks/>
            </p:cNvSpPr>
            <p:nvPr/>
          </p:nvSpPr>
          <p:spPr bwMode="auto">
            <a:xfrm>
              <a:off x="2372" y="2968"/>
              <a:ext cx="2160" cy="804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95 h 2010"/>
                <a:gd name="T4" fmla="*/ 64 w 5400"/>
                <a:gd name="T5" fmla="*/ 96 h 2010"/>
                <a:gd name="T6" fmla="*/ 34 w 5400"/>
                <a:gd name="T7" fmla="*/ 129 h 2010"/>
                <a:gd name="T8" fmla="*/ 231 w 5400"/>
                <a:gd name="T9" fmla="*/ 129 h 2010"/>
                <a:gd name="T10" fmla="*/ 278 w 5400"/>
                <a:gd name="T11" fmla="*/ 82 h 2010"/>
                <a:gd name="T12" fmla="*/ 346 w 5400"/>
                <a:gd name="T13" fmla="*/ 82 h 2010"/>
                <a:gd name="T14" fmla="*/ 346 w 5400"/>
                <a:gd name="T15" fmla="*/ 8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Causes/costs of congestion: scenario 2</a:t>
            </a:r>
            <a:r>
              <a:rPr lang="en-US" smtClean="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499350" cy="1143000"/>
          </a:xfrm>
        </p:spPr>
        <p:txBody>
          <a:bodyPr/>
          <a:lstStyle/>
          <a:p>
            <a:r>
              <a:rPr lang="en-US" sz="2400" smtClean="0"/>
              <a:t>one router, </a:t>
            </a:r>
            <a:r>
              <a:rPr lang="en-US" sz="2400" i="1" smtClean="0">
                <a:solidFill>
                  <a:schemeClr val="accent2"/>
                </a:solidFill>
              </a:rPr>
              <a:t>finite</a:t>
            </a:r>
            <a:r>
              <a:rPr lang="en-US" sz="2400" smtClean="0"/>
              <a:t> buffers </a:t>
            </a:r>
          </a:p>
          <a:p>
            <a:r>
              <a:rPr lang="en-US" sz="2400" smtClean="0"/>
              <a:t>sender retransmission of lost packet</a:t>
            </a:r>
          </a:p>
          <a:p>
            <a:endParaRPr lang="en-US" sz="2400" smtClean="0"/>
          </a:p>
        </p:txBody>
      </p:sp>
      <p:sp>
        <p:nvSpPr>
          <p:cNvPr id="92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18266F-8F4F-4867-95AD-113A910DF387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41990" name="Group 239"/>
          <p:cNvGrpSpPr>
            <a:grpSpLocks/>
          </p:cNvGrpSpPr>
          <p:nvPr/>
        </p:nvGrpSpPr>
        <p:grpSpPr bwMode="auto">
          <a:xfrm>
            <a:off x="1600200" y="2743200"/>
            <a:ext cx="6548438" cy="3298825"/>
            <a:chOff x="1020763" y="2825750"/>
            <a:chExt cx="6548437" cy="3298825"/>
          </a:xfrm>
        </p:grpSpPr>
        <p:sp>
          <p:nvSpPr>
            <p:cNvPr id="41991" name="Oval 5"/>
            <p:cNvSpPr>
              <a:spLocks noChangeArrowheads="1"/>
            </p:cNvSpPr>
            <p:nvPr/>
          </p:nvSpPr>
          <p:spPr bwMode="auto">
            <a:xfrm>
              <a:off x="3795713" y="5014913"/>
              <a:ext cx="1304925" cy="30321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>
              <a:off x="3795713" y="4991100"/>
              <a:ext cx="0" cy="187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7"/>
            <p:cNvSpPr>
              <a:spLocks noChangeShapeType="1"/>
            </p:cNvSpPr>
            <p:nvPr/>
          </p:nvSpPr>
          <p:spPr bwMode="auto">
            <a:xfrm>
              <a:off x="5100638" y="4991100"/>
              <a:ext cx="0" cy="18732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3795713" y="4991100"/>
              <a:ext cx="309562" cy="18415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4705350" y="4978400"/>
              <a:ext cx="395288" cy="184150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000">
                <a:solidFill>
                  <a:schemeClr val="tx2"/>
                </a:solidFill>
              </a:endParaRPr>
            </a:p>
          </p:txBody>
        </p:sp>
        <p:sp>
          <p:nvSpPr>
            <p:cNvPr id="41996" name="Oval 10"/>
            <p:cNvSpPr>
              <a:spLocks noChangeArrowheads="1"/>
            </p:cNvSpPr>
            <p:nvPr/>
          </p:nvSpPr>
          <p:spPr bwMode="auto">
            <a:xfrm>
              <a:off x="3781425" y="4773613"/>
              <a:ext cx="1306513" cy="35242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97" name="Group 11"/>
            <p:cNvGrpSpPr>
              <a:grpSpLocks/>
            </p:cNvGrpSpPr>
            <p:nvPr/>
          </p:nvGrpSpPr>
          <p:grpSpPr bwMode="auto">
            <a:xfrm>
              <a:off x="4097338" y="4849813"/>
              <a:ext cx="647700" cy="206375"/>
              <a:chOff x="2848" y="848"/>
              <a:chExt cx="140" cy="98"/>
            </a:xfrm>
          </p:grpSpPr>
          <p:sp>
            <p:nvSpPr>
              <p:cNvPr id="42222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23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24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998" name="Group 15"/>
            <p:cNvGrpSpPr>
              <a:grpSpLocks/>
            </p:cNvGrpSpPr>
            <p:nvPr/>
          </p:nvGrpSpPr>
          <p:grpSpPr bwMode="auto">
            <a:xfrm flipV="1">
              <a:off x="4097338" y="4848225"/>
              <a:ext cx="647700" cy="204788"/>
              <a:chOff x="2848" y="848"/>
              <a:chExt cx="140" cy="98"/>
            </a:xfrm>
          </p:grpSpPr>
          <p:sp>
            <p:nvSpPr>
              <p:cNvPr id="42219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20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21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9" name="Text Box 19"/>
            <p:cNvSpPr txBox="1">
              <a:spLocks noChangeArrowheads="1"/>
            </p:cNvSpPr>
            <p:nvPr/>
          </p:nvSpPr>
          <p:spPr bwMode="auto">
            <a:xfrm>
              <a:off x="3746500" y="3989388"/>
              <a:ext cx="2136775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>
                  <a:solidFill>
                    <a:schemeClr val="tx2"/>
                  </a:solidFill>
                </a:rPr>
                <a:t>finite shared output link buffers</a:t>
              </a:r>
            </a:p>
          </p:txBody>
        </p:sp>
        <p:sp>
          <p:nvSpPr>
            <p:cNvPr id="42000" name="Line 20"/>
            <p:cNvSpPr>
              <a:spLocks noChangeShapeType="1"/>
            </p:cNvSpPr>
            <p:nvPr/>
          </p:nvSpPr>
          <p:spPr bwMode="auto">
            <a:xfrm flipH="1">
              <a:off x="2424113" y="4545013"/>
              <a:ext cx="1135062" cy="1117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21"/>
            <p:cNvSpPr>
              <a:spLocks noChangeShapeType="1"/>
            </p:cNvSpPr>
            <p:nvPr/>
          </p:nvSpPr>
          <p:spPr bwMode="auto">
            <a:xfrm flipH="1">
              <a:off x="3021013" y="4545013"/>
              <a:ext cx="538162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02" name="Group 23"/>
            <p:cNvGrpSpPr>
              <a:grpSpLocks/>
            </p:cNvGrpSpPr>
            <p:nvPr/>
          </p:nvGrpSpPr>
          <p:grpSpPr bwMode="auto">
            <a:xfrm>
              <a:off x="2073275" y="3602038"/>
              <a:ext cx="1203325" cy="1162050"/>
              <a:chOff x="5850" y="13487"/>
              <a:chExt cx="2023" cy="1840"/>
            </a:xfrm>
          </p:grpSpPr>
          <p:sp>
            <p:nvSpPr>
              <p:cNvPr id="42180" name="Freeform 24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1" name="Freeform 25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2" name="Freeform 26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3" name="Freeform 27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4" name="Freeform 28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5" name="Freeform 29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6" name="Freeform 30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7" name="Freeform 31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8" name="Freeform 32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9" name="Freeform 33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0" name="Freeform 34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1" name="Freeform 35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2" name="Freeform 36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3" name="Freeform 37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4" name="Freeform 38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5" name="Freeform 39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6" name="Freeform 40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7" name="Freeform 41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8" name="Freeform 42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9" name="Freeform 43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0" name="Freeform 44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1" name="Freeform 45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2" name="Freeform 46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3" name="Freeform 47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4" name="Freeform 48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5" name="Freeform 49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6" name="Freeform 50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7" name="Freeform 51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8" name="Freeform 52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9" name="Rectangle 53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0" name="Freeform 54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1" name="Freeform 55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2" name="Freeform 56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3" name="Freeform 57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4" name="Freeform 58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5" name="Freeform 59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6" name="Freeform 60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7" name="Freeform 61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18" name="Freeform 62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03" name="Group 63"/>
            <p:cNvGrpSpPr>
              <a:grpSpLocks/>
            </p:cNvGrpSpPr>
            <p:nvPr/>
          </p:nvGrpSpPr>
          <p:grpSpPr bwMode="auto">
            <a:xfrm>
              <a:off x="2351088" y="3230563"/>
              <a:ext cx="798512" cy="1166812"/>
              <a:chOff x="12762" y="10336"/>
              <a:chExt cx="1027" cy="1700"/>
            </a:xfrm>
          </p:grpSpPr>
          <p:sp>
            <p:nvSpPr>
              <p:cNvPr id="42174" name="Rectangle 64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5" name="Rectangle 65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6" name="Line 66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7" name="Line 67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8" name="Line 68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9" name="Line 69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04" name="Text Box 70"/>
            <p:cNvSpPr txBox="1">
              <a:spLocks noChangeArrowheads="1"/>
            </p:cNvSpPr>
            <p:nvPr/>
          </p:nvSpPr>
          <p:spPr bwMode="auto">
            <a:xfrm>
              <a:off x="2354263" y="2825750"/>
              <a:ext cx="85248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2"/>
                  </a:solidFill>
                </a:rPr>
                <a:t>Host A</a:t>
              </a:r>
            </a:p>
          </p:txBody>
        </p:sp>
        <p:sp>
          <p:nvSpPr>
            <p:cNvPr id="42005" name="Text Box 71"/>
            <p:cNvSpPr txBox="1">
              <a:spLocks noChangeArrowheads="1"/>
            </p:cNvSpPr>
            <p:nvPr/>
          </p:nvSpPr>
          <p:spPr bwMode="auto">
            <a:xfrm>
              <a:off x="3362325" y="2922588"/>
              <a:ext cx="1849438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400" baseline="-25000">
                  <a:solidFill>
                    <a:srgbClr val="FF0000"/>
                  </a:solidFill>
                </a:rPr>
                <a:t>in </a:t>
              </a:r>
              <a:r>
                <a:rPr lang="en-US" sz="1400">
                  <a:solidFill>
                    <a:srgbClr val="FF0000"/>
                  </a:solidFill>
                </a:rPr>
                <a:t>: original data</a:t>
              </a:r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42006" name="Line 72"/>
            <p:cNvSpPr>
              <a:spLocks noChangeShapeType="1"/>
            </p:cNvSpPr>
            <p:nvPr/>
          </p:nvSpPr>
          <p:spPr bwMode="auto">
            <a:xfrm flipH="1">
              <a:off x="1885950" y="5649913"/>
              <a:ext cx="538163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07" name="Group 74"/>
            <p:cNvGrpSpPr>
              <a:grpSpLocks/>
            </p:cNvGrpSpPr>
            <p:nvPr/>
          </p:nvGrpSpPr>
          <p:grpSpPr bwMode="auto">
            <a:xfrm>
              <a:off x="1020763" y="4756150"/>
              <a:ext cx="1203325" cy="1162050"/>
              <a:chOff x="5850" y="13487"/>
              <a:chExt cx="2023" cy="1840"/>
            </a:xfrm>
          </p:grpSpPr>
          <p:sp>
            <p:nvSpPr>
              <p:cNvPr id="42135" name="Freeform 75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6" name="Freeform 76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7" name="Freeform 77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8" name="Freeform 78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9" name="Freeform 79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0" name="Freeform 80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1" name="Freeform 81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2" name="Freeform 82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3" name="Freeform 83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4" name="Freeform 84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5" name="Freeform 85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6" name="Freeform 86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7" name="Freeform 87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8" name="Freeform 88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9" name="Freeform 89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0" name="Freeform 90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1" name="Freeform 91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2" name="Freeform 92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3" name="Freeform 93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4" name="Freeform 94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5" name="Freeform 95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6" name="Freeform 96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7" name="Freeform 97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8" name="Freeform 98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9" name="Freeform 99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0" name="Freeform 100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1" name="Freeform 101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2" name="Freeform 102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3" name="Freeform 103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4" name="Rectangle 104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5" name="Freeform 105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6" name="Freeform 106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7" name="Freeform 107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8" name="Freeform 108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69" name="Freeform 109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0" name="Freeform 110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1" name="Freeform 111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2" name="Freeform 112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3" name="Freeform 113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08" name="Group 114"/>
            <p:cNvGrpSpPr>
              <a:grpSpLocks/>
            </p:cNvGrpSpPr>
            <p:nvPr/>
          </p:nvGrpSpPr>
          <p:grpSpPr bwMode="auto">
            <a:xfrm>
              <a:off x="1298575" y="4384675"/>
              <a:ext cx="798513" cy="1166813"/>
              <a:chOff x="12762" y="10336"/>
              <a:chExt cx="1027" cy="1700"/>
            </a:xfrm>
          </p:grpSpPr>
          <p:sp>
            <p:nvSpPr>
              <p:cNvPr id="42129" name="Rectangle 115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0" name="Rectangle 116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1" name="Line 117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2" name="Line 118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3" name="Line 119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4" name="Line 120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09" name="Text Box 121"/>
            <p:cNvSpPr txBox="1">
              <a:spLocks noChangeArrowheads="1"/>
            </p:cNvSpPr>
            <p:nvPr/>
          </p:nvSpPr>
          <p:spPr bwMode="auto">
            <a:xfrm>
              <a:off x="1250950" y="3967163"/>
              <a:ext cx="877888" cy="3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chemeClr val="tx2"/>
                  </a:solidFill>
                </a:rPr>
                <a:t>Host B</a:t>
              </a:r>
            </a:p>
          </p:txBody>
        </p:sp>
        <p:sp>
          <p:nvSpPr>
            <p:cNvPr id="42010" name="Line 122"/>
            <p:cNvSpPr>
              <a:spLocks noChangeShapeType="1"/>
            </p:cNvSpPr>
            <p:nvPr/>
          </p:nvSpPr>
          <p:spPr bwMode="auto">
            <a:xfrm flipH="1">
              <a:off x="3021013" y="5060950"/>
              <a:ext cx="749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123"/>
            <p:cNvSpPr>
              <a:spLocks noChangeShapeType="1"/>
            </p:cNvSpPr>
            <p:nvPr/>
          </p:nvSpPr>
          <p:spPr bwMode="auto">
            <a:xfrm flipH="1">
              <a:off x="5010150" y="5060950"/>
              <a:ext cx="7477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24"/>
            <p:cNvSpPr>
              <a:spLocks noChangeShapeType="1"/>
            </p:cNvSpPr>
            <p:nvPr/>
          </p:nvSpPr>
          <p:spPr bwMode="auto">
            <a:xfrm flipH="1">
              <a:off x="5160963" y="4545013"/>
              <a:ext cx="1135062" cy="1117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125"/>
            <p:cNvSpPr>
              <a:spLocks noChangeShapeType="1"/>
            </p:cNvSpPr>
            <p:nvPr/>
          </p:nvSpPr>
          <p:spPr bwMode="auto">
            <a:xfrm flipH="1">
              <a:off x="5149850" y="5662613"/>
              <a:ext cx="677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26"/>
            <p:cNvSpPr>
              <a:spLocks noChangeShapeType="1"/>
            </p:cNvSpPr>
            <p:nvPr/>
          </p:nvSpPr>
          <p:spPr bwMode="auto">
            <a:xfrm flipH="1">
              <a:off x="6259513" y="4557713"/>
              <a:ext cx="539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15" name="Group 127"/>
            <p:cNvGrpSpPr>
              <a:grpSpLocks/>
            </p:cNvGrpSpPr>
            <p:nvPr/>
          </p:nvGrpSpPr>
          <p:grpSpPr bwMode="auto">
            <a:xfrm>
              <a:off x="6365875" y="3736975"/>
              <a:ext cx="1203325" cy="1162050"/>
              <a:chOff x="5850" y="13487"/>
              <a:chExt cx="2023" cy="1840"/>
            </a:xfrm>
          </p:grpSpPr>
          <p:sp>
            <p:nvSpPr>
              <p:cNvPr id="42090" name="Freeform 128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1" name="Freeform 129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2" name="Freeform 130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3" name="Freeform 131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4" name="Freeform 132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Freeform 133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6" name="Freeform 134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7" name="Freeform 135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8" name="Freeform 136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9" name="Freeform 137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0" name="Freeform 138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1" name="Freeform 139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2" name="Freeform 140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3" name="Freeform 141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4" name="Freeform 142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5" name="Freeform 143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6" name="Freeform 144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7" name="Freeform 145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8" name="Freeform 146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9" name="Freeform 147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0" name="Freeform 148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1" name="Freeform 149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2" name="Freeform 150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3" name="Freeform 151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4" name="Freeform 152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5" name="Freeform 153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6" name="Freeform 154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7" name="Freeform 155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8" name="Freeform 156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9" name="Rectangle 157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0" name="Freeform 158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1" name="Freeform 159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2" name="Freeform 160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3" name="Freeform 161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4" name="Freeform 162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5" name="Freeform 163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6" name="Freeform 164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7" name="Freeform 165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8" name="Freeform 166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16" name="Group 167"/>
            <p:cNvGrpSpPr>
              <a:grpSpLocks/>
            </p:cNvGrpSpPr>
            <p:nvPr/>
          </p:nvGrpSpPr>
          <p:grpSpPr bwMode="auto">
            <a:xfrm>
              <a:off x="6643688" y="3365500"/>
              <a:ext cx="798512" cy="1166813"/>
              <a:chOff x="12762" y="10336"/>
              <a:chExt cx="1027" cy="1700"/>
            </a:xfrm>
          </p:grpSpPr>
          <p:sp>
            <p:nvSpPr>
              <p:cNvPr id="42084" name="Rectangle 168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5" name="Rectangle 169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6" name="Line 170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7" name="Line 171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8" name="Line 172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9" name="Line 173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17" name="Group 174"/>
            <p:cNvGrpSpPr>
              <a:grpSpLocks/>
            </p:cNvGrpSpPr>
            <p:nvPr/>
          </p:nvGrpSpPr>
          <p:grpSpPr bwMode="auto">
            <a:xfrm>
              <a:off x="5627688" y="4962525"/>
              <a:ext cx="1204912" cy="1162050"/>
              <a:chOff x="5850" y="13487"/>
              <a:chExt cx="2023" cy="1840"/>
            </a:xfrm>
          </p:grpSpPr>
          <p:sp>
            <p:nvSpPr>
              <p:cNvPr id="42045" name="Freeform 175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6" name="Freeform 176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7" name="Freeform 177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Freeform 178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9" name="Freeform 179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Freeform 180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1" name="Freeform 181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2" name="Freeform 182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3" name="Freeform 183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Freeform 184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5" name="Freeform 185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6" name="Freeform 186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7" name="Freeform 187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8" name="Freeform 188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9" name="Freeform 189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0" name="Freeform 190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1" name="Freeform 191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2" name="Freeform 192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3" name="Freeform 193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4" name="Freeform 194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5" name="Freeform 195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6" name="Freeform 196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7" name="Freeform 197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8" name="Freeform 198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9" name="Freeform 199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0" name="Freeform 200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1" name="Freeform 201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2" name="Freeform 202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3" name="Freeform 203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4" name="Rectangle 204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5" name="Freeform 205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6" name="Freeform 206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7" name="Freeform 207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8" name="Freeform 208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9" name="Freeform 209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0" name="Freeform 210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1" name="Freeform 211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2" name="Freeform 212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83" name="Freeform 213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18" name="Group 214"/>
            <p:cNvGrpSpPr>
              <a:grpSpLocks/>
            </p:cNvGrpSpPr>
            <p:nvPr/>
          </p:nvGrpSpPr>
          <p:grpSpPr bwMode="auto">
            <a:xfrm>
              <a:off x="6175375" y="4678363"/>
              <a:ext cx="798513" cy="1168400"/>
              <a:chOff x="12762" y="10336"/>
              <a:chExt cx="1027" cy="1700"/>
            </a:xfrm>
          </p:grpSpPr>
          <p:sp>
            <p:nvSpPr>
              <p:cNvPr id="42039" name="Rectangle 215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Rectangle 216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1" name="Line 217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2" name="Line 218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3" name="Line 219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4" name="Line 220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19" name="Oval 221"/>
            <p:cNvSpPr>
              <a:spLocks noChangeArrowheads="1"/>
            </p:cNvSpPr>
            <p:nvPr/>
          </p:nvSpPr>
          <p:spPr bwMode="auto">
            <a:xfrm>
              <a:off x="2763838" y="330517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Oval 222"/>
            <p:cNvSpPr>
              <a:spLocks noChangeArrowheads="1"/>
            </p:cNvSpPr>
            <p:nvPr/>
          </p:nvSpPr>
          <p:spPr bwMode="auto">
            <a:xfrm>
              <a:off x="1604963" y="4433888"/>
              <a:ext cx="114300" cy="1174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Line 223"/>
            <p:cNvSpPr>
              <a:spLocks noChangeShapeType="1"/>
            </p:cNvSpPr>
            <p:nvPr/>
          </p:nvSpPr>
          <p:spPr bwMode="auto">
            <a:xfrm flipH="1">
              <a:off x="2903538" y="3181350"/>
              <a:ext cx="363537" cy="134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Text Box 224"/>
            <p:cNvSpPr txBox="1">
              <a:spLocks noChangeArrowheads="1"/>
            </p:cNvSpPr>
            <p:nvPr/>
          </p:nvSpPr>
          <p:spPr bwMode="auto">
            <a:xfrm>
              <a:off x="6424613" y="2838450"/>
              <a:ext cx="590550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baseline="-25000">
                  <a:solidFill>
                    <a:srgbClr val="FF0000"/>
                  </a:solidFill>
                </a:rPr>
                <a:t>out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23" name="Line 225"/>
            <p:cNvSpPr>
              <a:spLocks noChangeShapeType="1"/>
            </p:cNvSpPr>
            <p:nvPr/>
          </p:nvSpPr>
          <p:spPr bwMode="auto">
            <a:xfrm>
              <a:off x="6659563" y="3206750"/>
              <a:ext cx="244475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226"/>
            <p:cNvSpPr>
              <a:spLocks noChangeShapeType="1"/>
            </p:cNvSpPr>
            <p:nvPr/>
          </p:nvSpPr>
          <p:spPr bwMode="auto">
            <a:xfrm flipH="1">
              <a:off x="4764088" y="4495800"/>
              <a:ext cx="303212" cy="306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25" name="Group 227"/>
            <p:cNvGrpSpPr>
              <a:grpSpLocks/>
            </p:cNvGrpSpPr>
            <p:nvPr/>
          </p:nvGrpSpPr>
          <p:grpSpPr bwMode="auto">
            <a:xfrm>
              <a:off x="4587875" y="4900613"/>
              <a:ext cx="385763" cy="319087"/>
              <a:chOff x="11283" y="10423"/>
              <a:chExt cx="475" cy="374"/>
            </a:xfrm>
          </p:grpSpPr>
          <p:sp>
            <p:nvSpPr>
              <p:cNvPr id="42032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3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4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5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6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8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26" name="Line 235"/>
            <p:cNvSpPr>
              <a:spLocks noChangeShapeType="1"/>
            </p:cNvSpPr>
            <p:nvPr/>
          </p:nvSpPr>
          <p:spPr bwMode="auto">
            <a:xfrm>
              <a:off x="4845050" y="368458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Freeform 236"/>
            <p:cNvSpPr>
              <a:spLocks/>
            </p:cNvSpPr>
            <p:nvPr/>
          </p:nvSpPr>
          <p:spPr bwMode="auto">
            <a:xfrm>
              <a:off x="1663700" y="4532313"/>
              <a:ext cx="4854575" cy="1228725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225"/>
                <a:gd name="T25" fmla="*/ 0 h 1501"/>
                <a:gd name="T26" fmla="*/ 6225 w 6225"/>
                <a:gd name="T27" fmla="*/ 1501 h 15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Freeform 237"/>
            <p:cNvSpPr>
              <a:spLocks/>
            </p:cNvSpPr>
            <p:nvPr/>
          </p:nvSpPr>
          <p:spPr bwMode="auto">
            <a:xfrm>
              <a:off x="2822575" y="3365500"/>
              <a:ext cx="4210050" cy="1646238"/>
            </a:xfrm>
            <a:custGeom>
              <a:avLst/>
              <a:gdLst>
                <a:gd name="T0" fmla="*/ 0 w 5400"/>
                <a:gd name="T1" fmla="*/ 0 h 2010"/>
                <a:gd name="T2" fmla="*/ 0 w 5400"/>
                <a:gd name="T3" fmla="*/ 2147483647 h 2010"/>
                <a:gd name="T4" fmla="*/ 2147483647 w 5400"/>
                <a:gd name="T5" fmla="*/ 2147483647 h 2010"/>
                <a:gd name="T6" fmla="*/ 2147483647 w 5400"/>
                <a:gd name="T7" fmla="*/ 2147483647 h 2010"/>
                <a:gd name="T8" fmla="*/ 2147483647 w 5400"/>
                <a:gd name="T9" fmla="*/ 2147483647 h 2010"/>
                <a:gd name="T10" fmla="*/ 2147483647 w 5400"/>
                <a:gd name="T11" fmla="*/ 2147483647 h 2010"/>
                <a:gd name="T12" fmla="*/ 2147483647 w 5400"/>
                <a:gd name="T13" fmla="*/ 2147483647 h 2010"/>
                <a:gd name="T14" fmla="*/ 2147483647 w 5400"/>
                <a:gd name="T15" fmla="*/ 2147483647 h 20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00"/>
                <a:gd name="T25" fmla="*/ 0 h 2010"/>
                <a:gd name="T26" fmla="*/ 5400 w 5400"/>
                <a:gd name="T27" fmla="*/ 2010 h 20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00" h="2010">
                  <a:moveTo>
                    <a:pt x="0" y="0"/>
                  </a:moveTo>
                  <a:lnTo>
                    <a:pt x="0" y="1485"/>
                  </a:lnTo>
                  <a:lnTo>
                    <a:pt x="1005" y="1500"/>
                  </a:lnTo>
                  <a:lnTo>
                    <a:pt x="540" y="2010"/>
                  </a:lnTo>
                  <a:lnTo>
                    <a:pt x="3615" y="2010"/>
                  </a:lnTo>
                  <a:lnTo>
                    <a:pt x="4350" y="1275"/>
                  </a:lnTo>
                  <a:lnTo>
                    <a:pt x="5400" y="1290"/>
                  </a:lnTo>
                  <a:lnTo>
                    <a:pt x="5400" y="12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Oval 238"/>
            <p:cNvSpPr>
              <a:spLocks noChangeArrowheads="1"/>
            </p:cNvSpPr>
            <p:nvPr/>
          </p:nvSpPr>
          <p:spPr bwMode="auto">
            <a:xfrm>
              <a:off x="2763838" y="353853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 Box 239"/>
            <p:cNvSpPr txBox="1">
              <a:spLocks noChangeArrowheads="1"/>
            </p:cNvSpPr>
            <p:nvPr/>
          </p:nvSpPr>
          <p:spPr bwMode="auto">
            <a:xfrm>
              <a:off x="3041650" y="3341688"/>
              <a:ext cx="2236788" cy="61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400">
                  <a:solidFill>
                    <a:srgbClr val="FF0000"/>
                  </a:solidFill>
                  <a:latin typeface="Symbol" pitchFamily="18" charset="2"/>
                </a:rPr>
                <a:t>l</a:t>
              </a:r>
              <a:r>
                <a:rPr lang="en-US" sz="1400">
                  <a:solidFill>
                    <a:srgbClr val="FF0000"/>
                  </a:solidFill>
                </a:rPr>
                <a:t>'</a:t>
              </a:r>
              <a:r>
                <a:rPr lang="en-US" sz="1400" baseline="-25000">
                  <a:solidFill>
                    <a:srgbClr val="FF0000"/>
                  </a:solidFill>
                </a:rPr>
                <a:t>in </a:t>
              </a:r>
              <a:r>
                <a:rPr lang="en-US" sz="1400">
                  <a:solidFill>
                    <a:srgbClr val="FF0000"/>
                  </a:solidFill>
                </a:rPr>
                <a:t>: original data, plus retransmitted data</a:t>
              </a:r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42031" name="Line 240"/>
            <p:cNvSpPr>
              <a:spLocks noChangeShapeType="1"/>
            </p:cNvSpPr>
            <p:nvPr/>
          </p:nvSpPr>
          <p:spPr bwMode="auto">
            <a:xfrm flipH="1">
              <a:off x="2916238" y="3524250"/>
              <a:ext cx="373062" cy="50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Two broad approaches towards congestion control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752600"/>
            <a:ext cx="7499350" cy="4495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End-end congestion control:</a:t>
            </a:r>
            <a:endParaRPr lang="en-US" sz="2400" smtClean="0"/>
          </a:p>
          <a:p>
            <a:r>
              <a:rPr lang="en-US" sz="2000" smtClean="0"/>
              <a:t>no explicit feedback from network</a:t>
            </a:r>
          </a:p>
          <a:p>
            <a:r>
              <a:rPr lang="en-US" sz="2000" smtClean="0"/>
              <a:t>congestion inferred from end-system observed loss, delay</a:t>
            </a:r>
          </a:p>
          <a:p>
            <a:r>
              <a:rPr lang="en-US" sz="2000" smtClean="0"/>
              <a:t>Approach taken by TCP</a:t>
            </a:r>
          </a:p>
          <a:p>
            <a:pPr>
              <a:buFont typeface="ZapfDingbats" pitchFamily="82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Network-assisted congestion control:</a:t>
            </a:r>
            <a:endParaRPr lang="en-US" sz="2400" smtClean="0"/>
          </a:p>
          <a:p>
            <a:r>
              <a:rPr lang="en-US" sz="2000" smtClean="0"/>
              <a:t>routers provide feedback to end systems</a:t>
            </a:r>
          </a:p>
          <a:p>
            <a:pPr lvl="1"/>
            <a:r>
              <a:rPr lang="en-US" sz="2000" smtClean="0"/>
              <a:t>single bit indicating congestion (SNA, DECbit, TCP/IP ECN, ATM)</a:t>
            </a:r>
          </a:p>
          <a:p>
            <a:pPr lvl="1"/>
            <a:r>
              <a:rPr lang="en-US" sz="2000" smtClean="0"/>
              <a:t>explicit rate sender should send at</a:t>
            </a:r>
            <a:endParaRPr lang="en-US" sz="1800" smtClean="0"/>
          </a:p>
        </p:txBody>
      </p:sp>
      <p:sp>
        <p:nvSpPr>
          <p:cNvPr id="962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109112-4B38-4AE9-AB54-0A091F715FD6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600" dirty="0" smtClean="0"/>
              <a:t>TCP congestion control</a:t>
            </a:r>
            <a:endParaRPr lang="en-US" sz="2800" dirty="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E198F9-8C2F-433F-A5DB-70946A815DC6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295400" y="1371600"/>
            <a:ext cx="731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i="1">
                <a:solidFill>
                  <a:srgbClr val="FF0000"/>
                </a:solidFill>
              </a:rPr>
              <a:t>Approach:</a:t>
            </a:r>
            <a:r>
              <a:rPr lang="en-US" sz="2000" u="sng"/>
              <a:t> </a:t>
            </a:r>
            <a:r>
              <a:rPr lang="en-US" sz="2000"/>
              <a:t>increase transmission rate (congestion window size), probing for usable bandwidth, until loss occurs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i="1">
                <a:solidFill>
                  <a:srgbClr val="FF0000"/>
                </a:solidFill>
              </a:rPr>
              <a:t>additive increase:</a:t>
            </a:r>
            <a:r>
              <a:rPr lang="en-US" sz="2000"/>
              <a:t> increase  </a:t>
            </a:r>
            <a:r>
              <a:rPr lang="en-US" sz="2000" b="1"/>
              <a:t>CongWin</a:t>
            </a:r>
            <a:r>
              <a:rPr lang="en-US" sz="2000"/>
              <a:t> by 1 MSS every RTT until loss detected</a:t>
            </a:r>
            <a:endParaRPr lang="en-US" sz="2000" i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i="1">
                <a:solidFill>
                  <a:srgbClr val="FF0000"/>
                </a:solidFill>
              </a:rPr>
              <a:t>multiplicative decrease</a:t>
            </a:r>
            <a:r>
              <a:rPr lang="en-US" sz="2000">
                <a:solidFill>
                  <a:srgbClr val="FF0000"/>
                </a:solidFill>
              </a:rPr>
              <a:t>:</a:t>
            </a:r>
            <a:r>
              <a:rPr lang="en-US" sz="2000"/>
              <a:t> cut </a:t>
            </a:r>
            <a:r>
              <a:rPr lang="en-US" sz="2000" b="1"/>
              <a:t>CongWin</a:t>
            </a:r>
            <a:r>
              <a:rPr lang="en-US" sz="2000"/>
              <a:t> in half after loss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000"/>
          </a:p>
        </p:txBody>
      </p: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1371600" y="3657600"/>
            <a:ext cx="6858000" cy="2398713"/>
            <a:chOff x="658847" y="2146300"/>
            <a:chExt cx="8274016" cy="3784750"/>
          </a:xfrm>
        </p:grpSpPr>
        <p:graphicFrame>
          <p:nvGraphicFramePr>
            <p:cNvPr id="8194" name="Object 5"/>
            <p:cNvGraphicFramePr>
              <a:graphicFrameLocks noChangeAspect="1"/>
            </p:cNvGraphicFramePr>
            <p:nvPr/>
          </p:nvGraphicFramePr>
          <p:xfrm>
            <a:off x="1435100" y="2146300"/>
            <a:ext cx="7497763" cy="340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VISIO" r:id="rId4" imgW="7802280" imgH="3540960" progId="Visio.Drawing.11">
                    <p:embed/>
                  </p:oleObj>
                </mc:Choice>
                <mc:Fallback>
                  <p:oleObj name="VISIO" r:id="rId4" imgW="7802280" imgH="3540960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100" y="2146300"/>
                          <a:ext cx="7497763" cy="3403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Text Box 12"/>
            <p:cNvSpPr txBox="1">
              <a:spLocks noChangeArrowheads="1"/>
            </p:cNvSpPr>
            <p:nvPr/>
          </p:nvSpPr>
          <p:spPr bwMode="auto">
            <a:xfrm rot="-5400000">
              <a:off x="58495" y="3083300"/>
              <a:ext cx="2066591" cy="673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congestion window size</a:t>
              </a:r>
            </a:p>
          </p:txBody>
        </p:sp>
        <p:sp>
          <p:nvSpPr>
            <p:cNvPr id="8201" name="Text Box 13"/>
            <p:cNvSpPr txBox="1">
              <a:spLocks noChangeArrowheads="1"/>
            </p:cNvSpPr>
            <p:nvPr/>
          </p:nvSpPr>
          <p:spPr bwMode="auto">
            <a:xfrm>
              <a:off x="658847" y="4911345"/>
              <a:ext cx="1726824" cy="1019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Saw tooth</a:t>
              </a:r>
            </a:p>
            <a:p>
              <a:r>
                <a:rPr lang="en-US" sz="1200"/>
                <a:t>behavior: probing</a:t>
              </a:r>
            </a:p>
            <a:p>
              <a:r>
                <a:rPr lang="en-US" sz="1200"/>
                <a:t>for bandwidth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TCP Congestion Control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Sender limits transmission</a:t>
            </a:r>
          </a:p>
          <a:p>
            <a:r>
              <a:rPr lang="en-US" sz="2400" smtClean="0"/>
              <a:t>Roughly,</a:t>
            </a:r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is dynamic</a:t>
            </a:r>
          </a:p>
          <a:p>
            <a:pPr lvl="1"/>
            <a:r>
              <a:rPr lang="en-US" sz="2000" smtClean="0"/>
              <a:t>function of perceived network congestion</a:t>
            </a:r>
          </a:p>
          <a:p>
            <a:r>
              <a:rPr lang="en-US" sz="2400" smtClean="0"/>
              <a:t>Three mechanisms</a:t>
            </a:r>
          </a:p>
          <a:p>
            <a:pPr lvl="1"/>
            <a:r>
              <a:rPr lang="en-US" sz="2000" smtClean="0"/>
              <a:t>Additive Increase Multiplicative Decrease</a:t>
            </a:r>
          </a:p>
          <a:p>
            <a:pPr lvl="1"/>
            <a:r>
              <a:rPr lang="en-US" sz="2000" smtClean="0"/>
              <a:t>Slow start</a:t>
            </a:r>
          </a:p>
          <a:p>
            <a:pPr lvl="1"/>
            <a:r>
              <a:rPr lang="en-US" sz="2000" smtClean="0"/>
              <a:t>Conservative after timeout events</a:t>
            </a:r>
          </a:p>
          <a:p>
            <a:endParaRPr lang="en-US" sz="2400" smtClean="0"/>
          </a:p>
        </p:txBody>
      </p:sp>
      <p:sp>
        <p:nvSpPr>
          <p:cNvPr id="1003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71B8EE-9C76-4FF5-A408-8FB8E271A89E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44038" name="Group 5"/>
          <p:cNvGrpSpPr>
            <a:grpSpLocks/>
          </p:cNvGrpSpPr>
          <p:nvPr/>
        </p:nvGrpSpPr>
        <p:grpSpPr bwMode="auto">
          <a:xfrm>
            <a:off x="3276600" y="2362200"/>
            <a:ext cx="3343275" cy="762000"/>
            <a:chOff x="1620" y="3564"/>
            <a:chExt cx="2262" cy="510"/>
          </a:xfrm>
        </p:grpSpPr>
        <p:sp>
          <p:nvSpPr>
            <p:cNvPr id="44039" name="Text Box 6"/>
            <p:cNvSpPr txBox="1">
              <a:spLocks noChangeArrowheads="1"/>
            </p:cNvSpPr>
            <p:nvPr/>
          </p:nvSpPr>
          <p:spPr bwMode="auto">
            <a:xfrm>
              <a:off x="1629" y="3666"/>
              <a:ext cx="588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rate =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2216" y="3575"/>
              <a:ext cx="78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CongWin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041" name="Text Box 8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RTT</a:t>
              </a:r>
              <a:r>
                <a:rPr lang="en-US" sz="1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042" name="Text Box 9"/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Bytes/sec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Rectangle 11"/>
            <p:cNvSpPr>
              <a:spLocks noChangeArrowheads="1"/>
            </p:cNvSpPr>
            <p:nvPr/>
          </p:nvSpPr>
          <p:spPr bwMode="auto">
            <a:xfrm>
              <a:off x="1620" y="3564"/>
              <a:ext cx="2262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Upper Layers Networking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pPr eaLnBrk="1" hangingPunct="1"/>
            <a:r>
              <a:rPr lang="en-US" sz="1600" smtClean="0"/>
              <a:t>Transport Layer</a:t>
            </a:r>
          </a:p>
          <a:p>
            <a:pPr lvl="1" eaLnBrk="1" hangingPunct="1"/>
            <a:r>
              <a:rPr lang="en-US" sz="1200" smtClean="0"/>
              <a:t>The delivery of data to the application</a:t>
            </a:r>
          </a:p>
          <a:p>
            <a:pPr lvl="1" eaLnBrk="1" hangingPunct="1"/>
            <a:r>
              <a:rPr lang="en-US" sz="1200" smtClean="0"/>
              <a:t>Reliable delivery</a:t>
            </a:r>
          </a:p>
          <a:p>
            <a:pPr lvl="1" eaLnBrk="1" hangingPunct="1"/>
            <a:r>
              <a:rPr lang="en-US" sz="1200" smtClean="0"/>
              <a:t>Error detection</a:t>
            </a:r>
          </a:p>
          <a:p>
            <a:pPr lvl="1" eaLnBrk="1" hangingPunct="1"/>
            <a:r>
              <a:rPr lang="en-US" sz="1200" smtClean="0"/>
              <a:t>Flow control</a:t>
            </a:r>
          </a:p>
          <a:p>
            <a:pPr lvl="1" eaLnBrk="1" hangingPunct="1"/>
            <a:r>
              <a:rPr lang="en-US" sz="1200" smtClean="0"/>
              <a:t>Congestion avoidance</a:t>
            </a:r>
          </a:p>
          <a:p>
            <a:pPr lvl="1" eaLnBrk="1" hangingPunct="1"/>
            <a:r>
              <a:rPr lang="en-US" sz="1200" smtClean="0"/>
              <a:t>TCP - Transmission Control Protocol</a:t>
            </a:r>
          </a:p>
          <a:p>
            <a:pPr lvl="1" eaLnBrk="1" hangingPunct="1"/>
            <a:r>
              <a:rPr lang="en-US" sz="1200" smtClean="0"/>
              <a:t>UDP - User Datagram Protocol</a:t>
            </a:r>
          </a:p>
          <a:p>
            <a:pPr eaLnBrk="1" hangingPunct="1"/>
            <a:r>
              <a:rPr lang="en-US" sz="1600" smtClean="0"/>
              <a:t>Session Layer</a:t>
            </a:r>
          </a:p>
          <a:p>
            <a:pPr lvl="1" eaLnBrk="1" hangingPunct="1"/>
            <a:r>
              <a:rPr lang="en-US" sz="1200" smtClean="0"/>
              <a:t>Opening, closing and managing a session</a:t>
            </a:r>
          </a:p>
          <a:p>
            <a:pPr lvl="1" eaLnBrk="1" hangingPunct="1"/>
            <a:r>
              <a:rPr lang="en-US" sz="1200" smtClean="0"/>
              <a:t>NetBIOS - Network Basic Input Output System</a:t>
            </a:r>
          </a:p>
          <a:p>
            <a:pPr lvl="1" eaLnBrk="1" hangingPunct="1"/>
            <a:r>
              <a:rPr lang="en-US" sz="1200" smtClean="0"/>
              <a:t>PPTP - Point-to-Point Tunneling Protocol</a:t>
            </a:r>
          </a:p>
          <a:p>
            <a:pPr lvl="1" eaLnBrk="1" hangingPunct="1"/>
            <a:r>
              <a:rPr lang="en-US" sz="1200" smtClean="0"/>
              <a:t>RPC - Remote Procedure Call Protocol</a:t>
            </a:r>
          </a:p>
          <a:p>
            <a:pPr lvl="1" eaLnBrk="1" hangingPunct="1"/>
            <a:r>
              <a:rPr lang="en-US" sz="1200" smtClean="0"/>
              <a:t>SCP - Secured Copy Protocol</a:t>
            </a:r>
          </a:p>
          <a:p>
            <a:pPr lvl="1" eaLnBrk="1" hangingPunct="1"/>
            <a:r>
              <a:rPr lang="en-US" sz="1200" smtClean="0"/>
              <a:t>Often pushed back to application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mtClean="0"/>
          </a:p>
        </p:txBody>
      </p:sp>
      <p:sp>
        <p:nvSpPr>
          <p:cNvPr id="25604" name="Content Placeholder 8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pPr eaLnBrk="1" hangingPunct="1"/>
            <a:r>
              <a:rPr lang="en-US" sz="1600" smtClean="0"/>
              <a:t>Presentation Layer</a:t>
            </a:r>
          </a:p>
          <a:p>
            <a:pPr lvl="1" eaLnBrk="1" hangingPunct="1"/>
            <a:r>
              <a:rPr lang="en-US" sz="1200" smtClean="0"/>
              <a:t>The delivery and formatting of information</a:t>
            </a:r>
          </a:p>
          <a:p>
            <a:pPr lvl="1" eaLnBrk="1" hangingPunct="1"/>
            <a:r>
              <a:rPr lang="en-US" sz="1200" smtClean="0"/>
              <a:t>Extended Binary Coded Decimal Interchange Code text file to an ASCII conversion</a:t>
            </a:r>
          </a:p>
          <a:p>
            <a:pPr lvl="1" eaLnBrk="1" hangingPunct="1"/>
            <a:r>
              <a:rPr lang="en-US" sz="1200" smtClean="0"/>
              <a:t>Encryption</a:t>
            </a:r>
          </a:p>
          <a:p>
            <a:pPr lvl="1" eaLnBrk="1" hangingPunct="1"/>
            <a:r>
              <a:rPr lang="en-US" sz="1200" smtClean="0"/>
              <a:t>Compression</a:t>
            </a:r>
          </a:p>
          <a:p>
            <a:pPr lvl="1" eaLnBrk="1" hangingPunct="1"/>
            <a:r>
              <a:rPr lang="en-US" sz="1200" smtClean="0"/>
              <a:t>Often pushed back to application</a:t>
            </a:r>
          </a:p>
          <a:p>
            <a:pPr eaLnBrk="1" hangingPunct="1"/>
            <a:r>
              <a:rPr lang="en-US" sz="1600" smtClean="0"/>
              <a:t>Application Layer</a:t>
            </a:r>
          </a:p>
          <a:p>
            <a:pPr lvl="1" eaLnBrk="1" hangingPunct="1"/>
            <a:r>
              <a:rPr lang="en-US" sz="1200" smtClean="0"/>
              <a:t>Custom applications</a:t>
            </a:r>
          </a:p>
          <a:p>
            <a:pPr lvl="1" eaLnBrk="1" hangingPunct="1"/>
            <a:r>
              <a:rPr lang="en-US" sz="1200" smtClean="0"/>
              <a:t>FTP - File Tranfer Protocol</a:t>
            </a:r>
          </a:p>
          <a:p>
            <a:pPr lvl="1" eaLnBrk="1" hangingPunct="1"/>
            <a:r>
              <a:rPr lang="en-US" sz="1200" smtClean="0"/>
              <a:t>HTTP - HyperText Transfer Protocol</a:t>
            </a:r>
          </a:p>
          <a:p>
            <a:pPr lvl="1" eaLnBrk="1" hangingPunct="1"/>
            <a:r>
              <a:rPr lang="en-US" sz="1200" smtClean="0"/>
              <a:t>SMTP - Simple Mail Transfer Protocol</a:t>
            </a:r>
          </a:p>
          <a:p>
            <a:pPr lvl="1" eaLnBrk="1" hangingPunct="1"/>
            <a:r>
              <a:rPr lang="en-US" sz="1200" smtClean="0"/>
              <a:t>POP3 - Post Office Protocol version 3</a:t>
            </a:r>
          </a:p>
          <a:p>
            <a:pPr lvl="1" eaLnBrk="1" hangingPunct="1"/>
            <a:r>
              <a:rPr lang="en-US" sz="1200" smtClean="0"/>
              <a:t>TELNET - Terminal Emulation Protocol of TCP/IP</a:t>
            </a:r>
          </a:p>
          <a:p>
            <a:pPr lvl="1" eaLnBrk="1" hangingPunct="1"/>
            <a:r>
              <a:rPr lang="en-US" sz="1200" smtClean="0"/>
              <a:t>SSH - Secure Shell</a:t>
            </a:r>
          </a:p>
          <a:p>
            <a:pPr lvl="1" eaLnBrk="1" hangingPunct="1"/>
            <a:r>
              <a:rPr lang="en-US" sz="1200" smtClean="0"/>
              <a:t>Your own protocols</a:t>
            </a:r>
          </a:p>
          <a:p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640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5A6E41-968B-4D9F-BF72-D4E8B085F024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Slow Start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4432300" cy="4800600"/>
          </a:xfrm>
        </p:spPr>
        <p:txBody>
          <a:bodyPr/>
          <a:lstStyle/>
          <a:p>
            <a:pPr>
              <a:defRPr/>
            </a:pPr>
            <a:r>
              <a:rPr lang="en-US" sz="1600" dirty="0" smtClean="0"/>
              <a:t>When connection begins</a:t>
            </a:r>
          </a:p>
          <a:p>
            <a:pPr lvl="1">
              <a:defRPr/>
            </a:pPr>
            <a:r>
              <a:rPr lang="en-US" sz="1400" b="1" dirty="0" err="1" smtClean="0">
                <a:latin typeface="Courier New" pitchFamily="49" charset="0"/>
              </a:rPr>
              <a:t>CongWin</a:t>
            </a:r>
            <a:r>
              <a:rPr lang="en-US" sz="1400" dirty="0" smtClean="0"/>
              <a:t> = 1 MSS (Maximum Segment Size)</a:t>
            </a:r>
          </a:p>
          <a:p>
            <a:pPr lvl="1">
              <a:defRPr/>
            </a:pPr>
            <a:r>
              <a:rPr lang="en-US" sz="1400" dirty="0" smtClean="0"/>
              <a:t>Example: MSS = 500 bytes &amp; RTT = 200 </a:t>
            </a:r>
            <a:r>
              <a:rPr lang="en-US" sz="1400" dirty="0" err="1" smtClean="0"/>
              <a:t>msec</a:t>
            </a:r>
            <a:endParaRPr lang="en-US" sz="1400" dirty="0" smtClean="0"/>
          </a:p>
          <a:p>
            <a:pPr lvl="1">
              <a:defRPr/>
            </a:pPr>
            <a:r>
              <a:rPr lang="en-US" sz="1400" dirty="0" smtClean="0"/>
              <a:t>initial rate = 20 kbps</a:t>
            </a:r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Available bandwidth may be &gt;&gt; MSS/RTT</a:t>
            </a:r>
          </a:p>
          <a:p>
            <a:pPr lvl="1">
              <a:defRPr/>
            </a:pPr>
            <a:r>
              <a:rPr lang="en-US" sz="1400" dirty="0" smtClean="0"/>
              <a:t>desirable to quickly ramp up to respectable rate</a:t>
            </a:r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When connection begins</a:t>
            </a:r>
          </a:p>
          <a:p>
            <a:pPr lvl="1">
              <a:defRPr/>
            </a:pPr>
            <a:r>
              <a:rPr lang="en-US" sz="1400" dirty="0" smtClean="0"/>
              <a:t>increase rate exponentially fast until first loss</a:t>
            </a:r>
          </a:p>
          <a:p>
            <a:pPr lvl="1">
              <a:defRPr/>
            </a:pPr>
            <a:r>
              <a:rPr lang="en-US" sz="1400" dirty="0" smtClean="0"/>
              <a:t>increase rate exponentially until first loss event:</a:t>
            </a:r>
          </a:p>
          <a:p>
            <a:pPr lvl="1">
              <a:defRPr/>
            </a:pPr>
            <a:r>
              <a:rPr lang="en-US" sz="1400" dirty="0" smtClean="0"/>
              <a:t>double </a:t>
            </a:r>
            <a:r>
              <a:rPr lang="en-US" sz="1400" dirty="0" err="1" smtClean="0"/>
              <a:t>CongWin</a:t>
            </a:r>
            <a:r>
              <a:rPr lang="en-US" sz="1400" dirty="0" smtClean="0"/>
              <a:t> every RTT</a:t>
            </a:r>
          </a:p>
          <a:p>
            <a:pPr lvl="1">
              <a:defRPr/>
            </a:pPr>
            <a:r>
              <a:rPr lang="en-US" sz="1400" dirty="0" smtClean="0"/>
              <a:t>done by incrementing </a:t>
            </a:r>
            <a:r>
              <a:rPr lang="en-US" sz="1400" dirty="0" err="1" smtClean="0"/>
              <a:t>CongWin</a:t>
            </a:r>
            <a:r>
              <a:rPr lang="en-US" sz="1400" dirty="0" smtClean="0"/>
              <a:t> for every ACK received</a:t>
            </a:r>
          </a:p>
          <a:p>
            <a:pPr lvl="1">
              <a:defRPr/>
            </a:pPr>
            <a:endParaRPr lang="en-US" sz="1400" dirty="0" smtClea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endParaRPr lang="en-US" sz="1600" dirty="0" smtClean="0"/>
          </a:p>
          <a:p>
            <a:pPr lvl="1">
              <a:defRPr/>
            </a:pPr>
            <a:endParaRPr lang="en-US" sz="1400" dirty="0" smtClean="0"/>
          </a:p>
        </p:txBody>
      </p:sp>
      <p:sp>
        <p:nvSpPr>
          <p:cNvPr id="1013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2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CAE5BA-4C1A-4D7F-AC80-784A6FF9F5EB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400"/>
          </a:p>
        </p:txBody>
      </p:sp>
      <p:grpSp>
        <p:nvGrpSpPr>
          <p:cNvPr id="9225" name="Group 8"/>
          <p:cNvGrpSpPr>
            <a:grpSpLocks/>
          </p:cNvGrpSpPr>
          <p:nvPr/>
        </p:nvGrpSpPr>
        <p:grpSpPr bwMode="auto">
          <a:xfrm>
            <a:off x="5867400" y="1600200"/>
            <a:ext cx="2587625" cy="3962400"/>
            <a:chOff x="4953000" y="1752600"/>
            <a:chExt cx="3273425" cy="4335463"/>
          </a:xfrm>
        </p:grpSpPr>
        <p:sp>
          <p:nvSpPr>
            <p:cNvPr id="9226" name="Line 6"/>
            <p:cNvSpPr>
              <a:spLocks noChangeShapeType="1"/>
            </p:cNvSpPr>
            <p:nvPr/>
          </p:nvSpPr>
          <p:spPr bwMode="auto">
            <a:xfrm>
              <a:off x="5360988" y="2387600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218" name="Object 7"/>
            <p:cNvGraphicFramePr>
              <a:graphicFrameLocks noChangeAspect="1"/>
            </p:cNvGraphicFramePr>
            <p:nvPr/>
          </p:nvGraphicFramePr>
          <p:xfrm>
            <a:off x="4953000" y="1752600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752600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8"/>
            <p:cNvSpPr txBox="1">
              <a:spLocks noChangeArrowheads="1"/>
            </p:cNvSpPr>
            <p:nvPr/>
          </p:nvSpPr>
          <p:spPr bwMode="auto">
            <a:xfrm>
              <a:off x="5362576" y="1752600"/>
              <a:ext cx="902705" cy="336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A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 rot="408567">
              <a:off x="6339467" y="2363541"/>
              <a:ext cx="1264080" cy="28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one segment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 rot="-5400000">
              <a:off x="4934498" y="2579273"/>
              <a:ext cx="503727" cy="331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RTT</a:t>
              </a:r>
              <a:endParaRPr lang="en-US" sz="800">
                <a:latin typeface="Times New Roman" pitchFamily="18" charset="0"/>
              </a:endParaRPr>
            </a:p>
          </p:txBody>
        </p:sp>
        <p:graphicFrame>
          <p:nvGraphicFramePr>
            <p:cNvPr id="9219" name="Object 11"/>
            <p:cNvGraphicFramePr>
              <a:graphicFrameLocks noChangeAspect="1"/>
            </p:cNvGraphicFramePr>
            <p:nvPr/>
          </p:nvGraphicFramePr>
          <p:xfrm>
            <a:off x="7610475" y="1762125"/>
            <a:ext cx="485775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0475" y="1762125"/>
                          <a:ext cx="485775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6886575" y="1771650"/>
              <a:ext cx="915201" cy="336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Host B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5356225" y="2201863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7870825" y="2239963"/>
              <a:ext cx="0" cy="3848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 flipH="1" flipV="1">
              <a:off x="5175250" y="2373313"/>
              <a:ext cx="4763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5184775" y="2935288"/>
              <a:ext cx="4763" cy="223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flipV="1">
              <a:off x="5337175" y="2792413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36" name="Group 18"/>
            <p:cNvGrpSpPr>
              <a:grpSpLocks/>
            </p:cNvGrpSpPr>
            <p:nvPr/>
          </p:nvGrpSpPr>
          <p:grpSpPr bwMode="auto">
            <a:xfrm>
              <a:off x="7564446" y="5538796"/>
              <a:ext cx="661988" cy="336550"/>
              <a:chOff x="3304" y="3530"/>
              <a:chExt cx="417" cy="212"/>
            </a:xfrm>
          </p:grpSpPr>
          <p:sp>
            <p:nvSpPr>
              <p:cNvPr id="9253" name="Rectangle 19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9254" name="Text Box 20"/>
              <p:cNvSpPr txBox="1">
                <a:spLocks noChangeArrowheads="1"/>
              </p:cNvSpPr>
              <p:nvPr/>
            </p:nvSpPr>
            <p:spPr bwMode="auto">
              <a:xfrm>
                <a:off x="3304" y="3530"/>
                <a:ext cx="4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time</a:t>
                </a:r>
                <a:endParaRPr lang="en-US" sz="800">
                  <a:latin typeface="Times New Roman" pitchFamily="18" charset="0"/>
                </a:endParaRPr>
              </a:p>
            </p:txBody>
          </p:sp>
        </p:grp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5365750" y="3168650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5360988" y="3254375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V="1">
              <a:off x="5360988" y="3778250"/>
              <a:ext cx="2528887" cy="3619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V="1">
              <a:off x="5334000" y="4038600"/>
              <a:ext cx="2505075" cy="352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 rot="408567">
              <a:off x="6338321" y="3149353"/>
              <a:ext cx="1333045" cy="28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two segments</a:t>
              </a:r>
              <a:endParaRPr lang="en-US" sz="800">
                <a:latin typeface="Times New Roman" pitchFamily="18" charset="0"/>
              </a:endParaRP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 rot="408567">
              <a:off x="6430486" y="4163767"/>
              <a:ext cx="1361442" cy="28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/>
                <a:t>four segments</a:t>
              </a:r>
              <a:endParaRPr lang="en-US" sz="800">
                <a:latin typeface="Times New Roman" pitchFamily="18" charset="0"/>
              </a:endParaRPr>
            </a:p>
          </p:txBody>
        </p:sp>
        <p:grpSp>
          <p:nvGrpSpPr>
            <p:cNvPr id="9243" name="Group 27"/>
            <p:cNvGrpSpPr>
              <a:grpSpLocks/>
            </p:cNvGrpSpPr>
            <p:nvPr/>
          </p:nvGrpSpPr>
          <p:grpSpPr bwMode="auto">
            <a:xfrm>
              <a:off x="5356225" y="4173544"/>
              <a:ext cx="2519363" cy="652463"/>
              <a:chOff x="3954" y="2214"/>
              <a:chExt cx="1587" cy="411"/>
            </a:xfrm>
          </p:grpSpPr>
          <p:sp>
            <p:nvSpPr>
              <p:cNvPr id="9249" name="Line 28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0" name="Line 29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1" name="Line 30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2" name="Line 31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44" name="Group 32"/>
            <p:cNvGrpSpPr>
              <a:grpSpLocks/>
            </p:cNvGrpSpPr>
            <p:nvPr/>
          </p:nvGrpSpPr>
          <p:grpSpPr bwMode="auto">
            <a:xfrm flipV="1">
              <a:off x="5641975" y="4554545"/>
              <a:ext cx="2228850" cy="604836"/>
              <a:chOff x="3954" y="2214"/>
              <a:chExt cx="1587" cy="411"/>
            </a:xfrm>
          </p:grpSpPr>
          <p:sp>
            <p:nvSpPr>
              <p:cNvPr id="9245" name="Line 33"/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6" name="Line 34"/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7" name="Line 35"/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8" name="Line 36"/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Refinement: inferring loss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9200" y="1524000"/>
            <a:ext cx="7391400" cy="4664075"/>
          </a:xfrm>
        </p:spPr>
        <p:txBody>
          <a:bodyPr/>
          <a:lstStyle/>
          <a:p>
            <a:r>
              <a:rPr lang="en-US" sz="1800" smtClean="0"/>
              <a:t>After 3 dup ACKs:</a:t>
            </a:r>
          </a:p>
          <a:p>
            <a:pPr lvl="1"/>
            <a:r>
              <a:rPr lang="en-US" sz="1800" b="1" smtClean="0">
                <a:latin typeface="Courier New" pitchFamily="49" charset="0"/>
              </a:rPr>
              <a:t>CongWin</a:t>
            </a:r>
            <a:r>
              <a:rPr lang="en-US" sz="1800" smtClean="0"/>
              <a:t> is cut in half</a:t>
            </a:r>
          </a:p>
          <a:p>
            <a:pPr lvl="1"/>
            <a:r>
              <a:rPr lang="en-US" sz="1800" smtClean="0"/>
              <a:t>window then grows linearly</a:t>
            </a:r>
            <a:endParaRPr lang="en-US" sz="1600" smtClean="0"/>
          </a:p>
          <a:p>
            <a:pPr lvl="1"/>
            <a:r>
              <a:rPr lang="en-US" sz="1800" smtClean="0"/>
              <a:t>indicates network capable of delivering some segments</a:t>
            </a:r>
          </a:p>
          <a:p>
            <a:r>
              <a:rPr lang="en-US" sz="1800" u="sng" smtClean="0"/>
              <a:t>But</a:t>
            </a:r>
            <a:r>
              <a:rPr lang="en-US" sz="1800" smtClean="0"/>
              <a:t> after timeout event:</a:t>
            </a:r>
          </a:p>
          <a:p>
            <a:pPr lvl="1"/>
            <a:r>
              <a:rPr lang="en-US" sz="1800" b="1" smtClean="0">
                <a:latin typeface="Courier New" pitchFamily="49" charset="0"/>
              </a:rPr>
              <a:t>CongWin</a:t>
            </a:r>
            <a:r>
              <a:rPr lang="en-US" sz="1800" smtClean="0"/>
              <a:t> instead set to 1 MSS </a:t>
            </a:r>
          </a:p>
          <a:p>
            <a:pPr lvl="1"/>
            <a:r>
              <a:rPr lang="en-US" sz="1800" smtClean="0"/>
              <a:t>window then grows exponentially</a:t>
            </a:r>
          </a:p>
          <a:p>
            <a:pPr lvl="1"/>
            <a:r>
              <a:rPr lang="en-US" sz="1800" smtClean="0"/>
              <a:t>to a threshold, then grows linearly</a:t>
            </a:r>
          </a:p>
          <a:p>
            <a:pPr lvl="1"/>
            <a:r>
              <a:rPr lang="en-US" sz="1800" smtClean="0"/>
              <a:t>indicates a “more alarming” congestion scenario</a:t>
            </a:r>
          </a:p>
          <a:p>
            <a:endParaRPr lang="en-US" sz="2000" smtClean="0"/>
          </a:p>
        </p:txBody>
      </p:sp>
      <p:sp>
        <p:nvSpPr>
          <p:cNvPr id="1024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4F67CE-9B1D-4738-845B-B70C613D5CC8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Refinement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smtClean="0"/>
              <a:t>When should the exponential increase switch to linear? </a:t>
            </a:r>
          </a:p>
          <a:p>
            <a:r>
              <a:rPr lang="en-US" sz="2000" b="1" smtClean="0">
                <a:latin typeface="Courier New" pitchFamily="49" charset="0"/>
              </a:rPr>
              <a:t>CongWin</a:t>
            </a:r>
            <a:r>
              <a:rPr lang="en-US" sz="2000" smtClean="0"/>
              <a:t> gets to 1/2 of its value before timeout.</a:t>
            </a:r>
          </a:p>
          <a:p>
            <a:pPr>
              <a:buFont typeface="ZapfDingbats" pitchFamily="82" charset="2"/>
              <a:buNone/>
            </a:pPr>
            <a:endParaRPr lang="en-US" sz="20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 </a:t>
            </a:r>
          </a:p>
        </p:txBody>
      </p:sp>
      <p:sp>
        <p:nvSpPr>
          <p:cNvPr id="1034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608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8DE1A8-F06E-409B-9BA5-D4D49D5BDA0B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7800" y="5029200"/>
            <a:ext cx="7239000" cy="1524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Implementation:</a:t>
            </a:r>
            <a:endParaRPr lang="en-US" sz="2400" smtClean="0"/>
          </a:p>
          <a:p>
            <a:r>
              <a:rPr lang="en-US" sz="2000" smtClean="0"/>
              <a:t>Variable Threshold </a:t>
            </a:r>
          </a:p>
          <a:p>
            <a:r>
              <a:rPr lang="en-US" sz="2000" smtClean="0"/>
              <a:t>At loss event, set Threshold to 1/2 of CongWin before loss</a:t>
            </a:r>
          </a:p>
        </p:txBody>
      </p:sp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09800"/>
            <a:ext cx="61150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TCP Congestion Control 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sz="2400" smtClean="0"/>
              <a:t>When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is below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, sender in </a:t>
            </a:r>
            <a:r>
              <a:rPr lang="en-US" sz="2400" smtClean="0">
                <a:solidFill>
                  <a:srgbClr val="FF0000"/>
                </a:solidFill>
              </a:rPr>
              <a:t>slow-start</a:t>
            </a:r>
            <a:r>
              <a:rPr lang="en-US" sz="2400" smtClean="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sz="2400" smtClean="0"/>
              <a:t>When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is above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, sender is in </a:t>
            </a:r>
            <a:r>
              <a:rPr lang="en-US" sz="2400" smtClean="0">
                <a:solidFill>
                  <a:srgbClr val="FF0000"/>
                </a:solidFill>
              </a:rPr>
              <a:t>congestion-avoidance</a:t>
            </a:r>
            <a:r>
              <a:rPr lang="en-US" sz="2400" smtClean="0"/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sz="2400" smtClean="0"/>
              <a:t>When a </a:t>
            </a:r>
            <a:r>
              <a:rPr lang="en-US" sz="2400" smtClean="0">
                <a:solidFill>
                  <a:srgbClr val="FF0000"/>
                </a:solidFill>
              </a:rPr>
              <a:t>triple duplicate ACK</a:t>
            </a:r>
            <a:r>
              <a:rPr lang="en-US" sz="2400" smtClean="0"/>
              <a:t> occurs,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 set to </a:t>
            </a:r>
            <a:r>
              <a:rPr lang="en-US" sz="2400" b="1" smtClean="0">
                <a:latin typeface="Courier New" pitchFamily="49" charset="0"/>
              </a:rPr>
              <a:t>CongWin/2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set to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.</a:t>
            </a:r>
          </a:p>
          <a:p>
            <a:pPr>
              <a:spcBef>
                <a:spcPct val="70000"/>
              </a:spcBef>
            </a:pPr>
            <a:r>
              <a:rPr lang="en-US" sz="2400" smtClean="0"/>
              <a:t>When </a:t>
            </a:r>
            <a:r>
              <a:rPr lang="en-US" sz="2400" smtClean="0">
                <a:solidFill>
                  <a:srgbClr val="FF0000"/>
                </a:solidFill>
              </a:rPr>
              <a:t>timeout</a:t>
            </a:r>
            <a:r>
              <a:rPr lang="en-US" sz="2400" smtClean="0"/>
              <a:t> occurs, </a:t>
            </a:r>
            <a:r>
              <a:rPr lang="en-US" sz="2400" b="1" smtClean="0">
                <a:latin typeface="Courier New" pitchFamily="49" charset="0"/>
              </a:rPr>
              <a:t>Threshold</a:t>
            </a:r>
            <a:r>
              <a:rPr lang="en-US" sz="2400" smtClean="0"/>
              <a:t> set to </a:t>
            </a:r>
            <a:r>
              <a:rPr lang="en-US" sz="2400" b="1" smtClean="0">
                <a:latin typeface="Courier New" pitchFamily="49" charset="0"/>
              </a:rPr>
              <a:t>CongWin/2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</a:rPr>
              <a:t>CongWin</a:t>
            </a:r>
            <a:r>
              <a:rPr lang="en-US" sz="2400" smtClean="0"/>
              <a:t> is set to 1 MSS.</a:t>
            </a:r>
            <a:r>
              <a:rPr lang="en-US" sz="2000" smtClean="0"/>
              <a:t> </a:t>
            </a:r>
            <a:endParaRPr lang="en-US" smtClean="0"/>
          </a:p>
        </p:txBody>
      </p:sp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ADBD53-6BDE-4D90-B715-C99CB6261086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TCP sender congestion control</a:t>
            </a:r>
          </a:p>
        </p:txBody>
      </p:sp>
      <p:sp>
        <p:nvSpPr>
          <p:cNvPr id="1054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FC98A2-1E3D-48BF-8B9D-8CC224841D22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  <p:graphicFrame>
        <p:nvGraphicFramePr>
          <p:cNvPr id="320863" name="Group 351"/>
          <p:cNvGraphicFramePr>
            <a:graphicFrameLocks noGrp="1"/>
          </p:cNvGraphicFramePr>
          <p:nvPr/>
        </p:nvGraphicFramePr>
        <p:xfrm>
          <a:off x="1295400" y="1295400"/>
          <a:ext cx="7543800" cy="5031740"/>
        </p:xfrm>
        <a:graphic>
          <a:graphicData uri="http://schemas.openxmlformats.org/drawingml/2006/table">
            <a:tbl>
              <a:tblPr/>
              <a:tblGrid>
                <a:gridCol w="1298575"/>
                <a:gridCol w="1222375"/>
                <a:gridCol w="2668588"/>
                <a:gridCol w="23542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State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Event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TCP Sender Action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Commentary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Slow Start (SS)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ACK receipt for previously unacked data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CongWin = CongWin + MSS,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If (CongWin &gt; Threshold)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 set state 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Congestion             Avoidance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cs typeface="Times New Roman" pitchFamily="18" charset="0"/>
                        </a:rPr>
                        <a:t>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Resulting in a doubling of CongWin every RTT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Congestion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Avoidance (CA)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ACK receipt for previously unacked data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CongWin = CongWin+MSS * (MSS/CongWin)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Additive increase, resulting in increase of CongWin  by 1 MSS every RTT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SS or 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Loss event detected by triple duplicate ACK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CongWin = Threshold,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Set state 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Congestion Avoidance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cs typeface="Times New Roman" pitchFamily="18" charset="0"/>
                        </a:rPr>
                        <a:t>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Fast recovery, implementing multiplicative decrease. CongWin will not drop below 1 MSS.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SS or 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Timeout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Threshold = CongWin/2,     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CongWin = 1 MSS,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Set state to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cs typeface="Times New Roman" pitchFamily="18" charset="0"/>
                        </a:rPr>
                        <a:t>“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Slow Start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L Futura CondensedLight" charset="0"/>
                          <a:cs typeface="Times New Roman" pitchFamily="18" charset="0"/>
                        </a:rPr>
                        <a:t>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Enter slow start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SS or CA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Duplicate ACK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Increment duplicate ACK count for segment being acked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3400" algn="ctr"/>
                          <a:tab pos="1651000" algn="ctr"/>
                          <a:tab pos="2768600" algn="ctr"/>
                          <a:tab pos="3886200" algn="ctr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CongWin and Threshold not changed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TCP Fairness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Fairness goal:</a:t>
            </a:r>
            <a:r>
              <a:rPr lang="en-US" sz="2400" smtClean="0"/>
              <a:t> if K TCP sessions share same bottleneck link of bandwidth R, each should have average rate of R/K</a:t>
            </a:r>
          </a:p>
          <a:p>
            <a:r>
              <a:rPr lang="en-US" sz="2000" smtClean="0"/>
              <a:t>Additive increase gives slope of 1, as throughout increases</a:t>
            </a:r>
          </a:p>
          <a:p>
            <a:r>
              <a:rPr lang="en-US" sz="2000" smtClean="0"/>
              <a:t>multiplicative decrease decreases throughput proportionally 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Transport Layer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93599D-6DDC-459D-842C-08BF6AFDCFBF}" type="slidenum">
              <a:rPr lang="en-US" smtClean="0">
                <a:cs typeface="Arial" pitchFamily="34" charset="0"/>
              </a:rPr>
              <a:pPr/>
              <a:t>35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10248" name="Group 44"/>
          <p:cNvGrpSpPr>
            <a:grpSpLocks/>
          </p:cNvGrpSpPr>
          <p:nvPr/>
        </p:nvGrpSpPr>
        <p:grpSpPr bwMode="auto">
          <a:xfrm>
            <a:off x="2679700" y="3294063"/>
            <a:ext cx="5016500" cy="2344737"/>
            <a:chOff x="2510" y="2444"/>
            <a:chExt cx="3160" cy="1477"/>
          </a:xfrm>
        </p:grpSpPr>
        <p:sp>
          <p:nvSpPr>
            <p:cNvPr id="10249" name="Line 2"/>
            <p:cNvSpPr>
              <a:spLocks noChangeShapeType="1"/>
            </p:cNvSpPr>
            <p:nvPr/>
          </p:nvSpPr>
          <p:spPr bwMode="auto">
            <a:xfrm>
              <a:off x="4422" y="3180"/>
              <a:ext cx="12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7"/>
            <p:cNvGraphicFramePr>
              <a:graphicFrameLocks noChangeAspect="1"/>
            </p:cNvGraphicFramePr>
            <p:nvPr/>
          </p:nvGraphicFramePr>
          <p:xfrm>
            <a:off x="2846" y="3284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Clip" r:id="rId4" imgW="1305000" imgH="1085760" progId="MS_ClipArt_Gallery.5">
                    <p:embed/>
                  </p:oleObj>
                </mc:Choice>
                <mc:Fallback>
                  <p:oleObj name="Clip" r:id="rId4" imgW="1305000" imgH="1085760" progId="MS_ClipArt_Gallery.5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" y="3284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3670" y="3144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3670" y="3101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52" name="Oval 10"/>
            <p:cNvSpPr>
              <a:spLocks noChangeArrowheads="1"/>
            </p:cNvSpPr>
            <p:nvPr/>
          </p:nvSpPr>
          <p:spPr bwMode="auto">
            <a:xfrm>
              <a:off x="3676" y="2957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3" name="Group 11"/>
            <p:cNvGrpSpPr>
              <a:grpSpLocks/>
            </p:cNvGrpSpPr>
            <p:nvPr/>
          </p:nvGrpSpPr>
          <p:grpSpPr bwMode="auto">
            <a:xfrm>
              <a:off x="3894" y="2976"/>
              <a:ext cx="314" cy="75"/>
              <a:chOff x="2208" y="2184"/>
              <a:chExt cx="176" cy="69"/>
            </a:xfrm>
          </p:grpSpPr>
          <p:grpSp>
            <p:nvGrpSpPr>
              <p:cNvPr id="10276" name="Group 12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028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2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3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77" name="Group 16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027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9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0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54" name="Oval 20"/>
            <p:cNvSpPr>
              <a:spLocks noChangeArrowheads="1"/>
            </p:cNvSpPr>
            <p:nvPr/>
          </p:nvSpPr>
          <p:spPr bwMode="auto">
            <a:xfrm>
              <a:off x="4846" y="3150"/>
              <a:ext cx="755" cy="233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21"/>
            <p:cNvSpPr>
              <a:spLocks noChangeShapeType="1"/>
            </p:cNvSpPr>
            <p:nvPr/>
          </p:nvSpPr>
          <p:spPr bwMode="auto">
            <a:xfrm>
              <a:off x="4852" y="31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Rectangle 22"/>
            <p:cNvSpPr>
              <a:spLocks noChangeArrowheads="1"/>
            </p:cNvSpPr>
            <p:nvPr/>
          </p:nvSpPr>
          <p:spPr bwMode="auto">
            <a:xfrm>
              <a:off x="4852" y="3113"/>
              <a:ext cx="755" cy="16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57" name="Oval 23"/>
            <p:cNvSpPr>
              <a:spLocks noChangeArrowheads="1"/>
            </p:cNvSpPr>
            <p:nvPr/>
          </p:nvSpPr>
          <p:spPr bwMode="auto">
            <a:xfrm>
              <a:off x="4858" y="2969"/>
              <a:ext cx="755" cy="271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3" name="Object 24"/>
            <p:cNvGraphicFramePr>
              <a:graphicFrameLocks noChangeAspect="1"/>
            </p:cNvGraphicFramePr>
            <p:nvPr/>
          </p:nvGraphicFramePr>
          <p:xfrm>
            <a:off x="2816" y="2660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Clip" r:id="rId6" imgW="1305000" imgH="1085760" progId="MS_ClipArt_Gallery.5">
                    <p:embed/>
                  </p:oleObj>
                </mc:Choice>
                <mc:Fallback>
                  <p:oleObj name="Clip" r:id="rId6" imgW="1305000" imgH="1085760" progId="MS_ClipArt_Gallery.5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660"/>
                          <a:ext cx="40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25"/>
            <p:cNvSpPr>
              <a:spLocks noChangeArrowheads="1"/>
            </p:cNvSpPr>
            <p:nvPr/>
          </p:nvSpPr>
          <p:spPr bwMode="auto">
            <a:xfrm>
              <a:off x="4647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26"/>
            <p:cNvSpPr>
              <a:spLocks noChangeArrowheads="1"/>
            </p:cNvSpPr>
            <p:nvPr/>
          </p:nvSpPr>
          <p:spPr bwMode="auto">
            <a:xfrm>
              <a:off x="4212" y="3099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27"/>
            <p:cNvSpPr>
              <a:spLocks noChangeArrowheads="1"/>
            </p:cNvSpPr>
            <p:nvPr/>
          </p:nvSpPr>
          <p:spPr bwMode="auto">
            <a:xfrm>
              <a:off x="4395" y="3060"/>
              <a:ext cx="93" cy="12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Text Box 28"/>
            <p:cNvSpPr txBox="1">
              <a:spLocks noChangeArrowheads="1"/>
            </p:cNvSpPr>
            <p:nvPr/>
          </p:nvSpPr>
          <p:spPr bwMode="auto">
            <a:xfrm>
              <a:off x="2798" y="2444"/>
              <a:ext cx="12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TCP connection 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262" name="Text Box 29"/>
            <p:cNvSpPr txBox="1">
              <a:spLocks noChangeArrowheads="1"/>
            </p:cNvSpPr>
            <p:nvPr/>
          </p:nvSpPr>
          <p:spPr bwMode="auto">
            <a:xfrm>
              <a:off x="3653" y="3344"/>
              <a:ext cx="83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bottleneck</a:t>
              </a:r>
            </a:p>
            <a:p>
              <a:r>
                <a:rPr lang="en-US"/>
                <a:t>router</a:t>
              </a:r>
            </a:p>
            <a:p>
              <a:r>
                <a:rPr lang="en-US"/>
                <a:t>capacity R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0263" name="Group 30"/>
            <p:cNvGrpSpPr>
              <a:grpSpLocks/>
            </p:cNvGrpSpPr>
            <p:nvPr/>
          </p:nvGrpSpPr>
          <p:grpSpPr bwMode="auto">
            <a:xfrm>
              <a:off x="5064" y="3006"/>
              <a:ext cx="314" cy="75"/>
              <a:chOff x="2208" y="2184"/>
              <a:chExt cx="176" cy="69"/>
            </a:xfrm>
          </p:grpSpPr>
          <p:grpSp>
            <p:nvGrpSpPr>
              <p:cNvPr id="10268" name="Group 31"/>
              <p:cNvGrpSpPr>
                <a:grpSpLocks/>
              </p:cNvGrpSpPr>
              <p:nvPr/>
            </p:nvGrpSpPr>
            <p:grpSpPr bwMode="auto">
              <a:xfrm>
                <a:off x="2208" y="2185"/>
                <a:ext cx="176" cy="68"/>
                <a:chOff x="2848" y="848"/>
                <a:chExt cx="140" cy="98"/>
              </a:xfrm>
            </p:grpSpPr>
            <p:sp>
              <p:nvSpPr>
                <p:cNvPr id="1027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4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5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69" name="Group 35"/>
              <p:cNvGrpSpPr>
                <a:grpSpLocks/>
              </p:cNvGrpSpPr>
              <p:nvPr/>
            </p:nvGrpSpPr>
            <p:grpSpPr bwMode="auto">
              <a:xfrm flipV="1">
                <a:off x="2208" y="2184"/>
                <a:ext cx="176" cy="68"/>
                <a:chOff x="2848" y="848"/>
                <a:chExt cx="140" cy="98"/>
              </a:xfrm>
            </p:grpSpPr>
            <p:sp>
              <p:nvSpPr>
                <p:cNvPr id="1027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1" name="Line 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2" name="Line 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64" name="Text Box 39"/>
            <p:cNvSpPr txBox="1">
              <a:spLocks noChangeArrowheads="1"/>
            </p:cNvSpPr>
            <p:nvPr/>
          </p:nvSpPr>
          <p:spPr bwMode="auto">
            <a:xfrm>
              <a:off x="2510" y="3422"/>
              <a:ext cx="9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TCP </a:t>
              </a:r>
            </a:p>
            <a:p>
              <a:r>
                <a:rPr lang="en-US"/>
                <a:t>connection 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0265" name="Freeform 40"/>
            <p:cNvSpPr>
              <a:spLocks/>
            </p:cNvSpPr>
            <p:nvPr/>
          </p:nvSpPr>
          <p:spPr bwMode="auto">
            <a:xfrm>
              <a:off x="3258" y="2730"/>
              <a:ext cx="2412" cy="453"/>
            </a:xfrm>
            <a:custGeom>
              <a:avLst/>
              <a:gdLst>
                <a:gd name="T0" fmla="*/ 0 w 2412"/>
                <a:gd name="T1" fmla="*/ 0 h 453"/>
                <a:gd name="T2" fmla="*/ 558 w 2412"/>
                <a:gd name="T3" fmla="*/ 390 h 453"/>
                <a:gd name="T4" fmla="*/ 2412 w 2412"/>
                <a:gd name="T5" fmla="*/ 432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0"/>
                  </a:moveTo>
                  <a:cubicBezTo>
                    <a:pt x="93" y="65"/>
                    <a:pt x="156" y="318"/>
                    <a:pt x="558" y="390"/>
                  </a:cubicBezTo>
                  <a:cubicBezTo>
                    <a:pt x="959" y="453"/>
                    <a:pt x="2026" y="423"/>
                    <a:pt x="241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41"/>
            <p:cNvSpPr>
              <a:spLocks noChangeArrowheads="1"/>
            </p:cNvSpPr>
            <p:nvPr/>
          </p:nvSpPr>
          <p:spPr bwMode="auto">
            <a:xfrm>
              <a:off x="4314" y="3099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Freeform 42"/>
            <p:cNvSpPr>
              <a:spLocks/>
            </p:cNvSpPr>
            <p:nvPr/>
          </p:nvSpPr>
          <p:spPr bwMode="auto">
            <a:xfrm>
              <a:off x="3222" y="3193"/>
              <a:ext cx="2412" cy="453"/>
            </a:xfrm>
            <a:custGeom>
              <a:avLst/>
              <a:gdLst>
                <a:gd name="T0" fmla="*/ 0 w 2412"/>
                <a:gd name="T1" fmla="*/ 453 h 453"/>
                <a:gd name="T2" fmla="*/ 558 w 2412"/>
                <a:gd name="T3" fmla="*/ 63 h 453"/>
                <a:gd name="T4" fmla="*/ 2412 w 2412"/>
                <a:gd name="T5" fmla="*/ 29 h 453"/>
                <a:gd name="T6" fmla="*/ 0 60000 65536"/>
                <a:gd name="T7" fmla="*/ 0 60000 65536"/>
                <a:gd name="T8" fmla="*/ 0 60000 65536"/>
                <a:gd name="T9" fmla="*/ 0 w 2412"/>
                <a:gd name="T10" fmla="*/ 0 h 453"/>
                <a:gd name="T11" fmla="*/ 2412 w 2412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2" h="453">
                  <a:moveTo>
                    <a:pt x="0" y="453"/>
                  </a:moveTo>
                  <a:cubicBezTo>
                    <a:pt x="93" y="388"/>
                    <a:pt x="156" y="134"/>
                    <a:pt x="558" y="63"/>
                  </a:cubicBezTo>
                  <a:cubicBezTo>
                    <a:pt x="959" y="0"/>
                    <a:pt x="2026" y="36"/>
                    <a:pt x="2412" y="2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Next Lecture: </a:t>
            </a:r>
            <a:r>
              <a:rPr lang="en-US" sz="2800" dirty="0" smtClean="0"/>
              <a:t>Routing in Internet</a:t>
            </a:r>
            <a:endParaRPr lang="en-US" sz="2400" dirty="0" smtClean="0"/>
          </a:p>
          <a:p>
            <a:r>
              <a:rPr lang="en-US" sz="2800" dirty="0"/>
              <a:t>Laboratory 4: Fast and Reliable </a:t>
            </a:r>
            <a:r>
              <a:rPr lang="en-US" sz="2800" dirty="0" smtClean="0"/>
              <a:t>FTP</a:t>
            </a:r>
          </a:p>
          <a:p>
            <a:pPr lvl="1"/>
            <a:r>
              <a:rPr lang="en-US" sz="2400" dirty="0"/>
              <a:t>Part A </a:t>
            </a:r>
            <a:r>
              <a:rPr lang="en-US" sz="2400" dirty="0" smtClean="0"/>
              <a:t>– Due </a:t>
            </a:r>
            <a:r>
              <a:rPr lang="en-US" sz="2400" dirty="0"/>
              <a:t>Sept </a:t>
            </a:r>
            <a:r>
              <a:rPr lang="en-US" sz="2400" dirty="0" smtClean="0"/>
              <a:t>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demo 17</a:t>
            </a:r>
            <a:r>
              <a:rPr lang="en-US" sz="2400" baseline="30000" dirty="0" smtClean="0"/>
              <a:t>th</a:t>
            </a:r>
            <a:endParaRPr lang="en-US" sz="2400" dirty="0"/>
          </a:p>
          <a:p>
            <a:pPr lvl="1"/>
            <a:r>
              <a:rPr lang="en-US" sz="2400" dirty="0" smtClean="0"/>
              <a:t>Part </a:t>
            </a:r>
            <a:r>
              <a:rPr lang="en-US" sz="2400" dirty="0"/>
              <a:t>B </a:t>
            </a:r>
            <a:r>
              <a:rPr lang="en-US" sz="2400" dirty="0" smtClean="0"/>
              <a:t>– Demo </a:t>
            </a:r>
            <a:r>
              <a:rPr lang="en-US" sz="2400" dirty="0"/>
              <a:t>Sept </a:t>
            </a:r>
            <a:r>
              <a:rPr lang="en-US" sz="2400" dirty="0" smtClean="0"/>
              <a:t>24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,Finalists Compete </a:t>
            </a:r>
            <a:r>
              <a:rPr lang="en-US" sz="2400" dirty="0" smtClean="0"/>
              <a:t>25</a:t>
            </a:r>
            <a:r>
              <a:rPr lang="en-US" sz="2400" baseline="30000" dirty="0" smtClean="0"/>
              <a:t>th</a:t>
            </a:r>
            <a:endParaRPr lang="en-US" sz="2400" dirty="0"/>
          </a:p>
          <a:p>
            <a:r>
              <a:rPr lang="en-US" sz="2800" dirty="0" smtClean="0"/>
              <a:t>Reading Assignment</a:t>
            </a:r>
          </a:p>
          <a:p>
            <a:pPr lvl="1"/>
            <a:r>
              <a:rPr lang="en-US" sz="2400" dirty="0" err="1"/>
              <a:t>Gerla</a:t>
            </a:r>
            <a:r>
              <a:rPr lang="en-US" sz="2400" dirty="0"/>
              <a:t>, M. et al, "Generalized Window Advertising for TCP Congestion Control", UCLA Tech Report, Feb </a:t>
            </a:r>
            <a:r>
              <a:rPr lang="en-US" sz="2400" dirty="0" smtClean="0"/>
              <a:t>1999.</a:t>
            </a:r>
          </a:p>
          <a:p>
            <a:pPr lvl="1"/>
            <a:r>
              <a:rPr lang="en-US" sz="2400" dirty="0" smtClean="0"/>
              <a:t>Due September 15 at 11:55pm</a:t>
            </a:r>
            <a:endParaRPr lang="en-US" sz="2400" dirty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99A3FA-AD93-4650-AACB-E4F625ED3AC5}" type="datetime1">
              <a:rPr lang="en-US" smtClean="0"/>
              <a:pPr/>
              <a:t>9/10/2012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9D4AE-570A-4A16-B31E-8BA21002C8A8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75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Transport services and protocols</a:t>
            </a:r>
          </a:p>
        </p:txBody>
      </p:sp>
      <p:sp>
        <p:nvSpPr>
          <p:cNvPr id="1040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3517900" cy="4800600"/>
          </a:xfrm>
        </p:spPr>
        <p:txBody>
          <a:bodyPr/>
          <a:lstStyle/>
          <a:p>
            <a:r>
              <a:rPr lang="en-US" sz="2000" smtClean="0"/>
              <a:t>Provide</a:t>
            </a:r>
            <a:r>
              <a:rPr lang="en-US" sz="2000" i="1" smtClean="0">
                <a:solidFill>
                  <a:srgbClr val="FF0000"/>
                </a:solidFill>
              </a:rPr>
              <a:t> logical communication</a:t>
            </a:r>
            <a:r>
              <a:rPr lang="en-US" sz="2000" smtClean="0"/>
              <a:t> between app processes running on different hosts</a:t>
            </a:r>
          </a:p>
          <a:p>
            <a:r>
              <a:rPr lang="en-US" sz="2000" smtClean="0"/>
              <a:t>Run in end systems </a:t>
            </a:r>
          </a:p>
          <a:p>
            <a:pPr lvl="1"/>
            <a:r>
              <a:rPr lang="en-US" sz="2000" smtClean="0"/>
              <a:t>send side: breaks app messages into </a:t>
            </a:r>
            <a:r>
              <a:rPr lang="en-US" sz="2000" smtClean="0">
                <a:solidFill>
                  <a:srgbClr val="FF0000"/>
                </a:solidFill>
              </a:rPr>
              <a:t>segments</a:t>
            </a:r>
            <a:r>
              <a:rPr lang="en-US" sz="2000" smtClean="0"/>
              <a:t>, passes to  network layer</a:t>
            </a:r>
          </a:p>
          <a:p>
            <a:pPr lvl="1"/>
            <a:r>
              <a:rPr lang="en-US" sz="2000" smtClean="0"/>
              <a:t>rcv side: reassembles segments into messages, passes to app layer</a:t>
            </a:r>
          </a:p>
          <a:p>
            <a:r>
              <a:rPr lang="en-US" sz="2000" smtClean="0"/>
              <a:t>More than one transport protocol available to apps</a:t>
            </a:r>
          </a:p>
          <a:p>
            <a:pPr lvl="1"/>
            <a:r>
              <a:rPr lang="en-US" sz="2000" smtClean="0"/>
              <a:t>Internet: TCP and UDP</a:t>
            </a:r>
          </a:p>
        </p:txBody>
      </p:sp>
      <p:sp>
        <p:nvSpPr>
          <p:cNvPr id="10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33AAE1-9059-4473-9C8E-BEF04A2CF71A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43" name="Freeform 275"/>
          <p:cNvSpPr>
            <a:spLocks/>
          </p:cNvSpPr>
          <p:nvPr/>
        </p:nvSpPr>
        <p:spPr bwMode="auto">
          <a:xfrm>
            <a:off x="6737350" y="37449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Freeform 276"/>
          <p:cNvSpPr>
            <a:spLocks/>
          </p:cNvSpPr>
          <p:nvPr/>
        </p:nvSpPr>
        <p:spPr bwMode="auto">
          <a:xfrm>
            <a:off x="6756400" y="2219325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5" name="Freeform 277"/>
          <p:cNvSpPr>
            <a:spLocks/>
          </p:cNvSpPr>
          <p:nvPr/>
        </p:nvSpPr>
        <p:spPr bwMode="auto">
          <a:xfrm>
            <a:off x="4953000" y="1914525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6" name="Group 278"/>
          <p:cNvGrpSpPr>
            <a:grpSpLocks/>
          </p:cNvGrpSpPr>
          <p:nvPr/>
        </p:nvGrpSpPr>
        <p:grpSpPr bwMode="auto">
          <a:xfrm>
            <a:off x="5103813" y="3262313"/>
            <a:ext cx="1458912" cy="933450"/>
            <a:chOff x="2889" y="1631"/>
            <a:chExt cx="980" cy="743"/>
          </a:xfrm>
        </p:grpSpPr>
        <p:sp>
          <p:nvSpPr>
            <p:cNvPr id="1386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47" name="Group 281"/>
          <p:cNvGrpSpPr>
            <a:grpSpLocks/>
          </p:cNvGrpSpPr>
          <p:nvPr/>
        </p:nvGrpSpPr>
        <p:grpSpPr bwMode="auto">
          <a:xfrm>
            <a:off x="6948488" y="1838325"/>
            <a:ext cx="336550" cy="531813"/>
            <a:chOff x="3796" y="1043"/>
            <a:chExt cx="865" cy="1237"/>
          </a:xfrm>
        </p:grpSpPr>
        <p:sp>
          <p:nvSpPr>
            <p:cNvPr id="1356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7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8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9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0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1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2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3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4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5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6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7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8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9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0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71" name="Group 297"/>
            <p:cNvGrpSpPr>
              <a:grpSpLocks/>
            </p:cNvGrpSpPr>
            <p:nvPr/>
          </p:nvGrpSpPr>
          <p:grpSpPr bwMode="auto">
            <a:xfrm>
              <a:off x="6576" y="2085"/>
              <a:ext cx="863" cy="270"/>
              <a:chOff x="4227" y="1360"/>
              <a:chExt cx="863" cy="270"/>
            </a:xfrm>
          </p:grpSpPr>
          <p:sp>
            <p:nvSpPr>
              <p:cNvPr id="1382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3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4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5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72" name="Group 302"/>
            <p:cNvGrpSpPr>
              <a:grpSpLocks/>
            </p:cNvGrpSpPr>
            <p:nvPr/>
          </p:nvGrpSpPr>
          <p:grpSpPr bwMode="auto">
            <a:xfrm rot="5700496">
              <a:off x="2862" y="3574"/>
              <a:ext cx="863" cy="270"/>
              <a:chOff x="4227" y="1360"/>
              <a:chExt cx="863" cy="270"/>
            </a:xfrm>
          </p:grpSpPr>
          <p:sp>
            <p:nvSpPr>
              <p:cNvPr id="1378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9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0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1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73" name="Group 307"/>
            <p:cNvGrpSpPr>
              <a:grpSpLocks/>
            </p:cNvGrpSpPr>
            <p:nvPr/>
          </p:nvGrpSpPr>
          <p:grpSpPr bwMode="auto">
            <a:xfrm rot="10800000">
              <a:off x="1018" y="599"/>
              <a:ext cx="863" cy="270"/>
              <a:chOff x="4227" y="1360"/>
              <a:chExt cx="863" cy="270"/>
            </a:xfrm>
          </p:grpSpPr>
          <p:sp>
            <p:nvSpPr>
              <p:cNvPr id="1374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5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6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77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48" name="Oval 312"/>
          <p:cNvSpPr>
            <a:spLocks noChangeArrowheads="1"/>
          </p:cNvSpPr>
          <p:nvPr/>
        </p:nvSpPr>
        <p:spPr bwMode="auto">
          <a:xfrm>
            <a:off x="6862763" y="3940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313"/>
          <p:cNvSpPr>
            <a:spLocks noChangeShapeType="1"/>
          </p:cNvSpPr>
          <p:nvPr/>
        </p:nvSpPr>
        <p:spPr bwMode="auto">
          <a:xfrm>
            <a:off x="6862763" y="3932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314"/>
          <p:cNvSpPr>
            <a:spLocks noChangeShapeType="1"/>
          </p:cNvSpPr>
          <p:nvPr/>
        </p:nvSpPr>
        <p:spPr bwMode="auto">
          <a:xfrm>
            <a:off x="7221538" y="3932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315"/>
          <p:cNvSpPr>
            <a:spLocks noChangeArrowheads="1"/>
          </p:cNvSpPr>
          <p:nvPr/>
        </p:nvSpPr>
        <p:spPr bwMode="auto">
          <a:xfrm>
            <a:off x="6862763" y="3932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52" name="Oval 316"/>
          <p:cNvSpPr>
            <a:spLocks noChangeArrowheads="1"/>
          </p:cNvSpPr>
          <p:nvPr/>
        </p:nvSpPr>
        <p:spPr bwMode="auto">
          <a:xfrm>
            <a:off x="6859588" y="3863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3" name="Group 317"/>
          <p:cNvGrpSpPr>
            <a:grpSpLocks/>
          </p:cNvGrpSpPr>
          <p:nvPr/>
        </p:nvGrpSpPr>
        <p:grpSpPr bwMode="auto">
          <a:xfrm>
            <a:off x="6945313" y="3887788"/>
            <a:ext cx="179387" cy="65087"/>
            <a:chOff x="2848" y="848"/>
            <a:chExt cx="140" cy="98"/>
          </a:xfrm>
        </p:grpSpPr>
        <p:sp>
          <p:nvSpPr>
            <p:cNvPr id="1353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" name="Group 321"/>
          <p:cNvGrpSpPr>
            <a:grpSpLocks/>
          </p:cNvGrpSpPr>
          <p:nvPr/>
        </p:nvGrpSpPr>
        <p:grpSpPr bwMode="auto">
          <a:xfrm flipV="1">
            <a:off x="6945313" y="3887788"/>
            <a:ext cx="179387" cy="65087"/>
            <a:chOff x="2848" y="848"/>
            <a:chExt cx="140" cy="98"/>
          </a:xfrm>
        </p:grpSpPr>
        <p:sp>
          <p:nvSpPr>
            <p:cNvPr id="1350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" name="Oval 325"/>
          <p:cNvSpPr>
            <a:spLocks noChangeArrowheads="1"/>
          </p:cNvSpPr>
          <p:nvPr/>
        </p:nvSpPr>
        <p:spPr bwMode="auto">
          <a:xfrm>
            <a:off x="7218363" y="42195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26"/>
          <p:cNvSpPr>
            <a:spLocks noChangeShapeType="1"/>
          </p:cNvSpPr>
          <p:nvPr/>
        </p:nvSpPr>
        <p:spPr bwMode="auto">
          <a:xfrm>
            <a:off x="7218363" y="42116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27"/>
          <p:cNvSpPr>
            <a:spLocks noChangeShapeType="1"/>
          </p:cNvSpPr>
          <p:nvPr/>
        </p:nvSpPr>
        <p:spPr bwMode="auto">
          <a:xfrm>
            <a:off x="7577138" y="42116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28"/>
          <p:cNvSpPr>
            <a:spLocks noChangeArrowheads="1"/>
          </p:cNvSpPr>
          <p:nvPr/>
        </p:nvSpPr>
        <p:spPr bwMode="auto">
          <a:xfrm>
            <a:off x="7218363" y="42116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59" name="Oval 329"/>
          <p:cNvSpPr>
            <a:spLocks noChangeArrowheads="1"/>
          </p:cNvSpPr>
          <p:nvPr/>
        </p:nvSpPr>
        <p:spPr bwMode="auto">
          <a:xfrm>
            <a:off x="7215188" y="41433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0" name="Group 330"/>
          <p:cNvGrpSpPr>
            <a:grpSpLocks/>
          </p:cNvGrpSpPr>
          <p:nvPr/>
        </p:nvGrpSpPr>
        <p:grpSpPr bwMode="auto">
          <a:xfrm>
            <a:off x="7300913" y="4167188"/>
            <a:ext cx="179387" cy="65087"/>
            <a:chOff x="2848" y="848"/>
            <a:chExt cx="140" cy="98"/>
          </a:xfrm>
        </p:grpSpPr>
        <p:sp>
          <p:nvSpPr>
            <p:cNvPr id="1347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1" name="Group 334"/>
          <p:cNvGrpSpPr>
            <a:grpSpLocks/>
          </p:cNvGrpSpPr>
          <p:nvPr/>
        </p:nvGrpSpPr>
        <p:grpSpPr bwMode="auto">
          <a:xfrm flipV="1">
            <a:off x="7300913" y="4167188"/>
            <a:ext cx="179387" cy="65087"/>
            <a:chOff x="2848" y="848"/>
            <a:chExt cx="140" cy="98"/>
          </a:xfrm>
        </p:grpSpPr>
        <p:sp>
          <p:nvSpPr>
            <p:cNvPr id="1344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2" name="Oval 338"/>
          <p:cNvSpPr>
            <a:spLocks noChangeArrowheads="1"/>
          </p:cNvSpPr>
          <p:nvPr/>
        </p:nvSpPr>
        <p:spPr bwMode="auto">
          <a:xfrm>
            <a:off x="7497763" y="39528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339"/>
          <p:cNvSpPr>
            <a:spLocks noChangeShapeType="1"/>
          </p:cNvSpPr>
          <p:nvPr/>
        </p:nvSpPr>
        <p:spPr bwMode="auto">
          <a:xfrm>
            <a:off x="7497763" y="39449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340"/>
          <p:cNvSpPr>
            <a:spLocks noChangeShapeType="1"/>
          </p:cNvSpPr>
          <p:nvPr/>
        </p:nvSpPr>
        <p:spPr bwMode="auto">
          <a:xfrm>
            <a:off x="7856538" y="39449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Rectangle 341"/>
          <p:cNvSpPr>
            <a:spLocks noChangeArrowheads="1"/>
          </p:cNvSpPr>
          <p:nvPr/>
        </p:nvSpPr>
        <p:spPr bwMode="auto">
          <a:xfrm>
            <a:off x="7497763" y="39449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66" name="Oval 342"/>
          <p:cNvSpPr>
            <a:spLocks noChangeArrowheads="1"/>
          </p:cNvSpPr>
          <p:nvPr/>
        </p:nvSpPr>
        <p:spPr bwMode="auto">
          <a:xfrm>
            <a:off x="7494588" y="38766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7" name="Group 343"/>
          <p:cNvGrpSpPr>
            <a:grpSpLocks/>
          </p:cNvGrpSpPr>
          <p:nvPr/>
        </p:nvGrpSpPr>
        <p:grpSpPr bwMode="auto">
          <a:xfrm>
            <a:off x="7580313" y="3900488"/>
            <a:ext cx="179387" cy="65087"/>
            <a:chOff x="2848" y="848"/>
            <a:chExt cx="140" cy="98"/>
          </a:xfrm>
        </p:grpSpPr>
        <p:sp>
          <p:nvSpPr>
            <p:cNvPr id="1341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8" name="Group 347"/>
          <p:cNvGrpSpPr>
            <a:grpSpLocks/>
          </p:cNvGrpSpPr>
          <p:nvPr/>
        </p:nvGrpSpPr>
        <p:grpSpPr bwMode="auto">
          <a:xfrm flipV="1">
            <a:off x="7580313" y="3900488"/>
            <a:ext cx="179387" cy="65087"/>
            <a:chOff x="2848" y="848"/>
            <a:chExt cx="140" cy="98"/>
          </a:xfrm>
        </p:grpSpPr>
        <p:sp>
          <p:nvSpPr>
            <p:cNvPr id="1338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9" name="Oval 351"/>
          <p:cNvSpPr>
            <a:spLocks noChangeArrowheads="1"/>
          </p:cNvSpPr>
          <p:nvPr/>
        </p:nvSpPr>
        <p:spPr bwMode="auto">
          <a:xfrm>
            <a:off x="6962775" y="2790825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352"/>
          <p:cNvSpPr>
            <a:spLocks noChangeShapeType="1"/>
          </p:cNvSpPr>
          <p:nvPr/>
        </p:nvSpPr>
        <p:spPr bwMode="auto">
          <a:xfrm>
            <a:off x="6962775" y="2782888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Line 353"/>
          <p:cNvSpPr>
            <a:spLocks noChangeShapeType="1"/>
          </p:cNvSpPr>
          <p:nvPr/>
        </p:nvSpPr>
        <p:spPr bwMode="auto">
          <a:xfrm>
            <a:off x="7310438" y="2782888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354"/>
          <p:cNvSpPr>
            <a:spLocks noChangeArrowheads="1"/>
          </p:cNvSpPr>
          <p:nvPr/>
        </p:nvSpPr>
        <p:spPr bwMode="auto">
          <a:xfrm>
            <a:off x="6962775" y="2782888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73" name="Oval 355"/>
          <p:cNvSpPr>
            <a:spLocks noChangeArrowheads="1"/>
          </p:cNvSpPr>
          <p:nvPr/>
        </p:nvSpPr>
        <p:spPr bwMode="auto">
          <a:xfrm>
            <a:off x="6959600" y="271938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4" name="Group 356"/>
          <p:cNvGrpSpPr>
            <a:grpSpLocks/>
          </p:cNvGrpSpPr>
          <p:nvPr/>
        </p:nvGrpSpPr>
        <p:grpSpPr bwMode="auto">
          <a:xfrm>
            <a:off x="7043738" y="2741613"/>
            <a:ext cx="171450" cy="61912"/>
            <a:chOff x="2848" y="848"/>
            <a:chExt cx="140" cy="98"/>
          </a:xfrm>
        </p:grpSpPr>
        <p:sp>
          <p:nvSpPr>
            <p:cNvPr id="1335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" name="Group 360"/>
          <p:cNvGrpSpPr>
            <a:grpSpLocks/>
          </p:cNvGrpSpPr>
          <p:nvPr/>
        </p:nvGrpSpPr>
        <p:grpSpPr bwMode="auto">
          <a:xfrm flipV="1">
            <a:off x="7043738" y="2741613"/>
            <a:ext cx="171450" cy="60325"/>
            <a:chOff x="2848" y="848"/>
            <a:chExt cx="140" cy="98"/>
          </a:xfrm>
        </p:grpSpPr>
        <p:sp>
          <p:nvSpPr>
            <p:cNvPr id="1332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6" name="Oval 364"/>
          <p:cNvSpPr>
            <a:spLocks noChangeArrowheads="1"/>
          </p:cNvSpPr>
          <p:nvPr/>
        </p:nvSpPr>
        <p:spPr bwMode="auto">
          <a:xfrm>
            <a:off x="6961188" y="3051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Line 365"/>
          <p:cNvSpPr>
            <a:spLocks noChangeShapeType="1"/>
          </p:cNvSpPr>
          <p:nvPr/>
        </p:nvSpPr>
        <p:spPr bwMode="auto">
          <a:xfrm>
            <a:off x="6961188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366"/>
          <p:cNvSpPr>
            <a:spLocks noChangeShapeType="1"/>
          </p:cNvSpPr>
          <p:nvPr/>
        </p:nvSpPr>
        <p:spPr bwMode="auto">
          <a:xfrm>
            <a:off x="7319963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9" name="Rectangle 367"/>
          <p:cNvSpPr>
            <a:spLocks noChangeArrowheads="1"/>
          </p:cNvSpPr>
          <p:nvPr/>
        </p:nvSpPr>
        <p:spPr bwMode="auto">
          <a:xfrm>
            <a:off x="6961188" y="3043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80" name="Oval 368"/>
          <p:cNvSpPr>
            <a:spLocks noChangeArrowheads="1"/>
          </p:cNvSpPr>
          <p:nvPr/>
        </p:nvSpPr>
        <p:spPr bwMode="auto">
          <a:xfrm>
            <a:off x="6958013" y="2974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1" name="Group 369"/>
          <p:cNvGrpSpPr>
            <a:grpSpLocks/>
          </p:cNvGrpSpPr>
          <p:nvPr/>
        </p:nvGrpSpPr>
        <p:grpSpPr bwMode="auto">
          <a:xfrm>
            <a:off x="7043738" y="2998788"/>
            <a:ext cx="179387" cy="65087"/>
            <a:chOff x="2848" y="848"/>
            <a:chExt cx="140" cy="98"/>
          </a:xfrm>
        </p:grpSpPr>
        <p:sp>
          <p:nvSpPr>
            <p:cNvPr id="1329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2" name="Group 373"/>
          <p:cNvGrpSpPr>
            <a:grpSpLocks/>
          </p:cNvGrpSpPr>
          <p:nvPr/>
        </p:nvGrpSpPr>
        <p:grpSpPr bwMode="auto">
          <a:xfrm flipV="1">
            <a:off x="7043738" y="2998788"/>
            <a:ext cx="179387" cy="65087"/>
            <a:chOff x="2848" y="848"/>
            <a:chExt cx="140" cy="98"/>
          </a:xfrm>
        </p:grpSpPr>
        <p:sp>
          <p:nvSpPr>
            <p:cNvPr id="132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3" name="Oval 377"/>
          <p:cNvSpPr>
            <a:spLocks noChangeArrowheads="1"/>
          </p:cNvSpPr>
          <p:nvPr/>
        </p:nvSpPr>
        <p:spPr bwMode="auto">
          <a:xfrm>
            <a:off x="7437438" y="269240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378"/>
          <p:cNvSpPr>
            <a:spLocks noChangeShapeType="1"/>
          </p:cNvSpPr>
          <p:nvPr/>
        </p:nvSpPr>
        <p:spPr bwMode="auto">
          <a:xfrm>
            <a:off x="7437438" y="2686050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Line 379"/>
          <p:cNvSpPr>
            <a:spLocks noChangeShapeType="1"/>
          </p:cNvSpPr>
          <p:nvPr/>
        </p:nvSpPr>
        <p:spPr bwMode="auto">
          <a:xfrm>
            <a:off x="7767638" y="2686050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Rectangle 380"/>
          <p:cNvSpPr>
            <a:spLocks noChangeArrowheads="1"/>
          </p:cNvSpPr>
          <p:nvPr/>
        </p:nvSpPr>
        <p:spPr bwMode="auto">
          <a:xfrm>
            <a:off x="7437438" y="2686050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87" name="Oval 381"/>
          <p:cNvSpPr>
            <a:spLocks noChangeArrowheads="1"/>
          </p:cNvSpPr>
          <p:nvPr/>
        </p:nvSpPr>
        <p:spPr bwMode="auto">
          <a:xfrm>
            <a:off x="7434263" y="2624138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8" name="Group 382"/>
          <p:cNvGrpSpPr>
            <a:grpSpLocks/>
          </p:cNvGrpSpPr>
          <p:nvPr/>
        </p:nvGrpSpPr>
        <p:grpSpPr bwMode="auto">
          <a:xfrm>
            <a:off x="7513638" y="2646363"/>
            <a:ext cx="163512" cy="57150"/>
            <a:chOff x="2848" y="848"/>
            <a:chExt cx="140" cy="98"/>
          </a:xfrm>
        </p:grpSpPr>
        <p:sp>
          <p:nvSpPr>
            <p:cNvPr id="1323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9" name="Group 386"/>
          <p:cNvGrpSpPr>
            <a:grpSpLocks/>
          </p:cNvGrpSpPr>
          <p:nvPr/>
        </p:nvGrpSpPr>
        <p:grpSpPr bwMode="auto">
          <a:xfrm flipV="1">
            <a:off x="7513638" y="2644775"/>
            <a:ext cx="163512" cy="58738"/>
            <a:chOff x="2848" y="848"/>
            <a:chExt cx="140" cy="98"/>
          </a:xfrm>
        </p:grpSpPr>
        <p:sp>
          <p:nvSpPr>
            <p:cNvPr id="1320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0" name="Oval 390"/>
          <p:cNvSpPr>
            <a:spLocks noChangeArrowheads="1"/>
          </p:cNvSpPr>
          <p:nvPr/>
        </p:nvSpPr>
        <p:spPr bwMode="auto">
          <a:xfrm>
            <a:off x="7523163" y="3051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1" name="Line 391"/>
          <p:cNvSpPr>
            <a:spLocks noChangeShapeType="1"/>
          </p:cNvSpPr>
          <p:nvPr/>
        </p:nvSpPr>
        <p:spPr bwMode="auto">
          <a:xfrm>
            <a:off x="7523163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2" name="Line 392"/>
          <p:cNvSpPr>
            <a:spLocks noChangeShapeType="1"/>
          </p:cNvSpPr>
          <p:nvPr/>
        </p:nvSpPr>
        <p:spPr bwMode="auto">
          <a:xfrm>
            <a:off x="7881938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Rectangle 393"/>
          <p:cNvSpPr>
            <a:spLocks noChangeArrowheads="1"/>
          </p:cNvSpPr>
          <p:nvPr/>
        </p:nvSpPr>
        <p:spPr bwMode="auto">
          <a:xfrm>
            <a:off x="7523163" y="3043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94" name="Oval 394"/>
          <p:cNvSpPr>
            <a:spLocks noChangeArrowheads="1"/>
          </p:cNvSpPr>
          <p:nvPr/>
        </p:nvSpPr>
        <p:spPr bwMode="auto">
          <a:xfrm>
            <a:off x="7519988" y="2974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5" name="Group 395"/>
          <p:cNvGrpSpPr>
            <a:grpSpLocks/>
          </p:cNvGrpSpPr>
          <p:nvPr/>
        </p:nvGrpSpPr>
        <p:grpSpPr bwMode="auto">
          <a:xfrm>
            <a:off x="7605713" y="2998788"/>
            <a:ext cx="179387" cy="65087"/>
            <a:chOff x="2848" y="848"/>
            <a:chExt cx="140" cy="98"/>
          </a:xfrm>
        </p:grpSpPr>
        <p:sp>
          <p:nvSpPr>
            <p:cNvPr id="1317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8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9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6" name="Group 399"/>
          <p:cNvGrpSpPr>
            <a:grpSpLocks/>
          </p:cNvGrpSpPr>
          <p:nvPr/>
        </p:nvGrpSpPr>
        <p:grpSpPr bwMode="auto">
          <a:xfrm flipV="1">
            <a:off x="7605713" y="2998788"/>
            <a:ext cx="179387" cy="65087"/>
            <a:chOff x="2848" y="848"/>
            <a:chExt cx="140" cy="98"/>
          </a:xfrm>
        </p:grpSpPr>
        <p:sp>
          <p:nvSpPr>
            <p:cNvPr id="1314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6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7" name="Oval 403"/>
          <p:cNvSpPr>
            <a:spLocks noChangeArrowheads="1"/>
          </p:cNvSpPr>
          <p:nvPr/>
        </p:nvSpPr>
        <p:spPr bwMode="auto">
          <a:xfrm>
            <a:off x="6113463" y="2786063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8" name="Line 404"/>
          <p:cNvSpPr>
            <a:spLocks noChangeShapeType="1"/>
          </p:cNvSpPr>
          <p:nvPr/>
        </p:nvSpPr>
        <p:spPr bwMode="auto">
          <a:xfrm>
            <a:off x="6113463" y="2778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9" name="Line 405"/>
          <p:cNvSpPr>
            <a:spLocks noChangeShapeType="1"/>
          </p:cNvSpPr>
          <p:nvPr/>
        </p:nvSpPr>
        <p:spPr bwMode="auto">
          <a:xfrm>
            <a:off x="6459538" y="2778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0" name="Rectangle 406"/>
          <p:cNvSpPr>
            <a:spLocks noChangeArrowheads="1"/>
          </p:cNvSpPr>
          <p:nvPr/>
        </p:nvSpPr>
        <p:spPr bwMode="auto">
          <a:xfrm>
            <a:off x="6113463" y="2778125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01" name="Oval 407"/>
          <p:cNvSpPr>
            <a:spLocks noChangeArrowheads="1"/>
          </p:cNvSpPr>
          <p:nvPr/>
        </p:nvSpPr>
        <p:spPr bwMode="auto">
          <a:xfrm>
            <a:off x="6110288" y="2714625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2" name="Group 408"/>
          <p:cNvGrpSpPr>
            <a:grpSpLocks/>
          </p:cNvGrpSpPr>
          <p:nvPr/>
        </p:nvGrpSpPr>
        <p:grpSpPr bwMode="auto">
          <a:xfrm>
            <a:off x="6194425" y="2736850"/>
            <a:ext cx="171450" cy="60325"/>
            <a:chOff x="2848" y="848"/>
            <a:chExt cx="140" cy="98"/>
          </a:xfrm>
        </p:grpSpPr>
        <p:sp>
          <p:nvSpPr>
            <p:cNvPr id="131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3" name="Group 412"/>
          <p:cNvGrpSpPr>
            <a:grpSpLocks/>
          </p:cNvGrpSpPr>
          <p:nvPr/>
        </p:nvGrpSpPr>
        <p:grpSpPr bwMode="auto">
          <a:xfrm flipV="1">
            <a:off x="6194425" y="2736850"/>
            <a:ext cx="171450" cy="58738"/>
            <a:chOff x="2848" y="848"/>
            <a:chExt cx="140" cy="98"/>
          </a:xfrm>
        </p:grpSpPr>
        <p:sp>
          <p:nvSpPr>
            <p:cNvPr id="1308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4" name="Oval 416"/>
          <p:cNvSpPr>
            <a:spLocks noChangeArrowheads="1"/>
          </p:cNvSpPr>
          <p:nvPr/>
        </p:nvSpPr>
        <p:spPr bwMode="auto">
          <a:xfrm>
            <a:off x="5807075" y="3935413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Line 417"/>
          <p:cNvSpPr>
            <a:spLocks noChangeShapeType="1"/>
          </p:cNvSpPr>
          <p:nvPr/>
        </p:nvSpPr>
        <p:spPr bwMode="auto">
          <a:xfrm>
            <a:off x="5807075" y="39274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6" name="Line 418"/>
          <p:cNvSpPr>
            <a:spLocks noChangeShapeType="1"/>
          </p:cNvSpPr>
          <p:nvPr/>
        </p:nvSpPr>
        <p:spPr bwMode="auto">
          <a:xfrm>
            <a:off x="6153150" y="39274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" name="Rectangle 419"/>
          <p:cNvSpPr>
            <a:spLocks noChangeArrowheads="1"/>
          </p:cNvSpPr>
          <p:nvPr/>
        </p:nvSpPr>
        <p:spPr bwMode="auto">
          <a:xfrm>
            <a:off x="5807075" y="3927475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108" name="Oval 420"/>
          <p:cNvSpPr>
            <a:spLocks noChangeArrowheads="1"/>
          </p:cNvSpPr>
          <p:nvPr/>
        </p:nvSpPr>
        <p:spPr bwMode="auto">
          <a:xfrm>
            <a:off x="5803900" y="3863975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9" name="Group 421"/>
          <p:cNvGrpSpPr>
            <a:grpSpLocks/>
          </p:cNvGrpSpPr>
          <p:nvPr/>
        </p:nvGrpSpPr>
        <p:grpSpPr bwMode="auto">
          <a:xfrm>
            <a:off x="5888038" y="3886200"/>
            <a:ext cx="171450" cy="60325"/>
            <a:chOff x="2848" y="848"/>
            <a:chExt cx="140" cy="98"/>
          </a:xfrm>
        </p:grpSpPr>
        <p:sp>
          <p:nvSpPr>
            <p:cNvPr id="1305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7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0" name="Group 425"/>
          <p:cNvGrpSpPr>
            <a:grpSpLocks/>
          </p:cNvGrpSpPr>
          <p:nvPr/>
        </p:nvGrpSpPr>
        <p:grpSpPr bwMode="auto">
          <a:xfrm flipV="1">
            <a:off x="5888038" y="3886200"/>
            <a:ext cx="171450" cy="58738"/>
            <a:chOff x="2848" y="848"/>
            <a:chExt cx="140" cy="98"/>
          </a:xfrm>
        </p:grpSpPr>
        <p:sp>
          <p:nvSpPr>
            <p:cNvPr id="1302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3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4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1" name="Line 429"/>
          <p:cNvSpPr>
            <a:spLocks noChangeShapeType="1"/>
          </p:cNvSpPr>
          <p:nvPr/>
        </p:nvSpPr>
        <p:spPr bwMode="auto">
          <a:xfrm flipV="1">
            <a:off x="7005638" y="429260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Line 430"/>
          <p:cNvSpPr>
            <a:spLocks noChangeShapeType="1"/>
          </p:cNvSpPr>
          <p:nvPr/>
        </p:nvSpPr>
        <p:spPr bwMode="auto">
          <a:xfrm>
            <a:off x="7129463" y="4030663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431"/>
          <p:cNvSpPr>
            <a:spLocks noChangeShapeType="1"/>
          </p:cNvSpPr>
          <p:nvPr/>
        </p:nvSpPr>
        <p:spPr bwMode="auto">
          <a:xfrm>
            <a:off x="7226300" y="3951288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4" name="Line 432"/>
          <p:cNvSpPr>
            <a:spLocks noChangeShapeType="1"/>
          </p:cNvSpPr>
          <p:nvPr/>
        </p:nvSpPr>
        <p:spPr bwMode="auto">
          <a:xfrm flipV="1">
            <a:off x="7462838" y="403701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5" name="Line 433"/>
          <p:cNvSpPr>
            <a:spLocks noChangeShapeType="1"/>
          </p:cNvSpPr>
          <p:nvPr/>
        </p:nvSpPr>
        <p:spPr bwMode="auto">
          <a:xfrm>
            <a:off x="6161088" y="3957638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" name="Line 434"/>
          <p:cNvSpPr>
            <a:spLocks noChangeShapeType="1"/>
          </p:cNvSpPr>
          <p:nvPr/>
        </p:nvSpPr>
        <p:spPr bwMode="auto">
          <a:xfrm>
            <a:off x="6456363" y="280511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7" name="Line 435"/>
          <p:cNvSpPr>
            <a:spLocks noChangeShapeType="1"/>
          </p:cNvSpPr>
          <p:nvPr/>
        </p:nvSpPr>
        <p:spPr bwMode="auto">
          <a:xfrm>
            <a:off x="6022975" y="2633663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8" name="Freeform 436"/>
          <p:cNvSpPr>
            <a:spLocks/>
          </p:cNvSpPr>
          <p:nvPr/>
        </p:nvSpPr>
        <p:spPr bwMode="auto">
          <a:xfrm>
            <a:off x="5343525" y="4640263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9" name="Line 437"/>
          <p:cNvSpPr>
            <a:spLocks noChangeShapeType="1"/>
          </p:cNvSpPr>
          <p:nvPr/>
        </p:nvSpPr>
        <p:spPr bwMode="auto">
          <a:xfrm rot="-5400000">
            <a:off x="7578725" y="5376863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Line 438"/>
          <p:cNvSpPr>
            <a:spLocks noChangeShapeType="1"/>
          </p:cNvSpPr>
          <p:nvPr/>
        </p:nvSpPr>
        <p:spPr bwMode="auto">
          <a:xfrm rot="5400000" flipV="1">
            <a:off x="7724775" y="56578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Line 439"/>
          <p:cNvSpPr>
            <a:spLocks noChangeShapeType="1"/>
          </p:cNvSpPr>
          <p:nvPr/>
        </p:nvSpPr>
        <p:spPr bwMode="auto">
          <a:xfrm rot="-5400000">
            <a:off x="7910513" y="53340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2" name="Group 440"/>
          <p:cNvGrpSpPr>
            <a:grpSpLocks/>
          </p:cNvGrpSpPr>
          <p:nvPr/>
        </p:nvGrpSpPr>
        <p:grpSpPr bwMode="auto">
          <a:xfrm>
            <a:off x="7489825" y="5043488"/>
            <a:ext cx="501650" cy="234950"/>
            <a:chOff x="4701" y="2996"/>
            <a:chExt cx="316" cy="148"/>
          </a:xfrm>
        </p:grpSpPr>
        <p:sp>
          <p:nvSpPr>
            <p:cNvPr id="1289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1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2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93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4" name="Group 446"/>
            <p:cNvGrpSpPr>
              <a:grpSpLocks/>
            </p:cNvGrpSpPr>
            <p:nvPr/>
          </p:nvGrpSpPr>
          <p:grpSpPr bwMode="auto">
            <a:xfrm>
              <a:off x="4796" y="2956"/>
              <a:ext cx="157" cy="49"/>
              <a:chOff x="2848" y="848"/>
              <a:chExt cx="140" cy="98"/>
            </a:xfrm>
          </p:grpSpPr>
          <p:sp>
            <p:nvSpPr>
              <p:cNvPr id="129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5" name="Group 450"/>
            <p:cNvGrpSpPr>
              <a:grpSpLocks/>
            </p:cNvGrpSpPr>
            <p:nvPr/>
          </p:nvGrpSpPr>
          <p:grpSpPr bwMode="auto">
            <a:xfrm flipV="1">
              <a:off x="4796" y="3084"/>
              <a:ext cx="157" cy="49"/>
              <a:chOff x="2848" y="848"/>
              <a:chExt cx="140" cy="98"/>
            </a:xfrm>
          </p:grpSpPr>
          <p:sp>
            <p:nvSpPr>
              <p:cNvPr id="1296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7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3" name="Group 454"/>
          <p:cNvGrpSpPr>
            <a:grpSpLocks/>
          </p:cNvGrpSpPr>
          <p:nvPr/>
        </p:nvGrpSpPr>
        <p:grpSpPr bwMode="auto">
          <a:xfrm>
            <a:off x="6673850" y="4767263"/>
            <a:ext cx="501650" cy="234950"/>
            <a:chOff x="3600" y="219"/>
            <a:chExt cx="360" cy="175"/>
          </a:xfrm>
        </p:grpSpPr>
        <p:sp>
          <p:nvSpPr>
            <p:cNvPr id="1276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7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8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80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1" name="Group 460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286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7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8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2" name="Group 464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283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4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4" name="Group 468"/>
          <p:cNvGrpSpPr>
            <a:grpSpLocks/>
          </p:cNvGrpSpPr>
          <p:nvPr/>
        </p:nvGrpSpPr>
        <p:grpSpPr bwMode="auto">
          <a:xfrm>
            <a:off x="6008688" y="5072063"/>
            <a:ext cx="501650" cy="234950"/>
            <a:chOff x="3600" y="219"/>
            <a:chExt cx="360" cy="175"/>
          </a:xfrm>
        </p:grpSpPr>
        <p:sp>
          <p:nvSpPr>
            <p:cNvPr id="1263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4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5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6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67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8" name="Group 474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1273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9" name="Group 478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1270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5" name="Line 482"/>
          <p:cNvSpPr>
            <a:spLocks noChangeShapeType="1"/>
          </p:cNvSpPr>
          <p:nvPr/>
        </p:nvSpPr>
        <p:spPr bwMode="auto">
          <a:xfrm>
            <a:off x="7123113" y="4978400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" name="Line 483"/>
          <p:cNvSpPr>
            <a:spLocks noChangeShapeType="1"/>
          </p:cNvSpPr>
          <p:nvPr/>
        </p:nvSpPr>
        <p:spPr bwMode="auto">
          <a:xfrm flipV="1">
            <a:off x="6470650" y="4991100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" name="Line 484"/>
          <p:cNvSpPr>
            <a:spLocks noChangeShapeType="1"/>
          </p:cNvSpPr>
          <p:nvPr/>
        </p:nvSpPr>
        <p:spPr bwMode="auto">
          <a:xfrm flipV="1">
            <a:off x="6513513" y="5194300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" name="Line 485"/>
          <p:cNvSpPr>
            <a:spLocks noChangeShapeType="1"/>
          </p:cNvSpPr>
          <p:nvPr/>
        </p:nvSpPr>
        <p:spPr bwMode="auto">
          <a:xfrm flipH="1">
            <a:off x="5808663" y="4940300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" name="Line 486"/>
          <p:cNvSpPr>
            <a:spLocks noChangeShapeType="1"/>
          </p:cNvSpPr>
          <p:nvPr/>
        </p:nvSpPr>
        <p:spPr bwMode="auto">
          <a:xfrm>
            <a:off x="5834063" y="4991100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" name="Line 487"/>
          <p:cNvSpPr>
            <a:spLocks noChangeShapeType="1"/>
          </p:cNvSpPr>
          <p:nvPr/>
        </p:nvSpPr>
        <p:spPr bwMode="auto">
          <a:xfrm>
            <a:off x="5694363" y="5327650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" name="Line 488"/>
          <p:cNvSpPr>
            <a:spLocks noChangeShapeType="1"/>
          </p:cNvSpPr>
          <p:nvPr/>
        </p:nvSpPr>
        <p:spPr bwMode="auto">
          <a:xfrm>
            <a:off x="5946775" y="5407025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" name="Line 489"/>
          <p:cNvSpPr>
            <a:spLocks noChangeShapeType="1"/>
          </p:cNvSpPr>
          <p:nvPr/>
        </p:nvSpPr>
        <p:spPr bwMode="auto">
          <a:xfrm flipH="1">
            <a:off x="6186488" y="531495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3" name="Line 490"/>
          <p:cNvSpPr>
            <a:spLocks noChangeShapeType="1"/>
          </p:cNvSpPr>
          <p:nvPr/>
        </p:nvSpPr>
        <p:spPr bwMode="auto">
          <a:xfrm>
            <a:off x="5999163" y="5403850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4" name="Line 491"/>
          <p:cNvSpPr>
            <a:spLocks noChangeShapeType="1"/>
          </p:cNvSpPr>
          <p:nvPr/>
        </p:nvSpPr>
        <p:spPr bwMode="auto">
          <a:xfrm flipH="1" flipV="1">
            <a:off x="6396038" y="5411788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" name="Line 492"/>
          <p:cNvSpPr>
            <a:spLocks noChangeShapeType="1"/>
          </p:cNvSpPr>
          <p:nvPr/>
        </p:nvSpPr>
        <p:spPr bwMode="auto">
          <a:xfrm>
            <a:off x="6477000" y="527050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" name="Line 493"/>
          <p:cNvSpPr>
            <a:spLocks noChangeShapeType="1"/>
          </p:cNvSpPr>
          <p:nvPr/>
        </p:nvSpPr>
        <p:spPr bwMode="auto">
          <a:xfrm>
            <a:off x="5926138" y="5205413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37" name="Group 494"/>
          <p:cNvGrpSpPr>
            <a:grpSpLocks/>
          </p:cNvGrpSpPr>
          <p:nvPr/>
        </p:nvGrpSpPr>
        <p:grpSpPr bwMode="auto">
          <a:xfrm>
            <a:off x="5111750" y="1965325"/>
            <a:ext cx="3021013" cy="3981450"/>
            <a:chOff x="-1203" y="1352"/>
            <a:chExt cx="1903" cy="2508"/>
          </a:xfrm>
        </p:grpSpPr>
        <p:grpSp>
          <p:nvGrpSpPr>
            <p:cNvPr id="1236" name="Group 495"/>
            <p:cNvGrpSpPr>
              <a:grpSpLocks/>
            </p:cNvGrpSpPr>
            <p:nvPr/>
          </p:nvGrpSpPr>
          <p:grpSpPr bwMode="auto">
            <a:xfrm>
              <a:off x="-1201" y="1656"/>
              <a:ext cx="436" cy="114"/>
              <a:chOff x="3072" y="750"/>
              <a:chExt cx="652" cy="146"/>
            </a:xfrm>
          </p:grpSpPr>
          <p:pic>
            <p:nvPicPr>
              <p:cNvPr id="1260" name="Picture 496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50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61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37" name="Picture 499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871" y="1464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38" name="Group 500"/>
            <p:cNvGrpSpPr>
              <a:grpSpLocks/>
            </p:cNvGrpSpPr>
            <p:nvPr/>
          </p:nvGrpSpPr>
          <p:grpSpPr bwMode="auto">
            <a:xfrm>
              <a:off x="-544" y="1352"/>
              <a:ext cx="261" cy="268"/>
              <a:chOff x="2865" y="1519"/>
              <a:chExt cx="297" cy="319"/>
            </a:xfrm>
          </p:grpSpPr>
          <p:graphicFrame>
            <p:nvGraphicFramePr>
              <p:cNvPr id="1037" name="Object 501"/>
              <p:cNvGraphicFramePr>
                <a:graphicFrameLocks noChangeAspect="1"/>
              </p:cNvGraphicFramePr>
              <p:nvPr/>
            </p:nvGraphicFramePr>
            <p:xfrm>
              <a:off x="2865" y="1519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" name="Clip" r:id="rId6" imgW="819000" imgH="847800" progId="MS_ClipArt_Gallery.5">
                      <p:embed/>
                    </p:oleObj>
                  </mc:Choice>
                  <mc:Fallback>
                    <p:oleObj name="Clip" r:id="rId6" imgW="819000" imgH="847800" progId="MS_ClipArt_Gallery.5">
                      <p:embed/>
                      <p:pic>
                        <p:nvPicPr>
                          <p:cNvPr id="0" name="Object 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5" y="1519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" name="Clip" r:id="rId8" imgW="1266840" imgH="1200240" progId="MS_ClipArt_Gallery.5">
                      <p:embed/>
                    </p:oleObj>
                  </mc:Choice>
                  <mc:Fallback>
                    <p:oleObj name="Clip" r:id="rId8" imgW="1266840" imgH="1200240" progId="MS_ClipArt_Gallery.5">
                      <p:embed/>
                      <p:pic>
                        <p:nvPicPr>
                          <p:cNvPr id="0" name="Object 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39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035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3" name="Clip" r:id="rId10" imgW="819000" imgH="847800" progId="MS_ClipArt_Gallery.5">
                      <p:embed/>
                    </p:oleObj>
                  </mc:Choice>
                  <mc:Fallback>
                    <p:oleObj name="Clip" r:id="rId10" imgW="819000" imgH="847800" progId="MS_ClipArt_Gallery.5">
                      <p:embed/>
                      <p:pic>
                        <p:nvPicPr>
                          <p:cNvPr id="0" name="Object 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6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4" name="Clip" r:id="rId11" imgW="1266840" imgH="1200240" progId="MS_ClipArt_Gallery.5">
                      <p:embed/>
                    </p:oleObj>
                  </mc:Choice>
                  <mc:Fallback>
                    <p:oleObj name="Clip" r:id="rId11" imgW="1266840" imgH="1200240" progId="MS_ClipArt_Gallery.5">
                      <p:embed/>
                      <p:pic>
                        <p:nvPicPr>
                          <p:cNvPr id="0" name="Object 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Clip" r:id="rId12" imgW="1305000" imgH="1085760" progId="MS_ClipArt_Gallery.5">
                    <p:embed/>
                  </p:oleObj>
                </mc:Choice>
                <mc:Fallback>
                  <p:oleObj name="Clip" r:id="rId12" imgW="1305000" imgH="1085760" progId="MS_ClipArt_Gallery.5">
                    <p:embed/>
                    <p:pic>
                      <p:nvPicPr>
                        <p:cNvPr id="0" name="Object 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0" name="Group 507"/>
            <p:cNvGrpSpPr>
              <a:grpSpLocks/>
            </p:cNvGrpSpPr>
            <p:nvPr/>
          </p:nvGrpSpPr>
          <p:grpSpPr bwMode="auto">
            <a:xfrm>
              <a:off x="310" y="3572"/>
              <a:ext cx="125" cy="229"/>
              <a:chOff x="4180" y="783"/>
              <a:chExt cx="150" cy="307"/>
            </a:xfrm>
          </p:grpSpPr>
          <p:sp>
            <p:nvSpPr>
              <p:cNvPr id="1252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7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Clip" r:id="rId14" imgW="1305000" imgH="1085760" progId="MS_ClipArt_Gallery.5">
                    <p:embed/>
                  </p:oleObj>
                </mc:Choice>
                <mc:Fallback>
                  <p:oleObj name="Clip" r:id="rId14" imgW="1305000" imgH="1085760" progId="MS_ClipArt_Gallery.5">
                    <p:embed/>
                    <p:pic>
                      <p:nvPicPr>
                        <p:cNvPr id="0" name="Object 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Clip" r:id="rId15" imgW="1305000" imgH="1085760" progId="MS_ClipArt_Gallery.5">
                    <p:embed/>
                  </p:oleObj>
                </mc:Choice>
                <mc:Fallback>
                  <p:oleObj name="Clip" r:id="rId15" imgW="1305000" imgH="1085760" progId="MS_ClipArt_Gallery.5">
                    <p:embed/>
                    <p:pic>
                      <p:nvPicPr>
                        <p:cNvPr id="0" name="Object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Clip" r:id="rId16" imgW="1305000" imgH="1085760" progId="MS_ClipArt_Gallery.5">
                    <p:embed/>
                  </p:oleObj>
                </mc:Choice>
                <mc:Fallback>
                  <p:oleObj name="Clip" r:id="rId16" imgW="1305000" imgH="1085760" progId="MS_ClipArt_Gallery.5">
                    <p:embed/>
                    <p:pic>
                      <p:nvPicPr>
                        <p:cNvPr id="0" name="Object 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Clip" r:id="rId17" imgW="1305000" imgH="1085760" progId="MS_ClipArt_Gallery.5">
                    <p:embed/>
                  </p:oleObj>
                </mc:Choice>
                <mc:Fallback>
                  <p:oleObj name="Clip" r:id="rId17" imgW="1305000" imgH="1085760" progId="MS_ClipArt_Gallery.5">
                    <p:embed/>
                    <p:pic>
                      <p:nvPicPr>
                        <p:cNvPr id="0" name="Object 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1" name="Group 520"/>
            <p:cNvGrpSpPr>
              <a:grpSpLocks/>
            </p:cNvGrpSpPr>
            <p:nvPr/>
          </p:nvGrpSpPr>
          <p:grpSpPr bwMode="auto">
            <a:xfrm>
              <a:off x="83" y="3620"/>
              <a:ext cx="172" cy="214"/>
              <a:chOff x="2870" y="1518"/>
              <a:chExt cx="292" cy="320"/>
            </a:xfrm>
          </p:grpSpPr>
          <p:graphicFrame>
            <p:nvGraphicFramePr>
              <p:cNvPr id="1033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0" name="Clip" r:id="rId18" imgW="819000" imgH="847800" progId="MS_ClipArt_Gallery.5">
                      <p:embed/>
                    </p:oleObj>
                  </mc:Choice>
                  <mc:Fallback>
                    <p:oleObj name="Clip" r:id="rId18" imgW="819000" imgH="847800" progId="MS_ClipArt_Gallery.5">
                      <p:embed/>
                      <p:pic>
                        <p:nvPicPr>
                          <p:cNvPr id="0" name="Object 5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1" name="Clip" r:id="rId19" imgW="1266840" imgH="1200240" progId="MS_ClipArt_Gallery.5">
                      <p:embed/>
                    </p:oleObj>
                  </mc:Choice>
                  <mc:Fallback>
                    <p:oleObj name="Clip" r:id="rId19" imgW="1266840" imgH="1200240" progId="MS_ClipArt_Gallery.5">
                      <p:embed/>
                      <p:pic>
                        <p:nvPicPr>
                          <p:cNvPr id="0" name="Object 5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2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031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2" name="Clip" r:id="rId20" imgW="819000" imgH="847800" progId="MS_ClipArt_Gallery.5">
                      <p:embed/>
                    </p:oleObj>
                  </mc:Choice>
                  <mc:Fallback>
                    <p:oleObj name="Clip" r:id="rId20" imgW="819000" imgH="847800" progId="MS_ClipArt_Gallery.5">
                      <p:embed/>
                      <p:pic>
                        <p:nvPicPr>
                          <p:cNvPr id="0" name="Object 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3" name="Clip" r:id="rId21" imgW="1266840" imgH="1200240" progId="MS_ClipArt_Gallery.5">
                      <p:embed/>
                    </p:oleObj>
                  </mc:Choice>
                  <mc:Fallback>
                    <p:oleObj name="Clip" r:id="rId21" imgW="1266840" imgH="1200240" progId="MS_ClipArt_Gallery.5">
                      <p:embed/>
                      <p:pic>
                        <p:nvPicPr>
                          <p:cNvPr id="0" name="Object 5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3" name="Group 526"/>
            <p:cNvGrpSpPr>
              <a:grpSpLocks/>
            </p:cNvGrpSpPr>
            <p:nvPr/>
          </p:nvGrpSpPr>
          <p:grpSpPr bwMode="auto">
            <a:xfrm>
              <a:off x="569" y="3424"/>
              <a:ext cx="131" cy="260"/>
              <a:chOff x="4180" y="783"/>
              <a:chExt cx="150" cy="307"/>
            </a:xfrm>
          </p:grpSpPr>
          <p:sp>
            <p:nvSpPr>
              <p:cNvPr id="1244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8" name="Line 535"/>
          <p:cNvSpPr>
            <a:spLocks noChangeShapeType="1"/>
          </p:cNvSpPr>
          <p:nvPr/>
        </p:nvSpPr>
        <p:spPr bwMode="auto">
          <a:xfrm flipH="1">
            <a:off x="6015038" y="372745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9" name="Line 536"/>
          <p:cNvSpPr>
            <a:spLocks noChangeShapeType="1"/>
          </p:cNvSpPr>
          <p:nvPr/>
        </p:nvSpPr>
        <p:spPr bwMode="auto">
          <a:xfrm flipV="1">
            <a:off x="7312025" y="2709863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0" name="Line 537"/>
          <p:cNvSpPr>
            <a:spLocks noChangeShapeType="1"/>
          </p:cNvSpPr>
          <p:nvPr/>
        </p:nvSpPr>
        <p:spPr bwMode="auto">
          <a:xfrm>
            <a:off x="7138988" y="2882900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1" name="Line 538"/>
          <p:cNvSpPr>
            <a:spLocks noChangeShapeType="1"/>
          </p:cNvSpPr>
          <p:nvPr/>
        </p:nvSpPr>
        <p:spPr bwMode="auto">
          <a:xfrm flipV="1">
            <a:off x="7310438" y="277971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2" name="Line 539"/>
          <p:cNvSpPr>
            <a:spLocks noChangeShapeType="1"/>
          </p:cNvSpPr>
          <p:nvPr/>
        </p:nvSpPr>
        <p:spPr bwMode="auto">
          <a:xfrm>
            <a:off x="7675563" y="2778125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3" name="Line 540"/>
          <p:cNvSpPr>
            <a:spLocks noChangeShapeType="1"/>
          </p:cNvSpPr>
          <p:nvPr/>
        </p:nvSpPr>
        <p:spPr bwMode="auto">
          <a:xfrm>
            <a:off x="7329488" y="3084513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4" name="Line 541"/>
          <p:cNvSpPr>
            <a:spLocks noChangeShapeType="1"/>
          </p:cNvSpPr>
          <p:nvPr/>
        </p:nvSpPr>
        <p:spPr bwMode="auto">
          <a:xfrm flipV="1">
            <a:off x="5624513" y="395128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5" name="Line 542"/>
          <p:cNvSpPr>
            <a:spLocks noChangeShapeType="1"/>
          </p:cNvSpPr>
          <p:nvPr/>
        </p:nvSpPr>
        <p:spPr bwMode="auto">
          <a:xfrm flipV="1">
            <a:off x="7743825" y="247808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6" name="Line 543"/>
          <p:cNvSpPr>
            <a:spLocks noChangeShapeType="1"/>
          </p:cNvSpPr>
          <p:nvPr/>
        </p:nvSpPr>
        <p:spPr bwMode="auto">
          <a:xfrm>
            <a:off x="7883525" y="30749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7" name="Line 544"/>
          <p:cNvSpPr>
            <a:spLocks noChangeShapeType="1"/>
          </p:cNvSpPr>
          <p:nvPr/>
        </p:nvSpPr>
        <p:spPr bwMode="auto">
          <a:xfrm flipH="1">
            <a:off x="7029450" y="3151188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8" name="Line 545"/>
          <p:cNvSpPr>
            <a:spLocks noChangeShapeType="1"/>
          </p:cNvSpPr>
          <p:nvPr/>
        </p:nvSpPr>
        <p:spPr bwMode="auto">
          <a:xfrm flipH="1">
            <a:off x="7620000" y="315118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49" name="Group 546"/>
          <p:cNvGrpSpPr>
            <a:grpSpLocks/>
          </p:cNvGrpSpPr>
          <p:nvPr/>
        </p:nvGrpSpPr>
        <p:grpSpPr bwMode="auto">
          <a:xfrm>
            <a:off x="6672263" y="4768850"/>
            <a:ext cx="501650" cy="234950"/>
            <a:chOff x="4701" y="2996"/>
            <a:chExt cx="316" cy="148"/>
          </a:xfrm>
        </p:grpSpPr>
        <p:sp>
          <p:nvSpPr>
            <p:cNvPr id="1223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4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27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8" name="Group 552"/>
            <p:cNvGrpSpPr>
              <a:grpSpLocks/>
            </p:cNvGrpSpPr>
            <p:nvPr/>
          </p:nvGrpSpPr>
          <p:grpSpPr bwMode="auto">
            <a:xfrm>
              <a:off x="4796" y="2956"/>
              <a:ext cx="157" cy="49"/>
              <a:chOff x="2848" y="848"/>
              <a:chExt cx="140" cy="98"/>
            </a:xfrm>
          </p:grpSpPr>
          <p:sp>
            <p:nvSpPr>
              <p:cNvPr id="1233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" name="Group 556"/>
            <p:cNvGrpSpPr>
              <a:grpSpLocks/>
            </p:cNvGrpSpPr>
            <p:nvPr/>
          </p:nvGrpSpPr>
          <p:grpSpPr bwMode="auto">
            <a:xfrm flipV="1">
              <a:off x="4796" y="3084"/>
              <a:ext cx="157" cy="49"/>
              <a:chOff x="2848" y="848"/>
              <a:chExt cx="140" cy="98"/>
            </a:xfrm>
          </p:grpSpPr>
          <p:sp>
            <p:nvSpPr>
              <p:cNvPr id="1230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0" name="Group 560"/>
          <p:cNvGrpSpPr>
            <a:grpSpLocks/>
          </p:cNvGrpSpPr>
          <p:nvPr/>
        </p:nvGrpSpPr>
        <p:grpSpPr bwMode="auto">
          <a:xfrm>
            <a:off x="6007100" y="5070475"/>
            <a:ext cx="501650" cy="234950"/>
            <a:chOff x="4701" y="2996"/>
            <a:chExt cx="316" cy="148"/>
          </a:xfrm>
        </p:grpSpPr>
        <p:sp>
          <p:nvSpPr>
            <p:cNvPr id="1210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1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2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3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14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5" name="Group 566"/>
            <p:cNvGrpSpPr>
              <a:grpSpLocks/>
            </p:cNvGrpSpPr>
            <p:nvPr/>
          </p:nvGrpSpPr>
          <p:grpSpPr bwMode="auto">
            <a:xfrm>
              <a:off x="4796" y="2956"/>
              <a:ext cx="157" cy="49"/>
              <a:chOff x="2848" y="848"/>
              <a:chExt cx="140" cy="98"/>
            </a:xfrm>
          </p:grpSpPr>
          <p:sp>
            <p:nvSpPr>
              <p:cNvPr id="1220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6" name="Group 570"/>
            <p:cNvGrpSpPr>
              <a:grpSpLocks/>
            </p:cNvGrpSpPr>
            <p:nvPr/>
          </p:nvGrpSpPr>
          <p:grpSpPr bwMode="auto">
            <a:xfrm flipV="1">
              <a:off x="4796" y="3084"/>
              <a:ext cx="157" cy="49"/>
              <a:chOff x="2848" y="848"/>
              <a:chExt cx="140" cy="98"/>
            </a:xfrm>
          </p:grpSpPr>
          <p:sp>
            <p:nvSpPr>
              <p:cNvPr id="1217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1" name="Group 574"/>
          <p:cNvGrpSpPr>
            <a:grpSpLocks/>
          </p:cNvGrpSpPr>
          <p:nvPr/>
        </p:nvGrpSpPr>
        <p:grpSpPr bwMode="auto">
          <a:xfrm>
            <a:off x="6837363" y="5256213"/>
            <a:ext cx="290512" cy="404812"/>
            <a:chOff x="4290" y="3130"/>
            <a:chExt cx="183" cy="255"/>
          </a:xfrm>
        </p:grpSpPr>
        <p:pic>
          <p:nvPicPr>
            <p:cNvPr id="1192" name="Picture 575" descr="31u_bnrz[1]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93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6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2" name="Group 593"/>
          <p:cNvGrpSpPr>
            <a:grpSpLocks/>
          </p:cNvGrpSpPr>
          <p:nvPr/>
        </p:nvGrpSpPr>
        <p:grpSpPr bwMode="auto">
          <a:xfrm>
            <a:off x="5394325" y="3717925"/>
            <a:ext cx="290513" cy="404813"/>
            <a:chOff x="4290" y="3130"/>
            <a:chExt cx="183" cy="255"/>
          </a:xfrm>
        </p:grpSpPr>
        <p:pic>
          <p:nvPicPr>
            <p:cNvPr id="1174" name="Picture 594" descr="31u_bnrz[1]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175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4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9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0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1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3" name="Group 613"/>
          <p:cNvGrpSpPr>
            <a:grpSpLocks/>
          </p:cNvGrpSpPr>
          <p:nvPr/>
        </p:nvGrpSpPr>
        <p:grpSpPr bwMode="auto">
          <a:xfrm>
            <a:off x="6400800" y="1457325"/>
            <a:ext cx="814388" cy="854075"/>
            <a:chOff x="4180" y="744"/>
            <a:chExt cx="513" cy="538"/>
          </a:xfrm>
        </p:grpSpPr>
        <p:sp>
          <p:nvSpPr>
            <p:cNvPr id="1167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71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2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4" name="Group 623"/>
          <p:cNvGrpSpPr>
            <a:grpSpLocks/>
          </p:cNvGrpSpPr>
          <p:nvPr/>
        </p:nvGrpSpPr>
        <p:grpSpPr bwMode="auto">
          <a:xfrm>
            <a:off x="8153400" y="4657725"/>
            <a:ext cx="814388" cy="854075"/>
            <a:chOff x="4180" y="744"/>
            <a:chExt cx="513" cy="538"/>
          </a:xfrm>
        </p:grpSpPr>
        <p:sp>
          <p:nvSpPr>
            <p:cNvPr id="1160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2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64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6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5" name="Group 632"/>
          <p:cNvGrpSpPr>
            <a:grpSpLocks/>
          </p:cNvGrpSpPr>
          <p:nvPr/>
        </p:nvGrpSpPr>
        <p:grpSpPr bwMode="auto">
          <a:xfrm rot="3750715">
            <a:off x="6123782" y="3132931"/>
            <a:ext cx="3544888" cy="434975"/>
            <a:chOff x="2937" y="3579"/>
            <a:chExt cx="2382" cy="274"/>
          </a:xfrm>
        </p:grpSpPr>
        <p:sp>
          <p:nvSpPr>
            <p:cNvPr id="1156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1158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9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Transport vs. Network layer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327900" cy="1828800"/>
          </a:xfrm>
        </p:spPr>
        <p:txBody>
          <a:bodyPr/>
          <a:lstStyle/>
          <a:p>
            <a:r>
              <a:rPr lang="en-US" sz="2000" i="1" smtClean="0">
                <a:solidFill>
                  <a:schemeClr val="accent2"/>
                </a:solidFill>
              </a:rPr>
              <a:t>Network layer:</a:t>
            </a:r>
            <a:r>
              <a:rPr lang="en-US" sz="2000" smtClean="0"/>
              <a:t> logical communication between hosts</a:t>
            </a:r>
          </a:p>
          <a:p>
            <a:r>
              <a:rPr lang="en-US" sz="2000" i="1" smtClean="0">
                <a:solidFill>
                  <a:schemeClr val="accent2"/>
                </a:solidFill>
              </a:rPr>
              <a:t>Transport layer:</a:t>
            </a:r>
            <a:r>
              <a:rPr lang="en-US" sz="2000" smtClean="0"/>
              <a:t> logical communication between processes </a:t>
            </a:r>
          </a:p>
          <a:p>
            <a:pPr lvl="1"/>
            <a:r>
              <a:rPr lang="en-US" sz="1800" smtClean="0"/>
              <a:t>relies on, enhances, network layer services</a:t>
            </a:r>
            <a:endParaRPr lang="en-US" sz="1600" smtClean="0"/>
          </a:p>
        </p:txBody>
      </p:sp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69FF55-C7A2-4AA3-BF79-DA4D22146AFA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7800" y="2743200"/>
            <a:ext cx="6553200" cy="2667000"/>
          </a:xfrm>
          <a:ln w="1905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1800" u="sng" smtClean="0">
                <a:solidFill>
                  <a:srgbClr val="FF0000"/>
                </a:solidFill>
              </a:rPr>
              <a:t>Postal service analogy:</a:t>
            </a:r>
            <a:endParaRPr lang="en-US" sz="1800" smtClean="0"/>
          </a:p>
          <a:p>
            <a:pPr>
              <a:buFont typeface="ZapfDingbats" pitchFamily="82" charset="2"/>
              <a:buNone/>
            </a:pPr>
            <a:r>
              <a:rPr lang="en-US" sz="1800" i="1" smtClean="0"/>
              <a:t>kids sending letters to other kids</a:t>
            </a:r>
            <a:endParaRPr lang="en-US" sz="1800" smtClean="0"/>
          </a:p>
          <a:p>
            <a:r>
              <a:rPr lang="en-US" sz="1800" smtClean="0"/>
              <a:t>processes = kids</a:t>
            </a:r>
          </a:p>
          <a:p>
            <a:r>
              <a:rPr lang="en-US" sz="1800" smtClean="0"/>
              <a:t>app messages = letters in envelopes</a:t>
            </a:r>
          </a:p>
          <a:p>
            <a:r>
              <a:rPr lang="en-US" sz="1800" smtClean="0"/>
              <a:t>hosts = houses</a:t>
            </a:r>
          </a:p>
          <a:p>
            <a:r>
              <a:rPr lang="en-US" sz="1800" smtClean="0"/>
              <a:t>transport protocol = two specific kids</a:t>
            </a:r>
          </a:p>
          <a:p>
            <a:r>
              <a:rPr lang="en-US" sz="1800" smtClean="0"/>
              <a:t>network-layer protocol = postal service</a:t>
            </a:r>
            <a:endParaRPr lang="en-US" sz="2800" smtClean="0"/>
          </a:p>
          <a:p>
            <a:pPr>
              <a:buFont typeface="ZapfDingbats" pitchFamily="8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Internet transport-layer protocols</a:t>
            </a:r>
          </a:p>
        </p:txBody>
      </p:sp>
      <p:sp>
        <p:nvSpPr>
          <p:cNvPr id="20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4343400" cy="4800600"/>
          </a:xfrm>
        </p:spPr>
        <p:txBody>
          <a:bodyPr/>
          <a:lstStyle/>
          <a:p>
            <a:r>
              <a:rPr lang="en-US" sz="2000" smtClean="0"/>
              <a:t>Reliable, in-order delivery (TCP)</a:t>
            </a:r>
          </a:p>
          <a:p>
            <a:pPr lvl="1"/>
            <a:r>
              <a:rPr lang="en-US" sz="1800" smtClean="0"/>
              <a:t>congestion control </a:t>
            </a:r>
          </a:p>
          <a:p>
            <a:pPr lvl="1"/>
            <a:r>
              <a:rPr lang="en-US" sz="1800" smtClean="0"/>
              <a:t>flow control</a:t>
            </a:r>
          </a:p>
          <a:p>
            <a:pPr lvl="1"/>
            <a:r>
              <a:rPr lang="en-US" sz="1800" smtClean="0"/>
              <a:t>connection setup</a:t>
            </a:r>
          </a:p>
          <a:p>
            <a:pPr lvl="1"/>
            <a:endParaRPr lang="en-US" sz="2400" smtClean="0"/>
          </a:p>
          <a:p>
            <a:r>
              <a:rPr lang="en-US" sz="2000" smtClean="0"/>
              <a:t>Unreliable, unordered delivery: UDP</a:t>
            </a:r>
          </a:p>
          <a:p>
            <a:pPr lvl="1"/>
            <a:r>
              <a:rPr lang="en-US" sz="1800" smtClean="0"/>
              <a:t>no-frills extension of “best-effort” IP</a:t>
            </a:r>
          </a:p>
          <a:p>
            <a:endParaRPr lang="en-US" sz="2000" smtClean="0"/>
          </a:p>
          <a:p>
            <a:r>
              <a:rPr lang="en-US" sz="2000" smtClean="0"/>
              <a:t>Services not available: </a:t>
            </a:r>
          </a:p>
          <a:p>
            <a:pPr lvl="1"/>
            <a:r>
              <a:rPr lang="en-US" sz="1800" smtClean="0"/>
              <a:t>delay guarantees</a:t>
            </a:r>
          </a:p>
          <a:p>
            <a:pPr lvl="1"/>
            <a:r>
              <a:rPr lang="en-US" sz="1800" smtClean="0"/>
              <a:t>bandwidth guarantees</a:t>
            </a:r>
          </a:p>
        </p:txBody>
      </p:sp>
      <p:sp>
        <p:nvSpPr>
          <p:cNvPr id="20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C683D-E701-45C8-94A9-90B577A3CCA8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67" name="Freeform 275"/>
          <p:cNvSpPr>
            <a:spLocks/>
          </p:cNvSpPr>
          <p:nvPr/>
        </p:nvSpPr>
        <p:spPr bwMode="auto">
          <a:xfrm>
            <a:off x="6737350" y="3744913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Freeform 276"/>
          <p:cNvSpPr>
            <a:spLocks/>
          </p:cNvSpPr>
          <p:nvPr/>
        </p:nvSpPr>
        <p:spPr bwMode="auto">
          <a:xfrm>
            <a:off x="6756400" y="2219325"/>
            <a:ext cx="1730375" cy="1044575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Freeform 277"/>
          <p:cNvSpPr>
            <a:spLocks/>
          </p:cNvSpPr>
          <p:nvPr/>
        </p:nvSpPr>
        <p:spPr bwMode="auto">
          <a:xfrm>
            <a:off x="4953000" y="1914525"/>
            <a:ext cx="1644650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70" name="Group 278"/>
          <p:cNvGrpSpPr>
            <a:grpSpLocks/>
          </p:cNvGrpSpPr>
          <p:nvPr/>
        </p:nvGrpSpPr>
        <p:grpSpPr bwMode="auto">
          <a:xfrm>
            <a:off x="5103813" y="3262313"/>
            <a:ext cx="1458912" cy="933450"/>
            <a:chOff x="2889" y="1631"/>
            <a:chExt cx="980" cy="743"/>
          </a:xfrm>
        </p:grpSpPr>
        <p:sp>
          <p:nvSpPr>
            <p:cNvPr id="2446" name="Rectangle 27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" name="AutoShape 28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71" name="Group 281"/>
          <p:cNvGrpSpPr>
            <a:grpSpLocks/>
          </p:cNvGrpSpPr>
          <p:nvPr/>
        </p:nvGrpSpPr>
        <p:grpSpPr bwMode="auto">
          <a:xfrm>
            <a:off x="6948488" y="1838325"/>
            <a:ext cx="336550" cy="531813"/>
            <a:chOff x="3796" y="1043"/>
            <a:chExt cx="865" cy="1237"/>
          </a:xfrm>
        </p:grpSpPr>
        <p:sp>
          <p:nvSpPr>
            <p:cNvPr id="2416" name="Line 28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7" name="Line 28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8" name="Line 28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19" name="Line 28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0" name="Line 28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1" name="Line 28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2" name="Line 28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3" name="Line 28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4" name="Line 29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5" name="Line 29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6" name="Line 29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7" name="Line 29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8" name="Line 29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29" name="Line 29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30" name="Line 29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31" name="Group 29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442" name="Line 2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3" name="Line 2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4" name="Line 3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5" name="Line 3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32" name="Group 30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438" name="Line 30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9" name="Line 30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0" name="Line 30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41" name="Line 30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33" name="Group 30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434" name="Line 30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5" name="Line 30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6" name="Line 31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37" name="Line 31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072" name="Oval 312"/>
          <p:cNvSpPr>
            <a:spLocks noChangeArrowheads="1"/>
          </p:cNvSpPr>
          <p:nvPr/>
        </p:nvSpPr>
        <p:spPr bwMode="auto">
          <a:xfrm>
            <a:off x="6862763" y="3940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Line 313"/>
          <p:cNvSpPr>
            <a:spLocks noChangeShapeType="1"/>
          </p:cNvSpPr>
          <p:nvPr/>
        </p:nvSpPr>
        <p:spPr bwMode="auto">
          <a:xfrm>
            <a:off x="6862763" y="3932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314"/>
          <p:cNvSpPr>
            <a:spLocks noChangeShapeType="1"/>
          </p:cNvSpPr>
          <p:nvPr/>
        </p:nvSpPr>
        <p:spPr bwMode="auto">
          <a:xfrm>
            <a:off x="7221538" y="3932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315"/>
          <p:cNvSpPr>
            <a:spLocks noChangeArrowheads="1"/>
          </p:cNvSpPr>
          <p:nvPr/>
        </p:nvSpPr>
        <p:spPr bwMode="auto">
          <a:xfrm>
            <a:off x="6862763" y="3932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76" name="Oval 316"/>
          <p:cNvSpPr>
            <a:spLocks noChangeArrowheads="1"/>
          </p:cNvSpPr>
          <p:nvPr/>
        </p:nvSpPr>
        <p:spPr bwMode="auto">
          <a:xfrm>
            <a:off x="6859588" y="3863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7" name="Group 317"/>
          <p:cNvGrpSpPr>
            <a:grpSpLocks/>
          </p:cNvGrpSpPr>
          <p:nvPr/>
        </p:nvGrpSpPr>
        <p:grpSpPr bwMode="auto">
          <a:xfrm>
            <a:off x="6945313" y="3887788"/>
            <a:ext cx="179387" cy="65087"/>
            <a:chOff x="2848" y="848"/>
            <a:chExt cx="140" cy="98"/>
          </a:xfrm>
        </p:grpSpPr>
        <p:sp>
          <p:nvSpPr>
            <p:cNvPr id="2413" name="Line 3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4" name="Line 3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5" name="Line 3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78" name="Group 321"/>
          <p:cNvGrpSpPr>
            <a:grpSpLocks/>
          </p:cNvGrpSpPr>
          <p:nvPr/>
        </p:nvGrpSpPr>
        <p:grpSpPr bwMode="auto">
          <a:xfrm flipV="1">
            <a:off x="6945313" y="3887788"/>
            <a:ext cx="179387" cy="65087"/>
            <a:chOff x="2848" y="848"/>
            <a:chExt cx="140" cy="98"/>
          </a:xfrm>
        </p:grpSpPr>
        <p:sp>
          <p:nvSpPr>
            <p:cNvPr id="2410" name="Line 3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1" name="Line 3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2" name="Line 3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9" name="Oval 325"/>
          <p:cNvSpPr>
            <a:spLocks noChangeArrowheads="1"/>
          </p:cNvSpPr>
          <p:nvPr/>
        </p:nvSpPr>
        <p:spPr bwMode="auto">
          <a:xfrm>
            <a:off x="7218363" y="42195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Line 326"/>
          <p:cNvSpPr>
            <a:spLocks noChangeShapeType="1"/>
          </p:cNvSpPr>
          <p:nvPr/>
        </p:nvSpPr>
        <p:spPr bwMode="auto">
          <a:xfrm>
            <a:off x="7218363" y="42116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Line 327"/>
          <p:cNvSpPr>
            <a:spLocks noChangeShapeType="1"/>
          </p:cNvSpPr>
          <p:nvPr/>
        </p:nvSpPr>
        <p:spPr bwMode="auto">
          <a:xfrm>
            <a:off x="7577138" y="42116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2" name="Rectangle 328"/>
          <p:cNvSpPr>
            <a:spLocks noChangeArrowheads="1"/>
          </p:cNvSpPr>
          <p:nvPr/>
        </p:nvSpPr>
        <p:spPr bwMode="auto">
          <a:xfrm>
            <a:off x="7218363" y="42116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83" name="Oval 329"/>
          <p:cNvSpPr>
            <a:spLocks noChangeArrowheads="1"/>
          </p:cNvSpPr>
          <p:nvPr/>
        </p:nvSpPr>
        <p:spPr bwMode="auto">
          <a:xfrm>
            <a:off x="7215188" y="41433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4" name="Group 330"/>
          <p:cNvGrpSpPr>
            <a:grpSpLocks/>
          </p:cNvGrpSpPr>
          <p:nvPr/>
        </p:nvGrpSpPr>
        <p:grpSpPr bwMode="auto">
          <a:xfrm>
            <a:off x="7300913" y="4167188"/>
            <a:ext cx="179387" cy="65087"/>
            <a:chOff x="2848" y="848"/>
            <a:chExt cx="140" cy="98"/>
          </a:xfrm>
        </p:grpSpPr>
        <p:sp>
          <p:nvSpPr>
            <p:cNvPr id="2407" name="Line 3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8" name="Line 3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9" name="Line 3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5" name="Group 334"/>
          <p:cNvGrpSpPr>
            <a:grpSpLocks/>
          </p:cNvGrpSpPr>
          <p:nvPr/>
        </p:nvGrpSpPr>
        <p:grpSpPr bwMode="auto">
          <a:xfrm flipV="1">
            <a:off x="7300913" y="4167188"/>
            <a:ext cx="179387" cy="65087"/>
            <a:chOff x="2848" y="848"/>
            <a:chExt cx="140" cy="98"/>
          </a:xfrm>
        </p:grpSpPr>
        <p:sp>
          <p:nvSpPr>
            <p:cNvPr id="2404" name="Line 3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5" name="Line 3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6" name="Line 3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6" name="Oval 338"/>
          <p:cNvSpPr>
            <a:spLocks noChangeArrowheads="1"/>
          </p:cNvSpPr>
          <p:nvPr/>
        </p:nvSpPr>
        <p:spPr bwMode="auto">
          <a:xfrm>
            <a:off x="7497763" y="39528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7" name="Line 339"/>
          <p:cNvSpPr>
            <a:spLocks noChangeShapeType="1"/>
          </p:cNvSpPr>
          <p:nvPr/>
        </p:nvSpPr>
        <p:spPr bwMode="auto">
          <a:xfrm>
            <a:off x="7497763" y="39449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8" name="Line 340"/>
          <p:cNvSpPr>
            <a:spLocks noChangeShapeType="1"/>
          </p:cNvSpPr>
          <p:nvPr/>
        </p:nvSpPr>
        <p:spPr bwMode="auto">
          <a:xfrm>
            <a:off x="7856538" y="39449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Rectangle 341"/>
          <p:cNvSpPr>
            <a:spLocks noChangeArrowheads="1"/>
          </p:cNvSpPr>
          <p:nvPr/>
        </p:nvSpPr>
        <p:spPr bwMode="auto">
          <a:xfrm>
            <a:off x="7497763" y="39449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0" name="Oval 342"/>
          <p:cNvSpPr>
            <a:spLocks noChangeArrowheads="1"/>
          </p:cNvSpPr>
          <p:nvPr/>
        </p:nvSpPr>
        <p:spPr bwMode="auto">
          <a:xfrm>
            <a:off x="7494588" y="38766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1" name="Group 343"/>
          <p:cNvGrpSpPr>
            <a:grpSpLocks/>
          </p:cNvGrpSpPr>
          <p:nvPr/>
        </p:nvGrpSpPr>
        <p:grpSpPr bwMode="auto">
          <a:xfrm>
            <a:off x="7580313" y="3900488"/>
            <a:ext cx="179387" cy="65087"/>
            <a:chOff x="2848" y="848"/>
            <a:chExt cx="140" cy="98"/>
          </a:xfrm>
        </p:grpSpPr>
        <p:sp>
          <p:nvSpPr>
            <p:cNvPr id="2401" name="Line 3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" name="Line 3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3" name="Line 3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2" name="Group 347"/>
          <p:cNvGrpSpPr>
            <a:grpSpLocks/>
          </p:cNvGrpSpPr>
          <p:nvPr/>
        </p:nvGrpSpPr>
        <p:grpSpPr bwMode="auto">
          <a:xfrm flipV="1">
            <a:off x="7580313" y="3900488"/>
            <a:ext cx="179387" cy="65087"/>
            <a:chOff x="2848" y="848"/>
            <a:chExt cx="140" cy="98"/>
          </a:xfrm>
        </p:grpSpPr>
        <p:sp>
          <p:nvSpPr>
            <p:cNvPr id="2398" name="Line 3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9" name="Line 3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0" name="Line 3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3" name="Oval 351"/>
          <p:cNvSpPr>
            <a:spLocks noChangeArrowheads="1"/>
          </p:cNvSpPr>
          <p:nvPr/>
        </p:nvSpPr>
        <p:spPr bwMode="auto">
          <a:xfrm>
            <a:off x="6962775" y="2790825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Line 352"/>
          <p:cNvSpPr>
            <a:spLocks noChangeShapeType="1"/>
          </p:cNvSpPr>
          <p:nvPr/>
        </p:nvSpPr>
        <p:spPr bwMode="auto">
          <a:xfrm>
            <a:off x="6962775" y="2782888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5" name="Line 353"/>
          <p:cNvSpPr>
            <a:spLocks noChangeShapeType="1"/>
          </p:cNvSpPr>
          <p:nvPr/>
        </p:nvSpPr>
        <p:spPr bwMode="auto">
          <a:xfrm>
            <a:off x="7310438" y="2782888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6" name="Rectangle 354"/>
          <p:cNvSpPr>
            <a:spLocks noChangeArrowheads="1"/>
          </p:cNvSpPr>
          <p:nvPr/>
        </p:nvSpPr>
        <p:spPr bwMode="auto">
          <a:xfrm>
            <a:off x="6962775" y="2782888"/>
            <a:ext cx="344488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97" name="Oval 355"/>
          <p:cNvSpPr>
            <a:spLocks noChangeArrowheads="1"/>
          </p:cNvSpPr>
          <p:nvPr/>
        </p:nvSpPr>
        <p:spPr bwMode="auto">
          <a:xfrm>
            <a:off x="6959600" y="271938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8" name="Group 356"/>
          <p:cNvGrpSpPr>
            <a:grpSpLocks/>
          </p:cNvGrpSpPr>
          <p:nvPr/>
        </p:nvGrpSpPr>
        <p:grpSpPr bwMode="auto">
          <a:xfrm>
            <a:off x="7043738" y="2741613"/>
            <a:ext cx="171450" cy="61912"/>
            <a:chOff x="2848" y="848"/>
            <a:chExt cx="140" cy="98"/>
          </a:xfrm>
        </p:grpSpPr>
        <p:sp>
          <p:nvSpPr>
            <p:cNvPr id="2395" name="Line 3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" name="Line 3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7" name="Line 3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" name="Group 360"/>
          <p:cNvGrpSpPr>
            <a:grpSpLocks/>
          </p:cNvGrpSpPr>
          <p:nvPr/>
        </p:nvGrpSpPr>
        <p:grpSpPr bwMode="auto">
          <a:xfrm flipV="1">
            <a:off x="7043738" y="2741613"/>
            <a:ext cx="171450" cy="60325"/>
            <a:chOff x="2848" y="848"/>
            <a:chExt cx="140" cy="98"/>
          </a:xfrm>
        </p:grpSpPr>
        <p:sp>
          <p:nvSpPr>
            <p:cNvPr id="2392" name="Line 3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3" name="Line 3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4" name="Line 3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0" name="Oval 364"/>
          <p:cNvSpPr>
            <a:spLocks noChangeArrowheads="1"/>
          </p:cNvSpPr>
          <p:nvPr/>
        </p:nvSpPr>
        <p:spPr bwMode="auto">
          <a:xfrm>
            <a:off x="6961188" y="3051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Line 365"/>
          <p:cNvSpPr>
            <a:spLocks noChangeShapeType="1"/>
          </p:cNvSpPr>
          <p:nvPr/>
        </p:nvSpPr>
        <p:spPr bwMode="auto">
          <a:xfrm>
            <a:off x="6961188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Line 366"/>
          <p:cNvSpPr>
            <a:spLocks noChangeShapeType="1"/>
          </p:cNvSpPr>
          <p:nvPr/>
        </p:nvSpPr>
        <p:spPr bwMode="auto">
          <a:xfrm>
            <a:off x="7319963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3" name="Rectangle 367"/>
          <p:cNvSpPr>
            <a:spLocks noChangeArrowheads="1"/>
          </p:cNvSpPr>
          <p:nvPr/>
        </p:nvSpPr>
        <p:spPr bwMode="auto">
          <a:xfrm>
            <a:off x="6961188" y="3043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04" name="Oval 368"/>
          <p:cNvSpPr>
            <a:spLocks noChangeArrowheads="1"/>
          </p:cNvSpPr>
          <p:nvPr/>
        </p:nvSpPr>
        <p:spPr bwMode="auto">
          <a:xfrm>
            <a:off x="6958013" y="2974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05" name="Group 369"/>
          <p:cNvGrpSpPr>
            <a:grpSpLocks/>
          </p:cNvGrpSpPr>
          <p:nvPr/>
        </p:nvGrpSpPr>
        <p:grpSpPr bwMode="auto">
          <a:xfrm>
            <a:off x="7043738" y="2998788"/>
            <a:ext cx="179387" cy="65087"/>
            <a:chOff x="2848" y="848"/>
            <a:chExt cx="140" cy="98"/>
          </a:xfrm>
        </p:grpSpPr>
        <p:sp>
          <p:nvSpPr>
            <p:cNvPr id="2389" name="Line 3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" name="Line 3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1" name="Line 3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06" name="Group 373"/>
          <p:cNvGrpSpPr>
            <a:grpSpLocks/>
          </p:cNvGrpSpPr>
          <p:nvPr/>
        </p:nvGrpSpPr>
        <p:grpSpPr bwMode="auto">
          <a:xfrm flipV="1">
            <a:off x="7043738" y="2998788"/>
            <a:ext cx="179387" cy="65087"/>
            <a:chOff x="2848" y="848"/>
            <a:chExt cx="140" cy="98"/>
          </a:xfrm>
        </p:grpSpPr>
        <p:sp>
          <p:nvSpPr>
            <p:cNvPr id="2386" name="Line 3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7" name="Line 3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8" name="Line 3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7" name="Oval 377"/>
          <p:cNvSpPr>
            <a:spLocks noChangeArrowheads="1"/>
          </p:cNvSpPr>
          <p:nvPr/>
        </p:nvSpPr>
        <p:spPr bwMode="auto">
          <a:xfrm>
            <a:off x="7437438" y="269240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Line 378"/>
          <p:cNvSpPr>
            <a:spLocks noChangeShapeType="1"/>
          </p:cNvSpPr>
          <p:nvPr/>
        </p:nvSpPr>
        <p:spPr bwMode="auto">
          <a:xfrm>
            <a:off x="7437438" y="2686050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Line 379"/>
          <p:cNvSpPr>
            <a:spLocks noChangeShapeType="1"/>
          </p:cNvSpPr>
          <p:nvPr/>
        </p:nvSpPr>
        <p:spPr bwMode="auto">
          <a:xfrm>
            <a:off x="7767638" y="2686050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0" name="Rectangle 380"/>
          <p:cNvSpPr>
            <a:spLocks noChangeArrowheads="1"/>
          </p:cNvSpPr>
          <p:nvPr/>
        </p:nvSpPr>
        <p:spPr bwMode="auto">
          <a:xfrm>
            <a:off x="7437438" y="2686050"/>
            <a:ext cx="327025" cy="523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111" name="Oval 381"/>
          <p:cNvSpPr>
            <a:spLocks noChangeArrowheads="1"/>
          </p:cNvSpPr>
          <p:nvPr/>
        </p:nvSpPr>
        <p:spPr bwMode="auto">
          <a:xfrm>
            <a:off x="7434263" y="2624138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2" name="Group 382"/>
          <p:cNvGrpSpPr>
            <a:grpSpLocks/>
          </p:cNvGrpSpPr>
          <p:nvPr/>
        </p:nvGrpSpPr>
        <p:grpSpPr bwMode="auto">
          <a:xfrm>
            <a:off x="7513638" y="2646363"/>
            <a:ext cx="163512" cy="57150"/>
            <a:chOff x="2848" y="848"/>
            <a:chExt cx="140" cy="98"/>
          </a:xfrm>
        </p:grpSpPr>
        <p:sp>
          <p:nvSpPr>
            <p:cNvPr id="2383" name="Line 3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4" name="Line 3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5" name="Line 3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3" name="Group 386"/>
          <p:cNvGrpSpPr>
            <a:grpSpLocks/>
          </p:cNvGrpSpPr>
          <p:nvPr/>
        </p:nvGrpSpPr>
        <p:grpSpPr bwMode="auto">
          <a:xfrm flipV="1">
            <a:off x="7513638" y="2644775"/>
            <a:ext cx="163512" cy="58738"/>
            <a:chOff x="2848" y="848"/>
            <a:chExt cx="140" cy="98"/>
          </a:xfrm>
        </p:grpSpPr>
        <p:sp>
          <p:nvSpPr>
            <p:cNvPr id="2380" name="Line 3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1" name="Line 3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2" name="Line 3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4" name="Oval 390"/>
          <p:cNvSpPr>
            <a:spLocks noChangeArrowheads="1"/>
          </p:cNvSpPr>
          <p:nvPr/>
        </p:nvSpPr>
        <p:spPr bwMode="auto">
          <a:xfrm>
            <a:off x="7523163" y="3051175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Line 391"/>
          <p:cNvSpPr>
            <a:spLocks noChangeShapeType="1"/>
          </p:cNvSpPr>
          <p:nvPr/>
        </p:nvSpPr>
        <p:spPr bwMode="auto">
          <a:xfrm>
            <a:off x="7523163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6" name="Line 392"/>
          <p:cNvSpPr>
            <a:spLocks noChangeShapeType="1"/>
          </p:cNvSpPr>
          <p:nvPr/>
        </p:nvSpPr>
        <p:spPr bwMode="auto">
          <a:xfrm>
            <a:off x="7881938" y="304323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393"/>
          <p:cNvSpPr>
            <a:spLocks noChangeArrowheads="1"/>
          </p:cNvSpPr>
          <p:nvPr/>
        </p:nvSpPr>
        <p:spPr bwMode="auto">
          <a:xfrm>
            <a:off x="7523163" y="3043238"/>
            <a:ext cx="355600" cy="58737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18" name="Oval 394"/>
          <p:cNvSpPr>
            <a:spLocks noChangeArrowheads="1"/>
          </p:cNvSpPr>
          <p:nvPr/>
        </p:nvSpPr>
        <p:spPr bwMode="auto">
          <a:xfrm>
            <a:off x="7519988" y="297497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" name="Group 395"/>
          <p:cNvGrpSpPr>
            <a:grpSpLocks/>
          </p:cNvGrpSpPr>
          <p:nvPr/>
        </p:nvGrpSpPr>
        <p:grpSpPr bwMode="auto">
          <a:xfrm>
            <a:off x="7605713" y="2998788"/>
            <a:ext cx="179387" cy="65087"/>
            <a:chOff x="2848" y="848"/>
            <a:chExt cx="140" cy="98"/>
          </a:xfrm>
        </p:grpSpPr>
        <p:sp>
          <p:nvSpPr>
            <p:cNvPr id="2377" name="Line 3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8" name="Line 3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9" name="Line 3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0" name="Group 399"/>
          <p:cNvGrpSpPr>
            <a:grpSpLocks/>
          </p:cNvGrpSpPr>
          <p:nvPr/>
        </p:nvGrpSpPr>
        <p:grpSpPr bwMode="auto">
          <a:xfrm flipV="1">
            <a:off x="7605713" y="2998788"/>
            <a:ext cx="179387" cy="65087"/>
            <a:chOff x="2848" y="848"/>
            <a:chExt cx="140" cy="98"/>
          </a:xfrm>
        </p:grpSpPr>
        <p:sp>
          <p:nvSpPr>
            <p:cNvPr id="2374" name="Line 4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5" name="Line 4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6" name="Line 4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1" name="Oval 403"/>
          <p:cNvSpPr>
            <a:spLocks noChangeArrowheads="1"/>
          </p:cNvSpPr>
          <p:nvPr/>
        </p:nvSpPr>
        <p:spPr bwMode="auto">
          <a:xfrm>
            <a:off x="6113463" y="2786063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2" name="Line 404"/>
          <p:cNvSpPr>
            <a:spLocks noChangeShapeType="1"/>
          </p:cNvSpPr>
          <p:nvPr/>
        </p:nvSpPr>
        <p:spPr bwMode="auto">
          <a:xfrm>
            <a:off x="6113463" y="2778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3" name="Line 405"/>
          <p:cNvSpPr>
            <a:spLocks noChangeShapeType="1"/>
          </p:cNvSpPr>
          <p:nvPr/>
        </p:nvSpPr>
        <p:spPr bwMode="auto">
          <a:xfrm>
            <a:off x="6459538" y="2778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4" name="Rectangle 406"/>
          <p:cNvSpPr>
            <a:spLocks noChangeArrowheads="1"/>
          </p:cNvSpPr>
          <p:nvPr/>
        </p:nvSpPr>
        <p:spPr bwMode="auto">
          <a:xfrm>
            <a:off x="6113463" y="2778125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25" name="Oval 407"/>
          <p:cNvSpPr>
            <a:spLocks noChangeArrowheads="1"/>
          </p:cNvSpPr>
          <p:nvPr/>
        </p:nvSpPr>
        <p:spPr bwMode="auto">
          <a:xfrm>
            <a:off x="6110288" y="2714625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6" name="Group 408"/>
          <p:cNvGrpSpPr>
            <a:grpSpLocks/>
          </p:cNvGrpSpPr>
          <p:nvPr/>
        </p:nvGrpSpPr>
        <p:grpSpPr bwMode="auto">
          <a:xfrm>
            <a:off x="6194425" y="2736850"/>
            <a:ext cx="171450" cy="60325"/>
            <a:chOff x="2848" y="848"/>
            <a:chExt cx="140" cy="98"/>
          </a:xfrm>
        </p:grpSpPr>
        <p:sp>
          <p:nvSpPr>
            <p:cNvPr id="2371" name="Line 4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" name="Line 4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3" name="Line 4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7" name="Group 412"/>
          <p:cNvGrpSpPr>
            <a:grpSpLocks/>
          </p:cNvGrpSpPr>
          <p:nvPr/>
        </p:nvGrpSpPr>
        <p:grpSpPr bwMode="auto">
          <a:xfrm flipV="1">
            <a:off x="6194425" y="2736850"/>
            <a:ext cx="171450" cy="58738"/>
            <a:chOff x="2848" y="848"/>
            <a:chExt cx="140" cy="98"/>
          </a:xfrm>
        </p:grpSpPr>
        <p:sp>
          <p:nvSpPr>
            <p:cNvPr id="2368" name="Line 4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9" name="Line 4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0" name="Line 4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8" name="Oval 416"/>
          <p:cNvSpPr>
            <a:spLocks noChangeArrowheads="1"/>
          </p:cNvSpPr>
          <p:nvPr/>
        </p:nvSpPr>
        <p:spPr bwMode="auto">
          <a:xfrm>
            <a:off x="5807075" y="3935413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9" name="Line 417"/>
          <p:cNvSpPr>
            <a:spLocks noChangeShapeType="1"/>
          </p:cNvSpPr>
          <p:nvPr/>
        </p:nvSpPr>
        <p:spPr bwMode="auto">
          <a:xfrm>
            <a:off x="5807075" y="39274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" name="Line 418"/>
          <p:cNvSpPr>
            <a:spLocks noChangeShapeType="1"/>
          </p:cNvSpPr>
          <p:nvPr/>
        </p:nvSpPr>
        <p:spPr bwMode="auto">
          <a:xfrm>
            <a:off x="6153150" y="39274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1" name="Rectangle 419"/>
          <p:cNvSpPr>
            <a:spLocks noChangeArrowheads="1"/>
          </p:cNvSpPr>
          <p:nvPr/>
        </p:nvSpPr>
        <p:spPr bwMode="auto">
          <a:xfrm>
            <a:off x="5807075" y="3927475"/>
            <a:ext cx="342900" cy="539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132" name="Oval 420"/>
          <p:cNvSpPr>
            <a:spLocks noChangeArrowheads="1"/>
          </p:cNvSpPr>
          <p:nvPr/>
        </p:nvSpPr>
        <p:spPr bwMode="auto">
          <a:xfrm>
            <a:off x="5803900" y="3863975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3" name="Group 421"/>
          <p:cNvGrpSpPr>
            <a:grpSpLocks/>
          </p:cNvGrpSpPr>
          <p:nvPr/>
        </p:nvGrpSpPr>
        <p:grpSpPr bwMode="auto">
          <a:xfrm>
            <a:off x="5888038" y="3886200"/>
            <a:ext cx="171450" cy="60325"/>
            <a:chOff x="2848" y="848"/>
            <a:chExt cx="140" cy="98"/>
          </a:xfrm>
        </p:grpSpPr>
        <p:sp>
          <p:nvSpPr>
            <p:cNvPr id="2365" name="Line 4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" name="Line 4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" name="Line 4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34" name="Group 425"/>
          <p:cNvGrpSpPr>
            <a:grpSpLocks/>
          </p:cNvGrpSpPr>
          <p:nvPr/>
        </p:nvGrpSpPr>
        <p:grpSpPr bwMode="auto">
          <a:xfrm flipV="1">
            <a:off x="5888038" y="3886200"/>
            <a:ext cx="171450" cy="58738"/>
            <a:chOff x="2848" y="848"/>
            <a:chExt cx="140" cy="98"/>
          </a:xfrm>
        </p:grpSpPr>
        <p:sp>
          <p:nvSpPr>
            <p:cNvPr id="2362" name="Line 42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" name="Line 42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" name="Line 42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5" name="Line 429"/>
          <p:cNvSpPr>
            <a:spLocks noChangeShapeType="1"/>
          </p:cNvSpPr>
          <p:nvPr/>
        </p:nvSpPr>
        <p:spPr bwMode="auto">
          <a:xfrm flipV="1">
            <a:off x="7005638" y="429260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6" name="Line 430"/>
          <p:cNvSpPr>
            <a:spLocks noChangeShapeType="1"/>
          </p:cNvSpPr>
          <p:nvPr/>
        </p:nvSpPr>
        <p:spPr bwMode="auto">
          <a:xfrm>
            <a:off x="7129463" y="4030663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7" name="Line 431"/>
          <p:cNvSpPr>
            <a:spLocks noChangeShapeType="1"/>
          </p:cNvSpPr>
          <p:nvPr/>
        </p:nvSpPr>
        <p:spPr bwMode="auto">
          <a:xfrm>
            <a:off x="7226300" y="3951288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8" name="Line 432"/>
          <p:cNvSpPr>
            <a:spLocks noChangeShapeType="1"/>
          </p:cNvSpPr>
          <p:nvPr/>
        </p:nvSpPr>
        <p:spPr bwMode="auto">
          <a:xfrm flipV="1">
            <a:off x="7462838" y="403701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9" name="Line 433"/>
          <p:cNvSpPr>
            <a:spLocks noChangeShapeType="1"/>
          </p:cNvSpPr>
          <p:nvPr/>
        </p:nvSpPr>
        <p:spPr bwMode="auto">
          <a:xfrm>
            <a:off x="6161088" y="3957638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" name="Line 434"/>
          <p:cNvSpPr>
            <a:spLocks noChangeShapeType="1"/>
          </p:cNvSpPr>
          <p:nvPr/>
        </p:nvSpPr>
        <p:spPr bwMode="auto">
          <a:xfrm>
            <a:off x="6456363" y="280511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1" name="Line 435"/>
          <p:cNvSpPr>
            <a:spLocks noChangeShapeType="1"/>
          </p:cNvSpPr>
          <p:nvPr/>
        </p:nvSpPr>
        <p:spPr bwMode="auto">
          <a:xfrm>
            <a:off x="6022975" y="2633663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2" name="Freeform 436"/>
          <p:cNvSpPr>
            <a:spLocks/>
          </p:cNvSpPr>
          <p:nvPr/>
        </p:nvSpPr>
        <p:spPr bwMode="auto">
          <a:xfrm>
            <a:off x="5343525" y="4640263"/>
            <a:ext cx="2979738" cy="1455737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3" name="Line 437"/>
          <p:cNvSpPr>
            <a:spLocks noChangeShapeType="1"/>
          </p:cNvSpPr>
          <p:nvPr/>
        </p:nvSpPr>
        <p:spPr bwMode="auto">
          <a:xfrm rot="-5400000">
            <a:off x="7578725" y="5376863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" name="Line 438"/>
          <p:cNvSpPr>
            <a:spLocks noChangeShapeType="1"/>
          </p:cNvSpPr>
          <p:nvPr/>
        </p:nvSpPr>
        <p:spPr bwMode="auto">
          <a:xfrm rot="5400000" flipV="1">
            <a:off x="7724775" y="56578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5" name="Line 439"/>
          <p:cNvSpPr>
            <a:spLocks noChangeShapeType="1"/>
          </p:cNvSpPr>
          <p:nvPr/>
        </p:nvSpPr>
        <p:spPr bwMode="auto">
          <a:xfrm rot="-5400000">
            <a:off x="7910513" y="5334000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46" name="Group 440"/>
          <p:cNvGrpSpPr>
            <a:grpSpLocks/>
          </p:cNvGrpSpPr>
          <p:nvPr/>
        </p:nvGrpSpPr>
        <p:grpSpPr bwMode="auto">
          <a:xfrm>
            <a:off x="7489825" y="5043488"/>
            <a:ext cx="501650" cy="234950"/>
            <a:chOff x="4701" y="2996"/>
            <a:chExt cx="316" cy="148"/>
          </a:xfrm>
        </p:grpSpPr>
        <p:sp>
          <p:nvSpPr>
            <p:cNvPr id="2349" name="Oval 44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0" name="Line 44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1" name="Line 44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2" name="Rectangle 44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3" name="Oval 44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4" name="Group 44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359" name="Line 4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" name="Line 4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" name="Line 4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5" name="Group 45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356" name="Line 4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" name="Line 4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" name="Line 4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47" name="Group 454"/>
          <p:cNvGrpSpPr>
            <a:grpSpLocks/>
          </p:cNvGrpSpPr>
          <p:nvPr/>
        </p:nvGrpSpPr>
        <p:grpSpPr bwMode="auto">
          <a:xfrm>
            <a:off x="6673850" y="4767263"/>
            <a:ext cx="501650" cy="234950"/>
            <a:chOff x="3600" y="219"/>
            <a:chExt cx="360" cy="175"/>
          </a:xfrm>
        </p:grpSpPr>
        <p:sp>
          <p:nvSpPr>
            <p:cNvPr id="2336" name="Oval 4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7" name="Line 4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8" name="Line 4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9" name="Rectangle 4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40" name="Oval 4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1" name="Group 4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6" name="Line 4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7" name="Line 4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8" name="Line 4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42" name="Group 4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3" name="Line 4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4" name="Line 4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" name="Line 4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48" name="Group 468"/>
          <p:cNvGrpSpPr>
            <a:grpSpLocks/>
          </p:cNvGrpSpPr>
          <p:nvPr/>
        </p:nvGrpSpPr>
        <p:grpSpPr bwMode="auto">
          <a:xfrm>
            <a:off x="6008688" y="5072063"/>
            <a:ext cx="501650" cy="234950"/>
            <a:chOff x="3600" y="219"/>
            <a:chExt cx="360" cy="175"/>
          </a:xfrm>
        </p:grpSpPr>
        <p:sp>
          <p:nvSpPr>
            <p:cNvPr id="2323" name="Oval 4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" name="Line 4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" name="Line 4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6" name="Rectangle 4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27" name="Oval 4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8" name="Group 4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3" name="Line 4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" name="Line 4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" name="Line 4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9" name="Group 4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0" name="Line 4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1" name="Line 4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2" name="Line 4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49" name="Line 482"/>
          <p:cNvSpPr>
            <a:spLocks noChangeShapeType="1"/>
          </p:cNvSpPr>
          <p:nvPr/>
        </p:nvSpPr>
        <p:spPr bwMode="auto">
          <a:xfrm>
            <a:off x="7123113" y="4978400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" name="Line 483"/>
          <p:cNvSpPr>
            <a:spLocks noChangeShapeType="1"/>
          </p:cNvSpPr>
          <p:nvPr/>
        </p:nvSpPr>
        <p:spPr bwMode="auto">
          <a:xfrm flipV="1">
            <a:off x="6470650" y="4991100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" name="Line 484"/>
          <p:cNvSpPr>
            <a:spLocks noChangeShapeType="1"/>
          </p:cNvSpPr>
          <p:nvPr/>
        </p:nvSpPr>
        <p:spPr bwMode="auto">
          <a:xfrm flipV="1">
            <a:off x="6513513" y="5194300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" name="Line 485"/>
          <p:cNvSpPr>
            <a:spLocks noChangeShapeType="1"/>
          </p:cNvSpPr>
          <p:nvPr/>
        </p:nvSpPr>
        <p:spPr bwMode="auto">
          <a:xfrm flipH="1">
            <a:off x="5808663" y="4940300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" name="Line 486"/>
          <p:cNvSpPr>
            <a:spLocks noChangeShapeType="1"/>
          </p:cNvSpPr>
          <p:nvPr/>
        </p:nvSpPr>
        <p:spPr bwMode="auto">
          <a:xfrm>
            <a:off x="5834063" y="4991100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" name="Line 487"/>
          <p:cNvSpPr>
            <a:spLocks noChangeShapeType="1"/>
          </p:cNvSpPr>
          <p:nvPr/>
        </p:nvSpPr>
        <p:spPr bwMode="auto">
          <a:xfrm>
            <a:off x="5694363" y="5327650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" name="Line 488"/>
          <p:cNvSpPr>
            <a:spLocks noChangeShapeType="1"/>
          </p:cNvSpPr>
          <p:nvPr/>
        </p:nvSpPr>
        <p:spPr bwMode="auto">
          <a:xfrm>
            <a:off x="5946775" y="5407025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" name="Line 489"/>
          <p:cNvSpPr>
            <a:spLocks noChangeShapeType="1"/>
          </p:cNvSpPr>
          <p:nvPr/>
        </p:nvSpPr>
        <p:spPr bwMode="auto">
          <a:xfrm flipH="1">
            <a:off x="6186488" y="531495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" name="Line 490"/>
          <p:cNvSpPr>
            <a:spLocks noChangeShapeType="1"/>
          </p:cNvSpPr>
          <p:nvPr/>
        </p:nvSpPr>
        <p:spPr bwMode="auto">
          <a:xfrm>
            <a:off x="5999163" y="5403850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" name="Line 491"/>
          <p:cNvSpPr>
            <a:spLocks noChangeShapeType="1"/>
          </p:cNvSpPr>
          <p:nvPr/>
        </p:nvSpPr>
        <p:spPr bwMode="auto">
          <a:xfrm flipH="1" flipV="1">
            <a:off x="6396038" y="5411788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" name="Line 492"/>
          <p:cNvSpPr>
            <a:spLocks noChangeShapeType="1"/>
          </p:cNvSpPr>
          <p:nvPr/>
        </p:nvSpPr>
        <p:spPr bwMode="auto">
          <a:xfrm>
            <a:off x="6477000" y="527050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" name="Line 493"/>
          <p:cNvSpPr>
            <a:spLocks noChangeShapeType="1"/>
          </p:cNvSpPr>
          <p:nvPr/>
        </p:nvSpPr>
        <p:spPr bwMode="auto">
          <a:xfrm>
            <a:off x="5926138" y="5205413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61" name="Group 494"/>
          <p:cNvGrpSpPr>
            <a:grpSpLocks/>
          </p:cNvGrpSpPr>
          <p:nvPr/>
        </p:nvGrpSpPr>
        <p:grpSpPr bwMode="auto">
          <a:xfrm>
            <a:off x="5111750" y="1965325"/>
            <a:ext cx="3021013" cy="3981450"/>
            <a:chOff x="-1203" y="1352"/>
            <a:chExt cx="1903" cy="2508"/>
          </a:xfrm>
        </p:grpSpPr>
        <p:grpSp>
          <p:nvGrpSpPr>
            <p:cNvPr id="2296" name="Group 495"/>
            <p:cNvGrpSpPr>
              <a:grpSpLocks/>
            </p:cNvGrpSpPr>
            <p:nvPr/>
          </p:nvGrpSpPr>
          <p:grpSpPr bwMode="auto">
            <a:xfrm>
              <a:off x="-1203" y="1656"/>
              <a:ext cx="436" cy="114"/>
              <a:chOff x="3072" y="750"/>
              <a:chExt cx="652" cy="146"/>
            </a:xfrm>
          </p:grpSpPr>
          <p:pic>
            <p:nvPicPr>
              <p:cNvPr id="2320" name="Picture 496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50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21" name="Line 497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2" name="Line 498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297" name="Picture 499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871" y="1464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98" name="Group 500"/>
            <p:cNvGrpSpPr>
              <a:grpSpLocks/>
            </p:cNvGrpSpPr>
            <p:nvPr/>
          </p:nvGrpSpPr>
          <p:grpSpPr bwMode="auto">
            <a:xfrm>
              <a:off x="-544" y="1352"/>
              <a:ext cx="261" cy="268"/>
              <a:chOff x="2865" y="1519"/>
              <a:chExt cx="297" cy="319"/>
            </a:xfrm>
          </p:grpSpPr>
          <p:graphicFrame>
            <p:nvGraphicFramePr>
              <p:cNvPr id="2061" name="Object 501"/>
              <p:cNvGraphicFramePr>
                <a:graphicFrameLocks noChangeAspect="1"/>
              </p:cNvGraphicFramePr>
              <p:nvPr/>
            </p:nvGraphicFramePr>
            <p:xfrm>
              <a:off x="2865" y="1519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name="Clip" r:id="rId6" imgW="819000" imgH="847800" progId="MS_ClipArt_Gallery.5">
                      <p:embed/>
                    </p:oleObj>
                  </mc:Choice>
                  <mc:Fallback>
                    <p:oleObj name="Clip" r:id="rId6" imgW="819000" imgH="847800" progId="MS_ClipArt_Gallery.5">
                      <p:embed/>
                      <p:pic>
                        <p:nvPicPr>
                          <p:cNvPr id="0" name="Object 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5" y="1519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2" name="Object 5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" name="Clip" r:id="rId8" imgW="1266840" imgH="1200240" progId="MS_ClipArt_Gallery.5">
                      <p:embed/>
                    </p:oleObj>
                  </mc:Choice>
                  <mc:Fallback>
                    <p:oleObj name="Clip" r:id="rId8" imgW="1266840" imgH="1200240" progId="MS_ClipArt_Gallery.5">
                      <p:embed/>
                      <p:pic>
                        <p:nvPicPr>
                          <p:cNvPr id="0" name="Object 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99" name="Group 503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059" name="Object 50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7" name="Clip" r:id="rId10" imgW="819000" imgH="847800" progId="MS_ClipArt_Gallery.5">
                      <p:embed/>
                    </p:oleObj>
                  </mc:Choice>
                  <mc:Fallback>
                    <p:oleObj name="Clip" r:id="rId10" imgW="819000" imgH="847800" progId="MS_ClipArt_Gallery.5">
                      <p:embed/>
                      <p:pic>
                        <p:nvPicPr>
                          <p:cNvPr id="0" name="Object 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50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8" name="Clip" r:id="rId11" imgW="1266840" imgH="1200240" progId="MS_ClipArt_Gallery.5">
                      <p:embed/>
                    </p:oleObj>
                  </mc:Choice>
                  <mc:Fallback>
                    <p:oleObj name="Clip" r:id="rId11" imgW="1266840" imgH="1200240" progId="MS_ClipArt_Gallery.5">
                      <p:embed/>
                      <p:pic>
                        <p:nvPicPr>
                          <p:cNvPr id="0" name="Object 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" name="Object 506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Clip" r:id="rId12" imgW="1305000" imgH="1085760" progId="MS_ClipArt_Gallery.5">
                    <p:embed/>
                  </p:oleObj>
                </mc:Choice>
                <mc:Fallback>
                  <p:oleObj name="Clip" r:id="rId12" imgW="1305000" imgH="1085760" progId="MS_ClipArt_Gallery.5">
                    <p:embed/>
                    <p:pic>
                      <p:nvPicPr>
                        <p:cNvPr id="0" name="Object 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0" name="Group 507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312" name="AutoShape 50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3" name="Rectangle 50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" name="Rectangle 5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5" name="AutoShape 5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" name="Line 5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" name="Line 5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" name="Rectangle 5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" name="Rectangle 5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51" name="Object 516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Clip" r:id="rId14" imgW="1305000" imgH="1085760" progId="MS_ClipArt_Gallery.5">
                    <p:embed/>
                  </p:oleObj>
                </mc:Choice>
                <mc:Fallback>
                  <p:oleObj name="Clip" r:id="rId14" imgW="1305000" imgH="1085760" progId="MS_ClipArt_Gallery.5">
                    <p:embed/>
                    <p:pic>
                      <p:nvPicPr>
                        <p:cNvPr id="0" name="Object 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17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Clip" r:id="rId15" imgW="1305000" imgH="1085760" progId="MS_ClipArt_Gallery.5">
                    <p:embed/>
                  </p:oleObj>
                </mc:Choice>
                <mc:Fallback>
                  <p:oleObj name="Clip" r:id="rId15" imgW="1305000" imgH="1085760" progId="MS_ClipArt_Gallery.5">
                    <p:embed/>
                    <p:pic>
                      <p:nvPicPr>
                        <p:cNvPr id="0" name="Object 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18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Clip" r:id="rId16" imgW="1305000" imgH="1085760" progId="MS_ClipArt_Gallery.5">
                    <p:embed/>
                  </p:oleObj>
                </mc:Choice>
                <mc:Fallback>
                  <p:oleObj name="Clip" r:id="rId16" imgW="1305000" imgH="1085760" progId="MS_ClipArt_Gallery.5">
                    <p:embed/>
                    <p:pic>
                      <p:nvPicPr>
                        <p:cNvPr id="0" name="Object 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19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Clip" r:id="rId17" imgW="1305000" imgH="1085760" progId="MS_ClipArt_Gallery.5">
                    <p:embed/>
                  </p:oleObj>
                </mc:Choice>
                <mc:Fallback>
                  <p:oleObj name="Clip" r:id="rId17" imgW="1305000" imgH="1085760" progId="MS_ClipArt_Gallery.5">
                    <p:embed/>
                    <p:pic>
                      <p:nvPicPr>
                        <p:cNvPr id="0" name="Object 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1" name="Group 520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057" name="Object 5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4" name="Clip" r:id="rId18" imgW="819000" imgH="847800" progId="MS_ClipArt_Gallery.5">
                      <p:embed/>
                    </p:oleObj>
                  </mc:Choice>
                  <mc:Fallback>
                    <p:oleObj name="Clip" r:id="rId18" imgW="819000" imgH="847800" progId="MS_ClipArt_Gallery.5">
                      <p:embed/>
                      <p:pic>
                        <p:nvPicPr>
                          <p:cNvPr id="0" name="Object 5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5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5" name="Clip" r:id="rId19" imgW="1266840" imgH="1200240" progId="MS_ClipArt_Gallery.5">
                      <p:embed/>
                    </p:oleObj>
                  </mc:Choice>
                  <mc:Fallback>
                    <p:oleObj name="Clip" r:id="rId19" imgW="1266840" imgH="1200240" progId="MS_ClipArt_Gallery.5">
                      <p:embed/>
                      <p:pic>
                        <p:nvPicPr>
                          <p:cNvPr id="0" name="Object 5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02" name="Group 523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055" name="Object 5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6" name="Clip" r:id="rId20" imgW="819000" imgH="847800" progId="MS_ClipArt_Gallery.5">
                      <p:embed/>
                    </p:oleObj>
                  </mc:Choice>
                  <mc:Fallback>
                    <p:oleObj name="Clip" r:id="rId20" imgW="819000" imgH="847800" progId="MS_ClipArt_Gallery.5">
                      <p:embed/>
                      <p:pic>
                        <p:nvPicPr>
                          <p:cNvPr id="0" name="Object 5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5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7" name="Clip" r:id="rId21" imgW="1266840" imgH="1200240" progId="MS_ClipArt_Gallery.5">
                      <p:embed/>
                    </p:oleObj>
                  </mc:Choice>
                  <mc:Fallback>
                    <p:oleObj name="Clip" r:id="rId21" imgW="1266840" imgH="1200240" progId="MS_ClipArt_Gallery.5">
                      <p:embed/>
                      <p:pic>
                        <p:nvPicPr>
                          <p:cNvPr id="0" name="Object 5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03" name="Group 526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04" name="AutoShape 5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5" name="Rectangle 5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6" name="Rectangle 5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7" name="AutoShape 5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8" name="Line 5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9" name="Line 5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0" name="Rectangle 5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1" name="Rectangle 5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62" name="Line 535"/>
          <p:cNvSpPr>
            <a:spLocks noChangeShapeType="1"/>
          </p:cNvSpPr>
          <p:nvPr/>
        </p:nvSpPr>
        <p:spPr bwMode="auto">
          <a:xfrm flipH="1">
            <a:off x="6015038" y="372745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" name="Line 536"/>
          <p:cNvSpPr>
            <a:spLocks noChangeShapeType="1"/>
          </p:cNvSpPr>
          <p:nvPr/>
        </p:nvSpPr>
        <p:spPr bwMode="auto">
          <a:xfrm flipV="1">
            <a:off x="7312025" y="2709863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" name="Line 537"/>
          <p:cNvSpPr>
            <a:spLocks noChangeShapeType="1"/>
          </p:cNvSpPr>
          <p:nvPr/>
        </p:nvSpPr>
        <p:spPr bwMode="auto">
          <a:xfrm>
            <a:off x="7138988" y="2882900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5" name="Line 538"/>
          <p:cNvSpPr>
            <a:spLocks noChangeShapeType="1"/>
          </p:cNvSpPr>
          <p:nvPr/>
        </p:nvSpPr>
        <p:spPr bwMode="auto">
          <a:xfrm flipV="1">
            <a:off x="7310438" y="277971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6" name="Line 539"/>
          <p:cNvSpPr>
            <a:spLocks noChangeShapeType="1"/>
          </p:cNvSpPr>
          <p:nvPr/>
        </p:nvSpPr>
        <p:spPr bwMode="auto">
          <a:xfrm>
            <a:off x="7675563" y="2778125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7" name="Line 540"/>
          <p:cNvSpPr>
            <a:spLocks noChangeShapeType="1"/>
          </p:cNvSpPr>
          <p:nvPr/>
        </p:nvSpPr>
        <p:spPr bwMode="auto">
          <a:xfrm>
            <a:off x="7329488" y="3084513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8" name="Line 541"/>
          <p:cNvSpPr>
            <a:spLocks noChangeShapeType="1"/>
          </p:cNvSpPr>
          <p:nvPr/>
        </p:nvSpPr>
        <p:spPr bwMode="auto">
          <a:xfrm flipV="1">
            <a:off x="5624513" y="395128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9" name="Line 542"/>
          <p:cNvSpPr>
            <a:spLocks noChangeShapeType="1"/>
          </p:cNvSpPr>
          <p:nvPr/>
        </p:nvSpPr>
        <p:spPr bwMode="auto">
          <a:xfrm flipV="1">
            <a:off x="7743825" y="247808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0" name="Line 543"/>
          <p:cNvSpPr>
            <a:spLocks noChangeShapeType="1"/>
          </p:cNvSpPr>
          <p:nvPr/>
        </p:nvSpPr>
        <p:spPr bwMode="auto">
          <a:xfrm>
            <a:off x="7883525" y="30749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1" name="Line 544"/>
          <p:cNvSpPr>
            <a:spLocks noChangeShapeType="1"/>
          </p:cNvSpPr>
          <p:nvPr/>
        </p:nvSpPr>
        <p:spPr bwMode="auto">
          <a:xfrm flipH="1">
            <a:off x="7029450" y="3151188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2" name="Line 545"/>
          <p:cNvSpPr>
            <a:spLocks noChangeShapeType="1"/>
          </p:cNvSpPr>
          <p:nvPr/>
        </p:nvSpPr>
        <p:spPr bwMode="auto">
          <a:xfrm flipH="1">
            <a:off x="7620000" y="315118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173" name="Group 546"/>
          <p:cNvGrpSpPr>
            <a:grpSpLocks/>
          </p:cNvGrpSpPr>
          <p:nvPr/>
        </p:nvGrpSpPr>
        <p:grpSpPr bwMode="auto">
          <a:xfrm>
            <a:off x="6672263" y="4768850"/>
            <a:ext cx="501650" cy="234950"/>
            <a:chOff x="4701" y="2996"/>
            <a:chExt cx="316" cy="148"/>
          </a:xfrm>
        </p:grpSpPr>
        <p:sp>
          <p:nvSpPr>
            <p:cNvPr id="2283" name="Oval 54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4" name="Line 54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5" name="Line 54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6" name="Rectangle 55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87" name="Oval 55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8" name="Group 55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93" name="Line 5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" name="Line 5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5" name="Line 5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9" name="Group 55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90" name="Line 5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1" name="Line 5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2" name="Line 5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74" name="Group 560"/>
          <p:cNvGrpSpPr>
            <a:grpSpLocks/>
          </p:cNvGrpSpPr>
          <p:nvPr/>
        </p:nvGrpSpPr>
        <p:grpSpPr bwMode="auto">
          <a:xfrm>
            <a:off x="6007100" y="5070475"/>
            <a:ext cx="501650" cy="234950"/>
            <a:chOff x="4701" y="2996"/>
            <a:chExt cx="316" cy="148"/>
          </a:xfrm>
        </p:grpSpPr>
        <p:sp>
          <p:nvSpPr>
            <p:cNvPr id="2270" name="Oval 561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" name="Line 562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2" name="Line 563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" name="Rectangle 564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74" name="Oval 565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75" name="Group 566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80" name="Line 5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1" name="Line 5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2" name="Line 5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6" name="Group 570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77" name="Line 5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8" name="Line 5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9" name="Line 5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75" name="Group 574"/>
          <p:cNvGrpSpPr>
            <a:grpSpLocks/>
          </p:cNvGrpSpPr>
          <p:nvPr/>
        </p:nvGrpSpPr>
        <p:grpSpPr bwMode="auto">
          <a:xfrm>
            <a:off x="6837363" y="5256213"/>
            <a:ext cx="290512" cy="404812"/>
            <a:chOff x="4290" y="3130"/>
            <a:chExt cx="183" cy="255"/>
          </a:xfrm>
        </p:grpSpPr>
        <p:pic>
          <p:nvPicPr>
            <p:cNvPr id="2252" name="Picture 575" descr="31u_bnrz[1]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53" name="Freeform 576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" name="Freeform 577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" name="Freeform 578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" name="Freeform 579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" name="Freeform 580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" name="Freeform 581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" name="Freeform 582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" name="Freeform 583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" name="Freeform 584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" name="Freeform 585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3" name="Freeform 586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" name="Freeform 587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5" name="Freeform 588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6" name="Freeform 589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7" name="Freeform 590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8" name="Freeform 591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9" name="Freeform 592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6" name="Group 593"/>
          <p:cNvGrpSpPr>
            <a:grpSpLocks/>
          </p:cNvGrpSpPr>
          <p:nvPr/>
        </p:nvGrpSpPr>
        <p:grpSpPr bwMode="auto">
          <a:xfrm>
            <a:off x="5394325" y="3717925"/>
            <a:ext cx="290513" cy="404813"/>
            <a:chOff x="4290" y="3130"/>
            <a:chExt cx="183" cy="255"/>
          </a:xfrm>
        </p:grpSpPr>
        <p:pic>
          <p:nvPicPr>
            <p:cNvPr id="2234" name="Picture 594" descr="31u_bnrz[1]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35" name="Freeform 595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1 h 232"/>
                <a:gd name="T12" fmla="*/ 0 w 199"/>
                <a:gd name="T13" fmla="*/ 1 h 232"/>
                <a:gd name="T14" fmla="*/ 0 w 199"/>
                <a:gd name="T15" fmla="*/ 1 h 232"/>
                <a:gd name="T16" fmla="*/ 0 w 199"/>
                <a:gd name="T17" fmla="*/ 1 h 232"/>
                <a:gd name="T18" fmla="*/ 0 w 199"/>
                <a:gd name="T19" fmla="*/ 1 h 232"/>
                <a:gd name="T20" fmla="*/ 0 w 199"/>
                <a:gd name="T21" fmla="*/ 1 h 232"/>
                <a:gd name="T22" fmla="*/ 0 w 199"/>
                <a:gd name="T23" fmla="*/ 1 h 232"/>
                <a:gd name="T24" fmla="*/ 0 w 199"/>
                <a:gd name="T25" fmla="*/ 1 h 232"/>
                <a:gd name="T26" fmla="*/ 0 w 199"/>
                <a:gd name="T27" fmla="*/ 1 h 232"/>
                <a:gd name="T28" fmla="*/ 0 w 199"/>
                <a:gd name="T29" fmla="*/ 1 h 232"/>
                <a:gd name="T30" fmla="*/ 0 w 199"/>
                <a:gd name="T31" fmla="*/ 1 h 232"/>
                <a:gd name="T32" fmla="*/ 1 w 199"/>
                <a:gd name="T33" fmla="*/ 1 h 232"/>
                <a:gd name="T34" fmla="*/ 1 w 199"/>
                <a:gd name="T35" fmla="*/ 1 h 232"/>
                <a:gd name="T36" fmla="*/ 1 w 199"/>
                <a:gd name="T37" fmla="*/ 1 h 232"/>
                <a:gd name="T38" fmla="*/ 1 w 199"/>
                <a:gd name="T39" fmla="*/ 1 h 232"/>
                <a:gd name="T40" fmla="*/ 1 w 199"/>
                <a:gd name="T41" fmla="*/ 1 h 232"/>
                <a:gd name="T42" fmla="*/ 1 w 199"/>
                <a:gd name="T43" fmla="*/ 1 h 232"/>
                <a:gd name="T44" fmla="*/ 1 w 199"/>
                <a:gd name="T45" fmla="*/ 1 h 232"/>
                <a:gd name="T46" fmla="*/ 1 w 199"/>
                <a:gd name="T47" fmla="*/ 1 h 232"/>
                <a:gd name="T48" fmla="*/ 0 w 199"/>
                <a:gd name="T49" fmla="*/ 1 h 232"/>
                <a:gd name="T50" fmla="*/ 0 w 199"/>
                <a:gd name="T51" fmla="*/ 1 h 232"/>
                <a:gd name="T52" fmla="*/ 0 w 199"/>
                <a:gd name="T53" fmla="*/ 1 h 232"/>
                <a:gd name="T54" fmla="*/ 0 w 199"/>
                <a:gd name="T55" fmla="*/ 1 h 232"/>
                <a:gd name="T56" fmla="*/ 0 w 199"/>
                <a:gd name="T57" fmla="*/ 1 h 232"/>
                <a:gd name="T58" fmla="*/ 0 w 199"/>
                <a:gd name="T59" fmla="*/ 1 h 232"/>
                <a:gd name="T60" fmla="*/ 0 w 199"/>
                <a:gd name="T61" fmla="*/ 1 h 232"/>
                <a:gd name="T62" fmla="*/ 0 w 199"/>
                <a:gd name="T63" fmla="*/ 1 h 232"/>
                <a:gd name="T64" fmla="*/ 0 w 199"/>
                <a:gd name="T65" fmla="*/ 1 h 232"/>
                <a:gd name="T66" fmla="*/ 0 w 199"/>
                <a:gd name="T67" fmla="*/ 1 h 232"/>
                <a:gd name="T68" fmla="*/ 0 w 199"/>
                <a:gd name="T69" fmla="*/ 1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1 w 199"/>
                <a:gd name="T77" fmla="*/ 0 h 232"/>
                <a:gd name="T78" fmla="*/ 1 w 199"/>
                <a:gd name="T79" fmla="*/ 0 h 232"/>
                <a:gd name="T80" fmla="*/ 1 w 199"/>
                <a:gd name="T81" fmla="*/ 0 h 232"/>
                <a:gd name="T82" fmla="*/ 1 w 199"/>
                <a:gd name="T83" fmla="*/ 0 h 232"/>
                <a:gd name="T84" fmla="*/ 1 w 199"/>
                <a:gd name="T85" fmla="*/ 0 h 232"/>
                <a:gd name="T86" fmla="*/ 1 w 199"/>
                <a:gd name="T87" fmla="*/ 0 h 232"/>
                <a:gd name="T88" fmla="*/ 1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6" name="Freeform 596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1 w 128"/>
                <a:gd name="T1" fmla="*/ 0 h 180"/>
                <a:gd name="T2" fmla="*/ 1 w 128"/>
                <a:gd name="T3" fmla="*/ 0 h 180"/>
                <a:gd name="T4" fmla="*/ 1 w 128"/>
                <a:gd name="T5" fmla="*/ 0 h 180"/>
                <a:gd name="T6" fmla="*/ 1 w 128"/>
                <a:gd name="T7" fmla="*/ 0 h 180"/>
                <a:gd name="T8" fmla="*/ 1 w 128"/>
                <a:gd name="T9" fmla="*/ 0 h 180"/>
                <a:gd name="T10" fmla="*/ 0 w 128"/>
                <a:gd name="T11" fmla="*/ 1 h 180"/>
                <a:gd name="T12" fmla="*/ 0 w 128"/>
                <a:gd name="T13" fmla="*/ 1 h 180"/>
                <a:gd name="T14" fmla="*/ 0 w 128"/>
                <a:gd name="T15" fmla="*/ 1 h 180"/>
                <a:gd name="T16" fmla="*/ 0 w 128"/>
                <a:gd name="T17" fmla="*/ 1 h 180"/>
                <a:gd name="T18" fmla="*/ 0 w 128"/>
                <a:gd name="T19" fmla="*/ 1 h 180"/>
                <a:gd name="T20" fmla="*/ 0 w 128"/>
                <a:gd name="T21" fmla="*/ 1 h 180"/>
                <a:gd name="T22" fmla="*/ 0 w 128"/>
                <a:gd name="T23" fmla="*/ 1 h 180"/>
                <a:gd name="T24" fmla="*/ 0 w 128"/>
                <a:gd name="T25" fmla="*/ 1 h 180"/>
                <a:gd name="T26" fmla="*/ 0 w 128"/>
                <a:gd name="T27" fmla="*/ 1 h 180"/>
                <a:gd name="T28" fmla="*/ 0 w 128"/>
                <a:gd name="T29" fmla="*/ 1 h 180"/>
                <a:gd name="T30" fmla="*/ 0 w 128"/>
                <a:gd name="T31" fmla="*/ 1 h 180"/>
                <a:gd name="T32" fmla="*/ 0 w 128"/>
                <a:gd name="T33" fmla="*/ 1 h 180"/>
                <a:gd name="T34" fmla="*/ 0 w 128"/>
                <a:gd name="T35" fmla="*/ 1 h 180"/>
                <a:gd name="T36" fmla="*/ 0 w 128"/>
                <a:gd name="T37" fmla="*/ 1 h 180"/>
                <a:gd name="T38" fmla="*/ 1 w 128"/>
                <a:gd name="T39" fmla="*/ 1 h 180"/>
                <a:gd name="T40" fmla="*/ 1 w 128"/>
                <a:gd name="T41" fmla="*/ 1 h 180"/>
                <a:gd name="T42" fmla="*/ 1 w 128"/>
                <a:gd name="T43" fmla="*/ 0 h 180"/>
                <a:gd name="T44" fmla="*/ 1 w 128"/>
                <a:gd name="T45" fmla="*/ 0 h 180"/>
                <a:gd name="T46" fmla="*/ 1 w 128"/>
                <a:gd name="T47" fmla="*/ 0 h 180"/>
                <a:gd name="T48" fmla="*/ 1 w 128"/>
                <a:gd name="T49" fmla="*/ 0 h 180"/>
                <a:gd name="T50" fmla="*/ 1 w 128"/>
                <a:gd name="T51" fmla="*/ 0 h 180"/>
                <a:gd name="T52" fmla="*/ 1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1 w 128"/>
                <a:gd name="T77" fmla="*/ 0 h 180"/>
                <a:gd name="T78" fmla="*/ 1 w 128"/>
                <a:gd name="T79" fmla="*/ 0 h 180"/>
                <a:gd name="T80" fmla="*/ 1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7" name="Freeform 597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1 w 322"/>
                <a:gd name="T1" fmla="*/ 0 h 378"/>
                <a:gd name="T2" fmla="*/ 0 w 322"/>
                <a:gd name="T3" fmla="*/ 0 h 378"/>
                <a:gd name="T4" fmla="*/ 0 w 322"/>
                <a:gd name="T5" fmla="*/ 1 h 378"/>
                <a:gd name="T6" fmla="*/ 0 w 322"/>
                <a:gd name="T7" fmla="*/ 1 h 378"/>
                <a:gd name="T8" fmla="*/ 0 w 322"/>
                <a:gd name="T9" fmla="*/ 1 h 378"/>
                <a:gd name="T10" fmla="*/ 0 w 322"/>
                <a:gd name="T11" fmla="*/ 1 h 378"/>
                <a:gd name="T12" fmla="*/ 0 w 322"/>
                <a:gd name="T13" fmla="*/ 1 h 378"/>
                <a:gd name="T14" fmla="*/ 0 w 322"/>
                <a:gd name="T15" fmla="*/ 2 h 378"/>
                <a:gd name="T16" fmla="*/ 0 w 322"/>
                <a:gd name="T17" fmla="*/ 2 h 378"/>
                <a:gd name="T18" fmla="*/ 0 w 322"/>
                <a:gd name="T19" fmla="*/ 2 h 378"/>
                <a:gd name="T20" fmla="*/ 1 w 322"/>
                <a:gd name="T21" fmla="*/ 2 h 378"/>
                <a:gd name="T22" fmla="*/ 1 w 322"/>
                <a:gd name="T23" fmla="*/ 2 h 378"/>
                <a:gd name="T24" fmla="*/ 1 w 322"/>
                <a:gd name="T25" fmla="*/ 2 h 378"/>
                <a:gd name="T26" fmla="*/ 1 w 322"/>
                <a:gd name="T27" fmla="*/ 2 h 378"/>
                <a:gd name="T28" fmla="*/ 1 w 322"/>
                <a:gd name="T29" fmla="*/ 2 h 378"/>
                <a:gd name="T30" fmla="*/ 1 w 322"/>
                <a:gd name="T31" fmla="*/ 2 h 378"/>
                <a:gd name="T32" fmla="*/ 2 w 322"/>
                <a:gd name="T33" fmla="*/ 2 h 378"/>
                <a:gd name="T34" fmla="*/ 2 w 322"/>
                <a:gd name="T35" fmla="*/ 2 h 378"/>
                <a:gd name="T36" fmla="*/ 2 w 322"/>
                <a:gd name="T37" fmla="*/ 2 h 378"/>
                <a:gd name="T38" fmla="*/ 2 w 322"/>
                <a:gd name="T39" fmla="*/ 2 h 378"/>
                <a:gd name="T40" fmla="*/ 1 w 322"/>
                <a:gd name="T41" fmla="*/ 2 h 378"/>
                <a:gd name="T42" fmla="*/ 1 w 322"/>
                <a:gd name="T43" fmla="*/ 2 h 378"/>
                <a:gd name="T44" fmla="*/ 1 w 322"/>
                <a:gd name="T45" fmla="*/ 2 h 378"/>
                <a:gd name="T46" fmla="*/ 1 w 322"/>
                <a:gd name="T47" fmla="*/ 2 h 378"/>
                <a:gd name="T48" fmla="*/ 1 w 322"/>
                <a:gd name="T49" fmla="*/ 2 h 378"/>
                <a:gd name="T50" fmla="*/ 1 w 322"/>
                <a:gd name="T51" fmla="*/ 2 h 378"/>
                <a:gd name="T52" fmla="*/ 1 w 322"/>
                <a:gd name="T53" fmla="*/ 2 h 378"/>
                <a:gd name="T54" fmla="*/ 0 w 322"/>
                <a:gd name="T55" fmla="*/ 1 h 378"/>
                <a:gd name="T56" fmla="*/ 0 w 322"/>
                <a:gd name="T57" fmla="*/ 1 h 378"/>
                <a:gd name="T58" fmla="*/ 0 w 322"/>
                <a:gd name="T59" fmla="*/ 1 h 378"/>
                <a:gd name="T60" fmla="*/ 0 w 322"/>
                <a:gd name="T61" fmla="*/ 1 h 378"/>
                <a:gd name="T62" fmla="*/ 0 w 322"/>
                <a:gd name="T63" fmla="*/ 1 h 378"/>
                <a:gd name="T64" fmla="*/ 0 w 322"/>
                <a:gd name="T65" fmla="*/ 1 h 378"/>
                <a:gd name="T66" fmla="*/ 0 w 322"/>
                <a:gd name="T67" fmla="*/ 1 h 378"/>
                <a:gd name="T68" fmla="*/ 1 w 322"/>
                <a:gd name="T69" fmla="*/ 0 h 378"/>
                <a:gd name="T70" fmla="*/ 1 w 322"/>
                <a:gd name="T71" fmla="*/ 0 h 378"/>
                <a:gd name="T72" fmla="*/ 1 w 322"/>
                <a:gd name="T73" fmla="*/ 0 h 378"/>
                <a:gd name="T74" fmla="*/ 1 w 322"/>
                <a:gd name="T75" fmla="*/ 0 h 378"/>
                <a:gd name="T76" fmla="*/ 1 w 322"/>
                <a:gd name="T77" fmla="*/ 0 h 378"/>
                <a:gd name="T78" fmla="*/ 1 w 322"/>
                <a:gd name="T79" fmla="*/ 0 h 378"/>
                <a:gd name="T80" fmla="*/ 1 w 322"/>
                <a:gd name="T81" fmla="*/ 0 h 378"/>
                <a:gd name="T82" fmla="*/ 1 w 322"/>
                <a:gd name="T83" fmla="*/ 0 h 378"/>
                <a:gd name="T84" fmla="*/ 1 w 322"/>
                <a:gd name="T85" fmla="*/ 0 h 378"/>
                <a:gd name="T86" fmla="*/ 1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8" name="Freeform 598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1 w 283"/>
                <a:gd name="T1" fmla="*/ 0 h 252"/>
                <a:gd name="T2" fmla="*/ 1 w 283"/>
                <a:gd name="T3" fmla="*/ 1 h 252"/>
                <a:gd name="T4" fmla="*/ 1 w 283"/>
                <a:gd name="T5" fmla="*/ 1 h 252"/>
                <a:gd name="T6" fmla="*/ 1 w 283"/>
                <a:gd name="T7" fmla="*/ 1 h 252"/>
                <a:gd name="T8" fmla="*/ 1 w 283"/>
                <a:gd name="T9" fmla="*/ 1 h 252"/>
                <a:gd name="T10" fmla="*/ 1 w 283"/>
                <a:gd name="T11" fmla="*/ 1 h 252"/>
                <a:gd name="T12" fmla="*/ 1 w 283"/>
                <a:gd name="T13" fmla="*/ 1 h 252"/>
                <a:gd name="T14" fmla="*/ 1 w 283"/>
                <a:gd name="T15" fmla="*/ 1 h 252"/>
                <a:gd name="T16" fmla="*/ 1 w 283"/>
                <a:gd name="T17" fmla="*/ 1 h 252"/>
                <a:gd name="T18" fmla="*/ 1 w 283"/>
                <a:gd name="T19" fmla="*/ 1 h 252"/>
                <a:gd name="T20" fmla="*/ 1 w 283"/>
                <a:gd name="T21" fmla="*/ 1 h 252"/>
                <a:gd name="T22" fmla="*/ 1 w 283"/>
                <a:gd name="T23" fmla="*/ 1 h 252"/>
                <a:gd name="T24" fmla="*/ 1 w 283"/>
                <a:gd name="T25" fmla="*/ 1 h 252"/>
                <a:gd name="T26" fmla="*/ 1 w 283"/>
                <a:gd name="T27" fmla="*/ 1 h 252"/>
                <a:gd name="T28" fmla="*/ 1 w 283"/>
                <a:gd name="T29" fmla="*/ 1 h 252"/>
                <a:gd name="T30" fmla="*/ 1 w 283"/>
                <a:gd name="T31" fmla="*/ 1 h 252"/>
                <a:gd name="T32" fmla="*/ 1 w 283"/>
                <a:gd name="T33" fmla="*/ 1 h 252"/>
                <a:gd name="T34" fmla="*/ 1 w 283"/>
                <a:gd name="T35" fmla="*/ 1 h 252"/>
                <a:gd name="T36" fmla="*/ 1 w 283"/>
                <a:gd name="T37" fmla="*/ 1 h 252"/>
                <a:gd name="T38" fmla="*/ 1 w 283"/>
                <a:gd name="T39" fmla="*/ 1 h 252"/>
                <a:gd name="T40" fmla="*/ 1 w 283"/>
                <a:gd name="T41" fmla="*/ 1 h 252"/>
                <a:gd name="T42" fmla="*/ 1 w 283"/>
                <a:gd name="T43" fmla="*/ 1 h 252"/>
                <a:gd name="T44" fmla="*/ 1 w 283"/>
                <a:gd name="T45" fmla="*/ 1 h 252"/>
                <a:gd name="T46" fmla="*/ 1 w 283"/>
                <a:gd name="T47" fmla="*/ 1 h 252"/>
                <a:gd name="T48" fmla="*/ 1 w 283"/>
                <a:gd name="T49" fmla="*/ 1 h 252"/>
                <a:gd name="T50" fmla="*/ 1 w 283"/>
                <a:gd name="T51" fmla="*/ 1 h 252"/>
                <a:gd name="T52" fmla="*/ 1 w 283"/>
                <a:gd name="T53" fmla="*/ 1 h 252"/>
                <a:gd name="T54" fmla="*/ 1 w 283"/>
                <a:gd name="T55" fmla="*/ 1 h 252"/>
                <a:gd name="T56" fmla="*/ 1 w 283"/>
                <a:gd name="T57" fmla="*/ 0 h 252"/>
                <a:gd name="T58" fmla="*/ 1 w 283"/>
                <a:gd name="T59" fmla="*/ 0 h 252"/>
                <a:gd name="T60" fmla="*/ 1 w 283"/>
                <a:gd name="T61" fmla="*/ 0 h 252"/>
                <a:gd name="T62" fmla="*/ 1 w 283"/>
                <a:gd name="T63" fmla="*/ 0 h 252"/>
                <a:gd name="T64" fmla="*/ 1 w 283"/>
                <a:gd name="T65" fmla="*/ 0 h 252"/>
                <a:gd name="T66" fmla="*/ 1 w 283"/>
                <a:gd name="T67" fmla="*/ 0 h 252"/>
                <a:gd name="T68" fmla="*/ 1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1 w 283"/>
                <a:gd name="T109" fmla="*/ 0 h 252"/>
                <a:gd name="T110" fmla="*/ 1 w 283"/>
                <a:gd name="T111" fmla="*/ 0 h 252"/>
                <a:gd name="T112" fmla="*/ 1 w 283"/>
                <a:gd name="T113" fmla="*/ 0 h 252"/>
                <a:gd name="T114" fmla="*/ 1 w 283"/>
                <a:gd name="T115" fmla="*/ 0 h 252"/>
                <a:gd name="T116" fmla="*/ 1 w 283"/>
                <a:gd name="T117" fmla="*/ 0 h 252"/>
                <a:gd name="T118" fmla="*/ 1 w 283"/>
                <a:gd name="T119" fmla="*/ 0 h 252"/>
                <a:gd name="T120" fmla="*/ 1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9" name="Freeform 599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1 h 238"/>
                <a:gd name="T4" fmla="*/ 0 w 114"/>
                <a:gd name="T5" fmla="*/ 1 h 238"/>
                <a:gd name="T6" fmla="*/ 0 w 114"/>
                <a:gd name="T7" fmla="*/ 1 h 238"/>
                <a:gd name="T8" fmla="*/ 0 w 114"/>
                <a:gd name="T9" fmla="*/ 1 h 238"/>
                <a:gd name="T10" fmla="*/ 0 w 114"/>
                <a:gd name="T11" fmla="*/ 1 h 238"/>
                <a:gd name="T12" fmla="*/ 0 w 114"/>
                <a:gd name="T13" fmla="*/ 1 h 238"/>
                <a:gd name="T14" fmla="*/ 0 w 114"/>
                <a:gd name="T15" fmla="*/ 1 h 238"/>
                <a:gd name="T16" fmla="*/ 0 w 114"/>
                <a:gd name="T17" fmla="*/ 1 h 238"/>
                <a:gd name="T18" fmla="*/ 1 w 114"/>
                <a:gd name="T19" fmla="*/ 1 h 238"/>
                <a:gd name="T20" fmla="*/ 1 w 114"/>
                <a:gd name="T21" fmla="*/ 1 h 238"/>
                <a:gd name="T22" fmla="*/ 1 w 114"/>
                <a:gd name="T23" fmla="*/ 1 h 238"/>
                <a:gd name="T24" fmla="*/ 1 w 114"/>
                <a:gd name="T25" fmla="*/ 1 h 238"/>
                <a:gd name="T26" fmla="*/ 1 w 114"/>
                <a:gd name="T27" fmla="*/ 1 h 238"/>
                <a:gd name="T28" fmla="*/ 1 w 114"/>
                <a:gd name="T29" fmla="*/ 1 h 238"/>
                <a:gd name="T30" fmla="*/ 1 w 114"/>
                <a:gd name="T31" fmla="*/ 1 h 238"/>
                <a:gd name="T32" fmla="*/ 1 w 114"/>
                <a:gd name="T33" fmla="*/ 1 h 238"/>
                <a:gd name="T34" fmla="*/ 0 w 114"/>
                <a:gd name="T35" fmla="*/ 1 h 238"/>
                <a:gd name="T36" fmla="*/ 0 w 114"/>
                <a:gd name="T37" fmla="*/ 1 h 238"/>
                <a:gd name="T38" fmla="*/ 0 w 114"/>
                <a:gd name="T39" fmla="*/ 1 h 238"/>
                <a:gd name="T40" fmla="*/ 0 w 114"/>
                <a:gd name="T41" fmla="*/ 1 h 238"/>
                <a:gd name="T42" fmla="*/ 0 w 114"/>
                <a:gd name="T43" fmla="*/ 1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1 w 114"/>
                <a:gd name="T61" fmla="*/ 0 h 238"/>
                <a:gd name="T62" fmla="*/ 1 w 114"/>
                <a:gd name="T63" fmla="*/ 0 h 238"/>
                <a:gd name="T64" fmla="*/ 1 w 114"/>
                <a:gd name="T65" fmla="*/ 0 h 238"/>
                <a:gd name="T66" fmla="*/ 1 w 114"/>
                <a:gd name="T67" fmla="*/ 0 h 238"/>
                <a:gd name="T68" fmla="*/ 1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0" name="Freeform 600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1 w 246"/>
                <a:gd name="T1" fmla="*/ 1 h 310"/>
                <a:gd name="T2" fmla="*/ 1 w 246"/>
                <a:gd name="T3" fmla="*/ 1 h 310"/>
                <a:gd name="T4" fmla="*/ 1 w 246"/>
                <a:gd name="T5" fmla="*/ 1 h 310"/>
                <a:gd name="T6" fmla="*/ 1 w 246"/>
                <a:gd name="T7" fmla="*/ 1 h 310"/>
                <a:gd name="T8" fmla="*/ 1 w 246"/>
                <a:gd name="T9" fmla="*/ 1 h 310"/>
                <a:gd name="T10" fmla="*/ 1 w 246"/>
                <a:gd name="T11" fmla="*/ 1 h 310"/>
                <a:gd name="T12" fmla="*/ 1 w 246"/>
                <a:gd name="T13" fmla="*/ 1 h 310"/>
                <a:gd name="T14" fmla="*/ 1 w 246"/>
                <a:gd name="T15" fmla="*/ 1 h 310"/>
                <a:gd name="T16" fmla="*/ 1 w 246"/>
                <a:gd name="T17" fmla="*/ 1 h 310"/>
                <a:gd name="T18" fmla="*/ 1 w 246"/>
                <a:gd name="T19" fmla="*/ 1 h 310"/>
                <a:gd name="T20" fmla="*/ 1 w 246"/>
                <a:gd name="T21" fmla="*/ 1 h 310"/>
                <a:gd name="T22" fmla="*/ 1 w 246"/>
                <a:gd name="T23" fmla="*/ 2 h 310"/>
                <a:gd name="T24" fmla="*/ 1 w 246"/>
                <a:gd name="T25" fmla="*/ 2 h 310"/>
                <a:gd name="T26" fmla="*/ 1 w 246"/>
                <a:gd name="T27" fmla="*/ 2 h 310"/>
                <a:gd name="T28" fmla="*/ 1 w 246"/>
                <a:gd name="T29" fmla="*/ 1 h 310"/>
                <a:gd name="T30" fmla="*/ 1 w 246"/>
                <a:gd name="T31" fmla="*/ 1 h 310"/>
                <a:gd name="T32" fmla="*/ 1 w 246"/>
                <a:gd name="T33" fmla="*/ 1 h 310"/>
                <a:gd name="T34" fmla="*/ 1 w 246"/>
                <a:gd name="T35" fmla="*/ 1 h 310"/>
                <a:gd name="T36" fmla="*/ 1 w 246"/>
                <a:gd name="T37" fmla="*/ 1 h 310"/>
                <a:gd name="T38" fmla="*/ 1 w 246"/>
                <a:gd name="T39" fmla="*/ 1 h 310"/>
                <a:gd name="T40" fmla="*/ 1 w 246"/>
                <a:gd name="T41" fmla="*/ 1 h 310"/>
                <a:gd name="T42" fmla="*/ 1 w 246"/>
                <a:gd name="T43" fmla="*/ 1 h 310"/>
                <a:gd name="T44" fmla="*/ 1 w 246"/>
                <a:gd name="T45" fmla="*/ 0 h 310"/>
                <a:gd name="T46" fmla="*/ 1 w 246"/>
                <a:gd name="T47" fmla="*/ 0 h 310"/>
                <a:gd name="T48" fmla="*/ 1 w 246"/>
                <a:gd name="T49" fmla="*/ 0 h 310"/>
                <a:gd name="T50" fmla="*/ 1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1 w 246"/>
                <a:gd name="T69" fmla="*/ 0 h 310"/>
                <a:gd name="T70" fmla="*/ 1 w 246"/>
                <a:gd name="T71" fmla="*/ 0 h 310"/>
                <a:gd name="T72" fmla="*/ 1 w 246"/>
                <a:gd name="T73" fmla="*/ 1 h 310"/>
                <a:gd name="T74" fmla="*/ 1 w 246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1" name="Freeform 601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1 h 187"/>
                <a:gd name="T28" fmla="*/ 0 w 83"/>
                <a:gd name="T29" fmla="*/ 1 h 187"/>
                <a:gd name="T30" fmla="*/ 0 w 83"/>
                <a:gd name="T31" fmla="*/ 1 h 187"/>
                <a:gd name="T32" fmla="*/ 0 w 83"/>
                <a:gd name="T33" fmla="*/ 1 h 187"/>
                <a:gd name="T34" fmla="*/ 0 w 83"/>
                <a:gd name="T35" fmla="*/ 1 h 187"/>
                <a:gd name="T36" fmla="*/ 0 w 83"/>
                <a:gd name="T37" fmla="*/ 1 h 187"/>
                <a:gd name="T38" fmla="*/ 0 w 83"/>
                <a:gd name="T39" fmla="*/ 1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" name="Freeform 602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1 h 94"/>
                <a:gd name="T30" fmla="*/ 0 w 44"/>
                <a:gd name="T31" fmla="*/ 1 h 94"/>
                <a:gd name="T32" fmla="*/ 0 w 44"/>
                <a:gd name="T33" fmla="*/ 1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3" name="Freeform 603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4" name="Freeform 604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5" name="Freeform 605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1 h 236"/>
                <a:gd name="T18" fmla="*/ 0 w 198"/>
                <a:gd name="T19" fmla="*/ 1 h 236"/>
                <a:gd name="T20" fmla="*/ 0 w 198"/>
                <a:gd name="T21" fmla="*/ 1 h 236"/>
                <a:gd name="T22" fmla="*/ 0 w 198"/>
                <a:gd name="T23" fmla="*/ 1 h 236"/>
                <a:gd name="T24" fmla="*/ 0 w 198"/>
                <a:gd name="T25" fmla="*/ 1 h 236"/>
                <a:gd name="T26" fmla="*/ 0 w 198"/>
                <a:gd name="T27" fmla="*/ 1 h 236"/>
                <a:gd name="T28" fmla="*/ 0 w 198"/>
                <a:gd name="T29" fmla="*/ 1 h 236"/>
                <a:gd name="T30" fmla="*/ 1 w 198"/>
                <a:gd name="T31" fmla="*/ 1 h 236"/>
                <a:gd name="T32" fmla="*/ 1 w 198"/>
                <a:gd name="T33" fmla="*/ 1 h 236"/>
                <a:gd name="T34" fmla="*/ 1 w 198"/>
                <a:gd name="T35" fmla="*/ 1 h 236"/>
                <a:gd name="T36" fmla="*/ 1 w 198"/>
                <a:gd name="T37" fmla="*/ 1 h 236"/>
                <a:gd name="T38" fmla="*/ 1 w 198"/>
                <a:gd name="T39" fmla="*/ 1 h 236"/>
                <a:gd name="T40" fmla="*/ 1 w 198"/>
                <a:gd name="T41" fmla="*/ 1 h 236"/>
                <a:gd name="T42" fmla="*/ 1 w 198"/>
                <a:gd name="T43" fmla="*/ 1 h 236"/>
                <a:gd name="T44" fmla="*/ 1 w 198"/>
                <a:gd name="T45" fmla="*/ 1 h 236"/>
                <a:gd name="T46" fmla="*/ 1 w 198"/>
                <a:gd name="T47" fmla="*/ 1 h 236"/>
                <a:gd name="T48" fmla="*/ 1 w 198"/>
                <a:gd name="T49" fmla="*/ 1 h 236"/>
                <a:gd name="T50" fmla="*/ 1 w 198"/>
                <a:gd name="T51" fmla="*/ 1 h 236"/>
                <a:gd name="T52" fmla="*/ 1 w 198"/>
                <a:gd name="T53" fmla="*/ 1 h 236"/>
                <a:gd name="T54" fmla="*/ 1 w 198"/>
                <a:gd name="T55" fmla="*/ 1 h 236"/>
                <a:gd name="T56" fmla="*/ 1 w 198"/>
                <a:gd name="T57" fmla="*/ 1 h 236"/>
                <a:gd name="T58" fmla="*/ 1 w 198"/>
                <a:gd name="T59" fmla="*/ 1 h 236"/>
                <a:gd name="T60" fmla="*/ 0 w 198"/>
                <a:gd name="T61" fmla="*/ 1 h 236"/>
                <a:gd name="T62" fmla="*/ 0 w 198"/>
                <a:gd name="T63" fmla="*/ 1 h 236"/>
                <a:gd name="T64" fmla="*/ 0 w 198"/>
                <a:gd name="T65" fmla="*/ 1 h 236"/>
                <a:gd name="T66" fmla="*/ 0 w 198"/>
                <a:gd name="T67" fmla="*/ 1 h 236"/>
                <a:gd name="T68" fmla="*/ 0 w 198"/>
                <a:gd name="T69" fmla="*/ 1 h 236"/>
                <a:gd name="T70" fmla="*/ 0 w 198"/>
                <a:gd name="T71" fmla="*/ 1 h 236"/>
                <a:gd name="T72" fmla="*/ 0 w 198"/>
                <a:gd name="T73" fmla="*/ 1 h 236"/>
                <a:gd name="T74" fmla="*/ 0 w 198"/>
                <a:gd name="T75" fmla="*/ 1 h 236"/>
                <a:gd name="T76" fmla="*/ 0 w 198"/>
                <a:gd name="T77" fmla="*/ 1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1 w 198"/>
                <a:gd name="T91" fmla="*/ 0 h 236"/>
                <a:gd name="T92" fmla="*/ 1 w 198"/>
                <a:gd name="T93" fmla="*/ 0 h 236"/>
                <a:gd name="T94" fmla="*/ 1 w 198"/>
                <a:gd name="T95" fmla="*/ 0 h 236"/>
                <a:gd name="T96" fmla="*/ 1 w 198"/>
                <a:gd name="T97" fmla="*/ 0 h 236"/>
                <a:gd name="T98" fmla="*/ 1 w 198"/>
                <a:gd name="T99" fmla="*/ 0 h 236"/>
                <a:gd name="T100" fmla="*/ 1 w 198"/>
                <a:gd name="T101" fmla="*/ 0 h 236"/>
                <a:gd name="T102" fmla="*/ 1 w 198"/>
                <a:gd name="T103" fmla="*/ 0 h 236"/>
                <a:gd name="T104" fmla="*/ 1 w 198"/>
                <a:gd name="T105" fmla="*/ 0 h 236"/>
                <a:gd name="T106" fmla="*/ 1 w 198"/>
                <a:gd name="T107" fmla="*/ 0 h 236"/>
                <a:gd name="T108" fmla="*/ 1 w 198"/>
                <a:gd name="T109" fmla="*/ 0 h 236"/>
                <a:gd name="T110" fmla="*/ 1 w 198"/>
                <a:gd name="T111" fmla="*/ 0 h 236"/>
                <a:gd name="T112" fmla="*/ 1 w 198"/>
                <a:gd name="T113" fmla="*/ 0 h 236"/>
                <a:gd name="T114" fmla="*/ 1 w 198"/>
                <a:gd name="T115" fmla="*/ 0 h 236"/>
                <a:gd name="T116" fmla="*/ 1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6" name="Freeform 606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1 w 128"/>
                <a:gd name="T1" fmla="*/ 0 h 183"/>
                <a:gd name="T2" fmla="*/ 1 w 128"/>
                <a:gd name="T3" fmla="*/ 0 h 183"/>
                <a:gd name="T4" fmla="*/ 1 w 128"/>
                <a:gd name="T5" fmla="*/ 0 h 183"/>
                <a:gd name="T6" fmla="*/ 1 w 128"/>
                <a:gd name="T7" fmla="*/ 0 h 183"/>
                <a:gd name="T8" fmla="*/ 1 w 128"/>
                <a:gd name="T9" fmla="*/ 0 h 183"/>
                <a:gd name="T10" fmla="*/ 0 w 128"/>
                <a:gd name="T11" fmla="*/ 1 h 183"/>
                <a:gd name="T12" fmla="*/ 0 w 128"/>
                <a:gd name="T13" fmla="*/ 1 h 183"/>
                <a:gd name="T14" fmla="*/ 0 w 128"/>
                <a:gd name="T15" fmla="*/ 1 h 183"/>
                <a:gd name="T16" fmla="*/ 0 w 128"/>
                <a:gd name="T17" fmla="*/ 1 h 183"/>
                <a:gd name="T18" fmla="*/ 0 w 128"/>
                <a:gd name="T19" fmla="*/ 1 h 183"/>
                <a:gd name="T20" fmla="*/ 0 w 128"/>
                <a:gd name="T21" fmla="*/ 1 h 183"/>
                <a:gd name="T22" fmla="*/ 0 w 128"/>
                <a:gd name="T23" fmla="*/ 1 h 183"/>
                <a:gd name="T24" fmla="*/ 0 w 128"/>
                <a:gd name="T25" fmla="*/ 1 h 183"/>
                <a:gd name="T26" fmla="*/ 0 w 128"/>
                <a:gd name="T27" fmla="*/ 1 h 183"/>
                <a:gd name="T28" fmla="*/ 0 w 128"/>
                <a:gd name="T29" fmla="*/ 1 h 183"/>
                <a:gd name="T30" fmla="*/ 0 w 128"/>
                <a:gd name="T31" fmla="*/ 1 h 183"/>
                <a:gd name="T32" fmla="*/ 0 w 128"/>
                <a:gd name="T33" fmla="*/ 1 h 183"/>
                <a:gd name="T34" fmla="*/ 0 w 128"/>
                <a:gd name="T35" fmla="*/ 1 h 183"/>
                <a:gd name="T36" fmla="*/ 0 w 128"/>
                <a:gd name="T37" fmla="*/ 1 h 183"/>
                <a:gd name="T38" fmla="*/ 1 w 128"/>
                <a:gd name="T39" fmla="*/ 1 h 183"/>
                <a:gd name="T40" fmla="*/ 1 w 128"/>
                <a:gd name="T41" fmla="*/ 1 h 183"/>
                <a:gd name="T42" fmla="*/ 1 w 128"/>
                <a:gd name="T43" fmla="*/ 0 h 183"/>
                <a:gd name="T44" fmla="*/ 1 w 128"/>
                <a:gd name="T45" fmla="*/ 0 h 183"/>
                <a:gd name="T46" fmla="*/ 1 w 128"/>
                <a:gd name="T47" fmla="*/ 0 h 183"/>
                <a:gd name="T48" fmla="*/ 1 w 128"/>
                <a:gd name="T49" fmla="*/ 0 h 183"/>
                <a:gd name="T50" fmla="*/ 1 w 128"/>
                <a:gd name="T51" fmla="*/ 0 h 183"/>
                <a:gd name="T52" fmla="*/ 1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1 w 128"/>
                <a:gd name="T77" fmla="*/ 0 h 183"/>
                <a:gd name="T78" fmla="*/ 1 w 128"/>
                <a:gd name="T79" fmla="*/ 0 h 183"/>
                <a:gd name="T80" fmla="*/ 1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7" name="Freeform 607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1 h 379"/>
                <a:gd name="T6" fmla="*/ 0 w 323"/>
                <a:gd name="T7" fmla="*/ 1 h 379"/>
                <a:gd name="T8" fmla="*/ 0 w 323"/>
                <a:gd name="T9" fmla="*/ 1 h 379"/>
                <a:gd name="T10" fmla="*/ 0 w 323"/>
                <a:gd name="T11" fmla="*/ 1 h 379"/>
                <a:gd name="T12" fmla="*/ 0 w 323"/>
                <a:gd name="T13" fmla="*/ 1 h 379"/>
                <a:gd name="T14" fmla="*/ 0 w 323"/>
                <a:gd name="T15" fmla="*/ 1 h 379"/>
                <a:gd name="T16" fmla="*/ 0 w 323"/>
                <a:gd name="T17" fmla="*/ 1 h 379"/>
                <a:gd name="T18" fmla="*/ 0 w 323"/>
                <a:gd name="T19" fmla="*/ 1 h 379"/>
                <a:gd name="T20" fmla="*/ 0 w 323"/>
                <a:gd name="T21" fmla="*/ 2 h 379"/>
                <a:gd name="T22" fmla="*/ 1 w 323"/>
                <a:gd name="T23" fmla="*/ 2 h 379"/>
                <a:gd name="T24" fmla="*/ 1 w 323"/>
                <a:gd name="T25" fmla="*/ 2 h 379"/>
                <a:gd name="T26" fmla="*/ 1 w 323"/>
                <a:gd name="T27" fmla="*/ 2 h 379"/>
                <a:gd name="T28" fmla="*/ 1 w 323"/>
                <a:gd name="T29" fmla="*/ 2 h 379"/>
                <a:gd name="T30" fmla="*/ 1 w 323"/>
                <a:gd name="T31" fmla="*/ 2 h 379"/>
                <a:gd name="T32" fmla="*/ 1 w 323"/>
                <a:gd name="T33" fmla="*/ 2 h 379"/>
                <a:gd name="T34" fmla="*/ 1 w 323"/>
                <a:gd name="T35" fmla="*/ 2 h 379"/>
                <a:gd name="T36" fmla="*/ 1 w 323"/>
                <a:gd name="T37" fmla="*/ 2 h 379"/>
                <a:gd name="T38" fmla="*/ 1 w 323"/>
                <a:gd name="T39" fmla="*/ 2 h 379"/>
                <a:gd name="T40" fmla="*/ 1 w 323"/>
                <a:gd name="T41" fmla="*/ 2 h 379"/>
                <a:gd name="T42" fmla="*/ 1 w 323"/>
                <a:gd name="T43" fmla="*/ 2 h 379"/>
                <a:gd name="T44" fmla="*/ 1 w 323"/>
                <a:gd name="T45" fmla="*/ 2 h 379"/>
                <a:gd name="T46" fmla="*/ 1 w 323"/>
                <a:gd name="T47" fmla="*/ 1 h 379"/>
                <a:gd name="T48" fmla="*/ 1 w 323"/>
                <a:gd name="T49" fmla="*/ 1 h 379"/>
                <a:gd name="T50" fmla="*/ 1 w 323"/>
                <a:gd name="T51" fmla="*/ 1 h 379"/>
                <a:gd name="T52" fmla="*/ 0 w 323"/>
                <a:gd name="T53" fmla="*/ 1 h 379"/>
                <a:gd name="T54" fmla="*/ 0 w 323"/>
                <a:gd name="T55" fmla="*/ 1 h 379"/>
                <a:gd name="T56" fmla="*/ 0 w 323"/>
                <a:gd name="T57" fmla="*/ 1 h 379"/>
                <a:gd name="T58" fmla="*/ 0 w 323"/>
                <a:gd name="T59" fmla="*/ 1 h 379"/>
                <a:gd name="T60" fmla="*/ 0 w 323"/>
                <a:gd name="T61" fmla="*/ 1 h 379"/>
                <a:gd name="T62" fmla="*/ 0 w 323"/>
                <a:gd name="T63" fmla="*/ 1 h 379"/>
                <a:gd name="T64" fmla="*/ 0 w 323"/>
                <a:gd name="T65" fmla="*/ 1 h 379"/>
                <a:gd name="T66" fmla="*/ 0 w 323"/>
                <a:gd name="T67" fmla="*/ 1 h 379"/>
                <a:gd name="T68" fmla="*/ 0 w 323"/>
                <a:gd name="T69" fmla="*/ 0 h 379"/>
                <a:gd name="T70" fmla="*/ 0 w 323"/>
                <a:gd name="T71" fmla="*/ 0 h 379"/>
                <a:gd name="T72" fmla="*/ 1 w 323"/>
                <a:gd name="T73" fmla="*/ 0 h 379"/>
                <a:gd name="T74" fmla="*/ 1 w 323"/>
                <a:gd name="T75" fmla="*/ 0 h 379"/>
                <a:gd name="T76" fmla="*/ 1 w 323"/>
                <a:gd name="T77" fmla="*/ 0 h 379"/>
                <a:gd name="T78" fmla="*/ 1 w 323"/>
                <a:gd name="T79" fmla="*/ 0 h 379"/>
                <a:gd name="T80" fmla="*/ 1 w 323"/>
                <a:gd name="T81" fmla="*/ 0 h 379"/>
                <a:gd name="T82" fmla="*/ 1 w 323"/>
                <a:gd name="T83" fmla="*/ 0 h 379"/>
                <a:gd name="T84" fmla="*/ 1 w 323"/>
                <a:gd name="T85" fmla="*/ 0 h 379"/>
                <a:gd name="T86" fmla="*/ 1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8" name="Freeform 608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1 w 282"/>
                <a:gd name="T1" fmla="*/ 0 h 253"/>
                <a:gd name="T2" fmla="*/ 1 w 282"/>
                <a:gd name="T3" fmla="*/ 0 h 253"/>
                <a:gd name="T4" fmla="*/ 1 w 282"/>
                <a:gd name="T5" fmla="*/ 0 h 253"/>
                <a:gd name="T6" fmla="*/ 1 w 282"/>
                <a:gd name="T7" fmla="*/ 0 h 253"/>
                <a:gd name="T8" fmla="*/ 1 w 282"/>
                <a:gd name="T9" fmla="*/ 1 h 253"/>
                <a:gd name="T10" fmla="*/ 1 w 282"/>
                <a:gd name="T11" fmla="*/ 1 h 253"/>
                <a:gd name="T12" fmla="*/ 1 w 282"/>
                <a:gd name="T13" fmla="*/ 1 h 253"/>
                <a:gd name="T14" fmla="*/ 1 w 282"/>
                <a:gd name="T15" fmla="*/ 1 h 253"/>
                <a:gd name="T16" fmla="*/ 1 w 282"/>
                <a:gd name="T17" fmla="*/ 1 h 253"/>
                <a:gd name="T18" fmla="*/ 1 w 282"/>
                <a:gd name="T19" fmla="*/ 1 h 253"/>
                <a:gd name="T20" fmla="*/ 1 w 282"/>
                <a:gd name="T21" fmla="*/ 1 h 253"/>
                <a:gd name="T22" fmla="*/ 1 w 282"/>
                <a:gd name="T23" fmla="*/ 1 h 253"/>
                <a:gd name="T24" fmla="*/ 1 w 282"/>
                <a:gd name="T25" fmla="*/ 1 h 253"/>
                <a:gd name="T26" fmla="*/ 1 w 282"/>
                <a:gd name="T27" fmla="*/ 1 h 253"/>
                <a:gd name="T28" fmla="*/ 1 w 282"/>
                <a:gd name="T29" fmla="*/ 1 h 253"/>
                <a:gd name="T30" fmla="*/ 1 w 282"/>
                <a:gd name="T31" fmla="*/ 1 h 253"/>
                <a:gd name="T32" fmla="*/ 1 w 282"/>
                <a:gd name="T33" fmla="*/ 1 h 253"/>
                <a:gd name="T34" fmla="*/ 1 w 282"/>
                <a:gd name="T35" fmla="*/ 1 h 253"/>
                <a:gd name="T36" fmla="*/ 1 w 282"/>
                <a:gd name="T37" fmla="*/ 1 h 253"/>
                <a:gd name="T38" fmla="*/ 1 w 282"/>
                <a:gd name="T39" fmla="*/ 1 h 253"/>
                <a:gd name="T40" fmla="*/ 1 w 282"/>
                <a:gd name="T41" fmla="*/ 1 h 253"/>
                <a:gd name="T42" fmla="*/ 1 w 282"/>
                <a:gd name="T43" fmla="*/ 1 h 253"/>
                <a:gd name="T44" fmla="*/ 1 w 282"/>
                <a:gd name="T45" fmla="*/ 1 h 253"/>
                <a:gd name="T46" fmla="*/ 1 w 282"/>
                <a:gd name="T47" fmla="*/ 1 h 253"/>
                <a:gd name="T48" fmla="*/ 1 w 282"/>
                <a:gd name="T49" fmla="*/ 1 h 253"/>
                <a:gd name="T50" fmla="*/ 1 w 282"/>
                <a:gd name="T51" fmla="*/ 1 h 253"/>
                <a:gd name="T52" fmla="*/ 1 w 282"/>
                <a:gd name="T53" fmla="*/ 0 h 253"/>
                <a:gd name="T54" fmla="*/ 1 w 282"/>
                <a:gd name="T55" fmla="*/ 0 h 253"/>
                <a:gd name="T56" fmla="*/ 1 w 282"/>
                <a:gd name="T57" fmla="*/ 0 h 253"/>
                <a:gd name="T58" fmla="*/ 1 w 282"/>
                <a:gd name="T59" fmla="*/ 0 h 253"/>
                <a:gd name="T60" fmla="*/ 1 w 282"/>
                <a:gd name="T61" fmla="*/ 0 h 253"/>
                <a:gd name="T62" fmla="*/ 1 w 282"/>
                <a:gd name="T63" fmla="*/ 0 h 253"/>
                <a:gd name="T64" fmla="*/ 1 w 282"/>
                <a:gd name="T65" fmla="*/ 0 h 253"/>
                <a:gd name="T66" fmla="*/ 1 w 282"/>
                <a:gd name="T67" fmla="*/ 0 h 253"/>
                <a:gd name="T68" fmla="*/ 1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1 w 282"/>
                <a:gd name="T107" fmla="*/ 0 h 253"/>
                <a:gd name="T108" fmla="*/ 1 w 282"/>
                <a:gd name="T109" fmla="*/ 0 h 253"/>
                <a:gd name="T110" fmla="*/ 1 w 282"/>
                <a:gd name="T111" fmla="*/ 0 h 253"/>
                <a:gd name="T112" fmla="*/ 1 w 282"/>
                <a:gd name="T113" fmla="*/ 0 h 253"/>
                <a:gd name="T114" fmla="*/ 1 w 282"/>
                <a:gd name="T115" fmla="*/ 0 h 253"/>
                <a:gd name="T116" fmla="*/ 1 w 282"/>
                <a:gd name="T117" fmla="*/ 0 h 253"/>
                <a:gd name="T118" fmla="*/ 1 w 282"/>
                <a:gd name="T119" fmla="*/ 0 h 253"/>
                <a:gd name="T120" fmla="*/ 1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9" name="Freeform 609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1 h 236"/>
                <a:gd name="T4" fmla="*/ 0 w 115"/>
                <a:gd name="T5" fmla="*/ 1 h 236"/>
                <a:gd name="T6" fmla="*/ 0 w 115"/>
                <a:gd name="T7" fmla="*/ 1 h 236"/>
                <a:gd name="T8" fmla="*/ 0 w 115"/>
                <a:gd name="T9" fmla="*/ 1 h 236"/>
                <a:gd name="T10" fmla="*/ 0 w 115"/>
                <a:gd name="T11" fmla="*/ 1 h 236"/>
                <a:gd name="T12" fmla="*/ 0 w 115"/>
                <a:gd name="T13" fmla="*/ 1 h 236"/>
                <a:gd name="T14" fmla="*/ 0 w 115"/>
                <a:gd name="T15" fmla="*/ 1 h 236"/>
                <a:gd name="T16" fmla="*/ 0 w 115"/>
                <a:gd name="T17" fmla="*/ 1 h 236"/>
                <a:gd name="T18" fmla="*/ 0 w 115"/>
                <a:gd name="T19" fmla="*/ 1 h 236"/>
                <a:gd name="T20" fmla="*/ 0 w 115"/>
                <a:gd name="T21" fmla="*/ 1 h 236"/>
                <a:gd name="T22" fmla="*/ 0 w 115"/>
                <a:gd name="T23" fmla="*/ 1 h 236"/>
                <a:gd name="T24" fmla="*/ 0 w 115"/>
                <a:gd name="T25" fmla="*/ 1 h 236"/>
                <a:gd name="T26" fmla="*/ 0 w 115"/>
                <a:gd name="T27" fmla="*/ 1 h 236"/>
                <a:gd name="T28" fmla="*/ 0 w 115"/>
                <a:gd name="T29" fmla="*/ 1 h 236"/>
                <a:gd name="T30" fmla="*/ 0 w 115"/>
                <a:gd name="T31" fmla="*/ 1 h 236"/>
                <a:gd name="T32" fmla="*/ 0 w 115"/>
                <a:gd name="T33" fmla="*/ 1 h 236"/>
                <a:gd name="T34" fmla="*/ 0 w 115"/>
                <a:gd name="T35" fmla="*/ 1 h 236"/>
                <a:gd name="T36" fmla="*/ 0 w 115"/>
                <a:gd name="T37" fmla="*/ 1 h 236"/>
                <a:gd name="T38" fmla="*/ 0 w 115"/>
                <a:gd name="T39" fmla="*/ 1 h 236"/>
                <a:gd name="T40" fmla="*/ 0 w 115"/>
                <a:gd name="T41" fmla="*/ 1 h 236"/>
                <a:gd name="T42" fmla="*/ 0 w 115"/>
                <a:gd name="T43" fmla="*/ 1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0" name="Freeform 610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1 w 245"/>
                <a:gd name="T1" fmla="*/ 1 h 310"/>
                <a:gd name="T2" fmla="*/ 1 w 245"/>
                <a:gd name="T3" fmla="*/ 1 h 310"/>
                <a:gd name="T4" fmla="*/ 1 w 245"/>
                <a:gd name="T5" fmla="*/ 1 h 310"/>
                <a:gd name="T6" fmla="*/ 1 w 245"/>
                <a:gd name="T7" fmla="*/ 1 h 310"/>
                <a:gd name="T8" fmla="*/ 1 w 245"/>
                <a:gd name="T9" fmla="*/ 1 h 310"/>
                <a:gd name="T10" fmla="*/ 1 w 245"/>
                <a:gd name="T11" fmla="*/ 1 h 310"/>
                <a:gd name="T12" fmla="*/ 1 w 245"/>
                <a:gd name="T13" fmla="*/ 1 h 310"/>
                <a:gd name="T14" fmla="*/ 1 w 245"/>
                <a:gd name="T15" fmla="*/ 1 h 310"/>
                <a:gd name="T16" fmla="*/ 1 w 245"/>
                <a:gd name="T17" fmla="*/ 1 h 310"/>
                <a:gd name="T18" fmla="*/ 1 w 245"/>
                <a:gd name="T19" fmla="*/ 1 h 310"/>
                <a:gd name="T20" fmla="*/ 1 w 245"/>
                <a:gd name="T21" fmla="*/ 1 h 310"/>
                <a:gd name="T22" fmla="*/ 1 w 245"/>
                <a:gd name="T23" fmla="*/ 2 h 310"/>
                <a:gd name="T24" fmla="*/ 1 w 245"/>
                <a:gd name="T25" fmla="*/ 2 h 310"/>
                <a:gd name="T26" fmla="*/ 1 w 245"/>
                <a:gd name="T27" fmla="*/ 2 h 310"/>
                <a:gd name="T28" fmla="*/ 1 w 245"/>
                <a:gd name="T29" fmla="*/ 1 h 310"/>
                <a:gd name="T30" fmla="*/ 1 w 245"/>
                <a:gd name="T31" fmla="*/ 1 h 310"/>
                <a:gd name="T32" fmla="*/ 1 w 245"/>
                <a:gd name="T33" fmla="*/ 1 h 310"/>
                <a:gd name="T34" fmla="*/ 1 w 245"/>
                <a:gd name="T35" fmla="*/ 1 h 310"/>
                <a:gd name="T36" fmla="*/ 1 w 245"/>
                <a:gd name="T37" fmla="*/ 1 h 310"/>
                <a:gd name="T38" fmla="*/ 1 w 245"/>
                <a:gd name="T39" fmla="*/ 1 h 310"/>
                <a:gd name="T40" fmla="*/ 1 w 245"/>
                <a:gd name="T41" fmla="*/ 1 h 310"/>
                <a:gd name="T42" fmla="*/ 1 w 245"/>
                <a:gd name="T43" fmla="*/ 1 h 310"/>
                <a:gd name="T44" fmla="*/ 1 w 245"/>
                <a:gd name="T45" fmla="*/ 0 h 310"/>
                <a:gd name="T46" fmla="*/ 1 w 245"/>
                <a:gd name="T47" fmla="*/ 0 h 310"/>
                <a:gd name="T48" fmla="*/ 1 w 245"/>
                <a:gd name="T49" fmla="*/ 0 h 310"/>
                <a:gd name="T50" fmla="*/ 1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1 w 245"/>
                <a:gd name="T69" fmla="*/ 0 h 310"/>
                <a:gd name="T70" fmla="*/ 1 w 245"/>
                <a:gd name="T71" fmla="*/ 0 h 310"/>
                <a:gd name="T72" fmla="*/ 1 w 245"/>
                <a:gd name="T73" fmla="*/ 1 h 310"/>
                <a:gd name="T74" fmla="*/ 1 w 245"/>
                <a:gd name="T75" fmla="*/ 1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1" name="Freeform 611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77" name="Group 613"/>
          <p:cNvGrpSpPr>
            <a:grpSpLocks/>
          </p:cNvGrpSpPr>
          <p:nvPr/>
        </p:nvGrpSpPr>
        <p:grpSpPr bwMode="auto">
          <a:xfrm>
            <a:off x="6400800" y="1457325"/>
            <a:ext cx="814388" cy="854075"/>
            <a:chOff x="4180" y="744"/>
            <a:chExt cx="513" cy="538"/>
          </a:xfrm>
        </p:grpSpPr>
        <p:sp>
          <p:nvSpPr>
            <p:cNvPr id="2227" name="Rectangle 61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8" name="Rectangle 61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9" name="Rectangle 61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0" name="Text Box 61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31" name="Line 61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" name="Line 61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3" name="Line 62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78" name="Group 245"/>
          <p:cNvGrpSpPr>
            <a:grpSpLocks/>
          </p:cNvGrpSpPr>
          <p:nvPr/>
        </p:nvGrpSpPr>
        <p:grpSpPr bwMode="auto">
          <a:xfrm>
            <a:off x="5410200" y="2676525"/>
            <a:ext cx="814388" cy="701675"/>
            <a:chOff x="2923" y="3345"/>
            <a:chExt cx="513" cy="442"/>
          </a:xfrm>
        </p:grpSpPr>
        <p:sp>
          <p:nvSpPr>
            <p:cNvPr id="2222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5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6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79" name="Group 637"/>
          <p:cNvGrpSpPr>
            <a:grpSpLocks/>
          </p:cNvGrpSpPr>
          <p:nvPr/>
        </p:nvGrpSpPr>
        <p:grpSpPr bwMode="auto">
          <a:xfrm>
            <a:off x="7132638" y="4673600"/>
            <a:ext cx="814387" cy="701675"/>
            <a:chOff x="2923" y="3345"/>
            <a:chExt cx="513" cy="442"/>
          </a:xfrm>
        </p:grpSpPr>
        <p:sp>
          <p:nvSpPr>
            <p:cNvPr id="2217" name="Rectangle 63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8" name="Rectangle 63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9" name="Text Box 64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20" name="Line 64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1" name="Line 64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0" name="Group 643"/>
          <p:cNvGrpSpPr>
            <a:grpSpLocks/>
          </p:cNvGrpSpPr>
          <p:nvPr/>
        </p:nvGrpSpPr>
        <p:grpSpPr bwMode="auto">
          <a:xfrm>
            <a:off x="6400800" y="4325938"/>
            <a:ext cx="814388" cy="701675"/>
            <a:chOff x="2923" y="3345"/>
            <a:chExt cx="513" cy="442"/>
          </a:xfrm>
        </p:grpSpPr>
        <p:sp>
          <p:nvSpPr>
            <p:cNvPr id="2212" name="Rectangle 64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3" name="Rectangle 64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" name="Text Box 64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5" name="Line 64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6" name="Line 64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1" name="Group 649"/>
          <p:cNvGrpSpPr>
            <a:grpSpLocks/>
          </p:cNvGrpSpPr>
          <p:nvPr/>
        </p:nvGrpSpPr>
        <p:grpSpPr bwMode="auto">
          <a:xfrm>
            <a:off x="6942138" y="3852863"/>
            <a:ext cx="814387" cy="701675"/>
            <a:chOff x="2923" y="3345"/>
            <a:chExt cx="513" cy="442"/>
          </a:xfrm>
        </p:grpSpPr>
        <p:sp>
          <p:nvSpPr>
            <p:cNvPr id="2207" name="Rectangle 65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8" name="Rectangle 65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9" name="Text Box 65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10" name="Line 65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1" name="Line 65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2" name="Group 655"/>
          <p:cNvGrpSpPr>
            <a:grpSpLocks/>
          </p:cNvGrpSpPr>
          <p:nvPr/>
        </p:nvGrpSpPr>
        <p:grpSpPr bwMode="auto">
          <a:xfrm>
            <a:off x="6248400" y="3286125"/>
            <a:ext cx="814388" cy="701675"/>
            <a:chOff x="2923" y="3345"/>
            <a:chExt cx="513" cy="442"/>
          </a:xfrm>
        </p:grpSpPr>
        <p:sp>
          <p:nvSpPr>
            <p:cNvPr id="2202" name="Rectangle 65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3" name="Rectangle 65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4" name="Text Box 65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5" name="Line 65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6" name="Line 66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3" name="Group 661"/>
          <p:cNvGrpSpPr>
            <a:grpSpLocks/>
          </p:cNvGrpSpPr>
          <p:nvPr/>
        </p:nvGrpSpPr>
        <p:grpSpPr bwMode="auto">
          <a:xfrm>
            <a:off x="6775450" y="2543175"/>
            <a:ext cx="814388" cy="701675"/>
            <a:chOff x="2923" y="3345"/>
            <a:chExt cx="513" cy="442"/>
          </a:xfrm>
        </p:grpSpPr>
        <p:sp>
          <p:nvSpPr>
            <p:cNvPr id="219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0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4" name="Group 623"/>
          <p:cNvGrpSpPr>
            <a:grpSpLocks/>
          </p:cNvGrpSpPr>
          <p:nvPr/>
        </p:nvGrpSpPr>
        <p:grpSpPr bwMode="auto">
          <a:xfrm>
            <a:off x="8153400" y="4657725"/>
            <a:ext cx="814388" cy="854075"/>
            <a:chOff x="4180" y="744"/>
            <a:chExt cx="513" cy="538"/>
          </a:xfrm>
        </p:grpSpPr>
        <p:sp>
          <p:nvSpPr>
            <p:cNvPr id="2190" name="Rectangle 6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" name="Rectangle 6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" name="Rectangle 6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" name="Text Box 6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application</a:t>
              </a:r>
            </a:p>
            <a:p>
              <a:r>
                <a:rPr lang="en-US" sz="1000">
                  <a:solidFill>
                    <a:schemeClr val="bg1"/>
                  </a:solidFill>
                </a:rPr>
                <a:t>transport</a:t>
              </a:r>
              <a:endParaRPr lang="en-US" sz="1000"/>
            </a:p>
            <a:p>
              <a:r>
                <a:rPr lang="en-US" sz="1000"/>
                <a:t>network</a:t>
              </a:r>
            </a:p>
            <a:p>
              <a:r>
                <a:rPr lang="en-US" sz="1000"/>
                <a:t>data link</a:t>
              </a:r>
            </a:p>
            <a:p>
              <a:r>
                <a:rPr lang="en-US" sz="1000"/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4" name="Line 6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5" name="Line 6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6" name="Line 6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5" name="Group 632"/>
          <p:cNvGrpSpPr>
            <a:grpSpLocks/>
          </p:cNvGrpSpPr>
          <p:nvPr/>
        </p:nvGrpSpPr>
        <p:grpSpPr bwMode="auto">
          <a:xfrm rot="3750715">
            <a:off x="6123782" y="3132931"/>
            <a:ext cx="3544888" cy="434975"/>
            <a:chOff x="2937" y="3579"/>
            <a:chExt cx="2382" cy="274"/>
          </a:xfrm>
        </p:grpSpPr>
        <p:sp>
          <p:nvSpPr>
            <p:cNvPr id="2186" name="Rectangle 633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7" name="Text Box 634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logical end-end transport</a:t>
              </a:r>
              <a:endParaRPr lang="en-US"/>
            </a:p>
          </p:txBody>
        </p:sp>
        <p:sp>
          <p:nvSpPr>
            <p:cNvPr id="2188" name="Freeform 635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9" name="Freeform 636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Multiplexing/</a:t>
            </a:r>
            <a:r>
              <a:rPr lang="en-US" dirty="0" err="1" smtClean="0"/>
              <a:t>Demultiplexing</a:t>
            </a:r>
            <a:endParaRPr lang="en-US" dirty="0" smtClean="0"/>
          </a:p>
        </p:txBody>
      </p:sp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0F95CE-FF3E-49FD-8535-8B8AFCA7132C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27653" name="Group 56"/>
          <p:cNvGrpSpPr>
            <a:grpSpLocks/>
          </p:cNvGrpSpPr>
          <p:nvPr/>
        </p:nvGrpSpPr>
        <p:grpSpPr bwMode="auto">
          <a:xfrm>
            <a:off x="1219200" y="1219200"/>
            <a:ext cx="7508875" cy="5145088"/>
            <a:chOff x="444500" y="1219200"/>
            <a:chExt cx="8270875" cy="5145088"/>
          </a:xfrm>
        </p:grpSpPr>
        <p:sp>
          <p:nvSpPr>
            <p:cNvPr id="27654" name="Rectangle 11"/>
            <p:cNvSpPr>
              <a:spLocks noChangeArrowheads="1"/>
            </p:cNvSpPr>
            <p:nvPr/>
          </p:nvSpPr>
          <p:spPr bwMode="auto">
            <a:xfrm>
              <a:off x="685800" y="3508375"/>
              <a:ext cx="2001838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application</a:t>
              </a:r>
            </a:p>
          </p:txBody>
        </p:sp>
        <p:sp>
          <p:nvSpPr>
            <p:cNvPr id="27655" name="Rectangle 12"/>
            <p:cNvSpPr>
              <a:spLocks noChangeArrowheads="1"/>
            </p:cNvSpPr>
            <p:nvPr/>
          </p:nvSpPr>
          <p:spPr bwMode="auto">
            <a:xfrm>
              <a:off x="685800" y="3984625"/>
              <a:ext cx="2001838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transport</a:t>
              </a:r>
            </a:p>
          </p:txBody>
        </p:sp>
        <p:sp>
          <p:nvSpPr>
            <p:cNvPr id="27656" name="Rectangle 13"/>
            <p:cNvSpPr>
              <a:spLocks noChangeArrowheads="1"/>
            </p:cNvSpPr>
            <p:nvPr/>
          </p:nvSpPr>
          <p:spPr bwMode="auto">
            <a:xfrm>
              <a:off x="685800" y="4460875"/>
              <a:ext cx="2001838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network</a:t>
              </a:r>
            </a:p>
          </p:txBody>
        </p:sp>
        <p:sp>
          <p:nvSpPr>
            <p:cNvPr id="27657" name="Rectangle 14"/>
            <p:cNvSpPr>
              <a:spLocks noChangeArrowheads="1"/>
            </p:cNvSpPr>
            <p:nvPr/>
          </p:nvSpPr>
          <p:spPr bwMode="auto">
            <a:xfrm>
              <a:off x="685800" y="4937125"/>
              <a:ext cx="2001838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link</a:t>
              </a:r>
            </a:p>
          </p:txBody>
        </p:sp>
        <p:sp>
          <p:nvSpPr>
            <p:cNvPr id="27658" name="Rectangle 15"/>
            <p:cNvSpPr>
              <a:spLocks noChangeArrowheads="1"/>
            </p:cNvSpPr>
            <p:nvPr/>
          </p:nvSpPr>
          <p:spPr bwMode="auto">
            <a:xfrm>
              <a:off x="685800" y="5413375"/>
              <a:ext cx="2001838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physical</a:t>
              </a:r>
            </a:p>
          </p:txBody>
        </p:sp>
        <p:sp>
          <p:nvSpPr>
            <p:cNvPr id="27659" name="Rectangle 18"/>
            <p:cNvSpPr>
              <a:spLocks noChangeArrowheads="1"/>
            </p:cNvSpPr>
            <p:nvPr/>
          </p:nvSpPr>
          <p:spPr bwMode="auto">
            <a:xfrm>
              <a:off x="3319463" y="3852863"/>
              <a:ext cx="598487" cy="195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Oval 19"/>
            <p:cNvSpPr>
              <a:spLocks noChangeArrowheads="1"/>
            </p:cNvSpPr>
            <p:nvPr/>
          </p:nvSpPr>
          <p:spPr bwMode="auto">
            <a:xfrm>
              <a:off x="3319463" y="3548063"/>
              <a:ext cx="598487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P1</a:t>
              </a:r>
            </a:p>
          </p:txBody>
        </p:sp>
        <p:sp>
          <p:nvSpPr>
            <p:cNvPr id="27661" name="Rectangle 24"/>
            <p:cNvSpPr>
              <a:spLocks noChangeArrowheads="1"/>
            </p:cNvSpPr>
            <p:nvPr/>
          </p:nvSpPr>
          <p:spPr bwMode="auto">
            <a:xfrm>
              <a:off x="6615113" y="3429000"/>
              <a:ext cx="2001837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/>
                <a:t>application</a:t>
              </a:r>
            </a:p>
          </p:txBody>
        </p:sp>
        <p:sp>
          <p:nvSpPr>
            <p:cNvPr id="27662" name="Rectangle 25"/>
            <p:cNvSpPr>
              <a:spLocks noChangeArrowheads="1"/>
            </p:cNvSpPr>
            <p:nvPr/>
          </p:nvSpPr>
          <p:spPr bwMode="auto">
            <a:xfrm>
              <a:off x="6615113" y="3905250"/>
              <a:ext cx="2001837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/>
                <a:t>transport</a:t>
              </a:r>
            </a:p>
          </p:txBody>
        </p:sp>
        <p:sp>
          <p:nvSpPr>
            <p:cNvPr id="27663" name="Rectangle 26"/>
            <p:cNvSpPr>
              <a:spLocks noChangeArrowheads="1"/>
            </p:cNvSpPr>
            <p:nvPr/>
          </p:nvSpPr>
          <p:spPr bwMode="auto">
            <a:xfrm>
              <a:off x="6615113" y="4381500"/>
              <a:ext cx="2001837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/>
                <a:t>network</a:t>
              </a:r>
            </a:p>
          </p:txBody>
        </p:sp>
        <p:sp>
          <p:nvSpPr>
            <p:cNvPr id="27664" name="Rectangle 27"/>
            <p:cNvSpPr>
              <a:spLocks noChangeArrowheads="1"/>
            </p:cNvSpPr>
            <p:nvPr/>
          </p:nvSpPr>
          <p:spPr bwMode="auto">
            <a:xfrm>
              <a:off x="6615113" y="4857750"/>
              <a:ext cx="2001837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/>
                <a:t>link</a:t>
              </a:r>
            </a:p>
          </p:txBody>
        </p:sp>
        <p:sp>
          <p:nvSpPr>
            <p:cNvPr id="27665" name="Rectangle 28"/>
            <p:cNvSpPr>
              <a:spLocks noChangeArrowheads="1"/>
            </p:cNvSpPr>
            <p:nvPr/>
          </p:nvSpPr>
          <p:spPr bwMode="auto">
            <a:xfrm>
              <a:off x="6615113" y="5334000"/>
              <a:ext cx="2001837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/>
                <a:t>physical</a:t>
              </a:r>
            </a:p>
          </p:txBody>
        </p:sp>
        <p:sp>
          <p:nvSpPr>
            <p:cNvPr id="27666" name="Rectangle 30"/>
            <p:cNvSpPr>
              <a:spLocks noChangeArrowheads="1"/>
            </p:cNvSpPr>
            <p:nvPr/>
          </p:nvSpPr>
          <p:spPr bwMode="auto">
            <a:xfrm>
              <a:off x="3287713" y="3508375"/>
              <a:ext cx="2735262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application</a:t>
              </a:r>
            </a:p>
          </p:txBody>
        </p:sp>
        <p:sp>
          <p:nvSpPr>
            <p:cNvPr id="27667" name="Rectangle 31"/>
            <p:cNvSpPr>
              <a:spLocks noChangeArrowheads="1"/>
            </p:cNvSpPr>
            <p:nvPr/>
          </p:nvSpPr>
          <p:spPr bwMode="auto">
            <a:xfrm>
              <a:off x="3287713" y="3984625"/>
              <a:ext cx="2735262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transport</a:t>
              </a:r>
            </a:p>
          </p:txBody>
        </p:sp>
        <p:sp>
          <p:nvSpPr>
            <p:cNvPr id="27668" name="Rectangle 32"/>
            <p:cNvSpPr>
              <a:spLocks noChangeArrowheads="1"/>
            </p:cNvSpPr>
            <p:nvPr/>
          </p:nvSpPr>
          <p:spPr bwMode="auto">
            <a:xfrm>
              <a:off x="3287713" y="4460875"/>
              <a:ext cx="2735262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network</a:t>
              </a:r>
            </a:p>
          </p:txBody>
        </p:sp>
        <p:sp>
          <p:nvSpPr>
            <p:cNvPr id="27669" name="Rectangle 33"/>
            <p:cNvSpPr>
              <a:spLocks noChangeArrowheads="1"/>
            </p:cNvSpPr>
            <p:nvPr/>
          </p:nvSpPr>
          <p:spPr bwMode="auto">
            <a:xfrm>
              <a:off x="3287713" y="4937125"/>
              <a:ext cx="2735262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link</a:t>
              </a:r>
            </a:p>
          </p:txBody>
        </p:sp>
        <p:sp>
          <p:nvSpPr>
            <p:cNvPr id="27670" name="Rectangle 34"/>
            <p:cNvSpPr>
              <a:spLocks noChangeArrowheads="1"/>
            </p:cNvSpPr>
            <p:nvPr/>
          </p:nvSpPr>
          <p:spPr bwMode="auto">
            <a:xfrm>
              <a:off x="3287713" y="5413375"/>
              <a:ext cx="2735262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physical</a:t>
              </a:r>
            </a:p>
          </p:txBody>
        </p:sp>
        <p:sp>
          <p:nvSpPr>
            <p:cNvPr id="27671" name="Rectangle 36"/>
            <p:cNvSpPr>
              <a:spLocks noChangeArrowheads="1"/>
            </p:cNvSpPr>
            <p:nvPr/>
          </p:nvSpPr>
          <p:spPr bwMode="auto">
            <a:xfrm>
              <a:off x="5314950" y="3859213"/>
              <a:ext cx="598488" cy="195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37"/>
            <p:cNvSpPr>
              <a:spLocks noChangeArrowheads="1"/>
            </p:cNvSpPr>
            <p:nvPr/>
          </p:nvSpPr>
          <p:spPr bwMode="auto">
            <a:xfrm>
              <a:off x="5314950" y="3554413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P2</a:t>
              </a:r>
            </a:p>
          </p:txBody>
        </p:sp>
        <p:sp>
          <p:nvSpPr>
            <p:cNvPr id="27673" name="Rectangle 39"/>
            <p:cNvSpPr>
              <a:spLocks noChangeArrowheads="1"/>
            </p:cNvSpPr>
            <p:nvPr/>
          </p:nvSpPr>
          <p:spPr bwMode="auto">
            <a:xfrm>
              <a:off x="1944688" y="3883025"/>
              <a:ext cx="598487" cy="195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40"/>
            <p:cNvSpPr>
              <a:spLocks noChangeArrowheads="1"/>
            </p:cNvSpPr>
            <p:nvPr/>
          </p:nvSpPr>
          <p:spPr bwMode="auto">
            <a:xfrm>
              <a:off x="1944688" y="3578225"/>
              <a:ext cx="598487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P3</a:t>
              </a:r>
            </a:p>
          </p:txBody>
        </p:sp>
        <p:sp>
          <p:nvSpPr>
            <p:cNvPr id="27675" name="Rectangle 42"/>
            <p:cNvSpPr>
              <a:spLocks noChangeArrowheads="1"/>
            </p:cNvSpPr>
            <p:nvPr/>
          </p:nvSpPr>
          <p:spPr bwMode="auto">
            <a:xfrm>
              <a:off x="6718300" y="3797300"/>
              <a:ext cx="598488" cy="195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43"/>
            <p:cNvSpPr>
              <a:spLocks noChangeArrowheads="1"/>
            </p:cNvSpPr>
            <p:nvPr/>
          </p:nvSpPr>
          <p:spPr bwMode="auto">
            <a:xfrm>
              <a:off x="6718300" y="3492500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P4</a:t>
              </a:r>
            </a:p>
          </p:txBody>
        </p:sp>
        <p:sp>
          <p:nvSpPr>
            <p:cNvPr id="27677" name="Rectangle 45"/>
            <p:cNvSpPr>
              <a:spLocks noChangeArrowheads="1"/>
            </p:cNvSpPr>
            <p:nvPr/>
          </p:nvSpPr>
          <p:spPr bwMode="auto">
            <a:xfrm>
              <a:off x="3381375" y="3889375"/>
              <a:ext cx="598488" cy="195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46"/>
            <p:cNvSpPr>
              <a:spLocks noChangeArrowheads="1"/>
            </p:cNvSpPr>
            <p:nvPr/>
          </p:nvSpPr>
          <p:spPr bwMode="auto">
            <a:xfrm>
              <a:off x="3381375" y="3584575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P1</a:t>
              </a:r>
            </a:p>
          </p:txBody>
        </p:sp>
        <p:sp>
          <p:nvSpPr>
            <p:cNvPr id="27679" name="Text Box 47"/>
            <p:cNvSpPr txBox="1">
              <a:spLocks noChangeArrowheads="1"/>
            </p:cNvSpPr>
            <p:nvPr/>
          </p:nvSpPr>
          <p:spPr bwMode="auto">
            <a:xfrm>
              <a:off x="1189038" y="5967413"/>
              <a:ext cx="8969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1</a:t>
              </a:r>
              <a:endParaRPr lang="en-US"/>
            </a:p>
          </p:txBody>
        </p:sp>
        <p:sp>
          <p:nvSpPr>
            <p:cNvPr id="27680" name="Text Box 48"/>
            <p:cNvSpPr txBox="1">
              <a:spLocks noChangeArrowheads="1"/>
            </p:cNvSpPr>
            <p:nvPr/>
          </p:nvSpPr>
          <p:spPr bwMode="auto">
            <a:xfrm>
              <a:off x="4195763" y="5954713"/>
              <a:ext cx="9382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7681" name="Text Box 49"/>
            <p:cNvSpPr txBox="1">
              <a:spLocks noChangeArrowheads="1"/>
            </p:cNvSpPr>
            <p:nvPr/>
          </p:nvSpPr>
          <p:spPr bwMode="auto">
            <a:xfrm>
              <a:off x="7224713" y="5832475"/>
              <a:ext cx="9382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host 3</a:t>
              </a:r>
            </a:p>
          </p:txBody>
        </p:sp>
        <p:grpSp>
          <p:nvGrpSpPr>
            <p:cNvPr id="27682" name="Group 87"/>
            <p:cNvGrpSpPr>
              <a:grpSpLocks/>
            </p:cNvGrpSpPr>
            <p:nvPr/>
          </p:nvGrpSpPr>
          <p:grpSpPr bwMode="auto">
            <a:xfrm>
              <a:off x="2308225" y="3983038"/>
              <a:ext cx="2263775" cy="1676400"/>
              <a:chOff x="1421" y="2509"/>
              <a:chExt cx="1426" cy="1056"/>
            </a:xfrm>
          </p:grpSpPr>
          <p:sp>
            <p:nvSpPr>
              <p:cNvPr id="27702" name="Line 57"/>
              <p:cNvSpPr>
                <a:spLocks noChangeShapeType="1"/>
              </p:cNvSpPr>
              <p:nvPr/>
            </p:nvSpPr>
            <p:spPr bwMode="auto">
              <a:xfrm>
                <a:off x="1421" y="2509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Freeform 58"/>
              <p:cNvSpPr>
                <a:spLocks/>
              </p:cNvSpPr>
              <p:nvPr/>
            </p:nvSpPr>
            <p:spPr bwMode="auto">
              <a:xfrm>
                <a:off x="2546" y="2563"/>
                <a:ext cx="286" cy="989"/>
              </a:xfrm>
              <a:custGeom>
                <a:avLst/>
                <a:gdLst>
                  <a:gd name="T0" fmla="*/ 286 w 286"/>
                  <a:gd name="T1" fmla="*/ 989 h 989"/>
                  <a:gd name="T2" fmla="*/ 284 w 286"/>
                  <a:gd name="T3" fmla="*/ 117 h 989"/>
                  <a:gd name="T4" fmla="*/ 0 w 286"/>
                  <a:gd name="T5" fmla="*/ 0 h 989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989"/>
                  <a:gd name="T11" fmla="*/ 286 w 286"/>
                  <a:gd name="T12" fmla="*/ 989 h 9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989">
                    <a:moveTo>
                      <a:pt x="286" y="989"/>
                    </a:moveTo>
                    <a:lnTo>
                      <a:pt x="284" y="11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4" name="Freeform 59"/>
              <p:cNvSpPr>
                <a:spLocks/>
              </p:cNvSpPr>
              <p:nvPr/>
            </p:nvSpPr>
            <p:spPr bwMode="auto">
              <a:xfrm>
                <a:off x="1421" y="3556"/>
                <a:ext cx="1426" cy="9"/>
              </a:xfrm>
              <a:custGeom>
                <a:avLst/>
                <a:gdLst>
                  <a:gd name="T0" fmla="*/ 0 w 1426"/>
                  <a:gd name="T1" fmla="*/ 9 h 9"/>
                  <a:gd name="T2" fmla="*/ 1426 w 1426"/>
                  <a:gd name="T3" fmla="*/ 0 h 9"/>
                  <a:gd name="T4" fmla="*/ 0 60000 65536"/>
                  <a:gd name="T5" fmla="*/ 0 60000 65536"/>
                  <a:gd name="T6" fmla="*/ 0 w 1426"/>
                  <a:gd name="T7" fmla="*/ 0 h 9"/>
                  <a:gd name="T8" fmla="*/ 1426 w 1426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26" h="9">
                    <a:moveTo>
                      <a:pt x="0" y="9"/>
                    </a:moveTo>
                    <a:lnTo>
                      <a:pt x="142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3" name="Rectangle 64"/>
            <p:cNvSpPr>
              <a:spLocks noChangeArrowheads="1"/>
            </p:cNvSpPr>
            <p:nvPr/>
          </p:nvSpPr>
          <p:spPr bwMode="auto">
            <a:xfrm>
              <a:off x="457200" y="2895600"/>
              <a:ext cx="598488" cy="195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65"/>
            <p:cNvSpPr>
              <a:spLocks noChangeArrowheads="1"/>
            </p:cNvSpPr>
            <p:nvPr/>
          </p:nvSpPr>
          <p:spPr bwMode="auto">
            <a:xfrm>
              <a:off x="2590800" y="2819400"/>
              <a:ext cx="598488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Text Box 67"/>
            <p:cNvSpPr txBox="1">
              <a:spLocks noChangeArrowheads="1"/>
            </p:cNvSpPr>
            <p:nvPr/>
          </p:nvSpPr>
          <p:spPr bwMode="auto">
            <a:xfrm>
              <a:off x="3276600" y="2819400"/>
              <a:ext cx="1073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process</a:t>
              </a:r>
            </a:p>
          </p:txBody>
        </p:sp>
        <p:sp>
          <p:nvSpPr>
            <p:cNvPr id="27686" name="Text Box 68"/>
            <p:cNvSpPr txBox="1">
              <a:spLocks noChangeArrowheads="1"/>
            </p:cNvSpPr>
            <p:nvPr/>
          </p:nvSpPr>
          <p:spPr bwMode="auto">
            <a:xfrm>
              <a:off x="1143000" y="2819400"/>
              <a:ext cx="9731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 socket</a:t>
              </a:r>
            </a:p>
          </p:txBody>
        </p:sp>
        <p:sp>
          <p:nvSpPr>
            <p:cNvPr id="27687" name="Text Box 72"/>
            <p:cNvSpPr txBox="1">
              <a:spLocks noChangeArrowheads="1"/>
            </p:cNvSpPr>
            <p:nvPr/>
          </p:nvSpPr>
          <p:spPr bwMode="auto">
            <a:xfrm>
              <a:off x="444500" y="1589088"/>
              <a:ext cx="176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688" name="Text Box 75"/>
            <p:cNvSpPr txBox="1">
              <a:spLocks noChangeArrowheads="1"/>
            </p:cNvSpPr>
            <p:nvPr/>
          </p:nvSpPr>
          <p:spPr bwMode="auto">
            <a:xfrm>
              <a:off x="468313" y="1366838"/>
              <a:ext cx="1762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689" name="Rectangle 76"/>
            <p:cNvSpPr>
              <a:spLocks noChangeArrowheads="1"/>
            </p:cNvSpPr>
            <p:nvPr/>
          </p:nvSpPr>
          <p:spPr bwMode="auto">
            <a:xfrm>
              <a:off x="444500" y="1524000"/>
              <a:ext cx="3808413" cy="1066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delivering received segments</a:t>
              </a:r>
            </a:p>
            <a:p>
              <a:r>
                <a:rPr lang="en-US"/>
                <a:t>to correct socket</a:t>
              </a:r>
            </a:p>
          </p:txBody>
        </p:sp>
        <p:grpSp>
          <p:nvGrpSpPr>
            <p:cNvPr id="27690" name="Group 77"/>
            <p:cNvGrpSpPr>
              <a:grpSpLocks/>
            </p:cNvGrpSpPr>
            <p:nvPr/>
          </p:nvGrpSpPr>
          <p:grpSpPr bwMode="auto">
            <a:xfrm>
              <a:off x="533400" y="1295400"/>
              <a:ext cx="3382963" cy="396875"/>
              <a:chOff x="1080" y="3713"/>
              <a:chExt cx="1712" cy="250"/>
            </a:xfrm>
          </p:grpSpPr>
          <p:sp>
            <p:nvSpPr>
              <p:cNvPr id="27700" name="Rectangle 7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1" name="Text Box 79"/>
              <p:cNvSpPr txBox="1">
                <a:spLocks noChangeArrowheads="1"/>
              </p:cNvSpPr>
              <p:nvPr/>
            </p:nvSpPr>
            <p:spPr bwMode="auto">
              <a:xfrm>
                <a:off x="1080" y="3713"/>
                <a:ext cx="1712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u="sng">
                    <a:solidFill>
                      <a:srgbClr val="FF0000"/>
                    </a:solidFill>
                  </a:rPr>
                  <a:t>Demultiplexing at rcv host:</a:t>
                </a:r>
              </a:p>
            </p:txBody>
          </p:sp>
        </p:grpSp>
        <p:sp>
          <p:nvSpPr>
            <p:cNvPr id="27691" name="Text Box 82"/>
            <p:cNvSpPr txBox="1">
              <a:spLocks noChangeArrowheads="1"/>
            </p:cNvSpPr>
            <p:nvPr/>
          </p:nvSpPr>
          <p:spPr bwMode="auto">
            <a:xfrm>
              <a:off x="5130800" y="1571625"/>
              <a:ext cx="3539401" cy="1231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gathering data from multiple</a:t>
              </a:r>
            </a:p>
            <a:p>
              <a:r>
                <a:rPr lang="en-US"/>
                <a:t>sockets, enveloping data with </a:t>
              </a:r>
            </a:p>
            <a:p>
              <a:r>
                <a:rPr lang="en-US"/>
                <a:t>header (later used for </a:t>
              </a:r>
            </a:p>
            <a:p>
              <a:r>
                <a:rPr lang="en-US"/>
                <a:t>demultiplexing)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7692" name="Rectangle 83"/>
            <p:cNvSpPr>
              <a:spLocks noChangeArrowheads="1"/>
            </p:cNvSpPr>
            <p:nvPr/>
          </p:nvSpPr>
          <p:spPr bwMode="auto">
            <a:xfrm>
              <a:off x="5105400" y="1506538"/>
              <a:ext cx="3609975" cy="14192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93" name="Group 84"/>
            <p:cNvGrpSpPr>
              <a:grpSpLocks/>
            </p:cNvGrpSpPr>
            <p:nvPr/>
          </p:nvGrpSpPr>
          <p:grpSpPr bwMode="auto">
            <a:xfrm>
              <a:off x="5257800" y="1219200"/>
              <a:ext cx="3257550" cy="396875"/>
              <a:chOff x="913" y="3713"/>
              <a:chExt cx="2052" cy="250"/>
            </a:xfrm>
          </p:grpSpPr>
          <p:sp>
            <p:nvSpPr>
              <p:cNvPr id="27698" name="Rectangle 85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86"/>
              <p:cNvSpPr txBox="1">
                <a:spLocks noChangeArrowheads="1"/>
              </p:cNvSpPr>
              <p:nvPr/>
            </p:nvSpPr>
            <p:spPr bwMode="auto">
              <a:xfrm>
                <a:off x="913" y="3713"/>
                <a:ext cx="2052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u="sng">
                    <a:solidFill>
                      <a:srgbClr val="FF0000"/>
                    </a:solidFill>
                  </a:rPr>
                  <a:t>Multiplexing at send host:</a:t>
                </a:r>
                <a:endParaRPr lang="en-US" sz="2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7694" name="Group 88"/>
            <p:cNvGrpSpPr>
              <a:grpSpLocks/>
            </p:cNvGrpSpPr>
            <p:nvPr/>
          </p:nvGrpSpPr>
          <p:grpSpPr bwMode="auto">
            <a:xfrm flipH="1">
              <a:off x="4648200" y="3962400"/>
              <a:ext cx="2263775" cy="1676400"/>
              <a:chOff x="1421" y="2509"/>
              <a:chExt cx="1426" cy="1056"/>
            </a:xfrm>
          </p:grpSpPr>
          <p:sp>
            <p:nvSpPr>
              <p:cNvPr id="27695" name="Line 89"/>
              <p:cNvSpPr>
                <a:spLocks noChangeShapeType="1"/>
              </p:cNvSpPr>
              <p:nvPr/>
            </p:nvSpPr>
            <p:spPr bwMode="auto">
              <a:xfrm>
                <a:off x="1421" y="2509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Freeform 90"/>
              <p:cNvSpPr>
                <a:spLocks/>
              </p:cNvSpPr>
              <p:nvPr/>
            </p:nvSpPr>
            <p:spPr bwMode="auto">
              <a:xfrm>
                <a:off x="2546" y="2563"/>
                <a:ext cx="286" cy="989"/>
              </a:xfrm>
              <a:custGeom>
                <a:avLst/>
                <a:gdLst>
                  <a:gd name="T0" fmla="*/ 286 w 286"/>
                  <a:gd name="T1" fmla="*/ 989 h 989"/>
                  <a:gd name="T2" fmla="*/ 284 w 286"/>
                  <a:gd name="T3" fmla="*/ 117 h 989"/>
                  <a:gd name="T4" fmla="*/ 0 w 286"/>
                  <a:gd name="T5" fmla="*/ 0 h 989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989"/>
                  <a:gd name="T11" fmla="*/ 286 w 286"/>
                  <a:gd name="T12" fmla="*/ 989 h 9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989">
                    <a:moveTo>
                      <a:pt x="286" y="989"/>
                    </a:moveTo>
                    <a:lnTo>
                      <a:pt x="284" y="11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Freeform 91"/>
              <p:cNvSpPr>
                <a:spLocks/>
              </p:cNvSpPr>
              <p:nvPr/>
            </p:nvSpPr>
            <p:spPr bwMode="auto">
              <a:xfrm>
                <a:off x="1421" y="3556"/>
                <a:ext cx="1426" cy="9"/>
              </a:xfrm>
              <a:custGeom>
                <a:avLst/>
                <a:gdLst>
                  <a:gd name="T0" fmla="*/ 0 w 1426"/>
                  <a:gd name="T1" fmla="*/ 9 h 9"/>
                  <a:gd name="T2" fmla="*/ 1426 w 1426"/>
                  <a:gd name="T3" fmla="*/ 0 h 9"/>
                  <a:gd name="T4" fmla="*/ 0 60000 65536"/>
                  <a:gd name="T5" fmla="*/ 0 60000 65536"/>
                  <a:gd name="T6" fmla="*/ 0 w 1426"/>
                  <a:gd name="T7" fmla="*/ 0 h 9"/>
                  <a:gd name="T8" fmla="*/ 1426 w 1426"/>
                  <a:gd name="T9" fmla="*/ 9 h 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26" h="9">
                    <a:moveTo>
                      <a:pt x="0" y="9"/>
                    </a:moveTo>
                    <a:lnTo>
                      <a:pt x="142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 smtClean="0"/>
              <a:t>Demultiplexing</a:t>
            </a:r>
            <a:endParaRPr lang="en-US" dirty="0" smtClean="0"/>
          </a:p>
        </p:txBody>
      </p:sp>
      <p:sp>
        <p:nvSpPr>
          <p:cNvPr id="28675" name="Rectangle 2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4508500" cy="4800600"/>
          </a:xfrm>
        </p:spPr>
        <p:txBody>
          <a:bodyPr/>
          <a:lstStyle/>
          <a:p>
            <a:r>
              <a:rPr lang="en-US" sz="1600" smtClean="0"/>
              <a:t>Host receives IP datagrams</a:t>
            </a:r>
          </a:p>
          <a:p>
            <a:pPr lvl="1"/>
            <a:r>
              <a:rPr lang="en-US" sz="1600" smtClean="0"/>
              <a:t>source IP address, destination IP address</a:t>
            </a:r>
          </a:p>
          <a:p>
            <a:pPr lvl="1"/>
            <a:r>
              <a:rPr lang="en-US" sz="1600" smtClean="0"/>
              <a:t>datagram carries 1 transport-layer segment</a:t>
            </a:r>
          </a:p>
          <a:p>
            <a:pPr lvl="1"/>
            <a:r>
              <a:rPr lang="en-US" sz="1600" smtClean="0"/>
              <a:t>source, destination port number </a:t>
            </a:r>
          </a:p>
          <a:p>
            <a:pPr lvl="1"/>
            <a:r>
              <a:rPr lang="en-US" sz="1600" smtClean="0"/>
              <a:t>host uses IP addresses &amp; port numbers to direct segment to appropriate socket</a:t>
            </a:r>
          </a:p>
          <a:p>
            <a:r>
              <a:rPr lang="en-US" sz="1600" smtClean="0"/>
              <a:t>Connectionless demultiplexing</a:t>
            </a:r>
          </a:p>
          <a:p>
            <a:pPr lvl="1"/>
            <a:r>
              <a:rPr lang="en-US" sz="1600" smtClean="0"/>
              <a:t>SP/DP forms 2-tuple Socket</a:t>
            </a:r>
          </a:p>
          <a:p>
            <a:pPr lvl="1"/>
            <a:r>
              <a:rPr lang="en-US" sz="1600" smtClean="0"/>
              <a:t>SP provides return address</a:t>
            </a:r>
          </a:p>
          <a:p>
            <a:pPr lvl="1"/>
            <a:r>
              <a:rPr lang="en-US" sz="1600" smtClean="0"/>
              <a:t>Used with UDP</a:t>
            </a:r>
          </a:p>
          <a:p>
            <a:r>
              <a:rPr lang="en-US" sz="1600" smtClean="0"/>
              <a:t>Connection-oriented demultiplexing</a:t>
            </a:r>
          </a:p>
          <a:p>
            <a:pPr lvl="1"/>
            <a:r>
              <a:rPr lang="en-US" sz="1600" smtClean="0"/>
              <a:t>SIP/DIP/SP/DP forms 4-tuple Socket</a:t>
            </a:r>
          </a:p>
          <a:p>
            <a:pPr lvl="1"/>
            <a:r>
              <a:rPr lang="en-US" sz="1600" smtClean="0"/>
              <a:t>SIP/SP provides return address</a:t>
            </a:r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>
              <a:solidFill>
                <a:srgbClr val="FF0000"/>
              </a:solidFill>
            </a:endParaRPr>
          </a:p>
          <a:p>
            <a:pPr lvl="1"/>
            <a:endParaRPr lang="en-US" sz="1600" smtClean="0"/>
          </a:p>
        </p:txBody>
      </p:sp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F3E72A-4B43-496F-B742-A1C2B1071589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28678" name="Group 18"/>
          <p:cNvGrpSpPr>
            <a:grpSpLocks/>
          </p:cNvGrpSpPr>
          <p:nvPr/>
        </p:nvGrpSpPr>
        <p:grpSpPr bwMode="auto">
          <a:xfrm>
            <a:off x="6172200" y="1665288"/>
            <a:ext cx="2495550" cy="4160837"/>
            <a:chOff x="5251450" y="1665288"/>
            <a:chExt cx="3416300" cy="4160639"/>
          </a:xfrm>
        </p:grpSpPr>
        <p:sp>
          <p:nvSpPr>
            <p:cNvPr id="28679" name="Rectangle 75"/>
            <p:cNvSpPr>
              <a:spLocks noChangeArrowheads="1"/>
            </p:cNvSpPr>
            <p:nvPr/>
          </p:nvSpPr>
          <p:spPr bwMode="auto">
            <a:xfrm>
              <a:off x="5343525" y="2000250"/>
              <a:ext cx="3324225" cy="32004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680" name="Rectangle 65"/>
            <p:cNvSpPr>
              <a:spLocks noChangeArrowheads="1"/>
            </p:cNvSpPr>
            <p:nvPr/>
          </p:nvSpPr>
          <p:spPr bwMode="auto">
            <a:xfrm>
              <a:off x="5267325" y="2095500"/>
              <a:ext cx="3324225" cy="3200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681" name="Text Box 63"/>
            <p:cNvSpPr txBox="1">
              <a:spLocks noChangeArrowheads="1"/>
            </p:cNvSpPr>
            <p:nvPr/>
          </p:nvSpPr>
          <p:spPr bwMode="auto">
            <a:xfrm>
              <a:off x="5251450" y="2117725"/>
              <a:ext cx="14794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source port #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682" name="Text Box 64"/>
            <p:cNvSpPr txBox="1">
              <a:spLocks noChangeArrowheads="1"/>
            </p:cNvSpPr>
            <p:nvPr/>
          </p:nvSpPr>
          <p:spPr bwMode="auto">
            <a:xfrm>
              <a:off x="7031037" y="2117725"/>
              <a:ext cx="124688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dest port #</a:t>
              </a:r>
              <a:endParaRPr lang="en-US" sz="1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8683" name="Line 66"/>
            <p:cNvSpPr>
              <a:spLocks noChangeShapeType="1"/>
            </p:cNvSpPr>
            <p:nvPr/>
          </p:nvSpPr>
          <p:spPr bwMode="auto">
            <a:xfrm flipV="1">
              <a:off x="5257800" y="2495550"/>
              <a:ext cx="3328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68"/>
            <p:cNvSpPr>
              <a:spLocks noChangeShapeType="1"/>
            </p:cNvSpPr>
            <p:nvPr/>
          </p:nvSpPr>
          <p:spPr bwMode="auto">
            <a:xfrm flipV="1">
              <a:off x="5267325" y="3486150"/>
              <a:ext cx="3324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69"/>
            <p:cNvSpPr>
              <a:spLocks noChangeShapeType="1"/>
            </p:cNvSpPr>
            <p:nvPr/>
          </p:nvSpPr>
          <p:spPr bwMode="auto">
            <a:xfrm flipV="1">
              <a:off x="6905625" y="2095500"/>
              <a:ext cx="0" cy="395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Text Box 70"/>
            <p:cNvSpPr txBox="1">
              <a:spLocks noChangeArrowheads="1"/>
            </p:cNvSpPr>
            <p:nvPr/>
          </p:nvSpPr>
          <p:spPr bwMode="auto">
            <a:xfrm>
              <a:off x="6407150" y="1665288"/>
              <a:ext cx="8716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32 bits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687" name="Line 71"/>
            <p:cNvSpPr>
              <a:spLocks noChangeShapeType="1"/>
            </p:cNvSpPr>
            <p:nvPr/>
          </p:nvSpPr>
          <p:spPr bwMode="auto">
            <a:xfrm>
              <a:off x="7362825" y="1862138"/>
              <a:ext cx="1200150" cy="47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72"/>
            <p:cNvSpPr>
              <a:spLocks noChangeShapeType="1"/>
            </p:cNvSpPr>
            <p:nvPr/>
          </p:nvSpPr>
          <p:spPr bwMode="auto">
            <a:xfrm rot="10800000">
              <a:off x="5253038" y="1871663"/>
              <a:ext cx="11287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Text Box 73"/>
            <p:cNvSpPr txBox="1">
              <a:spLocks noChangeArrowheads="1"/>
            </p:cNvSpPr>
            <p:nvPr/>
          </p:nvSpPr>
          <p:spPr bwMode="auto">
            <a:xfrm>
              <a:off x="5877335" y="3951288"/>
              <a:ext cx="22949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application data </a:t>
              </a:r>
            </a:p>
            <a:p>
              <a:r>
                <a:rPr lang="en-US" sz="1400"/>
                <a:t>(message)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690" name="Text Box 74"/>
            <p:cNvSpPr txBox="1">
              <a:spLocks noChangeArrowheads="1"/>
            </p:cNvSpPr>
            <p:nvPr/>
          </p:nvSpPr>
          <p:spPr bwMode="auto">
            <a:xfrm>
              <a:off x="5773021" y="2895600"/>
              <a:ext cx="22804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other header fields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8691" name="Text Box 76"/>
            <p:cNvSpPr txBox="1">
              <a:spLocks noChangeArrowheads="1"/>
            </p:cNvSpPr>
            <p:nvPr/>
          </p:nvSpPr>
          <p:spPr bwMode="auto">
            <a:xfrm>
              <a:off x="5402262" y="5518150"/>
              <a:ext cx="3096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TCP/UDP segment format</a:t>
              </a:r>
              <a:endParaRPr lang="en-US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sz="3600" smtClean="0"/>
              <a:t>UDP: User Datagram Protocol </a:t>
            </a:r>
            <a:r>
              <a:rPr lang="en-US" sz="2800" smtClean="0"/>
              <a:t>[RFC 768]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sz="2000" smtClean="0"/>
              <a:t>“no frills,” “bare bones” Internet transport protocol</a:t>
            </a:r>
          </a:p>
          <a:p>
            <a:r>
              <a:rPr lang="en-US" sz="2000" smtClean="0"/>
              <a:t>“best effort” service, UDP segments may be:</a:t>
            </a:r>
          </a:p>
          <a:p>
            <a:pPr lvl="1"/>
            <a:r>
              <a:rPr lang="en-US" sz="2000" smtClean="0"/>
              <a:t>lost</a:t>
            </a:r>
          </a:p>
          <a:p>
            <a:pPr lvl="1"/>
            <a:r>
              <a:rPr lang="en-US" sz="2000" smtClean="0"/>
              <a:t>delivered out of order to app</a:t>
            </a:r>
          </a:p>
          <a:p>
            <a:r>
              <a:rPr lang="en-US" sz="2000" i="1" smtClean="0">
                <a:solidFill>
                  <a:srgbClr val="FF0000"/>
                </a:solidFill>
              </a:rPr>
              <a:t>connectionless:</a:t>
            </a:r>
            <a:endParaRPr lang="en-US" sz="2400" smtClean="0"/>
          </a:p>
          <a:p>
            <a:pPr lvl="1"/>
            <a:r>
              <a:rPr lang="en-US" sz="2000" smtClean="0"/>
              <a:t>no handshaking between UDP sender, receiver</a:t>
            </a:r>
          </a:p>
          <a:p>
            <a:pPr lvl="1"/>
            <a:r>
              <a:rPr lang="en-US" sz="2000" smtClean="0"/>
              <a:t>each UDP segment handled independently of others</a:t>
            </a:r>
          </a:p>
          <a:p>
            <a:endParaRPr lang="en-US" sz="240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Why is there a UDP?</a:t>
            </a:r>
            <a:endParaRPr lang="en-US" sz="2400" smtClean="0"/>
          </a:p>
          <a:p>
            <a:r>
              <a:rPr lang="en-US" sz="2000" smtClean="0"/>
              <a:t>no connection establishment (which can add delay)</a:t>
            </a:r>
          </a:p>
          <a:p>
            <a:r>
              <a:rPr lang="en-US" sz="2000" smtClean="0"/>
              <a:t>simple: no connection state at sender, receiver</a:t>
            </a:r>
          </a:p>
          <a:p>
            <a:r>
              <a:rPr lang="en-US" sz="2000" smtClean="0"/>
              <a:t>small segment header</a:t>
            </a:r>
          </a:p>
          <a:p>
            <a:r>
              <a:rPr lang="en-US" sz="2000" smtClean="0"/>
              <a:t>no congestion control: UDP can blast away as fast as desired</a:t>
            </a:r>
            <a:endParaRPr lang="en-US" sz="2400" smtClean="0"/>
          </a:p>
          <a:p>
            <a:endParaRPr lang="en-US" sz="2400" smtClean="0"/>
          </a:p>
        </p:txBody>
      </p:sp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Transport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034AC9-0AB4-4793-A4A8-E3E01CA8B5A1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5257800" y="1524000"/>
            <a:ext cx="3657600" cy="3838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941</TotalTime>
  <Words>2352</Words>
  <Application>Microsoft Office PowerPoint</Application>
  <PresentationFormat>On-screen Show (4:3)</PresentationFormat>
  <Paragraphs>673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Solstice</vt:lpstr>
      <vt:lpstr>Clip</vt:lpstr>
      <vt:lpstr>VISIO</vt:lpstr>
      <vt:lpstr>CSCI 558L Lecture 5: Transport Layer</vt:lpstr>
      <vt:lpstr>Open System Interconnection Reference Model</vt:lpstr>
      <vt:lpstr>Upper Layers Networking</vt:lpstr>
      <vt:lpstr>Transport services and protocols</vt:lpstr>
      <vt:lpstr>Transport vs. Network layer</vt:lpstr>
      <vt:lpstr>Internet transport-layer protocols</vt:lpstr>
      <vt:lpstr>Multiplexing/Demultiplexing</vt:lpstr>
      <vt:lpstr>Demultiplexing</vt:lpstr>
      <vt:lpstr>UDP: User Datagram Protocol [RFC 768]</vt:lpstr>
      <vt:lpstr>UDP: more</vt:lpstr>
      <vt:lpstr>TCP: Overview   RFCs: 793, 1122, 1323, 2018, 2581</vt:lpstr>
      <vt:lpstr>TCP segment structure</vt:lpstr>
      <vt:lpstr>TCP seq. #’s and ACKs</vt:lpstr>
      <vt:lpstr>TCP Round Trip Time and Timeout</vt:lpstr>
      <vt:lpstr>TCP Round Trip Time</vt:lpstr>
      <vt:lpstr>TCP Timeout</vt:lpstr>
      <vt:lpstr>TCP reliable data transfer</vt:lpstr>
      <vt:lpstr>TCP: retransmission scenarios</vt:lpstr>
      <vt:lpstr>TCP retransmission scenarios</vt:lpstr>
      <vt:lpstr>Fast Retransmit</vt:lpstr>
      <vt:lpstr>Fast Retransmit</vt:lpstr>
      <vt:lpstr>TCP Flow Control</vt:lpstr>
      <vt:lpstr>TCP Flow control</vt:lpstr>
      <vt:lpstr>Congestion</vt:lpstr>
      <vt:lpstr>Causes/costs of congestion: scenario 1 </vt:lpstr>
      <vt:lpstr>Causes/costs of congestion: scenario 2 </vt:lpstr>
      <vt:lpstr>Two broad approaches towards congestion control</vt:lpstr>
      <vt:lpstr>TCP congestion control</vt:lpstr>
      <vt:lpstr>TCP Congestion Control</vt:lpstr>
      <vt:lpstr>TCP Slow Start</vt:lpstr>
      <vt:lpstr>Refinement: inferring loss</vt:lpstr>
      <vt:lpstr>Refinement</vt:lpstr>
      <vt:lpstr>TCP Congestion Control Summary</vt:lpstr>
      <vt:lpstr>TCP sender congestion control</vt:lpstr>
      <vt:lpstr>TCP Fairness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office</cp:lastModifiedBy>
  <cp:revision>79</cp:revision>
  <dcterms:created xsi:type="dcterms:W3CDTF">2010-01-11T18:33:02Z</dcterms:created>
  <dcterms:modified xsi:type="dcterms:W3CDTF">2012-09-11T05:54:53Z</dcterms:modified>
</cp:coreProperties>
</file>