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437" r:id="rId3"/>
    <p:sldId id="438" r:id="rId4"/>
    <p:sldId id="439" r:id="rId5"/>
    <p:sldId id="440" r:id="rId6"/>
    <p:sldId id="441" r:id="rId7"/>
    <p:sldId id="442" r:id="rId8"/>
    <p:sldId id="449" r:id="rId9"/>
    <p:sldId id="443" r:id="rId10"/>
    <p:sldId id="444" r:id="rId11"/>
    <p:sldId id="445" r:id="rId12"/>
    <p:sldId id="446" r:id="rId13"/>
    <p:sldId id="450" r:id="rId14"/>
    <p:sldId id="448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26" r:id="rId23"/>
    <p:sldId id="427" r:id="rId24"/>
    <p:sldId id="428" r:id="rId25"/>
    <p:sldId id="429" r:id="rId26"/>
    <p:sldId id="430" r:id="rId27"/>
    <p:sldId id="431" r:id="rId28"/>
    <p:sldId id="432" r:id="rId29"/>
    <p:sldId id="433" r:id="rId30"/>
    <p:sldId id="434" r:id="rId31"/>
    <p:sldId id="435" r:id="rId32"/>
    <p:sldId id="418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E4007C1-D338-40D1-A026-AF0EC15DB853}" type="datetimeFigureOut">
              <a:rPr lang="en-US"/>
              <a:pPr>
                <a:defRPr/>
              </a:pPr>
              <a:t>9/17/2012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D8F46AA-70C5-4094-A2EB-BBA5823F82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53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8F46AA-70C5-4094-A2EB-BBA5823F82F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8F46AA-70C5-4094-A2EB-BBA5823F82F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8F46AA-70C5-4094-A2EB-BBA5823F82F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8F46AA-70C5-4094-A2EB-BBA5823F82F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8F46AA-70C5-4094-A2EB-BBA5823F82F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8F46AA-70C5-4094-A2EB-BBA5823F82F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8F46AA-70C5-4094-A2EB-BBA5823F82F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8F46AA-70C5-4094-A2EB-BBA5823F82F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8F46AA-70C5-4094-A2EB-BBA5823F82F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8F46AA-70C5-4094-A2EB-BBA5823F82F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8F46AA-70C5-4094-A2EB-BBA5823F82F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8F46AA-70C5-4094-A2EB-BBA5823F82F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8F46AA-70C5-4094-A2EB-BBA5823F82F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8F46AA-70C5-4094-A2EB-BBA5823F82F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8F46AA-70C5-4094-A2EB-BBA5823F82F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8F46AA-70C5-4094-A2EB-BBA5823F82F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8F46AA-70C5-4094-A2EB-BBA5823F82F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8F46AA-70C5-4094-A2EB-BBA5823F82F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8F46AA-70C5-4094-A2EB-BBA5823F82F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8F46AA-70C5-4094-A2EB-BBA5823F82F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8F46AA-70C5-4094-A2EB-BBA5823F82F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8F46AA-70C5-4094-A2EB-BBA5823F82F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8F46AA-70C5-4094-A2EB-BBA5823F82F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8F46AA-70C5-4094-A2EB-BBA5823F82F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8F46AA-70C5-4094-A2EB-BBA5823F82F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8F46AA-70C5-4094-A2EB-BBA5823F82F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8F46AA-70C5-4094-A2EB-BBA5823F82F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8F46AA-70C5-4094-A2EB-BBA5823F82F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8F46AA-70C5-4094-A2EB-BBA5823F82F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8F46AA-70C5-4094-A2EB-BBA5823F82F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8F46AA-70C5-4094-A2EB-BBA5823F82F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8F46AA-70C5-4094-A2EB-BBA5823F82F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512C7-A7BC-4ED2-959B-9563CFB4ACEC}" type="datetime1">
              <a:rPr lang="en-US"/>
              <a:pPr>
                <a:defRPr/>
              </a:pPr>
              <a:t>9/17/2012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ECA99-02F4-4ED5-A3DD-B812A7CE53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0F1EE-A6B8-4390-A925-D26ADDA0DD91}" type="datetime1">
              <a:rPr lang="en-US"/>
              <a:pPr>
                <a:defRPr/>
              </a:pPr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17FC2-AB88-42C0-AFDC-DA0DF9E0D9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4E99E-4B9D-433D-A8BE-5790FAB7C9FC}" type="datetime1">
              <a:rPr lang="en-US"/>
              <a:pPr>
                <a:defRPr/>
              </a:pPr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1A3FC-E8EF-44F9-B5E1-85B7EF44CE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C4764-2764-4708-8947-F50D50A582EB}" type="datetime1">
              <a:rPr lang="en-US"/>
              <a:pPr>
                <a:defRPr/>
              </a:pPr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244E8-61E1-419B-A739-CB20C76610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FC2E5-0167-448B-9D28-769699A4EC2D}" type="datetime1">
              <a:rPr lang="en-US"/>
              <a:pPr>
                <a:defRPr/>
              </a:pPr>
              <a:t>9/17/2012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B8201-C4D5-4352-9EFD-052294C717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10B4E-D3E0-40C4-83AC-9CA48C0DEC4F}" type="datetime1">
              <a:rPr lang="en-US"/>
              <a:pPr>
                <a:defRPr/>
              </a:pPr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77A29-987F-4BC3-9BA2-53184B66A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60769-E72F-4556-AF0D-E02DB42CC79D}" type="datetime1">
              <a:rPr lang="en-US"/>
              <a:pPr>
                <a:defRPr/>
              </a:pPr>
              <a:t>9/17/2012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403FE-8AAF-4295-A535-54B99A8929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332C4-F5FE-47FB-91A4-2038F09D4DBA}" type="datetime1">
              <a:rPr lang="en-US"/>
              <a:pPr>
                <a:defRPr/>
              </a:pPr>
              <a:t>9/17/2012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FC507-B5FD-4620-AE08-879B82681B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D3923-1E19-4AEB-BCAA-B9B064C9A694}" type="datetime1">
              <a:rPr lang="en-US"/>
              <a:pPr>
                <a:defRPr/>
              </a:pPr>
              <a:t>9/17/2012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B1F17-09FE-42DC-81D3-1B2C463F4A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4D6C8-D57D-4FAB-8995-00FA2CD4CAA3}" type="datetime1">
              <a:rPr lang="en-US"/>
              <a:pPr>
                <a:defRPr/>
              </a:pPr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33992-0DBE-422D-9724-8D4CDC4DC3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2575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en-US" sz="3200">
              <a:latin typeface="Gill Sans MT" pitchFamily="34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C9A70-5D98-4C4D-BA1F-61B466D2ECF8}" type="datetime1">
              <a:rPr lang="en-US"/>
              <a:pPr>
                <a:defRPr/>
              </a:pPr>
              <a:t>9/17/2012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20B0A-0CAB-48D8-9F82-8309160182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B5A788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4C019E6E-6195-497A-91BA-724A718B9025}" type="datetime1">
              <a:rPr lang="en-US"/>
              <a:pPr>
                <a:defRPr/>
              </a:pPr>
              <a:t>9/17/2012</a:t>
            </a:fld>
            <a:endParaRPr lang="en-US">
              <a:solidFill>
                <a:srgbClr val="AAA393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5A788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7CB4CC62-B342-4444-BFC8-F51EA101DC88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AAA393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tah.edu/flux/papers/netbed-osdi02-base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CSCI 558L</a:t>
            </a:r>
            <a:b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Lecture 8: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Details of IP</a:t>
            </a:r>
            <a:endParaRPr lang="en-US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/>
          <a:lstStyle/>
          <a:p>
            <a:pPr marL="26988" eaLnBrk="1" hangingPunct="1">
              <a:lnSpc>
                <a:spcPct val="80000"/>
              </a:lnSpc>
            </a:pPr>
            <a:r>
              <a:rPr lang="en-US" smtClean="0">
                <a:solidFill>
                  <a:srgbClr val="320E04"/>
                </a:solidFill>
              </a:rPr>
              <a:t>Internetworking and Distributed Systems Laboratory</a:t>
            </a:r>
          </a:p>
          <a:p>
            <a:pPr marL="26988" eaLnBrk="1" hangingPunct="1">
              <a:lnSpc>
                <a:spcPct val="80000"/>
              </a:lnSpc>
            </a:pPr>
            <a:endParaRPr lang="en-US" sz="2000" smtClean="0">
              <a:solidFill>
                <a:srgbClr val="320E04"/>
              </a:solidFill>
            </a:endParaRPr>
          </a:p>
          <a:p>
            <a:pPr marL="26988"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320E04"/>
                </a:solidFill>
              </a:rPr>
              <a:t>Young Cho</a:t>
            </a:r>
          </a:p>
          <a:p>
            <a:pPr marL="26988"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320E04"/>
                </a:solidFill>
              </a:rPr>
              <a:t>Department of Computer Science</a:t>
            </a:r>
          </a:p>
          <a:p>
            <a:pPr marL="26988"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320E04"/>
                </a:solidFill>
              </a:rPr>
              <a:t>University of Southern California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0D3207D-8D96-4F88-BF5E-69499A9DCFF7}" type="datetime1">
              <a:rPr lang="en-US" smtClean="0"/>
              <a:pPr/>
              <a:t>9/17/2012</a:t>
            </a:fld>
            <a:endParaRPr lang="en-US" smtClean="0"/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51D9540-388D-4D41-816A-1B43F574F73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Internetworking and Dist. Systems</a:t>
            </a:r>
          </a:p>
        </p:txBody>
      </p:sp>
      <p:sp>
        <p:nvSpPr>
          <p:cNvPr id="13319" name="TextBox 6"/>
          <p:cNvSpPr txBox="1">
            <a:spLocks noChangeArrowheads="1"/>
          </p:cNvSpPr>
          <p:nvPr/>
        </p:nvSpPr>
        <p:spPr bwMode="auto">
          <a:xfrm>
            <a:off x="6835775" y="6096000"/>
            <a:ext cx="18510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400" i="1">
                <a:latin typeface="Gill Sans MT" pitchFamily="34" charset="0"/>
              </a:rPr>
              <a:t>Slides adopted from Rice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435100" y="4038600"/>
            <a:ext cx="7499350" cy="2209800"/>
          </a:xfrm>
        </p:spPr>
        <p:txBody>
          <a:bodyPr/>
          <a:lstStyle/>
          <a:p>
            <a:r>
              <a:rPr lang="en-US" smtClean="0"/>
              <a:t>Protocol encapsulated in this IP datagram</a:t>
            </a:r>
          </a:p>
          <a:p>
            <a:pPr lvl="1"/>
            <a:r>
              <a:rPr lang="nb-NO" sz="2000" smtClean="0"/>
              <a:t>1 = ICMP,</a:t>
            </a:r>
          </a:p>
          <a:p>
            <a:pPr lvl="1"/>
            <a:r>
              <a:rPr lang="nb-NO" sz="2000" smtClean="0"/>
              <a:t>6 = TCP</a:t>
            </a:r>
          </a:p>
          <a:p>
            <a:pPr lvl="1"/>
            <a:r>
              <a:rPr lang="nb-NO" sz="2000" smtClean="0"/>
              <a:t>17 = UDP</a:t>
            </a:r>
          </a:p>
          <a:p>
            <a:pPr lvl="1"/>
            <a:r>
              <a:rPr lang="nb-NO" sz="2000" smtClean="0"/>
              <a:t>etc…</a:t>
            </a:r>
            <a:endParaRPr lang="en-US" sz="2000" smtClean="0"/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60C2190-BFB7-4046-BBDA-233D8F79F357}" type="datetime1">
              <a:rPr lang="en-US" smtClean="0"/>
              <a:pPr/>
              <a:t>9/17/2012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298632-64F7-4217-A682-C463DCFCA41C}" type="slidenum">
              <a:rPr lang="en-US" smtClean="0"/>
              <a:pPr/>
              <a:t>10</a:t>
            </a:fld>
            <a:endParaRPr lang="en-US" smtClean="0"/>
          </a:p>
        </p:txBody>
      </p:sp>
      <p:grpSp>
        <p:nvGrpSpPr>
          <p:cNvPr id="22535" name="Group 110"/>
          <p:cNvGrpSpPr>
            <a:grpSpLocks/>
          </p:cNvGrpSpPr>
          <p:nvPr/>
        </p:nvGrpSpPr>
        <p:grpSpPr bwMode="auto">
          <a:xfrm>
            <a:off x="1435100" y="1438275"/>
            <a:ext cx="7316788" cy="2371725"/>
            <a:chOff x="1435100" y="1427163"/>
            <a:chExt cx="7316788" cy="2001837"/>
          </a:xfrm>
        </p:grpSpPr>
        <p:sp>
          <p:nvSpPr>
            <p:cNvPr id="22536" name="Rectangle 26"/>
            <p:cNvSpPr>
              <a:spLocks noChangeArrowheads="1"/>
            </p:cNvSpPr>
            <p:nvPr/>
          </p:nvSpPr>
          <p:spPr bwMode="auto">
            <a:xfrm>
              <a:off x="1435100" y="1427163"/>
              <a:ext cx="825500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2537" name="Rectangle 27"/>
            <p:cNvSpPr>
              <a:spLocks noChangeArrowheads="1"/>
            </p:cNvSpPr>
            <p:nvPr/>
          </p:nvSpPr>
          <p:spPr bwMode="auto">
            <a:xfrm>
              <a:off x="16621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Ver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2538" name="Rectangle 28"/>
            <p:cNvSpPr>
              <a:spLocks noChangeArrowheads="1"/>
            </p:cNvSpPr>
            <p:nvPr/>
          </p:nvSpPr>
          <p:spPr bwMode="auto">
            <a:xfrm>
              <a:off x="2362200" y="1427163"/>
              <a:ext cx="825500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2539" name="Rectangle 29"/>
            <p:cNvSpPr>
              <a:spLocks noChangeArrowheads="1"/>
            </p:cNvSpPr>
            <p:nvPr/>
          </p:nvSpPr>
          <p:spPr bwMode="auto">
            <a:xfrm>
              <a:off x="25892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IHL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2540" name="Rectangle 30"/>
            <p:cNvSpPr>
              <a:spLocks noChangeArrowheads="1"/>
            </p:cNvSpPr>
            <p:nvPr/>
          </p:nvSpPr>
          <p:spPr bwMode="auto">
            <a:xfrm>
              <a:off x="3289300" y="1427163"/>
              <a:ext cx="1754188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2541" name="Rectangle 31"/>
            <p:cNvSpPr>
              <a:spLocks noChangeArrowheads="1"/>
            </p:cNvSpPr>
            <p:nvPr/>
          </p:nvSpPr>
          <p:spPr bwMode="auto">
            <a:xfrm>
              <a:off x="3333750" y="1495425"/>
              <a:ext cx="1479550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Type of service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2542" name="Rectangle 32"/>
            <p:cNvSpPr>
              <a:spLocks noChangeArrowheads="1"/>
            </p:cNvSpPr>
            <p:nvPr/>
          </p:nvSpPr>
          <p:spPr bwMode="auto">
            <a:xfrm>
              <a:off x="5143500" y="1427163"/>
              <a:ext cx="36083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2543" name="Rectangle 33"/>
            <p:cNvSpPr>
              <a:spLocks noChangeArrowheads="1"/>
            </p:cNvSpPr>
            <p:nvPr/>
          </p:nvSpPr>
          <p:spPr bwMode="auto">
            <a:xfrm>
              <a:off x="6299200" y="1495425"/>
              <a:ext cx="11525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Total length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2544" name="Rectangle 34"/>
            <p:cNvSpPr>
              <a:spLocks noChangeArrowheads="1"/>
            </p:cNvSpPr>
            <p:nvPr/>
          </p:nvSpPr>
          <p:spPr bwMode="auto">
            <a:xfrm>
              <a:off x="1435100" y="1770063"/>
              <a:ext cx="3608388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2545" name="Rectangle 35"/>
            <p:cNvSpPr>
              <a:spLocks noChangeArrowheads="1"/>
            </p:cNvSpPr>
            <p:nvPr/>
          </p:nvSpPr>
          <p:spPr bwMode="auto">
            <a:xfrm>
              <a:off x="2527300" y="1838325"/>
              <a:ext cx="12668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Identification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2546" name="Rectangle 36"/>
            <p:cNvSpPr>
              <a:spLocks noChangeArrowheads="1"/>
            </p:cNvSpPr>
            <p:nvPr/>
          </p:nvSpPr>
          <p:spPr bwMode="auto">
            <a:xfrm>
              <a:off x="5143500" y="1770063"/>
              <a:ext cx="134143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2547" name="Rectangle 37"/>
            <p:cNvSpPr>
              <a:spLocks noChangeArrowheads="1"/>
            </p:cNvSpPr>
            <p:nvPr/>
          </p:nvSpPr>
          <p:spPr bwMode="auto">
            <a:xfrm>
              <a:off x="5514975" y="1838325"/>
              <a:ext cx="5302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Flags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2548" name="Rectangle 38"/>
            <p:cNvSpPr>
              <a:spLocks noChangeArrowheads="1"/>
            </p:cNvSpPr>
            <p:nvPr/>
          </p:nvSpPr>
          <p:spPr bwMode="auto">
            <a:xfrm>
              <a:off x="6586538" y="1770063"/>
              <a:ext cx="2165350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2549" name="Rectangle 39"/>
            <p:cNvSpPr>
              <a:spLocks noChangeArrowheads="1"/>
            </p:cNvSpPr>
            <p:nvPr/>
          </p:nvSpPr>
          <p:spPr bwMode="auto">
            <a:xfrm>
              <a:off x="6804025" y="1838325"/>
              <a:ext cx="1536700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Fragment offset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2550" name="Rectangle 40"/>
            <p:cNvSpPr>
              <a:spLocks noChangeArrowheads="1"/>
            </p:cNvSpPr>
            <p:nvPr/>
          </p:nvSpPr>
          <p:spPr bwMode="auto">
            <a:xfrm>
              <a:off x="1435100" y="2112963"/>
              <a:ext cx="1752600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2551" name="Rectangle 41"/>
            <p:cNvSpPr>
              <a:spLocks noChangeArrowheads="1"/>
            </p:cNvSpPr>
            <p:nvPr/>
          </p:nvSpPr>
          <p:spPr bwMode="auto">
            <a:xfrm>
              <a:off x="1681163" y="2181225"/>
              <a:ext cx="112077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Time to live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2552" name="Rectangle 42"/>
            <p:cNvSpPr>
              <a:spLocks noChangeArrowheads="1"/>
            </p:cNvSpPr>
            <p:nvPr/>
          </p:nvSpPr>
          <p:spPr bwMode="auto">
            <a:xfrm>
              <a:off x="5143500" y="2112963"/>
              <a:ext cx="3608388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2553" name="Rectangle 43"/>
            <p:cNvSpPr>
              <a:spLocks noChangeArrowheads="1"/>
            </p:cNvSpPr>
            <p:nvPr/>
          </p:nvSpPr>
          <p:spPr bwMode="auto">
            <a:xfrm>
              <a:off x="5969000" y="2181225"/>
              <a:ext cx="17367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Header checksum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2554" name="Rectangle 44"/>
            <p:cNvSpPr>
              <a:spLocks noChangeArrowheads="1"/>
            </p:cNvSpPr>
            <p:nvPr/>
          </p:nvSpPr>
          <p:spPr bwMode="auto">
            <a:xfrm>
              <a:off x="3289300" y="2112963"/>
              <a:ext cx="17541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2555" name="Rectangle 45"/>
            <p:cNvSpPr>
              <a:spLocks noChangeArrowheads="1"/>
            </p:cNvSpPr>
            <p:nvPr/>
          </p:nvSpPr>
          <p:spPr bwMode="auto">
            <a:xfrm>
              <a:off x="3702050" y="2181225"/>
              <a:ext cx="823913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Protocol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2556" name="Rectangle 46"/>
            <p:cNvSpPr>
              <a:spLocks noChangeArrowheads="1"/>
            </p:cNvSpPr>
            <p:nvPr/>
          </p:nvSpPr>
          <p:spPr bwMode="auto">
            <a:xfrm>
              <a:off x="1435100" y="2455863"/>
              <a:ext cx="73167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2557" name="Rectangle 47"/>
            <p:cNvSpPr>
              <a:spLocks noChangeArrowheads="1"/>
            </p:cNvSpPr>
            <p:nvPr/>
          </p:nvSpPr>
          <p:spPr bwMode="auto">
            <a:xfrm>
              <a:off x="4235450" y="2524125"/>
              <a:ext cx="1522413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Source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2558" name="Rectangle 48"/>
            <p:cNvSpPr>
              <a:spLocks noChangeArrowheads="1"/>
            </p:cNvSpPr>
            <p:nvPr/>
          </p:nvSpPr>
          <p:spPr bwMode="auto">
            <a:xfrm>
              <a:off x="1435100" y="2798763"/>
              <a:ext cx="73167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2559" name="Rectangle 49"/>
            <p:cNvSpPr>
              <a:spLocks noChangeArrowheads="1"/>
            </p:cNvSpPr>
            <p:nvPr/>
          </p:nvSpPr>
          <p:spPr bwMode="auto">
            <a:xfrm>
              <a:off x="4000500" y="2867025"/>
              <a:ext cx="1941513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Destination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2560" name="Rectangle 50"/>
            <p:cNvSpPr>
              <a:spLocks noChangeArrowheads="1"/>
            </p:cNvSpPr>
            <p:nvPr/>
          </p:nvSpPr>
          <p:spPr bwMode="auto">
            <a:xfrm>
              <a:off x="1435100" y="3141663"/>
              <a:ext cx="7316788" cy="287337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2561" name="Rectangle 51"/>
            <p:cNvSpPr>
              <a:spLocks noChangeArrowheads="1"/>
            </p:cNvSpPr>
            <p:nvPr/>
          </p:nvSpPr>
          <p:spPr bwMode="auto">
            <a:xfrm>
              <a:off x="4143375" y="3211513"/>
              <a:ext cx="1689100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Option + Padding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85" name="Rectangle 54"/>
            <p:cNvSpPr>
              <a:spLocks noChangeArrowheads="1"/>
            </p:cNvSpPr>
            <p:nvPr/>
          </p:nvSpPr>
          <p:spPr bwMode="auto">
            <a:xfrm>
              <a:off x="1435100" y="1427163"/>
              <a:ext cx="825500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2563" name="Rectangle 55"/>
            <p:cNvSpPr>
              <a:spLocks noChangeArrowheads="1"/>
            </p:cNvSpPr>
            <p:nvPr/>
          </p:nvSpPr>
          <p:spPr bwMode="auto">
            <a:xfrm>
              <a:off x="16621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Ver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87" name="Rectangle 56"/>
            <p:cNvSpPr>
              <a:spLocks noChangeArrowheads="1"/>
            </p:cNvSpPr>
            <p:nvPr/>
          </p:nvSpPr>
          <p:spPr bwMode="auto">
            <a:xfrm>
              <a:off x="2362200" y="1427163"/>
              <a:ext cx="825500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2565" name="Rectangle 57"/>
            <p:cNvSpPr>
              <a:spLocks noChangeArrowheads="1"/>
            </p:cNvSpPr>
            <p:nvPr/>
          </p:nvSpPr>
          <p:spPr bwMode="auto">
            <a:xfrm>
              <a:off x="25892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IHL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89" name="Rectangle 58"/>
            <p:cNvSpPr>
              <a:spLocks noChangeArrowheads="1"/>
            </p:cNvSpPr>
            <p:nvPr/>
          </p:nvSpPr>
          <p:spPr bwMode="auto">
            <a:xfrm>
              <a:off x="3289300" y="1427163"/>
              <a:ext cx="17541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bIns="0"/>
            <a:lstStyle/>
            <a:p>
              <a:pPr algn="ctr">
                <a:defRPr/>
              </a:pPr>
              <a:r>
                <a:rPr lang="en-US" b="1" baseline="8000">
                  <a:solidFill>
                    <a:srgbClr val="000099"/>
                  </a:solidFill>
                  <a:cs typeface="Arial" pitchFamily="34" charset="0"/>
                </a:rPr>
                <a:t>Differentiated service</a:t>
              </a:r>
              <a:endParaRPr lang="en-US" baseline="8000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91" name="Rectangle 60"/>
            <p:cNvSpPr>
              <a:spLocks noChangeArrowheads="1"/>
            </p:cNvSpPr>
            <p:nvPr/>
          </p:nvSpPr>
          <p:spPr bwMode="auto">
            <a:xfrm>
              <a:off x="5143500" y="1427163"/>
              <a:ext cx="36083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2568" name="Rectangle 61"/>
            <p:cNvSpPr>
              <a:spLocks noChangeArrowheads="1"/>
            </p:cNvSpPr>
            <p:nvPr/>
          </p:nvSpPr>
          <p:spPr bwMode="auto">
            <a:xfrm>
              <a:off x="6299200" y="1495425"/>
              <a:ext cx="11525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Total length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3" name="Rectangle 62"/>
            <p:cNvSpPr>
              <a:spLocks noChangeArrowheads="1"/>
            </p:cNvSpPr>
            <p:nvPr/>
          </p:nvSpPr>
          <p:spPr bwMode="auto">
            <a:xfrm>
              <a:off x="1435100" y="1770182"/>
              <a:ext cx="36083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2570" name="Rectangle 63"/>
            <p:cNvSpPr>
              <a:spLocks noChangeArrowheads="1"/>
            </p:cNvSpPr>
            <p:nvPr/>
          </p:nvSpPr>
          <p:spPr bwMode="auto">
            <a:xfrm>
              <a:off x="2286000" y="1838325"/>
              <a:ext cx="2093913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Identification (frag id)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5" name="Rectangle 64"/>
            <p:cNvSpPr>
              <a:spLocks noChangeArrowheads="1"/>
            </p:cNvSpPr>
            <p:nvPr/>
          </p:nvSpPr>
          <p:spPr bwMode="auto">
            <a:xfrm>
              <a:off x="5143500" y="1770182"/>
              <a:ext cx="134143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2572" name="Rectangle 65"/>
            <p:cNvSpPr>
              <a:spLocks noChangeArrowheads="1"/>
            </p:cNvSpPr>
            <p:nvPr/>
          </p:nvSpPr>
          <p:spPr bwMode="auto">
            <a:xfrm>
              <a:off x="5330825" y="1838325"/>
              <a:ext cx="106997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Flags (frag)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7" name="Rectangle 66"/>
            <p:cNvSpPr>
              <a:spLocks noChangeArrowheads="1"/>
            </p:cNvSpPr>
            <p:nvPr/>
          </p:nvSpPr>
          <p:spPr bwMode="auto">
            <a:xfrm>
              <a:off x="6586538" y="1770182"/>
              <a:ext cx="2165350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2574" name="Rectangle 67"/>
            <p:cNvSpPr>
              <a:spLocks noChangeArrowheads="1"/>
            </p:cNvSpPr>
            <p:nvPr/>
          </p:nvSpPr>
          <p:spPr bwMode="auto">
            <a:xfrm>
              <a:off x="6804025" y="1838325"/>
              <a:ext cx="1536700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Fragment offset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9" name="Rectangle 68"/>
            <p:cNvSpPr>
              <a:spLocks noChangeArrowheads="1"/>
            </p:cNvSpPr>
            <p:nvPr/>
          </p:nvSpPr>
          <p:spPr bwMode="auto">
            <a:xfrm>
              <a:off x="1435100" y="2113201"/>
              <a:ext cx="1752600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2576" name="Rectangle 69"/>
            <p:cNvSpPr>
              <a:spLocks noChangeArrowheads="1"/>
            </p:cNvSpPr>
            <p:nvPr/>
          </p:nvSpPr>
          <p:spPr bwMode="auto">
            <a:xfrm>
              <a:off x="1681163" y="2181225"/>
              <a:ext cx="112077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Time to live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1" name="Rectangle 70"/>
            <p:cNvSpPr>
              <a:spLocks noChangeArrowheads="1"/>
            </p:cNvSpPr>
            <p:nvPr/>
          </p:nvSpPr>
          <p:spPr bwMode="auto">
            <a:xfrm>
              <a:off x="5143500" y="2113201"/>
              <a:ext cx="36083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2578" name="Rectangle 71"/>
            <p:cNvSpPr>
              <a:spLocks noChangeArrowheads="1"/>
            </p:cNvSpPr>
            <p:nvPr/>
          </p:nvSpPr>
          <p:spPr bwMode="auto">
            <a:xfrm>
              <a:off x="5969000" y="2181225"/>
              <a:ext cx="17367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Header checksum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3" name="Rectangle 72"/>
            <p:cNvSpPr>
              <a:spLocks noChangeArrowheads="1"/>
            </p:cNvSpPr>
            <p:nvPr/>
          </p:nvSpPr>
          <p:spPr bwMode="auto">
            <a:xfrm>
              <a:off x="3289300" y="2113201"/>
              <a:ext cx="1754188" cy="285403"/>
            </a:xfrm>
            <a:prstGeom prst="rect">
              <a:avLst/>
            </a:prstGeom>
            <a:solidFill>
              <a:srgbClr val="92D050"/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2580" name="Rectangle 73"/>
            <p:cNvSpPr>
              <a:spLocks noChangeArrowheads="1"/>
            </p:cNvSpPr>
            <p:nvPr/>
          </p:nvSpPr>
          <p:spPr bwMode="auto">
            <a:xfrm>
              <a:off x="3429000" y="2181225"/>
              <a:ext cx="1473200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(next) Protocol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5" name="Rectangle 74"/>
            <p:cNvSpPr>
              <a:spLocks noChangeArrowheads="1"/>
            </p:cNvSpPr>
            <p:nvPr/>
          </p:nvSpPr>
          <p:spPr bwMode="auto">
            <a:xfrm>
              <a:off x="1435100" y="2456220"/>
              <a:ext cx="73167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2582" name="Rectangle 75"/>
            <p:cNvSpPr>
              <a:spLocks noChangeArrowheads="1"/>
            </p:cNvSpPr>
            <p:nvPr/>
          </p:nvSpPr>
          <p:spPr bwMode="auto">
            <a:xfrm>
              <a:off x="4235450" y="2524125"/>
              <a:ext cx="1522413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Source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7" name="Rectangle 76"/>
            <p:cNvSpPr>
              <a:spLocks noChangeArrowheads="1"/>
            </p:cNvSpPr>
            <p:nvPr/>
          </p:nvSpPr>
          <p:spPr bwMode="auto">
            <a:xfrm>
              <a:off x="1435100" y="2799239"/>
              <a:ext cx="73167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2584" name="Rectangle 77"/>
            <p:cNvSpPr>
              <a:spLocks noChangeArrowheads="1"/>
            </p:cNvSpPr>
            <p:nvPr/>
          </p:nvSpPr>
          <p:spPr bwMode="auto">
            <a:xfrm>
              <a:off x="4000500" y="2867025"/>
              <a:ext cx="1941513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Destination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9" name="Rectangle 78"/>
            <p:cNvSpPr>
              <a:spLocks noChangeArrowheads="1"/>
            </p:cNvSpPr>
            <p:nvPr/>
          </p:nvSpPr>
          <p:spPr bwMode="auto">
            <a:xfrm>
              <a:off x="1435100" y="3142258"/>
              <a:ext cx="7316788" cy="286742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2586" name="Rectangle 79"/>
            <p:cNvSpPr>
              <a:spLocks noChangeArrowheads="1"/>
            </p:cNvSpPr>
            <p:nvPr/>
          </p:nvSpPr>
          <p:spPr bwMode="auto">
            <a:xfrm>
              <a:off x="4143375" y="3211513"/>
              <a:ext cx="1689100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Option + Padding</a:t>
              </a:r>
              <a:endParaRPr lang="en-US" sz="5400" baseline="8000">
                <a:latin typeface="Gill Sans MT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Header Checksum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435100" y="4038600"/>
            <a:ext cx="7499350" cy="2209800"/>
          </a:xfrm>
        </p:spPr>
        <p:txBody>
          <a:bodyPr/>
          <a:lstStyle/>
          <a:p>
            <a:r>
              <a:rPr lang="en-US" smtClean="0"/>
              <a:t>A checksum of the header data</a:t>
            </a:r>
          </a:p>
          <a:p>
            <a:r>
              <a:rPr lang="en-US" smtClean="0"/>
              <a:t>Checking for integrity of the header</a:t>
            </a: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3CE50C7-54A6-4074-9C06-31C3FB8041C5}" type="datetime1">
              <a:rPr lang="en-US" smtClean="0"/>
              <a:pPr/>
              <a:t>9/17/2012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B173CC3-7E49-4BAA-81B4-7490D27167C0}" type="slidenum">
              <a:rPr lang="en-US" smtClean="0"/>
              <a:pPr/>
              <a:t>11</a:t>
            </a:fld>
            <a:endParaRPr lang="en-US" smtClean="0"/>
          </a:p>
        </p:txBody>
      </p:sp>
      <p:grpSp>
        <p:nvGrpSpPr>
          <p:cNvPr id="23559" name="Group 110"/>
          <p:cNvGrpSpPr>
            <a:grpSpLocks/>
          </p:cNvGrpSpPr>
          <p:nvPr/>
        </p:nvGrpSpPr>
        <p:grpSpPr bwMode="auto">
          <a:xfrm>
            <a:off x="1435100" y="1438275"/>
            <a:ext cx="7316788" cy="2371725"/>
            <a:chOff x="1435100" y="1427163"/>
            <a:chExt cx="7316788" cy="2001837"/>
          </a:xfrm>
        </p:grpSpPr>
        <p:sp>
          <p:nvSpPr>
            <p:cNvPr id="23560" name="Rectangle 26"/>
            <p:cNvSpPr>
              <a:spLocks noChangeArrowheads="1"/>
            </p:cNvSpPr>
            <p:nvPr/>
          </p:nvSpPr>
          <p:spPr bwMode="auto">
            <a:xfrm>
              <a:off x="1435100" y="1427163"/>
              <a:ext cx="825500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3561" name="Rectangle 27"/>
            <p:cNvSpPr>
              <a:spLocks noChangeArrowheads="1"/>
            </p:cNvSpPr>
            <p:nvPr/>
          </p:nvSpPr>
          <p:spPr bwMode="auto">
            <a:xfrm>
              <a:off x="16621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Ver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3562" name="Rectangle 28"/>
            <p:cNvSpPr>
              <a:spLocks noChangeArrowheads="1"/>
            </p:cNvSpPr>
            <p:nvPr/>
          </p:nvSpPr>
          <p:spPr bwMode="auto">
            <a:xfrm>
              <a:off x="2362200" y="1427163"/>
              <a:ext cx="825500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3563" name="Rectangle 29"/>
            <p:cNvSpPr>
              <a:spLocks noChangeArrowheads="1"/>
            </p:cNvSpPr>
            <p:nvPr/>
          </p:nvSpPr>
          <p:spPr bwMode="auto">
            <a:xfrm>
              <a:off x="25892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IHL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3564" name="Rectangle 30"/>
            <p:cNvSpPr>
              <a:spLocks noChangeArrowheads="1"/>
            </p:cNvSpPr>
            <p:nvPr/>
          </p:nvSpPr>
          <p:spPr bwMode="auto">
            <a:xfrm>
              <a:off x="3289300" y="1427163"/>
              <a:ext cx="1754188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3565" name="Rectangle 31"/>
            <p:cNvSpPr>
              <a:spLocks noChangeArrowheads="1"/>
            </p:cNvSpPr>
            <p:nvPr/>
          </p:nvSpPr>
          <p:spPr bwMode="auto">
            <a:xfrm>
              <a:off x="3333750" y="1495425"/>
              <a:ext cx="1479550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Type of service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3566" name="Rectangle 32"/>
            <p:cNvSpPr>
              <a:spLocks noChangeArrowheads="1"/>
            </p:cNvSpPr>
            <p:nvPr/>
          </p:nvSpPr>
          <p:spPr bwMode="auto">
            <a:xfrm>
              <a:off x="5143500" y="1427163"/>
              <a:ext cx="36083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3567" name="Rectangle 33"/>
            <p:cNvSpPr>
              <a:spLocks noChangeArrowheads="1"/>
            </p:cNvSpPr>
            <p:nvPr/>
          </p:nvSpPr>
          <p:spPr bwMode="auto">
            <a:xfrm>
              <a:off x="6299200" y="1495425"/>
              <a:ext cx="11525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Total length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3568" name="Rectangle 34"/>
            <p:cNvSpPr>
              <a:spLocks noChangeArrowheads="1"/>
            </p:cNvSpPr>
            <p:nvPr/>
          </p:nvSpPr>
          <p:spPr bwMode="auto">
            <a:xfrm>
              <a:off x="1435100" y="1770063"/>
              <a:ext cx="3608388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3569" name="Rectangle 35"/>
            <p:cNvSpPr>
              <a:spLocks noChangeArrowheads="1"/>
            </p:cNvSpPr>
            <p:nvPr/>
          </p:nvSpPr>
          <p:spPr bwMode="auto">
            <a:xfrm>
              <a:off x="2527300" y="1838325"/>
              <a:ext cx="12668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Identification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3570" name="Rectangle 36"/>
            <p:cNvSpPr>
              <a:spLocks noChangeArrowheads="1"/>
            </p:cNvSpPr>
            <p:nvPr/>
          </p:nvSpPr>
          <p:spPr bwMode="auto">
            <a:xfrm>
              <a:off x="5143500" y="1770063"/>
              <a:ext cx="134143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3571" name="Rectangle 37"/>
            <p:cNvSpPr>
              <a:spLocks noChangeArrowheads="1"/>
            </p:cNvSpPr>
            <p:nvPr/>
          </p:nvSpPr>
          <p:spPr bwMode="auto">
            <a:xfrm>
              <a:off x="5514975" y="1838325"/>
              <a:ext cx="5302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Flags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3572" name="Rectangle 38"/>
            <p:cNvSpPr>
              <a:spLocks noChangeArrowheads="1"/>
            </p:cNvSpPr>
            <p:nvPr/>
          </p:nvSpPr>
          <p:spPr bwMode="auto">
            <a:xfrm>
              <a:off x="6586538" y="1770063"/>
              <a:ext cx="2165350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3573" name="Rectangle 39"/>
            <p:cNvSpPr>
              <a:spLocks noChangeArrowheads="1"/>
            </p:cNvSpPr>
            <p:nvPr/>
          </p:nvSpPr>
          <p:spPr bwMode="auto">
            <a:xfrm>
              <a:off x="6804025" y="1838325"/>
              <a:ext cx="1536700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Fragment offset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3574" name="Rectangle 40"/>
            <p:cNvSpPr>
              <a:spLocks noChangeArrowheads="1"/>
            </p:cNvSpPr>
            <p:nvPr/>
          </p:nvSpPr>
          <p:spPr bwMode="auto">
            <a:xfrm>
              <a:off x="1435100" y="2112963"/>
              <a:ext cx="1752600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3575" name="Rectangle 41"/>
            <p:cNvSpPr>
              <a:spLocks noChangeArrowheads="1"/>
            </p:cNvSpPr>
            <p:nvPr/>
          </p:nvSpPr>
          <p:spPr bwMode="auto">
            <a:xfrm>
              <a:off x="1681163" y="2181225"/>
              <a:ext cx="112077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Time to live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3576" name="Rectangle 42"/>
            <p:cNvSpPr>
              <a:spLocks noChangeArrowheads="1"/>
            </p:cNvSpPr>
            <p:nvPr/>
          </p:nvSpPr>
          <p:spPr bwMode="auto">
            <a:xfrm>
              <a:off x="5143500" y="2112963"/>
              <a:ext cx="3608388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3577" name="Rectangle 43"/>
            <p:cNvSpPr>
              <a:spLocks noChangeArrowheads="1"/>
            </p:cNvSpPr>
            <p:nvPr/>
          </p:nvSpPr>
          <p:spPr bwMode="auto">
            <a:xfrm>
              <a:off x="5969000" y="2181225"/>
              <a:ext cx="17367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Header checksum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3578" name="Rectangle 44"/>
            <p:cNvSpPr>
              <a:spLocks noChangeArrowheads="1"/>
            </p:cNvSpPr>
            <p:nvPr/>
          </p:nvSpPr>
          <p:spPr bwMode="auto">
            <a:xfrm>
              <a:off x="3289300" y="2112963"/>
              <a:ext cx="17541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3579" name="Rectangle 45"/>
            <p:cNvSpPr>
              <a:spLocks noChangeArrowheads="1"/>
            </p:cNvSpPr>
            <p:nvPr/>
          </p:nvSpPr>
          <p:spPr bwMode="auto">
            <a:xfrm>
              <a:off x="3702050" y="2181225"/>
              <a:ext cx="823913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Protocol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3580" name="Rectangle 46"/>
            <p:cNvSpPr>
              <a:spLocks noChangeArrowheads="1"/>
            </p:cNvSpPr>
            <p:nvPr/>
          </p:nvSpPr>
          <p:spPr bwMode="auto">
            <a:xfrm>
              <a:off x="1435100" y="2455863"/>
              <a:ext cx="73167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3581" name="Rectangle 47"/>
            <p:cNvSpPr>
              <a:spLocks noChangeArrowheads="1"/>
            </p:cNvSpPr>
            <p:nvPr/>
          </p:nvSpPr>
          <p:spPr bwMode="auto">
            <a:xfrm>
              <a:off x="4235450" y="2524125"/>
              <a:ext cx="1522413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Source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3582" name="Rectangle 48"/>
            <p:cNvSpPr>
              <a:spLocks noChangeArrowheads="1"/>
            </p:cNvSpPr>
            <p:nvPr/>
          </p:nvSpPr>
          <p:spPr bwMode="auto">
            <a:xfrm>
              <a:off x="1435100" y="2798763"/>
              <a:ext cx="73167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3583" name="Rectangle 49"/>
            <p:cNvSpPr>
              <a:spLocks noChangeArrowheads="1"/>
            </p:cNvSpPr>
            <p:nvPr/>
          </p:nvSpPr>
          <p:spPr bwMode="auto">
            <a:xfrm>
              <a:off x="4000500" y="2867025"/>
              <a:ext cx="1941513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Destination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3584" name="Rectangle 50"/>
            <p:cNvSpPr>
              <a:spLocks noChangeArrowheads="1"/>
            </p:cNvSpPr>
            <p:nvPr/>
          </p:nvSpPr>
          <p:spPr bwMode="auto">
            <a:xfrm>
              <a:off x="1435100" y="3141663"/>
              <a:ext cx="7316788" cy="287337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3585" name="Rectangle 51"/>
            <p:cNvSpPr>
              <a:spLocks noChangeArrowheads="1"/>
            </p:cNvSpPr>
            <p:nvPr/>
          </p:nvSpPr>
          <p:spPr bwMode="auto">
            <a:xfrm>
              <a:off x="4143375" y="3211513"/>
              <a:ext cx="1689100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Option + Padding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85" name="Rectangle 54"/>
            <p:cNvSpPr>
              <a:spLocks noChangeArrowheads="1"/>
            </p:cNvSpPr>
            <p:nvPr/>
          </p:nvSpPr>
          <p:spPr bwMode="auto">
            <a:xfrm>
              <a:off x="1435100" y="1427163"/>
              <a:ext cx="825500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3587" name="Rectangle 55"/>
            <p:cNvSpPr>
              <a:spLocks noChangeArrowheads="1"/>
            </p:cNvSpPr>
            <p:nvPr/>
          </p:nvSpPr>
          <p:spPr bwMode="auto">
            <a:xfrm>
              <a:off x="16621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Ver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87" name="Rectangle 56"/>
            <p:cNvSpPr>
              <a:spLocks noChangeArrowheads="1"/>
            </p:cNvSpPr>
            <p:nvPr/>
          </p:nvSpPr>
          <p:spPr bwMode="auto">
            <a:xfrm>
              <a:off x="2362200" y="1427163"/>
              <a:ext cx="825500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3589" name="Rectangle 57"/>
            <p:cNvSpPr>
              <a:spLocks noChangeArrowheads="1"/>
            </p:cNvSpPr>
            <p:nvPr/>
          </p:nvSpPr>
          <p:spPr bwMode="auto">
            <a:xfrm>
              <a:off x="25892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IHL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89" name="Rectangle 58"/>
            <p:cNvSpPr>
              <a:spLocks noChangeArrowheads="1"/>
            </p:cNvSpPr>
            <p:nvPr/>
          </p:nvSpPr>
          <p:spPr bwMode="auto">
            <a:xfrm>
              <a:off x="3289300" y="1427163"/>
              <a:ext cx="17541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bIns="0"/>
            <a:lstStyle/>
            <a:p>
              <a:pPr algn="ctr">
                <a:defRPr/>
              </a:pPr>
              <a:r>
                <a:rPr lang="en-US" b="1" baseline="8000">
                  <a:solidFill>
                    <a:srgbClr val="000099"/>
                  </a:solidFill>
                  <a:cs typeface="Arial" pitchFamily="34" charset="0"/>
                </a:rPr>
                <a:t>Differentiated service</a:t>
              </a:r>
              <a:endParaRPr lang="en-US" baseline="8000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91" name="Rectangle 60"/>
            <p:cNvSpPr>
              <a:spLocks noChangeArrowheads="1"/>
            </p:cNvSpPr>
            <p:nvPr/>
          </p:nvSpPr>
          <p:spPr bwMode="auto">
            <a:xfrm>
              <a:off x="5143500" y="1427163"/>
              <a:ext cx="36083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3592" name="Rectangle 61"/>
            <p:cNvSpPr>
              <a:spLocks noChangeArrowheads="1"/>
            </p:cNvSpPr>
            <p:nvPr/>
          </p:nvSpPr>
          <p:spPr bwMode="auto">
            <a:xfrm>
              <a:off x="6299200" y="1495425"/>
              <a:ext cx="11525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Total length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3" name="Rectangle 62"/>
            <p:cNvSpPr>
              <a:spLocks noChangeArrowheads="1"/>
            </p:cNvSpPr>
            <p:nvPr/>
          </p:nvSpPr>
          <p:spPr bwMode="auto">
            <a:xfrm>
              <a:off x="1435100" y="1770182"/>
              <a:ext cx="36083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3594" name="Rectangle 63"/>
            <p:cNvSpPr>
              <a:spLocks noChangeArrowheads="1"/>
            </p:cNvSpPr>
            <p:nvPr/>
          </p:nvSpPr>
          <p:spPr bwMode="auto">
            <a:xfrm>
              <a:off x="2286000" y="1838325"/>
              <a:ext cx="2093913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Identification (frag id)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5" name="Rectangle 64"/>
            <p:cNvSpPr>
              <a:spLocks noChangeArrowheads="1"/>
            </p:cNvSpPr>
            <p:nvPr/>
          </p:nvSpPr>
          <p:spPr bwMode="auto">
            <a:xfrm>
              <a:off x="5143500" y="1770182"/>
              <a:ext cx="134143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3596" name="Rectangle 65"/>
            <p:cNvSpPr>
              <a:spLocks noChangeArrowheads="1"/>
            </p:cNvSpPr>
            <p:nvPr/>
          </p:nvSpPr>
          <p:spPr bwMode="auto">
            <a:xfrm>
              <a:off x="5330825" y="1838325"/>
              <a:ext cx="106997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Flags (frag)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7" name="Rectangle 66"/>
            <p:cNvSpPr>
              <a:spLocks noChangeArrowheads="1"/>
            </p:cNvSpPr>
            <p:nvPr/>
          </p:nvSpPr>
          <p:spPr bwMode="auto">
            <a:xfrm>
              <a:off x="6586538" y="1770182"/>
              <a:ext cx="2165350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3598" name="Rectangle 67"/>
            <p:cNvSpPr>
              <a:spLocks noChangeArrowheads="1"/>
            </p:cNvSpPr>
            <p:nvPr/>
          </p:nvSpPr>
          <p:spPr bwMode="auto">
            <a:xfrm>
              <a:off x="6804025" y="1838325"/>
              <a:ext cx="1536700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Fragment offset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9" name="Rectangle 68"/>
            <p:cNvSpPr>
              <a:spLocks noChangeArrowheads="1"/>
            </p:cNvSpPr>
            <p:nvPr/>
          </p:nvSpPr>
          <p:spPr bwMode="auto">
            <a:xfrm>
              <a:off x="1435100" y="2113201"/>
              <a:ext cx="1752600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3600" name="Rectangle 69"/>
            <p:cNvSpPr>
              <a:spLocks noChangeArrowheads="1"/>
            </p:cNvSpPr>
            <p:nvPr/>
          </p:nvSpPr>
          <p:spPr bwMode="auto">
            <a:xfrm>
              <a:off x="1681163" y="2181225"/>
              <a:ext cx="112077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Time to live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1" name="Rectangle 70"/>
            <p:cNvSpPr>
              <a:spLocks noChangeArrowheads="1"/>
            </p:cNvSpPr>
            <p:nvPr/>
          </p:nvSpPr>
          <p:spPr bwMode="auto">
            <a:xfrm>
              <a:off x="5143500" y="2113201"/>
              <a:ext cx="3608388" cy="285403"/>
            </a:xfrm>
            <a:prstGeom prst="rect">
              <a:avLst/>
            </a:prstGeom>
            <a:solidFill>
              <a:srgbClr val="92D050"/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3602" name="Rectangle 71"/>
            <p:cNvSpPr>
              <a:spLocks noChangeArrowheads="1"/>
            </p:cNvSpPr>
            <p:nvPr/>
          </p:nvSpPr>
          <p:spPr bwMode="auto">
            <a:xfrm>
              <a:off x="5969000" y="2181225"/>
              <a:ext cx="17367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Header checksum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3" name="Rectangle 72"/>
            <p:cNvSpPr>
              <a:spLocks noChangeArrowheads="1"/>
            </p:cNvSpPr>
            <p:nvPr/>
          </p:nvSpPr>
          <p:spPr bwMode="auto">
            <a:xfrm>
              <a:off x="3289300" y="2113201"/>
              <a:ext cx="17541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3604" name="Rectangle 73"/>
            <p:cNvSpPr>
              <a:spLocks noChangeArrowheads="1"/>
            </p:cNvSpPr>
            <p:nvPr/>
          </p:nvSpPr>
          <p:spPr bwMode="auto">
            <a:xfrm>
              <a:off x="3429000" y="2181225"/>
              <a:ext cx="1473200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(next) Protocol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5" name="Rectangle 74"/>
            <p:cNvSpPr>
              <a:spLocks noChangeArrowheads="1"/>
            </p:cNvSpPr>
            <p:nvPr/>
          </p:nvSpPr>
          <p:spPr bwMode="auto">
            <a:xfrm>
              <a:off x="1435100" y="2456220"/>
              <a:ext cx="73167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3606" name="Rectangle 75"/>
            <p:cNvSpPr>
              <a:spLocks noChangeArrowheads="1"/>
            </p:cNvSpPr>
            <p:nvPr/>
          </p:nvSpPr>
          <p:spPr bwMode="auto">
            <a:xfrm>
              <a:off x="4235450" y="2524125"/>
              <a:ext cx="1522413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Source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7" name="Rectangle 76"/>
            <p:cNvSpPr>
              <a:spLocks noChangeArrowheads="1"/>
            </p:cNvSpPr>
            <p:nvPr/>
          </p:nvSpPr>
          <p:spPr bwMode="auto">
            <a:xfrm>
              <a:off x="1435100" y="2799239"/>
              <a:ext cx="73167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3608" name="Rectangle 77"/>
            <p:cNvSpPr>
              <a:spLocks noChangeArrowheads="1"/>
            </p:cNvSpPr>
            <p:nvPr/>
          </p:nvSpPr>
          <p:spPr bwMode="auto">
            <a:xfrm>
              <a:off x="4000500" y="2867025"/>
              <a:ext cx="1941513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Destination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9" name="Rectangle 78"/>
            <p:cNvSpPr>
              <a:spLocks noChangeArrowheads="1"/>
            </p:cNvSpPr>
            <p:nvPr/>
          </p:nvSpPr>
          <p:spPr bwMode="auto">
            <a:xfrm>
              <a:off x="1435100" y="3142258"/>
              <a:ext cx="7316788" cy="286742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3610" name="Rectangle 79"/>
            <p:cNvSpPr>
              <a:spLocks noChangeArrowheads="1"/>
            </p:cNvSpPr>
            <p:nvPr/>
          </p:nvSpPr>
          <p:spPr bwMode="auto">
            <a:xfrm>
              <a:off x="4143375" y="3211513"/>
              <a:ext cx="1689100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Option + Padding</a:t>
              </a:r>
              <a:endParaRPr lang="en-US" sz="5400" baseline="8000">
                <a:latin typeface="Gill Sans MT" pitchFamily="34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IP Addresses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435100" y="4038600"/>
            <a:ext cx="7499350" cy="2209800"/>
          </a:xfrm>
        </p:spPr>
        <p:txBody>
          <a:bodyPr/>
          <a:lstStyle/>
          <a:p>
            <a:r>
              <a:rPr lang="en-US" smtClean="0"/>
              <a:t>Source and Destination IP Address</a:t>
            </a:r>
          </a:p>
          <a:p>
            <a:r>
              <a:rPr lang="en-US" smtClean="0"/>
              <a:t>32 bit wide</a:t>
            </a:r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2833A2A-108B-4995-ADEE-1BD9BB35D873}" type="datetime1">
              <a:rPr lang="en-US" smtClean="0"/>
              <a:pPr/>
              <a:t>9/17/2012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0E8D2D-07C0-44A5-A401-50001C885436}" type="slidenum">
              <a:rPr lang="en-US" smtClean="0"/>
              <a:pPr/>
              <a:t>12</a:t>
            </a:fld>
            <a:endParaRPr lang="en-US" smtClean="0"/>
          </a:p>
        </p:txBody>
      </p:sp>
      <p:grpSp>
        <p:nvGrpSpPr>
          <p:cNvPr id="24583" name="Group 110"/>
          <p:cNvGrpSpPr>
            <a:grpSpLocks/>
          </p:cNvGrpSpPr>
          <p:nvPr/>
        </p:nvGrpSpPr>
        <p:grpSpPr bwMode="auto">
          <a:xfrm>
            <a:off x="1435100" y="1438275"/>
            <a:ext cx="7316788" cy="2371725"/>
            <a:chOff x="1435100" y="1427163"/>
            <a:chExt cx="7316788" cy="2001837"/>
          </a:xfrm>
        </p:grpSpPr>
        <p:sp>
          <p:nvSpPr>
            <p:cNvPr id="24584" name="Rectangle 26"/>
            <p:cNvSpPr>
              <a:spLocks noChangeArrowheads="1"/>
            </p:cNvSpPr>
            <p:nvPr/>
          </p:nvSpPr>
          <p:spPr bwMode="auto">
            <a:xfrm>
              <a:off x="1435100" y="1427163"/>
              <a:ext cx="825500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585" name="Rectangle 27"/>
            <p:cNvSpPr>
              <a:spLocks noChangeArrowheads="1"/>
            </p:cNvSpPr>
            <p:nvPr/>
          </p:nvSpPr>
          <p:spPr bwMode="auto">
            <a:xfrm>
              <a:off x="16621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Ver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4586" name="Rectangle 28"/>
            <p:cNvSpPr>
              <a:spLocks noChangeArrowheads="1"/>
            </p:cNvSpPr>
            <p:nvPr/>
          </p:nvSpPr>
          <p:spPr bwMode="auto">
            <a:xfrm>
              <a:off x="2362200" y="1427163"/>
              <a:ext cx="825500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587" name="Rectangle 29"/>
            <p:cNvSpPr>
              <a:spLocks noChangeArrowheads="1"/>
            </p:cNvSpPr>
            <p:nvPr/>
          </p:nvSpPr>
          <p:spPr bwMode="auto">
            <a:xfrm>
              <a:off x="25892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IHL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4588" name="Rectangle 30"/>
            <p:cNvSpPr>
              <a:spLocks noChangeArrowheads="1"/>
            </p:cNvSpPr>
            <p:nvPr/>
          </p:nvSpPr>
          <p:spPr bwMode="auto">
            <a:xfrm>
              <a:off x="3289300" y="1427163"/>
              <a:ext cx="1754188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589" name="Rectangle 31"/>
            <p:cNvSpPr>
              <a:spLocks noChangeArrowheads="1"/>
            </p:cNvSpPr>
            <p:nvPr/>
          </p:nvSpPr>
          <p:spPr bwMode="auto">
            <a:xfrm>
              <a:off x="3333750" y="1495425"/>
              <a:ext cx="1479550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Type of service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4590" name="Rectangle 32"/>
            <p:cNvSpPr>
              <a:spLocks noChangeArrowheads="1"/>
            </p:cNvSpPr>
            <p:nvPr/>
          </p:nvSpPr>
          <p:spPr bwMode="auto">
            <a:xfrm>
              <a:off x="5143500" y="1427163"/>
              <a:ext cx="36083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591" name="Rectangle 33"/>
            <p:cNvSpPr>
              <a:spLocks noChangeArrowheads="1"/>
            </p:cNvSpPr>
            <p:nvPr/>
          </p:nvSpPr>
          <p:spPr bwMode="auto">
            <a:xfrm>
              <a:off x="6299200" y="1495425"/>
              <a:ext cx="11525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Total length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4592" name="Rectangle 34"/>
            <p:cNvSpPr>
              <a:spLocks noChangeArrowheads="1"/>
            </p:cNvSpPr>
            <p:nvPr/>
          </p:nvSpPr>
          <p:spPr bwMode="auto">
            <a:xfrm>
              <a:off x="1435100" y="1770063"/>
              <a:ext cx="3608388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593" name="Rectangle 35"/>
            <p:cNvSpPr>
              <a:spLocks noChangeArrowheads="1"/>
            </p:cNvSpPr>
            <p:nvPr/>
          </p:nvSpPr>
          <p:spPr bwMode="auto">
            <a:xfrm>
              <a:off x="2527300" y="1838325"/>
              <a:ext cx="12668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Identification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4594" name="Rectangle 36"/>
            <p:cNvSpPr>
              <a:spLocks noChangeArrowheads="1"/>
            </p:cNvSpPr>
            <p:nvPr/>
          </p:nvSpPr>
          <p:spPr bwMode="auto">
            <a:xfrm>
              <a:off x="5143500" y="1770063"/>
              <a:ext cx="134143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595" name="Rectangle 37"/>
            <p:cNvSpPr>
              <a:spLocks noChangeArrowheads="1"/>
            </p:cNvSpPr>
            <p:nvPr/>
          </p:nvSpPr>
          <p:spPr bwMode="auto">
            <a:xfrm>
              <a:off x="5514975" y="1838325"/>
              <a:ext cx="5302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Flags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4596" name="Rectangle 38"/>
            <p:cNvSpPr>
              <a:spLocks noChangeArrowheads="1"/>
            </p:cNvSpPr>
            <p:nvPr/>
          </p:nvSpPr>
          <p:spPr bwMode="auto">
            <a:xfrm>
              <a:off x="6586538" y="1770063"/>
              <a:ext cx="2165350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597" name="Rectangle 39"/>
            <p:cNvSpPr>
              <a:spLocks noChangeArrowheads="1"/>
            </p:cNvSpPr>
            <p:nvPr/>
          </p:nvSpPr>
          <p:spPr bwMode="auto">
            <a:xfrm>
              <a:off x="6804025" y="1838325"/>
              <a:ext cx="1536700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Fragment offset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4598" name="Rectangle 40"/>
            <p:cNvSpPr>
              <a:spLocks noChangeArrowheads="1"/>
            </p:cNvSpPr>
            <p:nvPr/>
          </p:nvSpPr>
          <p:spPr bwMode="auto">
            <a:xfrm>
              <a:off x="1435100" y="2112963"/>
              <a:ext cx="1752600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599" name="Rectangle 41"/>
            <p:cNvSpPr>
              <a:spLocks noChangeArrowheads="1"/>
            </p:cNvSpPr>
            <p:nvPr/>
          </p:nvSpPr>
          <p:spPr bwMode="auto">
            <a:xfrm>
              <a:off x="1681163" y="2181225"/>
              <a:ext cx="112077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Time to live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4600" name="Rectangle 42"/>
            <p:cNvSpPr>
              <a:spLocks noChangeArrowheads="1"/>
            </p:cNvSpPr>
            <p:nvPr/>
          </p:nvSpPr>
          <p:spPr bwMode="auto">
            <a:xfrm>
              <a:off x="5143500" y="2112963"/>
              <a:ext cx="3608388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01" name="Rectangle 43"/>
            <p:cNvSpPr>
              <a:spLocks noChangeArrowheads="1"/>
            </p:cNvSpPr>
            <p:nvPr/>
          </p:nvSpPr>
          <p:spPr bwMode="auto">
            <a:xfrm>
              <a:off x="5969000" y="2181225"/>
              <a:ext cx="17367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Header checksum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4602" name="Rectangle 44"/>
            <p:cNvSpPr>
              <a:spLocks noChangeArrowheads="1"/>
            </p:cNvSpPr>
            <p:nvPr/>
          </p:nvSpPr>
          <p:spPr bwMode="auto">
            <a:xfrm>
              <a:off x="3289300" y="2112963"/>
              <a:ext cx="17541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03" name="Rectangle 45"/>
            <p:cNvSpPr>
              <a:spLocks noChangeArrowheads="1"/>
            </p:cNvSpPr>
            <p:nvPr/>
          </p:nvSpPr>
          <p:spPr bwMode="auto">
            <a:xfrm>
              <a:off x="3702050" y="2181225"/>
              <a:ext cx="823913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Protocol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4604" name="Rectangle 46"/>
            <p:cNvSpPr>
              <a:spLocks noChangeArrowheads="1"/>
            </p:cNvSpPr>
            <p:nvPr/>
          </p:nvSpPr>
          <p:spPr bwMode="auto">
            <a:xfrm>
              <a:off x="1435100" y="2455863"/>
              <a:ext cx="73167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05" name="Rectangle 47"/>
            <p:cNvSpPr>
              <a:spLocks noChangeArrowheads="1"/>
            </p:cNvSpPr>
            <p:nvPr/>
          </p:nvSpPr>
          <p:spPr bwMode="auto">
            <a:xfrm>
              <a:off x="4235450" y="2524125"/>
              <a:ext cx="1522413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Source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4606" name="Rectangle 48"/>
            <p:cNvSpPr>
              <a:spLocks noChangeArrowheads="1"/>
            </p:cNvSpPr>
            <p:nvPr/>
          </p:nvSpPr>
          <p:spPr bwMode="auto">
            <a:xfrm>
              <a:off x="1435100" y="2798763"/>
              <a:ext cx="73167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07" name="Rectangle 49"/>
            <p:cNvSpPr>
              <a:spLocks noChangeArrowheads="1"/>
            </p:cNvSpPr>
            <p:nvPr/>
          </p:nvSpPr>
          <p:spPr bwMode="auto">
            <a:xfrm>
              <a:off x="4000500" y="2867025"/>
              <a:ext cx="1941513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Destination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4608" name="Rectangle 50"/>
            <p:cNvSpPr>
              <a:spLocks noChangeArrowheads="1"/>
            </p:cNvSpPr>
            <p:nvPr/>
          </p:nvSpPr>
          <p:spPr bwMode="auto">
            <a:xfrm>
              <a:off x="1435100" y="3141663"/>
              <a:ext cx="7316788" cy="287337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09" name="Rectangle 51"/>
            <p:cNvSpPr>
              <a:spLocks noChangeArrowheads="1"/>
            </p:cNvSpPr>
            <p:nvPr/>
          </p:nvSpPr>
          <p:spPr bwMode="auto">
            <a:xfrm>
              <a:off x="4143375" y="3211513"/>
              <a:ext cx="1689100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Option + Padding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85" name="Rectangle 54"/>
            <p:cNvSpPr>
              <a:spLocks noChangeArrowheads="1"/>
            </p:cNvSpPr>
            <p:nvPr/>
          </p:nvSpPr>
          <p:spPr bwMode="auto">
            <a:xfrm>
              <a:off x="1435100" y="1427163"/>
              <a:ext cx="825500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4611" name="Rectangle 55"/>
            <p:cNvSpPr>
              <a:spLocks noChangeArrowheads="1"/>
            </p:cNvSpPr>
            <p:nvPr/>
          </p:nvSpPr>
          <p:spPr bwMode="auto">
            <a:xfrm>
              <a:off x="16621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Ver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87" name="Rectangle 56"/>
            <p:cNvSpPr>
              <a:spLocks noChangeArrowheads="1"/>
            </p:cNvSpPr>
            <p:nvPr/>
          </p:nvSpPr>
          <p:spPr bwMode="auto">
            <a:xfrm>
              <a:off x="2362200" y="1427163"/>
              <a:ext cx="825500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4613" name="Rectangle 57"/>
            <p:cNvSpPr>
              <a:spLocks noChangeArrowheads="1"/>
            </p:cNvSpPr>
            <p:nvPr/>
          </p:nvSpPr>
          <p:spPr bwMode="auto">
            <a:xfrm>
              <a:off x="25892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IHL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89" name="Rectangle 58"/>
            <p:cNvSpPr>
              <a:spLocks noChangeArrowheads="1"/>
            </p:cNvSpPr>
            <p:nvPr/>
          </p:nvSpPr>
          <p:spPr bwMode="auto">
            <a:xfrm>
              <a:off x="3289300" y="1427163"/>
              <a:ext cx="17541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bIns="0"/>
            <a:lstStyle/>
            <a:p>
              <a:pPr algn="ctr">
                <a:defRPr/>
              </a:pPr>
              <a:r>
                <a:rPr lang="en-US" b="1" baseline="8000">
                  <a:solidFill>
                    <a:srgbClr val="000099"/>
                  </a:solidFill>
                  <a:cs typeface="Arial" pitchFamily="34" charset="0"/>
                </a:rPr>
                <a:t>Differentiated service</a:t>
              </a:r>
              <a:endParaRPr lang="en-US" baseline="8000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91" name="Rectangle 60"/>
            <p:cNvSpPr>
              <a:spLocks noChangeArrowheads="1"/>
            </p:cNvSpPr>
            <p:nvPr/>
          </p:nvSpPr>
          <p:spPr bwMode="auto">
            <a:xfrm>
              <a:off x="5143500" y="1427163"/>
              <a:ext cx="36083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4616" name="Rectangle 61"/>
            <p:cNvSpPr>
              <a:spLocks noChangeArrowheads="1"/>
            </p:cNvSpPr>
            <p:nvPr/>
          </p:nvSpPr>
          <p:spPr bwMode="auto">
            <a:xfrm>
              <a:off x="6299200" y="1495425"/>
              <a:ext cx="11525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Total length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3" name="Rectangle 62"/>
            <p:cNvSpPr>
              <a:spLocks noChangeArrowheads="1"/>
            </p:cNvSpPr>
            <p:nvPr/>
          </p:nvSpPr>
          <p:spPr bwMode="auto">
            <a:xfrm>
              <a:off x="1435100" y="1770182"/>
              <a:ext cx="36083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4618" name="Rectangle 63"/>
            <p:cNvSpPr>
              <a:spLocks noChangeArrowheads="1"/>
            </p:cNvSpPr>
            <p:nvPr/>
          </p:nvSpPr>
          <p:spPr bwMode="auto">
            <a:xfrm>
              <a:off x="2286000" y="1838325"/>
              <a:ext cx="2093913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Identification (frag id)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5" name="Rectangle 64"/>
            <p:cNvSpPr>
              <a:spLocks noChangeArrowheads="1"/>
            </p:cNvSpPr>
            <p:nvPr/>
          </p:nvSpPr>
          <p:spPr bwMode="auto">
            <a:xfrm>
              <a:off x="5143500" y="1770182"/>
              <a:ext cx="134143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4620" name="Rectangle 65"/>
            <p:cNvSpPr>
              <a:spLocks noChangeArrowheads="1"/>
            </p:cNvSpPr>
            <p:nvPr/>
          </p:nvSpPr>
          <p:spPr bwMode="auto">
            <a:xfrm>
              <a:off x="5330825" y="1838325"/>
              <a:ext cx="106997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Flags (frag)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7" name="Rectangle 66"/>
            <p:cNvSpPr>
              <a:spLocks noChangeArrowheads="1"/>
            </p:cNvSpPr>
            <p:nvPr/>
          </p:nvSpPr>
          <p:spPr bwMode="auto">
            <a:xfrm>
              <a:off x="6586538" y="1770182"/>
              <a:ext cx="2165350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4622" name="Rectangle 67"/>
            <p:cNvSpPr>
              <a:spLocks noChangeArrowheads="1"/>
            </p:cNvSpPr>
            <p:nvPr/>
          </p:nvSpPr>
          <p:spPr bwMode="auto">
            <a:xfrm>
              <a:off x="6804025" y="1838325"/>
              <a:ext cx="1536700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Fragment offset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9" name="Rectangle 68"/>
            <p:cNvSpPr>
              <a:spLocks noChangeArrowheads="1"/>
            </p:cNvSpPr>
            <p:nvPr/>
          </p:nvSpPr>
          <p:spPr bwMode="auto">
            <a:xfrm>
              <a:off x="1435100" y="2113201"/>
              <a:ext cx="1752600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4624" name="Rectangle 69"/>
            <p:cNvSpPr>
              <a:spLocks noChangeArrowheads="1"/>
            </p:cNvSpPr>
            <p:nvPr/>
          </p:nvSpPr>
          <p:spPr bwMode="auto">
            <a:xfrm>
              <a:off x="1681163" y="2181225"/>
              <a:ext cx="112077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Time to live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1" name="Rectangle 70"/>
            <p:cNvSpPr>
              <a:spLocks noChangeArrowheads="1"/>
            </p:cNvSpPr>
            <p:nvPr/>
          </p:nvSpPr>
          <p:spPr bwMode="auto">
            <a:xfrm>
              <a:off x="5143500" y="2113201"/>
              <a:ext cx="36083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4626" name="Rectangle 71"/>
            <p:cNvSpPr>
              <a:spLocks noChangeArrowheads="1"/>
            </p:cNvSpPr>
            <p:nvPr/>
          </p:nvSpPr>
          <p:spPr bwMode="auto">
            <a:xfrm>
              <a:off x="5969000" y="2181225"/>
              <a:ext cx="17367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Header checksum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3" name="Rectangle 72"/>
            <p:cNvSpPr>
              <a:spLocks noChangeArrowheads="1"/>
            </p:cNvSpPr>
            <p:nvPr/>
          </p:nvSpPr>
          <p:spPr bwMode="auto">
            <a:xfrm>
              <a:off x="3289300" y="2113201"/>
              <a:ext cx="17541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4628" name="Rectangle 73"/>
            <p:cNvSpPr>
              <a:spLocks noChangeArrowheads="1"/>
            </p:cNvSpPr>
            <p:nvPr/>
          </p:nvSpPr>
          <p:spPr bwMode="auto">
            <a:xfrm>
              <a:off x="3429000" y="2181225"/>
              <a:ext cx="1473200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(next) Protocol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5" name="Rectangle 74"/>
            <p:cNvSpPr>
              <a:spLocks noChangeArrowheads="1"/>
            </p:cNvSpPr>
            <p:nvPr/>
          </p:nvSpPr>
          <p:spPr bwMode="auto">
            <a:xfrm>
              <a:off x="1435100" y="2456220"/>
              <a:ext cx="7316788" cy="285403"/>
            </a:xfrm>
            <a:prstGeom prst="rect">
              <a:avLst/>
            </a:prstGeom>
            <a:solidFill>
              <a:srgbClr val="92D050"/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4630" name="Rectangle 75"/>
            <p:cNvSpPr>
              <a:spLocks noChangeArrowheads="1"/>
            </p:cNvSpPr>
            <p:nvPr/>
          </p:nvSpPr>
          <p:spPr bwMode="auto">
            <a:xfrm>
              <a:off x="4235450" y="2524125"/>
              <a:ext cx="1522413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Source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7" name="Rectangle 76"/>
            <p:cNvSpPr>
              <a:spLocks noChangeArrowheads="1"/>
            </p:cNvSpPr>
            <p:nvPr/>
          </p:nvSpPr>
          <p:spPr bwMode="auto">
            <a:xfrm>
              <a:off x="1435100" y="2799239"/>
              <a:ext cx="7316788" cy="285403"/>
            </a:xfrm>
            <a:prstGeom prst="rect">
              <a:avLst/>
            </a:prstGeom>
            <a:solidFill>
              <a:srgbClr val="92D050"/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4632" name="Rectangle 77"/>
            <p:cNvSpPr>
              <a:spLocks noChangeArrowheads="1"/>
            </p:cNvSpPr>
            <p:nvPr/>
          </p:nvSpPr>
          <p:spPr bwMode="auto">
            <a:xfrm>
              <a:off x="4000500" y="2867025"/>
              <a:ext cx="1941513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Destination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9" name="Rectangle 78"/>
            <p:cNvSpPr>
              <a:spLocks noChangeArrowheads="1"/>
            </p:cNvSpPr>
            <p:nvPr/>
          </p:nvSpPr>
          <p:spPr bwMode="auto">
            <a:xfrm>
              <a:off x="1435100" y="3142258"/>
              <a:ext cx="7316788" cy="286742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4634" name="Rectangle 79"/>
            <p:cNvSpPr>
              <a:spLocks noChangeArrowheads="1"/>
            </p:cNvSpPr>
            <p:nvPr/>
          </p:nvSpPr>
          <p:spPr bwMode="auto">
            <a:xfrm>
              <a:off x="4143375" y="3211513"/>
              <a:ext cx="1689100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Option + Padding</a:t>
              </a:r>
              <a:endParaRPr lang="en-US" sz="5400" baseline="8000">
                <a:latin typeface="Gill Sans MT" pitchFamily="34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Options and Padding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435100" y="4038600"/>
            <a:ext cx="7499350" cy="2209800"/>
          </a:xfrm>
        </p:spPr>
        <p:txBody>
          <a:bodyPr/>
          <a:lstStyle/>
          <a:p>
            <a:r>
              <a:rPr lang="en-US" smtClean="0"/>
              <a:t>Additional route information, timestamps, experimental information, etc.</a:t>
            </a:r>
          </a:p>
          <a:p>
            <a:r>
              <a:rPr lang="en-US" smtClean="0"/>
              <a:t>Padding bytes to make 8 bytes alignment</a:t>
            </a: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1B1E9B3-365B-475E-A597-787FB17B8C51}" type="datetime1">
              <a:rPr lang="en-US" smtClean="0"/>
              <a:pPr/>
              <a:t>9/17/2012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E2F8FF7-025E-4294-BC1E-03CB0F690954}" type="slidenum">
              <a:rPr lang="en-US" smtClean="0"/>
              <a:pPr/>
              <a:t>13</a:t>
            </a:fld>
            <a:endParaRPr lang="en-US" smtClean="0"/>
          </a:p>
        </p:txBody>
      </p:sp>
      <p:grpSp>
        <p:nvGrpSpPr>
          <p:cNvPr id="25607" name="Group 110"/>
          <p:cNvGrpSpPr>
            <a:grpSpLocks/>
          </p:cNvGrpSpPr>
          <p:nvPr/>
        </p:nvGrpSpPr>
        <p:grpSpPr bwMode="auto">
          <a:xfrm>
            <a:off x="1435100" y="1438275"/>
            <a:ext cx="7316788" cy="2371725"/>
            <a:chOff x="1435100" y="1427163"/>
            <a:chExt cx="7316788" cy="2001837"/>
          </a:xfrm>
        </p:grpSpPr>
        <p:sp>
          <p:nvSpPr>
            <p:cNvPr id="25608" name="Rectangle 26"/>
            <p:cNvSpPr>
              <a:spLocks noChangeArrowheads="1"/>
            </p:cNvSpPr>
            <p:nvPr/>
          </p:nvSpPr>
          <p:spPr bwMode="auto">
            <a:xfrm>
              <a:off x="1435100" y="1427163"/>
              <a:ext cx="825500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5609" name="Rectangle 27"/>
            <p:cNvSpPr>
              <a:spLocks noChangeArrowheads="1"/>
            </p:cNvSpPr>
            <p:nvPr/>
          </p:nvSpPr>
          <p:spPr bwMode="auto">
            <a:xfrm>
              <a:off x="16621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Ver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5610" name="Rectangle 28"/>
            <p:cNvSpPr>
              <a:spLocks noChangeArrowheads="1"/>
            </p:cNvSpPr>
            <p:nvPr/>
          </p:nvSpPr>
          <p:spPr bwMode="auto">
            <a:xfrm>
              <a:off x="2362200" y="1427163"/>
              <a:ext cx="825500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5611" name="Rectangle 29"/>
            <p:cNvSpPr>
              <a:spLocks noChangeArrowheads="1"/>
            </p:cNvSpPr>
            <p:nvPr/>
          </p:nvSpPr>
          <p:spPr bwMode="auto">
            <a:xfrm>
              <a:off x="25892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IHL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5612" name="Rectangle 30"/>
            <p:cNvSpPr>
              <a:spLocks noChangeArrowheads="1"/>
            </p:cNvSpPr>
            <p:nvPr/>
          </p:nvSpPr>
          <p:spPr bwMode="auto">
            <a:xfrm>
              <a:off x="3289300" y="1427163"/>
              <a:ext cx="1754188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5613" name="Rectangle 31"/>
            <p:cNvSpPr>
              <a:spLocks noChangeArrowheads="1"/>
            </p:cNvSpPr>
            <p:nvPr/>
          </p:nvSpPr>
          <p:spPr bwMode="auto">
            <a:xfrm>
              <a:off x="3333750" y="1495425"/>
              <a:ext cx="1479550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Type of service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5614" name="Rectangle 32"/>
            <p:cNvSpPr>
              <a:spLocks noChangeArrowheads="1"/>
            </p:cNvSpPr>
            <p:nvPr/>
          </p:nvSpPr>
          <p:spPr bwMode="auto">
            <a:xfrm>
              <a:off x="5143500" y="1427163"/>
              <a:ext cx="36083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5615" name="Rectangle 33"/>
            <p:cNvSpPr>
              <a:spLocks noChangeArrowheads="1"/>
            </p:cNvSpPr>
            <p:nvPr/>
          </p:nvSpPr>
          <p:spPr bwMode="auto">
            <a:xfrm>
              <a:off x="6299200" y="1495425"/>
              <a:ext cx="11525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Total length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5616" name="Rectangle 34"/>
            <p:cNvSpPr>
              <a:spLocks noChangeArrowheads="1"/>
            </p:cNvSpPr>
            <p:nvPr/>
          </p:nvSpPr>
          <p:spPr bwMode="auto">
            <a:xfrm>
              <a:off x="1435100" y="1770063"/>
              <a:ext cx="3608388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5617" name="Rectangle 35"/>
            <p:cNvSpPr>
              <a:spLocks noChangeArrowheads="1"/>
            </p:cNvSpPr>
            <p:nvPr/>
          </p:nvSpPr>
          <p:spPr bwMode="auto">
            <a:xfrm>
              <a:off x="2527300" y="1838325"/>
              <a:ext cx="12668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Identification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5618" name="Rectangle 36"/>
            <p:cNvSpPr>
              <a:spLocks noChangeArrowheads="1"/>
            </p:cNvSpPr>
            <p:nvPr/>
          </p:nvSpPr>
          <p:spPr bwMode="auto">
            <a:xfrm>
              <a:off x="5143500" y="1770063"/>
              <a:ext cx="134143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5619" name="Rectangle 37"/>
            <p:cNvSpPr>
              <a:spLocks noChangeArrowheads="1"/>
            </p:cNvSpPr>
            <p:nvPr/>
          </p:nvSpPr>
          <p:spPr bwMode="auto">
            <a:xfrm>
              <a:off x="5514975" y="1838325"/>
              <a:ext cx="5302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Flags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5620" name="Rectangle 38"/>
            <p:cNvSpPr>
              <a:spLocks noChangeArrowheads="1"/>
            </p:cNvSpPr>
            <p:nvPr/>
          </p:nvSpPr>
          <p:spPr bwMode="auto">
            <a:xfrm>
              <a:off x="6586538" y="1770063"/>
              <a:ext cx="2165350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5621" name="Rectangle 39"/>
            <p:cNvSpPr>
              <a:spLocks noChangeArrowheads="1"/>
            </p:cNvSpPr>
            <p:nvPr/>
          </p:nvSpPr>
          <p:spPr bwMode="auto">
            <a:xfrm>
              <a:off x="6804025" y="1838325"/>
              <a:ext cx="1536700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Fragment offset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5622" name="Rectangle 40"/>
            <p:cNvSpPr>
              <a:spLocks noChangeArrowheads="1"/>
            </p:cNvSpPr>
            <p:nvPr/>
          </p:nvSpPr>
          <p:spPr bwMode="auto">
            <a:xfrm>
              <a:off x="1435100" y="2112963"/>
              <a:ext cx="1752600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5623" name="Rectangle 41"/>
            <p:cNvSpPr>
              <a:spLocks noChangeArrowheads="1"/>
            </p:cNvSpPr>
            <p:nvPr/>
          </p:nvSpPr>
          <p:spPr bwMode="auto">
            <a:xfrm>
              <a:off x="1681163" y="2181225"/>
              <a:ext cx="112077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Time to live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5624" name="Rectangle 42"/>
            <p:cNvSpPr>
              <a:spLocks noChangeArrowheads="1"/>
            </p:cNvSpPr>
            <p:nvPr/>
          </p:nvSpPr>
          <p:spPr bwMode="auto">
            <a:xfrm>
              <a:off x="5143500" y="2112963"/>
              <a:ext cx="3608388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5625" name="Rectangle 43"/>
            <p:cNvSpPr>
              <a:spLocks noChangeArrowheads="1"/>
            </p:cNvSpPr>
            <p:nvPr/>
          </p:nvSpPr>
          <p:spPr bwMode="auto">
            <a:xfrm>
              <a:off x="5969000" y="2181225"/>
              <a:ext cx="17367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Header checksum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5626" name="Rectangle 44"/>
            <p:cNvSpPr>
              <a:spLocks noChangeArrowheads="1"/>
            </p:cNvSpPr>
            <p:nvPr/>
          </p:nvSpPr>
          <p:spPr bwMode="auto">
            <a:xfrm>
              <a:off x="3289300" y="2112963"/>
              <a:ext cx="17541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5627" name="Rectangle 45"/>
            <p:cNvSpPr>
              <a:spLocks noChangeArrowheads="1"/>
            </p:cNvSpPr>
            <p:nvPr/>
          </p:nvSpPr>
          <p:spPr bwMode="auto">
            <a:xfrm>
              <a:off x="3702050" y="2181225"/>
              <a:ext cx="823913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Protocol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5628" name="Rectangle 46"/>
            <p:cNvSpPr>
              <a:spLocks noChangeArrowheads="1"/>
            </p:cNvSpPr>
            <p:nvPr/>
          </p:nvSpPr>
          <p:spPr bwMode="auto">
            <a:xfrm>
              <a:off x="1435100" y="2455863"/>
              <a:ext cx="73167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5629" name="Rectangle 47"/>
            <p:cNvSpPr>
              <a:spLocks noChangeArrowheads="1"/>
            </p:cNvSpPr>
            <p:nvPr/>
          </p:nvSpPr>
          <p:spPr bwMode="auto">
            <a:xfrm>
              <a:off x="4235450" y="2524125"/>
              <a:ext cx="1522413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Source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5630" name="Rectangle 48"/>
            <p:cNvSpPr>
              <a:spLocks noChangeArrowheads="1"/>
            </p:cNvSpPr>
            <p:nvPr/>
          </p:nvSpPr>
          <p:spPr bwMode="auto">
            <a:xfrm>
              <a:off x="1435100" y="2798763"/>
              <a:ext cx="73167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5631" name="Rectangle 49"/>
            <p:cNvSpPr>
              <a:spLocks noChangeArrowheads="1"/>
            </p:cNvSpPr>
            <p:nvPr/>
          </p:nvSpPr>
          <p:spPr bwMode="auto">
            <a:xfrm>
              <a:off x="4000500" y="2867025"/>
              <a:ext cx="1941513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Destination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5632" name="Rectangle 50"/>
            <p:cNvSpPr>
              <a:spLocks noChangeArrowheads="1"/>
            </p:cNvSpPr>
            <p:nvPr/>
          </p:nvSpPr>
          <p:spPr bwMode="auto">
            <a:xfrm>
              <a:off x="1435100" y="3141663"/>
              <a:ext cx="7316788" cy="287337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5633" name="Rectangle 51"/>
            <p:cNvSpPr>
              <a:spLocks noChangeArrowheads="1"/>
            </p:cNvSpPr>
            <p:nvPr/>
          </p:nvSpPr>
          <p:spPr bwMode="auto">
            <a:xfrm>
              <a:off x="4143375" y="3211513"/>
              <a:ext cx="1689100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Option + Padding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85" name="Rectangle 54"/>
            <p:cNvSpPr>
              <a:spLocks noChangeArrowheads="1"/>
            </p:cNvSpPr>
            <p:nvPr/>
          </p:nvSpPr>
          <p:spPr bwMode="auto">
            <a:xfrm>
              <a:off x="1435100" y="1427163"/>
              <a:ext cx="825500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5635" name="Rectangle 55"/>
            <p:cNvSpPr>
              <a:spLocks noChangeArrowheads="1"/>
            </p:cNvSpPr>
            <p:nvPr/>
          </p:nvSpPr>
          <p:spPr bwMode="auto">
            <a:xfrm>
              <a:off x="16621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Ver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87" name="Rectangle 56"/>
            <p:cNvSpPr>
              <a:spLocks noChangeArrowheads="1"/>
            </p:cNvSpPr>
            <p:nvPr/>
          </p:nvSpPr>
          <p:spPr bwMode="auto">
            <a:xfrm>
              <a:off x="2362200" y="1427163"/>
              <a:ext cx="825500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5637" name="Rectangle 57"/>
            <p:cNvSpPr>
              <a:spLocks noChangeArrowheads="1"/>
            </p:cNvSpPr>
            <p:nvPr/>
          </p:nvSpPr>
          <p:spPr bwMode="auto">
            <a:xfrm>
              <a:off x="25892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IHL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89" name="Rectangle 58"/>
            <p:cNvSpPr>
              <a:spLocks noChangeArrowheads="1"/>
            </p:cNvSpPr>
            <p:nvPr/>
          </p:nvSpPr>
          <p:spPr bwMode="auto">
            <a:xfrm>
              <a:off x="3289300" y="1427163"/>
              <a:ext cx="17541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bIns="0"/>
            <a:lstStyle/>
            <a:p>
              <a:pPr algn="ctr">
                <a:defRPr/>
              </a:pPr>
              <a:r>
                <a:rPr lang="en-US" b="1" baseline="8000">
                  <a:solidFill>
                    <a:srgbClr val="000099"/>
                  </a:solidFill>
                  <a:cs typeface="Arial" pitchFamily="34" charset="0"/>
                </a:rPr>
                <a:t>Differentiated service</a:t>
              </a:r>
              <a:endParaRPr lang="en-US" baseline="8000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91" name="Rectangle 60"/>
            <p:cNvSpPr>
              <a:spLocks noChangeArrowheads="1"/>
            </p:cNvSpPr>
            <p:nvPr/>
          </p:nvSpPr>
          <p:spPr bwMode="auto">
            <a:xfrm>
              <a:off x="5143500" y="1427163"/>
              <a:ext cx="36083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5640" name="Rectangle 61"/>
            <p:cNvSpPr>
              <a:spLocks noChangeArrowheads="1"/>
            </p:cNvSpPr>
            <p:nvPr/>
          </p:nvSpPr>
          <p:spPr bwMode="auto">
            <a:xfrm>
              <a:off x="6299200" y="1495425"/>
              <a:ext cx="11525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Total length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3" name="Rectangle 62"/>
            <p:cNvSpPr>
              <a:spLocks noChangeArrowheads="1"/>
            </p:cNvSpPr>
            <p:nvPr/>
          </p:nvSpPr>
          <p:spPr bwMode="auto">
            <a:xfrm>
              <a:off x="1435100" y="1770182"/>
              <a:ext cx="36083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5642" name="Rectangle 63"/>
            <p:cNvSpPr>
              <a:spLocks noChangeArrowheads="1"/>
            </p:cNvSpPr>
            <p:nvPr/>
          </p:nvSpPr>
          <p:spPr bwMode="auto">
            <a:xfrm>
              <a:off x="2286000" y="1838325"/>
              <a:ext cx="2093913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Identification (frag id)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5" name="Rectangle 64"/>
            <p:cNvSpPr>
              <a:spLocks noChangeArrowheads="1"/>
            </p:cNvSpPr>
            <p:nvPr/>
          </p:nvSpPr>
          <p:spPr bwMode="auto">
            <a:xfrm>
              <a:off x="5143500" y="1770182"/>
              <a:ext cx="134143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5644" name="Rectangle 65"/>
            <p:cNvSpPr>
              <a:spLocks noChangeArrowheads="1"/>
            </p:cNvSpPr>
            <p:nvPr/>
          </p:nvSpPr>
          <p:spPr bwMode="auto">
            <a:xfrm>
              <a:off x="5330825" y="1838325"/>
              <a:ext cx="106997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Flags (frag)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7" name="Rectangle 66"/>
            <p:cNvSpPr>
              <a:spLocks noChangeArrowheads="1"/>
            </p:cNvSpPr>
            <p:nvPr/>
          </p:nvSpPr>
          <p:spPr bwMode="auto">
            <a:xfrm>
              <a:off x="6586538" y="1770182"/>
              <a:ext cx="2165350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5646" name="Rectangle 67"/>
            <p:cNvSpPr>
              <a:spLocks noChangeArrowheads="1"/>
            </p:cNvSpPr>
            <p:nvPr/>
          </p:nvSpPr>
          <p:spPr bwMode="auto">
            <a:xfrm>
              <a:off x="6804025" y="1838325"/>
              <a:ext cx="1536700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Fragment offset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9" name="Rectangle 68"/>
            <p:cNvSpPr>
              <a:spLocks noChangeArrowheads="1"/>
            </p:cNvSpPr>
            <p:nvPr/>
          </p:nvSpPr>
          <p:spPr bwMode="auto">
            <a:xfrm>
              <a:off x="1435100" y="2113201"/>
              <a:ext cx="1752600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5648" name="Rectangle 69"/>
            <p:cNvSpPr>
              <a:spLocks noChangeArrowheads="1"/>
            </p:cNvSpPr>
            <p:nvPr/>
          </p:nvSpPr>
          <p:spPr bwMode="auto">
            <a:xfrm>
              <a:off x="1681163" y="2181225"/>
              <a:ext cx="112077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Time to live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1" name="Rectangle 70"/>
            <p:cNvSpPr>
              <a:spLocks noChangeArrowheads="1"/>
            </p:cNvSpPr>
            <p:nvPr/>
          </p:nvSpPr>
          <p:spPr bwMode="auto">
            <a:xfrm>
              <a:off x="5143500" y="2113201"/>
              <a:ext cx="36083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5650" name="Rectangle 71"/>
            <p:cNvSpPr>
              <a:spLocks noChangeArrowheads="1"/>
            </p:cNvSpPr>
            <p:nvPr/>
          </p:nvSpPr>
          <p:spPr bwMode="auto">
            <a:xfrm>
              <a:off x="5969000" y="2181225"/>
              <a:ext cx="17367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Header checksum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3" name="Rectangle 72"/>
            <p:cNvSpPr>
              <a:spLocks noChangeArrowheads="1"/>
            </p:cNvSpPr>
            <p:nvPr/>
          </p:nvSpPr>
          <p:spPr bwMode="auto">
            <a:xfrm>
              <a:off x="3289300" y="2113201"/>
              <a:ext cx="17541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5652" name="Rectangle 73"/>
            <p:cNvSpPr>
              <a:spLocks noChangeArrowheads="1"/>
            </p:cNvSpPr>
            <p:nvPr/>
          </p:nvSpPr>
          <p:spPr bwMode="auto">
            <a:xfrm>
              <a:off x="3429000" y="2181225"/>
              <a:ext cx="1473200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(next) Protocol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5" name="Rectangle 74"/>
            <p:cNvSpPr>
              <a:spLocks noChangeArrowheads="1"/>
            </p:cNvSpPr>
            <p:nvPr/>
          </p:nvSpPr>
          <p:spPr bwMode="auto">
            <a:xfrm>
              <a:off x="1435100" y="2456220"/>
              <a:ext cx="7316788" cy="285403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5654" name="Rectangle 75"/>
            <p:cNvSpPr>
              <a:spLocks noChangeArrowheads="1"/>
            </p:cNvSpPr>
            <p:nvPr/>
          </p:nvSpPr>
          <p:spPr bwMode="auto">
            <a:xfrm>
              <a:off x="4235450" y="2524125"/>
              <a:ext cx="1522413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Source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7" name="Rectangle 76"/>
            <p:cNvSpPr>
              <a:spLocks noChangeArrowheads="1"/>
            </p:cNvSpPr>
            <p:nvPr/>
          </p:nvSpPr>
          <p:spPr bwMode="auto">
            <a:xfrm>
              <a:off x="1435100" y="2799239"/>
              <a:ext cx="7316788" cy="285403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5656" name="Rectangle 77"/>
            <p:cNvSpPr>
              <a:spLocks noChangeArrowheads="1"/>
            </p:cNvSpPr>
            <p:nvPr/>
          </p:nvSpPr>
          <p:spPr bwMode="auto">
            <a:xfrm>
              <a:off x="4000500" y="2867025"/>
              <a:ext cx="1941513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Destination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9" name="Rectangle 78"/>
            <p:cNvSpPr>
              <a:spLocks noChangeArrowheads="1"/>
            </p:cNvSpPr>
            <p:nvPr/>
          </p:nvSpPr>
          <p:spPr bwMode="auto">
            <a:xfrm>
              <a:off x="1435100" y="3142258"/>
              <a:ext cx="7316788" cy="286742"/>
            </a:xfrm>
            <a:prstGeom prst="rect">
              <a:avLst/>
            </a:prstGeom>
            <a:solidFill>
              <a:srgbClr val="92D050"/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5658" name="Rectangle 79"/>
            <p:cNvSpPr>
              <a:spLocks noChangeArrowheads="1"/>
            </p:cNvSpPr>
            <p:nvPr/>
          </p:nvSpPr>
          <p:spPr bwMode="auto">
            <a:xfrm>
              <a:off x="4143375" y="3211513"/>
              <a:ext cx="1689100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Option + Padding</a:t>
              </a:r>
              <a:endParaRPr lang="en-US" sz="5400" baseline="8000">
                <a:latin typeface="Gill Sans MT" pitchFamily="34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IPv6 Header</a:t>
            </a:r>
            <a:endParaRPr 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435100" y="4038600"/>
            <a:ext cx="7499350" cy="2209800"/>
          </a:xfrm>
        </p:spPr>
        <p:txBody>
          <a:bodyPr/>
          <a:lstStyle/>
          <a:p>
            <a:r>
              <a:rPr lang="en-US" sz="1600" smtClean="0"/>
              <a:t>Flow Label - specifies special router handling</a:t>
            </a:r>
          </a:p>
          <a:p>
            <a:r>
              <a:rPr lang="en-US" sz="1600" smtClean="0"/>
              <a:t>Payload Length – does not include header length (0 = hop-by-hop Jumbo packet)</a:t>
            </a:r>
          </a:p>
          <a:p>
            <a:r>
              <a:rPr lang="en-US" sz="1600" smtClean="0"/>
              <a:t>Next Header – Encapsulated Protocol</a:t>
            </a:r>
          </a:p>
          <a:p>
            <a:r>
              <a:rPr lang="en-US" sz="1600" smtClean="0"/>
              <a:t>Hop Limit – Replaces TTL</a:t>
            </a:r>
          </a:p>
          <a:p>
            <a:r>
              <a:rPr lang="en-US" sz="1600" smtClean="0"/>
              <a:t>IP addresses – 128 bits: 2</a:t>
            </a:r>
            <a:r>
              <a:rPr lang="en-US" sz="1600" baseline="30000" smtClean="0"/>
              <a:t>128</a:t>
            </a:r>
            <a:r>
              <a:rPr lang="en-US" sz="1600" smtClean="0"/>
              <a:t> address space</a:t>
            </a:r>
          </a:p>
          <a:p>
            <a:r>
              <a:rPr lang="en-US" sz="1600" smtClean="0"/>
              <a:t>Options are implemented as additional extension header</a:t>
            </a:r>
          </a:p>
          <a:p>
            <a:r>
              <a:rPr lang="en-US" sz="1600" smtClean="0"/>
              <a:t>Refer to RFC2460</a:t>
            </a:r>
          </a:p>
          <a:p>
            <a:endParaRPr lang="en-US" sz="1600" smtClean="0"/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238E519-CB97-4C80-A1B4-B44A8E572DE7}" type="datetime1">
              <a:rPr lang="en-US" smtClean="0"/>
              <a:pPr/>
              <a:t>9/17/2012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Internetworking and Dist. Systems</a:t>
            </a:r>
            <a:endParaRPr lang="en-US" dirty="0"/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582C5D9-6BFD-44FA-9527-B541A9D3A5FB}" type="slidenum">
              <a:rPr lang="en-US" smtClean="0"/>
              <a:pPr/>
              <a:t>14</a:t>
            </a:fld>
            <a:endParaRPr lang="en-US" smtClean="0"/>
          </a:p>
        </p:txBody>
      </p:sp>
      <p:grpSp>
        <p:nvGrpSpPr>
          <p:cNvPr id="26631" name="Group 110"/>
          <p:cNvGrpSpPr>
            <a:grpSpLocks/>
          </p:cNvGrpSpPr>
          <p:nvPr/>
        </p:nvGrpSpPr>
        <p:grpSpPr bwMode="auto">
          <a:xfrm>
            <a:off x="1435100" y="1438275"/>
            <a:ext cx="7316788" cy="2295525"/>
            <a:chOff x="1435100" y="1427163"/>
            <a:chExt cx="7316788" cy="1937529"/>
          </a:xfrm>
        </p:grpSpPr>
        <p:sp>
          <p:nvSpPr>
            <p:cNvPr id="26632" name="Rectangle 26"/>
            <p:cNvSpPr>
              <a:spLocks noChangeArrowheads="1"/>
            </p:cNvSpPr>
            <p:nvPr/>
          </p:nvSpPr>
          <p:spPr bwMode="auto">
            <a:xfrm>
              <a:off x="1435100" y="1427163"/>
              <a:ext cx="825500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6633" name="Rectangle 27"/>
            <p:cNvSpPr>
              <a:spLocks noChangeArrowheads="1"/>
            </p:cNvSpPr>
            <p:nvPr/>
          </p:nvSpPr>
          <p:spPr bwMode="auto">
            <a:xfrm>
              <a:off x="16621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Ver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6634" name="Rectangle 32"/>
            <p:cNvSpPr>
              <a:spLocks noChangeArrowheads="1"/>
            </p:cNvSpPr>
            <p:nvPr/>
          </p:nvSpPr>
          <p:spPr bwMode="auto">
            <a:xfrm>
              <a:off x="5143500" y="1427163"/>
              <a:ext cx="36083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6635" name="Rectangle 33"/>
            <p:cNvSpPr>
              <a:spLocks noChangeArrowheads="1"/>
            </p:cNvSpPr>
            <p:nvPr/>
          </p:nvSpPr>
          <p:spPr bwMode="auto">
            <a:xfrm>
              <a:off x="6299200" y="1495425"/>
              <a:ext cx="11525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Total length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6636" name="Rectangle 34"/>
            <p:cNvSpPr>
              <a:spLocks noChangeArrowheads="1"/>
            </p:cNvSpPr>
            <p:nvPr/>
          </p:nvSpPr>
          <p:spPr bwMode="auto">
            <a:xfrm>
              <a:off x="1435100" y="1770063"/>
              <a:ext cx="3608388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6637" name="Rectangle 35"/>
            <p:cNvSpPr>
              <a:spLocks noChangeArrowheads="1"/>
            </p:cNvSpPr>
            <p:nvPr/>
          </p:nvSpPr>
          <p:spPr bwMode="auto">
            <a:xfrm>
              <a:off x="2527300" y="1838325"/>
              <a:ext cx="12668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Identification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6638" name="Rectangle 36"/>
            <p:cNvSpPr>
              <a:spLocks noChangeArrowheads="1"/>
            </p:cNvSpPr>
            <p:nvPr/>
          </p:nvSpPr>
          <p:spPr bwMode="auto">
            <a:xfrm>
              <a:off x="5143500" y="1770063"/>
              <a:ext cx="134143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6639" name="Rectangle 37"/>
            <p:cNvSpPr>
              <a:spLocks noChangeArrowheads="1"/>
            </p:cNvSpPr>
            <p:nvPr/>
          </p:nvSpPr>
          <p:spPr bwMode="auto">
            <a:xfrm>
              <a:off x="5514975" y="1838325"/>
              <a:ext cx="5302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Flags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6640" name="Rectangle 46"/>
            <p:cNvSpPr>
              <a:spLocks noChangeArrowheads="1"/>
            </p:cNvSpPr>
            <p:nvPr/>
          </p:nvSpPr>
          <p:spPr bwMode="auto">
            <a:xfrm>
              <a:off x="1435100" y="2455863"/>
              <a:ext cx="73167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6641" name="Rectangle 47"/>
            <p:cNvSpPr>
              <a:spLocks noChangeArrowheads="1"/>
            </p:cNvSpPr>
            <p:nvPr/>
          </p:nvSpPr>
          <p:spPr bwMode="auto">
            <a:xfrm>
              <a:off x="4235450" y="2524125"/>
              <a:ext cx="1522413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Source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6642" name="Rectangle 48"/>
            <p:cNvSpPr>
              <a:spLocks noChangeArrowheads="1"/>
            </p:cNvSpPr>
            <p:nvPr/>
          </p:nvSpPr>
          <p:spPr bwMode="auto">
            <a:xfrm>
              <a:off x="1435100" y="2798763"/>
              <a:ext cx="73167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6643" name="Rectangle 49"/>
            <p:cNvSpPr>
              <a:spLocks noChangeArrowheads="1"/>
            </p:cNvSpPr>
            <p:nvPr/>
          </p:nvSpPr>
          <p:spPr bwMode="auto">
            <a:xfrm>
              <a:off x="4000500" y="2867025"/>
              <a:ext cx="1941513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Destination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85" name="Rectangle 54"/>
            <p:cNvSpPr>
              <a:spLocks noChangeArrowheads="1"/>
            </p:cNvSpPr>
            <p:nvPr/>
          </p:nvSpPr>
          <p:spPr bwMode="auto">
            <a:xfrm>
              <a:off x="1435100" y="1427163"/>
              <a:ext cx="825500" cy="285404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6645" name="Rectangle 55"/>
            <p:cNvSpPr>
              <a:spLocks noChangeArrowheads="1"/>
            </p:cNvSpPr>
            <p:nvPr/>
          </p:nvSpPr>
          <p:spPr bwMode="auto">
            <a:xfrm>
              <a:off x="16621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Ver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89" name="Rectangle 58"/>
            <p:cNvSpPr>
              <a:spLocks noChangeArrowheads="1"/>
            </p:cNvSpPr>
            <p:nvPr/>
          </p:nvSpPr>
          <p:spPr bwMode="auto">
            <a:xfrm>
              <a:off x="2362200" y="1427163"/>
              <a:ext cx="1754188" cy="285404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bIns="0"/>
            <a:lstStyle/>
            <a:p>
              <a:pPr algn="ctr">
                <a:defRPr/>
              </a:pPr>
              <a:r>
                <a:rPr lang="en-US" b="1" baseline="8000">
                  <a:solidFill>
                    <a:srgbClr val="000099"/>
                  </a:solidFill>
                  <a:cs typeface="Arial" pitchFamily="34" charset="0"/>
                </a:rPr>
                <a:t>Differentiated service</a:t>
              </a:r>
              <a:endParaRPr lang="en-US" baseline="8000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91" name="Rectangle 60"/>
            <p:cNvSpPr>
              <a:spLocks noChangeArrowheads="1"/>
            </p:cNvSpPr>
            <p:nvPr/>
          </p:nvSpPr>
          <p:spPr bwMode="auto">
            <a:xfrm>
              <a:off x="4191000" y="1427163"/>
              <a:ext cx="4560888" cy="285404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6648" name="Rectangle 61"/>
            <p:cNvSpPr>
              <a:spLocks noChangeArrowheads="1"/>
            </p:cNvSpPr>
            <p:nvPr/>
          </p:nvSpPr>
          <p:spPr bwMode="auto">
            <a:xfrm>
              <a:off x="5781675" y="1484751"/>
              <a:ext cx="1037913" cy="176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Flow Label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3" name="Rectangle 62"/>
            <p:cNvSpPr>
              <a:spLocks noChangeArrowheads="1"/>
            </p:cNvSpPr>
            <p:nvPr/>
          </p:nvSpPr>
          <p:spPr bwMode="auto">
            <a:xfrm>
              <a:off x="1435100" y="1770183"/>
              <a:ext cx="3608388" cy="285404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6650" name="Rectangle 63"/>
            <p:cNvSpPr>
              <a:spLocks noChangeArrowheads="1"/>
            </p:cNvSpPr>
            <p:nvPr/>
          </p:nvSpPr>
          <p:spPr bwMode="auto">
            <a:xfrm>
              <a:off x="2286000" y="1838325"/>
              <a:ext cx="1473288" cy="176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Payload Length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5" name="Rectangle 64"/>
            <p:cNvSpPr>
              <a:spLocks noChangeArrowheads="1"/>
            </p:cNvSpPr>
            <p:nvPr/>
          </p:nvSpPr>
          <p:spPr bwMode="auto">
            <a:xfrm>
              <a:off x="5143500" y="1770183"/>
              <a:ext cx="1714500" cy="285404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6652" name="Rectangle 65"/>
            <p:cNvSpPr>
              <a:spLocks noChangeArrowheads="1"/>
            </p:cNvSpPr>
            <p:nvPr/>
          </p:nvSpPr>
          <p:spPr bwMode="auto">
            <a:xfrm>
              <a:off x="5369824" y="1838325"/>
              <a:ext cx="1259576" cy="176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Next Header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7" name="Rectangle 66"/>
            <p:cNvSpPr>
              <a:spLocks noChangeArrowheads="1"/>
            </p:cNvSpPr>
            <p:nvPr/>
          </p:nvSpPr>
          <p:spPr bwMode="auto">
            <a:xfrm>
              <a:off x="6934200" y="1770183"/>
              <a:ext cx="1817688" cy="285404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6654" name="Rectangle 67"/>
            <p:cNvSpPr>
              <a:spLocks noChangeArrowheads="1"/>
            </p:cNvSpPr>
            <p:nvPr/>
          </p:nvSpPr>
          <p:spPr bwMode="auto">
            <a:xfrm>
              <a:off x="7315200" y="1821327"/>
              <a:ext cx="990656" cy="176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Hop Limit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5" name="Rectangle 74"/>
            <p:cNvSpPr>
              <a:spLocks noChangeArrowheads="1"/>
            </p:cNvSpPr>
            <p:nvPr/>
          </p:nvSpPr>
          <p:spPr bwMode="auto">
            <a:xfrm>
              <a:off x="1435100" y="2142682"/>
              <a:ext cx="7316788" cy="59894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6656" name="Rectangle 75"/>
            <p:cNvSpPr>
              <a:spLocks noChangeArrowheads="1"/>
            </p:cNvSpPr>
            <p:nvPr/>
          </p:nvSpPr>
          <p:spPr bwMode="auto">
            <a:xfrm>
              <a:off x="4344987" y="2335782"/>
              <a:ext cx="1522413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Source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7" name="Rectangle 76"/>
            <p:cNvSpPr>
              <a:spLocks noChangeArrowheads="1"/>
            </p:cNvSpPr>
            <p:nvPr/>
          </p:nvSpPr>
          <p:spPr bwMode="auto">
            <a:xfrm>
              <a:off x="1435100" y="2799244"/>
              <a:ext cx="7316788" cy="565448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6658" name="Rectangle 77"/>
            <p:cNvSpPr>
              <a:spLocks noChangeArrowheads="1"/>
            </p:cNvSpPr>
            <p:nvPr/>
          </p:nvSpPr>
          <p:spPr bwMode="auto">
            <a:xfrm>
              <a:off x="4114800" y="2978851"/>
              <a:ext cx="1941513" cy="176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Destination address</a:t>
              </a:r>
              <a:endParaRPr lang="en-US" sz="5400" baseline="8000">
                <a:latin typeface="Gill Sans MT" pitchFamily="34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Why not just Ethernet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Most computer systems use Ethernet</a:t>
            </a:r>
          </a:p>
          <a:p>
            <a:pPr lvl="1"/>
            <a:r>
              <a:rPr lang="en-US" smtClean="0"/>
              <a:t>Ethernet provides facilities to</a:t>
            </a:r>
          </a:p>
          <a:p>
            <a:pPr lvl="1"/>
            <a:r>
              <a:rPr lang="en-US" smtClean="0"/>
              <a:t>Locate computers</a:t>
            </a:r>
          </a:p>
          <a:p>
            <a:pPr lvl="1"/>
            <a:r>
              <a:rPr lang="en-US" smtClean="0"/>
              <a:t>Forward packets directly</a:t>
            </a:r>
          </a:p>
          <a:p>
            <a:pPr lvl="1"/>
            <a:r>
              <a:rPr lang="en-US" smtClean="0"/>
              <a:t>Prevent loops</a:t>
            </a:r>
          </a:p>
          <a:p>
            <a:pPr lvl="1"/>
            <a:r>
              <a:rPr lang="en-US" smtClean="0"/>
              <a:t>…</a:t>
            </a:r>
          </a:p>
          <a:p>
            <a:r>
              <a:rPr lang="en-US" smtClean="0"/>
              <a:t>Drawbacks of Ethernet?</a:t>
            </a: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7174699-B521-424B-BD28-61460C6FA5DC}" type="datetime1">
              <a:rPr lang="en-US" smtClean="0"/>
              <a:pPr/>
              <a:t>9/17/2012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78EABF-B09F-4D63-A276-871B18F01B65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Ethernet Drawbacks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Locating computers</a:t>
            </a:r>
          </a:p>
          <a:p>
            <a:pPr lvl="1"/>
            <a:r>
              <a:rPr lang="en-US" sz="2400" smtClean="0"/>
              <a:t>Do we really want to broadcast across the Internet?</a:t>
            </a:r>
          </a:p>
          <a:p>
            <a:r>
              <a:rPr lang="en-US" sz="2800" smtClean="0"/>
              <a:t>Preventing loops</a:t>
            </a:r>
          </a:p>
          <a:p>
            <a:pPr lvl="1"/>
            <a:r>
              <a:rPr lang="en-US" sz="2400" smtClean="0"/>
              <a:t>Do we really want to rebuild an Internet-wide spanning tree whenever the topology changes?</a:t>
            </a:r>
          </a:p>
          <a:p>
            <a:pPr lvl="1"/>
            <a:r>
              <a:rPr lang="en-US" sz="2400" smtClean="0"/>
              <a:t>Do we really want packets to live forever if loops remain?</a:t>
            </a:r>
          </a:p>
          <a:p>
            <a:r>
              <a:rPr lang="en-US" sz="2800" smtClean="0"/>
              <a:t>Unreachable computers</a:t>
            </a:r>
          </a:p>
          <a:p>
            <a:pPr lvl="1"/>
            <a:r>
              <a:rPr lang="en-US" sz="2400" smtClean="0"/>
              <a:t>What happens if the destination is unreachable?</a:t>
            </a:r>
          </a:p>
          <a:p>
            <a:pPr lvl="1"/>
            <a:r>
              <a:rPr lang="en-US" sz="2400" smtClean="0"/>
              <a:t>I.e., it doesn’t exist, is turned off, is broken, …</a:t>
            </a:r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BD5EE3A-9BD9-414C-B269-22CA77A761DC}" type="datetime1">
              <a:rPr lang="en-US" smtClean="0"/>
              <a:pPr/>
              <a:t>9/17/2012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E37CD49-1F86-41FE-A49D-6F8A7ECCE6C1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Reasons to use Link Layer</a:t>
            </a:r>
            <a:endParaRPr 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“Most” is not “All”</a:t>
            </a:r>
          </a:p>
          <a:p>
            <a:pPr lvl="1"/>
            <a:r>
              <a:rPr lang="en-US" sz="2000" smtClean="0"/>
              <a:t>Not all networks are Ethernet</a:t>
            </a:r>
          </a:p>
          <a:p>
            <a:pPr lvl="1"/>
            <a:r>
              <a:rPr lang="en-US" sz="2000" smtClean="0"/>
              <a:t>Why limit choice, innovation, etc. at the link level?</a:t>
            </a:r>
          </a:p>
          <a:p>
            <a:r>
              <a:rPr lang="en-US" sz="2400" smtClean="0"/>
              <a:t>Link layer</a:t>
            </a:r>
          </a:p>
          <a:p>
            <a:pPr lvl="1"/>
            <a:r>
              <a:rPr lang="en-US" sz="2000" smtClean="0"/>
              <a:t>What is the best way to move local traffic (single hop)?</a:t>
            </a:r>
          </a:p>
          <a:p>
            <a:pPr lvl="1"/>
            <a:r>
              <a:rPr lang="en-US" sz="2000" smtClean="0"/>
              <a:t>Old/new network, wired/wireless network, …</a:t>
            </a:r>
          </a:p>
          <a:p>
            <a:pPr lvl="1"/>
            <a:r>
              <a:rPr lang="en-US" sz="2000" smtClean="0"/>
              <a:t>Different links can use different networks!</a:t>
            </a:r>
          </a:p>
          <a:p>
            <a:r>
              <a:rPr lang="en-US" sz="2400" smtClean="0"/>
              <a:t> Network layer</a:t>
            </a:r>
          </a:p>
          <a:p>
            <a:pPr lvl="1"/>
            <a:r>
              <a:rPr lang="en-US" sz="2000" smtClean="0"/>
              <a:t>What is the best to handle multi-hop communication?</a:t>
            </a:r>
          </a:p>
          <a:p>
            <a:pPr lvl="1"/>
            <a:r>
              <a:rPr lang="en-US" sz="2000" smtClean="0"/>
              <a:t>Addressing</a:t>
            </a:r>
          </a:p>
          <a:p>
            <a:pPr lvl="1"/>
            <a:r>
              <a:rPr lang="en-US" sz="2000" smtClean="0"/>
              <a:t>Unreliable delivery mechanisms (routing)</a:t>
            </a: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552E29F-E36A-4C08-A783-8120B9450768}" type="datetime1">
              <a:rPr lang="en-US" smtClean="0"/>
              <a:pPr/>
              <a:t>9/17/2012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7799FCA-A102-4778-993B-87F5F56059F7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Routing between LANs</a:t>
            </a:r>
            <a:endParaRPr lang="en-US" dirty="0"/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287D6BB-EF78-4D59-946A-9D79B8C33B51}" type="datetime1">
              <a:rPr lang="en-US" smtClean="0"/>
              <a:pPr/>
              <a:t>9/17/2012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6273C69-F3AE-46EA-9261-F606595A5635}" type="slidenum">
              <a:rPr lang="en-US" smtClean="0"/>
              <a:pPr/>
              <a:t>18</a:t>
            </a:fld>
            <a:endParaRPr lang="en-US" smtClean="0"/>
          </a:p>
        </p:txBody>
      </p:sp>
      <p:pic>
        <p:nvPicPr>
          <p:cNvPr id="307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295400"/>
            <a:ext cx="775652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Internet Protocol</a:t>
            </a:r>
            <a:endParaRPr lang="en-US" dirty="0"/>
          </a:p>
        </p:txBody>
      </p:sp>
      <p:sp>
        <p:nvSpPr>
          <p:cNvPr id="3174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Datagram</a:t>
            </a:r>
          </a:p>
          <a:p>
            <a:pPr lvl="1"/>
            <a:r>
              <a:rPr lang="en-US" sz="2000" smtClean="0"/>
              <a:t>Each packet is individually routed</a:t>
            </a:r>
          </a:p>
          <a:p>
            <a:pPr lvl="1"/>
            <a:r>
              <a:rPr lang="en-US" sz="2000" smtClean="0"/>
              <a:t>Packets may be fragmented or duplicated</a:t>
            </a:r>
          </a:p>
          <a:p>
            <a:pPr lvl="2"/>
            <a:r>
              <a:rPr lang="en-US" sz="1800" smtClean="0"/>
              <a:t>Due to underlying networks</a:t>
            </a:r>
          </a:p>
          <a:p>
            <a:r>
              <a:rPr lang="en-US" sz="2400" smtClean="0"/>
              <a:t>Connectionless</a:t>
            </a:r>
          </a:p>
          <a:p>
            <a:pPr lvl="1"/>
            <a:r>
              <a:rPr lang="en-US" sz="2000" smtClean="0"/>
              <a:t>No guarantee of delivery in sequence</a:t>
            </a:r>
          </a:p>
          <a:p>
            <a:r>
              <a:rPr lang="en-US" sz="2400" smtClean="0"/>
              <a:t>Unreliable</a:t>
            </a:r>
          </a:p>
          <a:p>
            <a:pPr lvl="1"/>
            <a:r>
              <a:rPr lang="en-US" sz="2000" smtClean="0"/>
              <a:t>No guarantee of delivery</a:t>
            </a:r>
          </a:p>
          <a:p>
            <a:pPr lvl="1"/>
            <a:r>
              <a:rPr lang="en-US" sz="2000" smtClean="0"/>
              <a:t>No guarantee of integrity of data</a:t>
            </a:r>
          </a:p>
          <a:p>
            <a:r>
              <a:rPr lang="en-US" sz="2400" smtClean="0"/>
              <a:t>Best effort</a:t>
            </a:r>
          </a:p>
          <a:p>
            <a:pPr lvl="1"/>
            <a:r>
              <a:rPr lang="en-US" sz="2000" smtClean="0"/>
              <a:t>Only drop packets when necessary</a:t>
            </a:r>
          </a:p>
          <a:p>
            <a:pPr lvl="1"/>
            <a:r>
              <a:rPr lang="en-US" sz="2000" smtClean="0"/>
              <a:t>No time guarantee for delivery</a:t>
            </a:r>
          </a:p>
        </p:txBody>
      </p:sp>
      <p:sp>
        <p:nvSpPr>
          <p:cNvPr id="31748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3EFDB66-A6A8-4865-8680-F754CB734BEC}" type="datetime1">
              <a:rPr lang="en-US" smtClean="0"/>
              <a:pPr/>
              <a:t>9/17/2012</a:t>
            </a:fld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3175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10D2B89-7EF1-4044-8967-66B594F98DBA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IPv4 (RFC 791): IP Version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435100" y="4038600"/>
            <a:ext cx="7499350" cy="2209800"/>
          </a:xfrm>
        </p:spPr>
        <p:txBody>
          <a:bodyPr/>
          <a:lstStyle/>
          <a:p>
            <a:r>
              <a:rPr lang="en-US" smtClean="0"/>
              <a:t>IPv4 or IPv6</a:t>
            </a:r>
          </a:p>
          <a:p>
            <a:pPr lvl="1"/>
            <a:r>
              <a:rPr lang="en-US" smtClean="0"/>
              <a:t>Other options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6C88F86-936D-497E-B95B-3DC258E89BA7}" type="datetime1">
              <a:rPr lang="en-US" smtClean="0"/>
              <a:pPr/>
              <a:t>9/17/2012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5388560-E14F-4E9C-B8C8-E88D349B6DB6}" type="slidenum">
              <a:rPr lang="en-US" smtClean="0"/>
              <a:pPr/>
              <a:t>2</a:t>
            </a:fld>
            <a:endParaRPr lang="en-US" smtClean="0"/>
          </a:p>
        </p:txBody>
      </p:sp>
      <p:grpSp>
        <p:nvGrpSpPr>
          <p:cNvPr id="14343" name="Group 110"/>
          <p:cNvGrpSpPr>
            <a:grpSpLocks/>
          </p:cNvGrpSpPr>
          <p:nvPr/>
        </p:nvGrpSpPr>
        <p:grpSpPr bwMode="auto">
          <a:xfrm>
            <a:off x="1435100" y="1438275"/>
            <a:ext cx="7316788" cy="2371725"/>
            <a:chOff x="1435100" y="1427163"/>
            <a:chExt cx="7316788" cy="2001837"/>
          </a:xfrm>
        </p:grpSpPr>
        <p:sp>
          <p:nvSpPr>
            <p:cNvPr id="14344" name="Rectangle 26"/>
            <p:cNvSpPr>
              <a:spLocks noChangeArrowheads="1"/>
            </p:cNvSpPr>
            <p:nvPr/>
          </p:nvSpPr>
          <p:spPr bwMode="auto">
            <a:xfrm>
              <a:off x="1435100" y="1427163"/>
              <a:ext cx="825500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4345" name="Rectangle 27"/>
            <p:cNvSpPr>
              <a:spLocks noChangeArrowheads="1"/>
            </p:cNvSpPr>
            <p:nvPr/>
          </p:nvSpPr>
          <p:spPr bwMode="auto">
            <a:xfrm>
              <a:off x="16621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Ver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4346" name="Rectangle 28"/>
            <p:cNvSpPr>
              <a:spLocks noChangeArrowheads="1"/>
            </p:cNvSpPr>
            <p:nvPr/>
          </p:nvSpPr>
          <p:spPr bwMode="auto">
            <a:xfrm>
              <a:off x="2362200" y="1427163"/>
              <a:ext cx="825500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4347" name="Rectangle 29"/>
            <p:cNvSpPr>
              <a:spLocks noChangeArrowheads="1"/>
            </p:cNvSpPr>
            <p:nvPr/>
          </p:nvSpPr>
          <p:spPr bwMode="auto">
            <a:xfrm>
              <a:off x="25892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IHL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4348" name="Rectangle 30"/>
            <p:cNvSpPr>
              <a:spLocks noChangeArrowheads="1"/>
            </p:cNvSpPr>
            <p:nvPr/>
          </p:nvSpPr>
          <p:spPr bwMode="auto">
            <a:xfrm>
              <a:off x="3289300" y="1427163"/>
              <a:ext cx="1754188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4349" name="Rectangle 31"/>
            <p:cNvSpPr>
              <a:spLocks noChangeArrowheads="1"/>
            </p:cNvSpPr>
            <p:nvPr/>
          </p:nvSpPr>
          <p:spPr bwMode="auto">
            <a:xfrm>
              <a:off x="3333750" y="1495425"/>
              <a:ext cx="1479550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Type of service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4350" name="Rectangle 32"/>
            <p:cNvSpPr>
              <a:spLocks noChangeArrowheads="1"/>
            </p:cNvSpPr>
            <p:nvPr/>
          </p:nvSpPr>
          <p:spPr bwMode="auto">
            <a:xfrm>
              <a:off x="5143500" y="1427163"/>
              <a:ext cx="36083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4351" name="Rectangle 33"/>
            <p:cNvSpPr>
              <a:spLocks noChangeArrowheads="1"/>
            </p:cNvSpPr>
            <p:nvPr/>
          </p:nvSpPr>
          <p:spPr bwMode="auto">
            <a:xfrm>
              <a:off x="6299200" y="1495425"/>
              <a:ext cx="11525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Total length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4352" name="Rectangle 34"/>
            <p:cNvSpPr>
              <a:spLocks noChangeArrowheads="1"/>
            </p:cNvSpPr>
            <p:nvPr/>
          </p:nvSpPr>
          <p:spPr bwMode="auto">
            <a:xfrm>
              <a:off x="1435100" y="1770063"/>
              <a:ext cx="3608388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4353" name="Rectangle 35"/>
            <p:cNvSpPr>
              <a:spLocks noChangeArrowheads="1"/>
            </p:cNvSpPr>
            <p:nvPr/>
          </p:nvSpPr>
          <p:spPr bwMode="auto">
            <a:xfrm>
              <a:off x="2527300" y="1838325"/>
              <a:ext cx="12668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Identification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4354" name="Rectangle 36"/>
            <p:cNvSpPr>
              <a:spLocks noChangeArrowheads="1"/>
            </p:cNvSpPr>
            <p:nvPr/>
          </p:nvSpPr>
          <p:spPr bwMode="auto">
            <a:xfrm>
              <a:off x="5143500" y="1770063"/>
              <a:ext cx="134143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4355" name="Rectangle 37"/>
            <p:cNvSpPr>
              <a:spLocks noChangeArrowheads="1"/>
            </p:cNvSpPr>
            <p:nvPr/>
          </p:nvSpPr>
          <p:spPr bwMode="auto">
            <a:xfrm>
              <a:off x="5514975" y="1838325"/>
              <a:ext cx="5302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Flags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4356" name="Rectangle 38"/>
            <p:cNvSpPr>
              <a:spLocks noChangeArrowheads="1"/>
            </p:cNvSpPr>
            <p:nvPr/>
          </p:nvSpPr>
          <p:spPr bwMode="auto">
            <a:xfrm>
              <a:off x="6586538" y="1770063"/>
              <a:ext cx="2165350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4357" name="Rectangle 39"/>
            <p:cNvSpPr>
              <a:spLocks noChangeArrowheads="1"/>
            </p:cNvSpPr>
            <p:nvPr/>
          </p:nvSpPr>
          <p:spPr bwMode="auto">
            <a:xfrm>
              <a:off x="6804025" y="1838325"/>
              <a:ext cx="1536700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Fragment offset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4358" name="Rectangle 40"/>
            <p:cNvSpPr>
              <a:spLocks noChangeArrowheads="1"/>
            </p:cNvSpPr>
            <p:nvPr/>
          </p:nvSpPr>
          <p:spPr bwMode="auto">
            <a:xfrm>
              <a:off x="1435100" y="2112963"/>
              <a:ext cx="1752600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4359" name="Rectangle 41"/>
            <p:cNvSpPr>
              <a:spLocks noChangeArrowheads="1"/>
            </p:cNvSpPr>
            <p:nvPr/>
          </p:nvSpPr>
          <p:spPr bwMode="auto">
            <a:xfrm>
              <a:off x="1681163" y="2181225"/>
              <a:ext cx="112077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Time to live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4360" name="Rectangle 42"/>
            <p:cNvSpPr>
              <a:spLocks noChangeArrowheads="1"/>
            </p:cNvSpPr>
            <p:nvPr/>
          </p:nvSpPr>
          <p:spPr bwMode="auto">
            <a:xfrm>
              <a:off x="5143500" y="2112963"/>
              <a:ext cx="3608388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4361" name="Rectangle 43"/>
            <p:cNvSpPr>
              <a:spLocks noChangeArrowheads="1"/>
            </p:cNvSpPr>
            <p:nvPr/>
          </p:nvSpPr>
          <p:spPr bwMode="auto">
            <a:xfrm>
              <a:off x="5969000" y="2181225"/>
              <a:ext cx="17367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Header checksum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4362" name="Rectangle 44"/>
            <p:cNvSpPr>
              <a:spLocks noChangeArrowheads="1"/>
            </p:cNvSpPr>
            <p:nvPr/>
          </p:nvSpPr>
          <p:spPr bwMode="auto">
            <a:xfrm>
              <a:off x="3289300" y="2112963"/>
              <a:ext cx="17541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4363" name="Rectangle 45"/>
            <p:cNvSpPr>
              <a:spLocks noChangeArrowheads="1"/>
            </p:cNvSpPr>
            <p:nvPr/>
          </p:nvSpPr>
          <p:spPr bwMode="auto">
            <a:xfrm>
              <a:off x="3702050" y="2181225"/>
              <a:ext cx="823913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Protocol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4364" name="Rectangle 46"/>
            <p:cNvSpPr>
              <a:spLocks noChangeArrowheads="1"/>
            </p:cNvSpPr>
            <p:nvPr/>
          </p:nvSpPr>
          <p:spPr bwMode="auto">
            <a:xfrm>
              <a:off x="1435100" y="2455863"/>
              <a:ext cx="73167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4365" name="Rectangle 47"/>
            <p:cNvSpPr>
              <a:spLocks noChangeArrowheads="1"/>
            </p:cNvSpPr>
            <p:nvPr/>
          </p:nvSpPr>
          <p:spPr bwMode="auto">
            <a:xfrm>
              <a:off x="4235450" y="2524125"/>
              <a:ext cx="1522413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Source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4366" name="Rectangle 48"/>
            <p:cNvSpPr>
              <a:spLocks noChangeArrowheads="1"/>
            </p:cNvSpPr>
            <p:nvPr/>
          </p:nvSpPr>
          <p:spPr bwMode="auto">
            <a:xfrm>
              <a:off x="1435100" y="2798763"/>
              <a:ext cx="73167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4367" name="Rectangle 49"/>
            <p:cNvSpPr>
              <a:spLocks noChangeArrowheads="1"/>
            </p:cNvSpPr>
            <p:nvPr/>
          </p:nvSpPr>
          <p:spPr bwMode="auto">
            <a:xfrm>
              <a:off x="4000500" y="2867025"/>
              <a:ext cx="1941513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Destination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4368" name="Rectangle 50"/>
            <p:cNvSpPr>
              <a:spLocks noChangeArrowheads="1"/>
            </p:cNvSpPr>
            <p:nvPr/>
          </p:nvSpPr>
          <p:spPr bwMode="auto">
            <a:xfrm>
              <a:off x="1435100" y="3141663"/>
              <a:ext cx="7316788" cy="287337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4369" name="Rectangle 51"/>
            <p:cNvSpPr>
              <a:spLocks noChangeArrowheads="1"/>
            </p:cNvSpPr>
            <p:nvPr/>
          </p:nvSpPr>
          <p:spPr bwMode="auto">
            <a:xfrm>
              <a:off x="4143375" y="3211513"/>
              <a:ext cx="1689100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Option + Padding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85" name="Rectangle 54"/>
            <p:cNvSpPr>
              <a:spLocks noChangeArrowheads="1"/>
            </p:cNvSpPr>
            <p:nvPr/>
          </p:nvSpPr>
          <p:spPr bwMode="auto">
            <a:xfrm>
              <a:off x="1435100" y="1427163"/>
              <a:ext cx="825500" cy="285403"/>
            </a:xfrm>
            <a:prstGeom prst="rect">
              <a:avLst/>
            </a:prstGeom>
            <a:solidFill>
              <a:srgbClr val="92D050"/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4371" name="Rectangle 55"/>
            <p:cNvSpPr>
              <a:spLocks noChangeArrowheads="1"/>
            </p:cNvSpPr>
            <p:nvPr/>
          </p:nvSpPr>
          <p:spPr bwMode="auto">
            <a:xfrm>
              <a:off x="16621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Ver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87" name="Rectangle 56"/>
            <p:cNvSpPr>
              <a:spLocks noChangeArrowheads="1"/>
            </p:cNvSpPr>
            <p:nvPr/>
          </p:nvSpPr>
          <p:spPr bwMode="auto">
            <a:xfrm>
              <a:off x="2362200" y="1427163"/>
              <a:ext cx="825500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4373" name="Rectangle 57"/>
            <p:cNvSpPr>
              <a:spLocks noChangeArrowheads="1"/>
            </p:cNvSpPr>
            <p:nvPr/>
          </p:nvSpPr>
          <p:spPr bwMode="auto">
            <a:xfrm>
              <a:off x="25892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IHL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89" name="Rectangle 58"/>
            <p:cNvSpPr>
              <a:spLocks noChangeArrowheads="1"/>
            </p:cNvSpPr>
            <p:nvPr/>
          </p:nvSpPr>
          <p:spPr bwMode="auto">
            <a:xfrm>
              <a:off x="3289300" y="1427163"/>
              <a:ext cx="17541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bIns="0"/>
            <a:lstStyle/>
            <a:p>
              <a:pPr algn="ctr">
                <a:defRPr/>
              </a:pPr>
              <a:r>
                <a:rPr lang="en-US" b="1" baseline="8000">
                  <a:solidFill>
                    <a:srgbClr val="000099"/>
                  </a:solidFill>
                  <a:cs typeface="Arial" pitchFamily="34" charset="0"/>
                </a:rPr>
                <a:t>Differentiated service</a:t>
              </a:r>
              <a:endParaRPr lang="en-US" baseline="8000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91" name="Rectangle 60"/>
            <p:cNvSpPr>
              <a:spLocks noChangeArrowheads="1"/>
            </p:cNvSpPr>
            <p:nvPr/>
          </p:nvSpPr>
          <p:spPr bwMode="auto">
            <a:xfrm>
              <a:off x="5143500" y="1427163"/>
              <a:ext cx="36083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4376" name="Rectangle 61"/>
            <p:cNvSpPr>
              <a:spLocks noChangeArrowheads="1"/>
            </p:cNvSpPr>
            <p:nvPr/>
          </p:nvSpPr>
          <p:spPr bwMode="auto">
            <a:xfrm>
              <a:off x="6299200" y="1495425"/>
              <a:ext cx="11525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Total length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3" name="Rectangle 62"/>
            <p:cNvSpPr>
              <a:spLocks noChangeArrowheads="1"/>
            </p:cNvSpPr>
            <p:nvPr/>
          </p:nvSpPr>
          <p:spPr bwMode="auto">
            <a:xfrm>
              <a:off x="1435100" y="1770182"/>
              <a:ext cx="36083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4378" name="Rectangle 63"/>
            <p:cNvSpPr>
              <a:spLocks noChangeArrowheads="1"/>
            </p:cNvSpPr>
            <p:nvPr/>
          </p:nvSpPr>
          <p:spPr bwMode="auto">
            <a:xfrm>
              <a:off x="2286000" y="1838325"/>
              <a:ext cx="2093913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Identification (frag id)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5" name="Rectangle 64"/>
            <p:cNvSpPr>
              <a:spLocks noChangeArrowheads="1"/>
            </p:cNvSpPr>
            <p:nvPr/>
          </p:nvSpPr>
          <p:spPr bwMode="auto">
            <a:xfrm>
              <a:off x="5143500" y="1770182"/>
              <a:ext cx="134143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4380" name="Rectangle 65"/>
            <p:cNvSpPr>
              <a:spLocks noChangeArrowheads="1"/>
            </p:cNvSpPr>
            <p:nvPr/>
          </p:nvSpPr>
          <p:spPr bwMode="auto">
            <a:xfrm>
              <a:off x="5330825" y="1838325"/>
              <a:ext cx="106997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Flags (frag)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7" name="Rectangle 66"/>
            <p:cNvSpPr>
              <a:spLocks noChangeArrowheads="1"/>
            </p:cNvSpPr>
            <p:nvPr/>
          </p:nvSpPr>
          <p:spPr bwMode="auto">
            <a:xfrm>
              <a:off x="6586538" y="1770182"/>
              <a:ext cx="2165350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4382" name="Rectangle 67"/>
            <p:cNvSpPr>
              <a:spLocks noChangeArrowheads="1"/>
            </p:cNvSpPr>
            <p:nvPr/>
          </p:nvSpPr>
          <p:spPr bwMode="auto">
            <a:xfrm>
              <a:off x="6804025" y="1838325"/>
              <a:ext cx="1536700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Fragment offset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9" name="Rectangle 68"/>
            <p:cNvSpPr>
              <a:spLocks noChangeArrowheads="1"/>
            </p:cNvSpPr>
            <p:nvPr/>
          </p:nvSpPr>
          <p:spPr bwMode="auto">
            <a:xfrm>
              <a:off x="1435100" y="2113201"/>
              <a:ext cx="1752600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4384" name="Rectangle 69"/>
            <p:cNvSpPr>
              <a:spLocks noChangeArrowheads="1"/>
            </p:cNvSpPr>
            <p:nvPr/>
          </p:nvSpPr>
          <p:spPr bwMode="auto">
            <a:xfrm>
              <a:off x="1681163" y="2181225"/>
              <a:ext cx="112077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Time to live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1" name="Rectangle 70"/>
            <p:cNvSpPr>
              <a:spLocks noChangeArrowheads="1"/>
            </p:cNvSpPr>
            <p:nvPr/>
          </p:nvSpPr>
          <p:spPr bwMode="auto">
            <a:xfrm>
              <a:off x="5143500" y="2113201"/>
              <a:ext cx="36083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4386" name="Rectangle 71"/>
            <p:cNvSpPr>
              <a:spLocks noChangeArrowheads="1"/>
            </p:cNvSpPr>
            <p:nvPr/>
          </p:nvSpPr>
          <p:spPr bwMode="auto">
            <a:xfrm>
              <a:off x="5969000" y="2181225"/>
              <a:ext cx="17367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Header checksum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3" name="Rectangle 72"/>
            <p:cNvSpPr>
              <a:spLocks noChangeArrowheads="1"/>
            </p:cNvSpPr>
            <p:nvPr/>
          </p:nvSpPr>
          <p:spPr bwMode="auto">
            <a:xfrm>
              <a:off x="3289300" y="2113201"/>
              <a:ext cx="17541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4388" name="Rectangle 73"/>
            <p:cNvSpPr>
              <a:spLocks noChangeArrowheads="1"/>
            </p:cNvSpPr>
            <p:nvPr/>
          </p:nvSpPr>
          <p:spPr bwMode="auto">
            <a:xfrm>
              <a:off x="3429000" y="2181225"/>
              <a:ext cx="1473200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(next) Protocol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5" name="Rectangle 74"/>
            <p:cNvSpPr>
              <a:spLocks noChangeArrowheads="1"/>
            </p:cNvSpPr>
            <p:nvPr/>
          </p:nvSpPr>
          <p:spPr bwMode="auto">
            <a:xfrm>
              <a:off x="1435100" y="2456220"/>
              <a:ext cx="73167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4390" name="Rectangle 75"/>
            <p:cNvSpPr>
              <a:spLocks noChangeArrowheads="1"/>
            </p:cNvSpPr>
            <p:nvPr/>
          </p:nvSpPr>
          <p:spPr bwMode="auto">
            <a:xfrm>
              <a:off x="4235450" y="2524125"/>
              <a:ext cx="1522413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Source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7" name="Rectangle 76"/>
            <p:cNvSpPr>
              <a:spLocks noChangeArrowheads="1"/>
            </p:cNvSpPr>
            <p:nvPr/>
          </p:nvSpPr>
          <p:spPr bwMode="auto">
            <a:xfrm>
              <a:off x="1435100" y="2799239"/>
              <a:ext cx="73167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4392" name="Rectangle 77"/>
            <p:cNvSpPr>
              <a:spLocks noChangeArrowheads="1"/>
            </p:cNvSpPr>
            <p:nvPr/>
          </p:nvSpPr>
          <p:spPr bwMode="auto">
            <a:xfrm>
              <a:off x="4000500" y="2867025"/>
              <a:ext cx="1941513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Destination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9" name="Rectangle 78"/>
            <p:cNvSpPr>
              <a:spLocks noChangeArrowheads="1"/>
            </p:cNvSpPr>
            <p:nvPr/>
          </p:nvSpPr>
          <p:spPr bwMode="auto">
            <a:xfrm>
              <a:off x="1435100" y="3142258"/>
              <a:ext cx="7316788" cy="286742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4394" name="Rectangle 79"/>
            <p:cNvSpPr>
              <a:spLocks noChangeArrowheads="1"/>
            </p:cNvSpPr>
            <p:nvPr/>
          </p:nvSpPr>
          <p:spPr bwMode="auto">
            <a:xfrm>
              <a:off x="4143375" y="3211513"/>
              <a:ext cx="1689100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Option + Padding</a:t>
              </a:r>
              <a:endParaRPr lang="en-US" sz="5400" baseline="8000">
                <a:latin typeface="Gill Sans MT" pitchFamily="3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IP and Ethernet</a:t>
            </a:r>
            <a:endParaRPr 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1219200"/>
          </a:xfrm>
        </p:spPr>
        <p:txBody>
          <a:bodyPr/>
          <a:lstStyle/>
          <a:p>
            <a:r>
              <a:rPr lang="en-US" smtClean="0"/>
              <a:t>IP datagrams can be </a:t>
            </a:r>
            <a:r>
              <a:rPr lang="en-US" i="1" smtClean="0"/>
              <a:t>encapsulated in </a:t>
            </a:r>
            <a:r>
              <a:rPr lang="en-US" smtClean="0"/>
              <a:t>Ethernet frames</a:t>
            </a:r>
          </a:p>
        </p:txBody>
      </p:sp>
      <p:sp>
        <p:nvSpPr>
          <p:cNvPr id="3277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6F6C09F-77D1-499B-82C2-8B886270167C}" type="datetime1">
              <a:rPr lang="en-US" smtClean="0"/>
              <a:pPr/>
              <a:t>9/17/2012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42A04F0-676B-412A-9389-36EA35BB2917}" type="slidenum">
              <a:rPr lang="en-US" smtClean="0"/>
              <a:pPr/>
              <a:t>20</a:t>
            </a:fld>
            <a:endParaRPr lang="en-US" smtClean="0"/>
          </a:p>
        </p:txBody>
      </p:sp>
      <p:pic>
        <p:nvPicPr>
          <p:cNvPr id="3277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590800"/>
            <a:ext cx="70008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Understanding IP</a:t>
            </a:r>
            <a:endParaRPr lang="en-US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Datagram lifetimes</a:t>
            </a:r>
          </a:p>
          <a:p>
            <a:pPr lvl="1"/>
            <a:r>
              <a:rPr lang="en-US" smtClean="0"/>
              <a:t>Time-to-live</a:t>
            </a:r>
          </a:p>
          <a:p>
            <a:r>
              <a:rPr lang="en-US" smtClean="0"/>
              <a:t>Handling disparate link layers</a:t>
            </a:r>
          </a:p>
          <a:p>
            <a:pPr lvl="1"/>
            <a:r>
              <a:rPr lang="en-US" smtClean="0"/>
              <a:t>Fragmentation</a:t>
            </a:r>
          </a:p>
          <a:p>
            <a:r>
              <a:rPr lang="en-US" smtClean="0"/>
              <a:t>IP integrity</a:t>
            </a:r>
          </a:p>
          <a:p>
            <a:pPr lvl="1"/>
            <a:r>
              <a:rPr lang="en-US" smtClean="0"/>
              <a:t>Header checksum</a:t>
            </a:r>
          </a:p>
          <a:p>
            <a:r>
              <a:rPr lang="en-US" smtClean="0"/>
              <a:t>What do datagrams look like?</a:t>
            </a:r>
          </a:p>
          <a:p>
            <a:pPr lvl="1"/>
            <a:r>
              <a:rPr lang="en-US" smtClean="0"/>
              <a:t>Header format</a:t>
            </a:r>
          </a:p>
          <a:p>
            <a:r>
              <a:rPr lang="en-US" smtClean="0"/>
              <a:t>Addressing</a:t>
            </a:r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E3A00CF-4729-4827-901A-1C455402E735}" type="datetime1">
              <a:rPr lang="en-US" smtClean="0"/>
              <a:pPr/>
              <a:t>9/17/2012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D23004-0AC5-4625-AC68-40D116B3CEA8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Time-to-Live</a:t>
            </a:r>
            <a:endParaRPr 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Sender sets a TTL value for each datagram</a:t>
            </a:r>
          </a:p>
          <a:p>
            <a:r>
              <a:rPr lang="en-US" sz="2400" smtClean="0"/>
              <a:t>Each router decrements the TTL</a:t>
            </a:r>
          </a:p>
          <a:p>
            <a:r>
              <a:rPr lang="en-US" sz="2400" smtClean="0"/>
              <a:t>When the TTL reaches 0</a:t>
            </a:r>
          </a:p>
          <a:p>
            <a:pPr lvl="1"/>
            <a:r>
              <a:rPr lang="en-US" sz="2000" smtClean="0"/>
              <a:t>The router drops the datagram</a:t>
            </a:r>
          </a:p>
          <a:p>
            <a:pPr lvl="1"/>
            <a:r>
              <a:rPr lang="en-US" sz="2000" smtClean="0"/>
              <a:t>The router sends an ICMP error to the sender</a:t>
            </a:r>
          </a:p>
          <a:p>
            <a:r>
              <a:rPr lang="en-US" sz="2400" smtClean="0"/>
              <a:t>Effectively a “maximum hop count”</a:t>
            </a:r>
          </a:p>
          <a:p>
            <a:r>
              <a:rPr lang="en-US" sz="2400" smtClean="0"/>
              <a:t>Why is this useful/interesting/necessary?</a:t>
            </a:r>
          </a:p>
          <a:p>
            <a:r>
              <a:rPr lang="en-US" sz="2400" smtClean="0"/>
              <a:t>Tool:  Traceroute</a:t>
            </a:r>
          </a:p>
          <a:p>
            <a:pPr lvl="1"/>
            <a:r>
              <a:rPr lang="en-US" sz="2000" smtClean="0"/>
              <a:t>Tool to find the route IP packets take through the Internet</a:t>
            </a:r>
          </a:p>
          <a:p>
            <a:pPr lvl="1"/>
            <a:r>
              <a:rPr lang="en-US" sz="2000" smtClean="0"/>
              <a:t>Send packets with successively increasing TTL values</a:t>
            </a:r>
          </a:p>
          <a:p>
            <a:pPr lvl="1"/>
            <a:r>
              <a:rPr lang="en-US" sz="2000" smtClean="0"/>
              <a:t>See what routers respond with ICMP “Time Exceeded” errors</a:t>
            </a:r>
          </a:p>
        </p:txBody>
      </p:sp>
      <p:sp>
        <p:nvSpPr>
          <p:cNvPr id="3482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A5666C4-DD75-43BD-9A2D-841C3DC25CBA}" type="datetime1">
              <a:rPr lang="en-US" smtClean="0"/>
              <a:pPr/>
              <a:t>9/17/2012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348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A9172C-9D93-4F81-B833-82F72ABA6829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Using </a:t>
            </a:r>
            <a:r>
              <a:rPr lang="en-US" dirty="0" err="1" smtClean="0"/>
              <a:t>Traceroute</a:t>
            </a:r>
            <a:endParaRPr lang="en-US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The first three packets sent have a time-to-live (TTL) value of one</a:t>
            </a:r>
          </a:p>
          <a:p>
            <a:r>
              <a:rPr lang="en-US" sz="2000" smtClean="0"/>
              <a:t>The next three packets have a TTL value of 2, and so on</a:t>
            </a:r>
          </a:p>
          <a:p>
            <a:r>
              <a:rPr lang="en-US" sz="2000" smtClean="0"/>
              <a:t>The router decrements the TTL value, and forwards the packet</a:t>
            </a:r>
          </a:p>
          <a:p>
            <a:r>
              <a:rPr lang="en-US" sz="2000" smtClean="0"/>
              <a:t>When TTL of one reaches a router, it discards the packet</a:t>
            </a:r>
          </a:p>
          <a:p>
            <a:r>
              <a:rPr lang="en-US" sz="2000" smtClean="0"/>
              <a:t>Then the host sends an ICMP time exceeded packet to the sender</a:t>
            </a:r>
          </a:p>
          <a:p>
            <a:endParaRPr lang="en-US" sz="2000" smtClean="0"/>
          </a:p>
          <a:p>
            <a:pPr>
              <a:buFont typeface="Wingdings 2" pitchFamily="18" charset="2"/>
              <a:buNone/>
            </a:pPr>
            <a:r>
              <a:rPr lang="en-US" sz="1400" smtClean="0">
                <a:latin typeface="Consolas" pitchFamily="49" charset="0"/>
              </a:rPr>
              <a:t>wee.isi.edu:$ traceroute www.usc.edu</a:t>
            </a:r>
          </a:p>
          <a:p>
            <a:pPr>
              <a:buFont typeface="Wingdings 2" pitchFamily="18" charset="2"/>
              <a:buNone/>
            </a:pPr>
            <a:r>
              <a:rPr lang="en-US" sz="1400" smtClean="0">
                <a:latin typeface="Consolas" pitchFamily="49" charset="0"/>
              </a:rPr>
              <a:t>traceroute to www.usc.edu (128.125.253.146), 30 hops max, 60 byte packets</a:t>
            </a:r>
          </a:p>
          <a:p>
            <a:pPr>
              <a:buFont typeface="Wingdings 2" pitchFamily="18" charset="2"/>
              <a:buNone/>
            </a:pPr>
            <a:r>
              <a:rPr lang="en-US" sz="1400" smtClean="0">
                <a:latin typeface="Consolas" pitchFamily="49" charset="0"/>
              </a:rPr>
              <a:t> 1  router.postel.org (128.9.112.7)  0.655 ms  1.081 ms  1.512 ms</a:t>
            </a:r>
          </a:p>
          <a:p>
            <a:pPr>
              <a:buFont typeface="Wingdings 2" pitchFamily="18" charset="2"/>
              <a:buNone/>
            </a:pPr>
            <a:r>
              <a:rPr lang="en-US" sz="1400" smtClean="0">
                <a:latin typeface="Consolas" pitchFamily="49" charset="0"/>
              </a:rPr>
              <a:t> 2  198.32.16.30 (198.32.16.30)  2.399 ms  2.468 ms  2.517 ms</a:t>
            </a:r>
          </a:p>
          <a:p>
            <a:pPr>
              <a:buFont typeface="Wingdings 2" pitchFamily="18" charset="2"/>
              <a:buNone/>
            </a:pPr>
            <a:r>
              <a:rPr lang="en-US" sz="1400" smtClean="0">
                <a:latin typeface="Consolas" pitchFamily="49" charset="0"/>
              </a:rPr>
              <a:t> 3  * * *</a:t>
            </a:r>
          </a:p>
          <a:p>
            <a:pPr>
              <a:buFont typeface="Wingdings 2" pitchFamily="18" charset="2"/>
              <a:buNone/>
            </a:pPr>
            <a:r>
              <a:rPr lang="en-US" sz="1400" smtClean="0">
                <a:latin typeface="Consolas" pitchFamily="49" charset="0"/>
              </a:rPr>
              <a:t> 4  v249-gw-8.usc.edu (68.181.194.73)  1.234 ms  1.257 ms  1.304 ms</a:t>
            </a:r>
          </a:p>
          <a:p>
            <a:pPr>
              <a:buFont typeface="Wingdings 2" pitchFamily="18" charset="2"/>
              <a:buNone/>
            </a:pPr>
            <a:r>
              <a:rPr lang="en-US" sz="1400" smtClean="0">
                <a:latin typeface="Consolas" pitchFamily="49" charset="0"/>
              </a:rPr>
              <a:t> 5  cwis.usc.edu (128.125.253.146)  0.841 ms  0.821 ms  0.823 ms</a:t>
            </a:r>
          </a:p>
          <a:p>
            <a:pPr>
              <a:buFont typeface="Wingdings 2" pitchFamily="18" charset="2"/>
              <a:buNone/>
            </a:pPr>
            <a:r>
              <a:rPr lang="en-US" sz="1400" smtClean="0">
                <a:latin typeface="Consolas" pitchFamily="49" charset="0"/>
              </a:rPr>
              <a:t>wee.isi.edu:$</a:t>
            </a:r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4F2926-D974-4E0F-B215-0F5720CC29D3}" type="datetime1">
              <a:rPr lang="en-US" smtClean="0"/>
              <a:pPr/>
              <a:t>9/17/2012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F73D79-7035-4C72-BF03-8357D6767D03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Maximum Transmission Unit</a:t>
            </a:r>
            <a:endParaRPr 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609600" y="4953000"/>
            <a:ext cx="8324850" cy="1447800"/>
          </a:xfrm>
        </p:spPr>
        <p:txBody>
          <a:bodyPr/>
          <a:lstStyle/>
          <a:p>
            <a:r>
              <a:rPr lang="en-US" sz="2400" smtClean="0"/>
              <a:t>Not all networks have the same max transmission unit (MTU)</a:t>
            </a:r>
          </a:p>
          <a:p>
            <a:r>
              <a:rPr lang="en-US" sz="2400" smtClean="0"/>
              <a:t>IP can be larger (64KB) than the Ethernet MTU (1500 bytes)</a:t>
            </a:r>
          </a:p>
          <a:p>
            <a:r>
              <a:rPr lang="en-US" sz="2400" smtClean="0"/>
              <a:t> How does IP datagrams still get delivered?</a:t>
            </a:r>
          </a:p>
        </p:txBody>
      </p:sp>
      <p:sp>
        <p:nvSpPr>
          <p:cNvPr id="3686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629A09-ABB9-4EAF-B2A6-7AD5940251B9}" type="datetime1">
              <a:rPr lang="en-US" smtClean="0"/>
              <a:pPr/>
              <a:t>9/17/2012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368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BDC6E0B-EA2B-434C-A933-FFE280E7B36F}" type="slidenum">
              <a:rPr lang="en-US" smtClean="0"/>
              <a:pPr/>
              <a:t>24</a:t>
            </a:fld>
            <a:endParaRPr lang="en-US" smtClean="0"/>
          </a:p>
        </p:txBody>
      </p:sp>
      <p:pic>
        <p:nvPicPr>
          <p:cNvPr id="3687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905000"/>
            <a:ext cx="7772400" cy="22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Fragmentation</a:t>
            </a:r>
            <a:endParaRPr 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Routers fragment IP datagrams</a:t>
            </a:r>
          </a:p>
          <a:p>
            <a:pPr lvl="1"/>
            <a:r>
              <a:rPr lang="en-US" sz="2400" smtClean="0"/>
              <a:t>Break datagram into MTU-sized datagrams</a:t>
            </a:r>
          </a:p>
          <a:p>
            <a:pPr lvl="1"/>
            <a:r>
              <a:rPr lang="en-US" sz="2400" smtClean="0"/>
              <a:t>Set “MF” (more fragments) flag as necessary</a:t>
            </a:r>
          </a:p>
          <a:p>
            <a:pPr lvl="1"/>
            <a:r>
              <a:rPr lang="en-US" sz="2400" smtClean="0"/>
              <a:t>Set fragment offset field appropriately</a:t>
            </a:r>
          </a:p>
          <a:p>
            <a:r>
              <a:rPr lang="en-US" sz="2800" smtClean="0"/>
              <a:t>May need to refragment fragmented datagrams!</a:t>
            </a:r>
          </a:p>
          <a:p>
            <a:r>
              <a:rPr lang="en-US" sz="2800" smtClean="0"/>
              <a:t>Datagrams are reassembled by the receiver</a:t>
            </a:r>
          </a:p>
          <a:p>
            <a:pPr lvl="1"/>
            <a:r>
              <a:rPr lang="en-US" sz="2400" smtClean="0"/>
              <a:t>Routers do not reassemble fragments</a:t>
            </a:r>
          </a:p>
          <a:p>
            <a:pPr lvl="1"/>
            <a:r>
              <a:rPr lang="en-US" sz="2400" smtClean="0"/>
              <a:t>Once fragmented, a datagram remains fragmented</a:t>
            </a:r>
          </a:p>
        </p:txBody>
      </p:sp>
      <p:sp>
        <p:nvSpPr>
          <p:cNvPr id="3789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1B47439-F3FD-4ECB-88B9-BCB26664CA49}" type="datetime1">
              <a:rPr lang="en-US" smtClean="0"/>
              <a:pPr/>
              <a:t>9/17/2012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3789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5E97506-45A5-491F-AA7A-C3EF64B2641D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Routing Fragments</a:t>
            </a:r>
            <a:endParaRPr 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Fragments are routed independently</a:t>
            </a:r>
          </a:p>
          <a:p>
            <a:r>
              <a:rPr lang="en-US" smtClean="0"/>
              <a:t>Fragment could be lost or duplicated</a:t>
            </a:r>
          </a:p>
          <a:p>
            <a:r>
              <a:rPr lang="en-US" smtClean="0"/>
              <a:t>Receiver must reassemble fragments</a:t>
            </a:r>
          </a:p>
          <a:p>
            <a:pPr lvl="1"/>
            <a:r>
              <a:rPr lang="en-US" smtClean="0"/>
              <a:t>May arrive out of order</a:t>
            </a:r>
          </a:p>
          <a:p>
            <a:pPr lvl="1"/>
            <a:r>
              <a:rPr lang="en-US" smtClean="0"/>
              <a:t>May not all arrive - must drop entire datagram</a:t>
            </a:r>
          </a:p>
          <a:p>
            <a:pPr lvl="1"/>
            <a:r>
              <a:rPr lang="en-US" smtClean="0"/>
              <a:t>Seems broken.  Can we fix it?</a:t>
            </a:r>
          </a:p>
        </p:txBody>
      </p:sp>
      <p:sp>
        <p:nvSpPr>
          <p:cNvPr id="3891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3A7242-7AE1-41ED-8796-DA20D49C9302}" type="datetime1">
              <a:rPr lang="en-US" smtClean="0"/>
              <a:pPr/>
              <a:t>9/17/2012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389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77393D2-A7AF-4A34-BD00-BAEDAE60120A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Avoiding Fragmentation</a:t>
            </a:r>
            <a:endParaRPr lang="en-US" dirty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Purpose: reduce processing overhead</a:t>
            </a:r>
          </a:p>
          <a:p>
            <a:r>
              <a:rPr lang="en-US" sz="2800" smtClean="0"/>
              <a:t>Source can prevent frag with “DF” flag</a:t>
            </a:r>
          </a:p>
          <a:p>
            <a:pPr lvl="1"/>
            <a:r>
              <a:rPr lang="en-US" sz="2400" smtClean="0"/>
              <a:t>Routers send “ICMP” (more later) error if too large</a:t>
            </a:r>
          </a:p>
          <a:p>
            <a:r>
              <a:rPr lang="en-US" sz="2800" smtClean="0"/>
              <a:t>Hosts trys to avoid fragmentation</a:t>
            </a:r>
          </a:p>
          <a:p>
            <a:pPr lvl="1"/>
            <a:r>
              <a:rPr lang="en-US" sz="2400" smtClean="0"/>
              <a:t>Use “path MTU Discovery” to find the smallest MTU</a:t>
            </a:r>
          </a:p>
          <a:p>
            <a:pPr lvl="1"/>
            <a:r>
              <a:rPr lang="en-US" sz="2400" smtClean="0"/>
              <a:t>Or send successively smaller datagrams until no frag</a:t>
            </a:r>
          </a:p>
          <a:p>
            <a:pPr lvl="1"/>
            <a:endParaRPr lang="en-US" sz="2400" smtClean="0"/>
          </a:p>
          <a:p>
            <a:r>
              <a:rPr lang="en-US" sz="2800" smtClean="0"/>
              <a:t>Try it yourself on DETER nodes</a:t>
            </a:r>
          </a:p>
          <a:p>
            <a:pPr lvl="1"/>
            <a:r>
              <a:rPr lang="en-US" sz="2400" smtClean="0"/>
              <a:t>“traceroute –F </a:t>
            </a:r>
            <a:r>
              <a:rPr lang="en-US" sz="2400" i="1" smtClean="0"/>
              <a:t>host size”</a:t>
            </a:r>
            <a:endParaRPr lang="en-US" sz="2400" smtClean="0"/>
          </a:p>
        </p:txBody>
      </p:sp>
      <p:sp>
        <p:nvSpPr>
          <p:cNvPr id="3994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4CFCBFE-E7D8-47C4-94E1-914B317D0F6C}" type="datetime1">
              <a:rPr lang="en-US" smtClean="0"/>
              <a:pPr/>
              <a:t>9/17/2012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3994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AFFB5D1-2360-47E6-A6E4-78C4EDB52BF7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IP Checksum</a:t>
            </a:r>
            <a:endParaRPr 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Detect corruption in the IP header</a:t>
            </a:r>
          </a:p>
          <a:p>
            <a:pPr lvl="1"/>
            <a:r>
              <a:rPr lang="en-US" smtClean="0"/>
              <a:t>Payload is not covered</a:t>
            </a:r>
          </a:p>
          <a:p>
            <a:pPr lvl="1"/>
            <a:r>
              <a:rPr lang="en-US" smtClean="0"/>
              <a:t>Not enough information to correct errors</a:t>
            </a:r>
          </a:p>
          <a:p>
            <a:r>
              <a:rPr lang="en-US" smtClean="0"/>
              <a:t>16-bit one’s complement checksum</a:t>
            </a:r>
          </a:p>
          <a:p>
            <a:pPr lvl="1"/>
            <a:r>
              <a:rPr lang="en-US" smtClean="0"/>
              <a:t>Set checksum field in header to zero</a:t>
            </a:r>
          </a:p>
          <a:p>
            <a:pPr lvl="1"/>
            <a:r>
              <a:rPr lang="en-US" smtClean="0"/>
              <a:t>One’s complement sum of all 16-bit values (use end-around carry) and negate (one’s complement) result</a:t>
            </a:r>
          </a:p>
          <a:p>
            <a:r>
              <a:rPr lang="en-US" smtClean="0"/>
              <a:t>Why is it there?</a:t>
            </a:r>
          </a:p>
        </p:txBody>
      </p:sp>
      <p:sp>
        <p:nvSpPr>
          <p:cNvPr id="4096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7CC524C-8B3A-448D-A35C-97730A3B7D15}" type="datetime1">
              <a:rPr lang="en-US" smtClean="0"/>
              <a:pPr/>
              <a:t>9/17/2012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06B8006-CC45-4800-91A2-AB5D72B38390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Calculating the IP Checksum</a:t>
            </a:r>
            <a:endParaRPr 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1600" smtClean="0">
                <a:latin typeface="Consolas" pitchFamily="49" charset="0"/>
              </a:rPr>
              <a:t>unsigned short cksum(uint16 *ip, int len) {</a:t>
            </a:r>
          </a:p>
          <a:p>
            <a:pPr>
              <a:buFont typeface="Wingdings 2" pitchFamily="18" charset="2"/>
              <a:buNone/>
            </a:pPr>
            <a:r>
              <a:rPr lang="en-US" sz="1600" smtClean="0">
                <a:latin typeface="Consolas" pitchFamily="49" charset="0"/>
              </a:rPr>
              <a:t>	uint32 sum = 0;</a:t>
            </a:r>
          </a:p>
          <a:p>
            <a:pPr>
              <a:buFont typeface="Wingdings 2" pitchFamily="18" charset="2"/>
              <a:buNone/>
            </a:pPr>
            <a:r>
              <a:rPr lang="en-US" sz="1600" smtClean="0">
                <a:latin typeface="Consolas" pitchFamily="49" charset="0"/>
              </a:rPr>
              <a:t>	while (len &gt; 1) {</a:t>
            </a:r>
          </a:p>
          <a:p>
            <a:pPr>
              <a:buFont typeface="Wingdings 2" pitchFamily="18" charset="2"/>
              <a:buNone/>
            </a:pPr>
            <a:r>
              <a:rPr lang="en-US" sz="1600" smtClean="0">
                <a:latin typeface="Consolas" pitchFamily="49" charset="0"/>
              </a:rPr>
              <a:t>		sum += *ip++;</a:t>
            </a:r>
          </a:p>
          <a:p>
            <a:pPr>
              <a:buFont typeface="Wingdings 2" pitchFamily="18" charset="2"/>
              <a:buNone/>
            </a:pPr>
            <a:r>
              <a:rPr lang="en-US" sz="1600" smtClean="0">
                <a:latin typeface="Consolas" pitchFamily="49" charset="0"/>
              </a:rPr>
              <a:t>		if(sum &amp; 0x80000000) /* if high order bit set, fold */</a:t>
            </a:r>
          </a:p>
          <a:p>
            <a:pPr>
              <a:buFont typeface="Wingdings 2" pitchFamily="18" charset="2"/>
              <a:buNone/>
            </a:pPr>
            <a:r>
              <a:rPr lang="en-US" sz="1600" smtClean="0">
                <a:latin typeface="Consolas" pitchFamily="49" charset="0"/>
              </a:rPr>
              <a:t>			sum = (sum &amp; 0xFFFF) + (sum &gt;&gt; 16);</a:t>
            </a:r>
          </a:p>
          <a:p>
            <a:pPr>
              <a:buFont typeface="Wingdings 2" pitchFamily="18" charset="2"/>
              <a:buNone/>
            </a:pPr>
            <a:r>
              <a:rPr lang="en-US" sz="1600" smtClean="0">
                <a:latin typeface="Consolas" pitchFamily="49" charset="0"/>
              </a:rPr>
              <a:t>		len -= 2;</a:t>
            </a:r>
          </a:p>
          <a:p>
            <a:pPr>
              <a:buFont typeface="Wingdings 2" pitchFamily="18" charset="2"/>
              <a:buNone/>
            </a:pPr>
            <a:r>
              <a:rPr lang="en-US" sz="1600" smtClean="0">
                <a:latin typeface="Consolas" pitchFamily="49" charset="0"/>
              </a:rPr>
              <a:t>	}</a:t>
            </a:r>
          </a:p>
          <a:p>
            <a:pPr>
              <a:buFont typeface="Wingdings 2" pitchFamily="18" charset="2"/>
              <a:buNone/>
            </a:pPr>
            <a:r>
              <a:rPr lang="en-US" sz="1600" smtClean="0">
                <a:latin typeface="Consolas" pitchFamily="49" charset="0"/>
              </a:rPr>
              <a:t>	if (len) /* take care of left over byte */</a:t>
            </a:r>
          </a:p>
          <a:p>
            <a:pPr>
              <a:buFont typeface="Wingdings 2" pitchFamily="18" charset="2"/>
              <a:buNone/>
            </a:pPr>
            <a:r>
              <a:rPr lang="en-US" sz="1600" smtClean="0">
                <a:latin typeface="Consolas" pitchFamily="49" charset="0"/>
              </a:rPr>
              <a:t>		sum += (uint16) *(uint8 *)ip;</a:t>
            </a:r>
          </a:p>
          <a:p>
            <a:pPr>
              <a:buFont typeface="Wingdings 2" pitchFamily="18" charset="2"/>
              <a:buNone/>
            </a:pPr>
            <a:r>
              <a:rPr lang="en-US" sz="1600" smtClean="0">
                <a:latin typeface="Consolas" pitchFamily="49" charset="0"/>
              </a:rPr>
              <a:t>	while (sum &gt;&gt; 16)</a:t>
            </a:r>
          </a:p>
          <a:p>
            <a:pPr>
              <a:buFont typeface="Wingdings 2" pitchFamily="18" charset="2"/>
              <a:buNone/>
            </a:pPr>
            <a:r>
              <a:rPr lang="en-US" sz="1600" smtClean="0">
                <a:latin typeface="Consolas" pitchFamily="49" charset="0"/>
              </a:rPr>
              <a:t>		sum = (sum &amp; 0xFFFF) + (sum &gt;&gt; 16);</a:t>
            </a:r>
          </a:p>
          <a:p>
            <a:pPr>
              <a:buFont typeface="Wingdings 2" pitchFamily="18" charset="2"/>
              <a:buNone/>
            </a:pPr>
            <a:r>
              <a:rPr lang="en-US" sz="1600" smtClean="0">
                <a:latin typeface="Consolas" pitchFamily="49" charset="0"/>
              </a:rPr>
              <a:t>	return ~sum;</a:t>
            </a:r>
          </a:p>
          <a:p>
            <a:pPr>
              <a:buFont typeface="Wingdings 2" pitchFamily="18" charset="2"/>
              <a:buNone/>
            </a:pPr>
            <a:r>
              <a:rPr lang="en-US" sz="1600" smtClean="0">
                <a:latin typeface="Consolas" pitchFamily="49" charset="0"/>
              </a:rPr>
              <a:t>}</a:t>
            </a:r>
          </a:p>
        </p:txBody>
      </p:sp>
      <p:sp>
        <p:nvSpPr>
          <p:cNvPr id="4198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089919F-5D18-4A5F-B432-FE38465E0917}" type="datetime1">
              <a:rPr lang="en-US" smtClean="0"/>
              <a:pPr/>
              <a:t>9/17/2012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419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93BCE5-4D6F-448D-92C6-34A03740AED6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Header Length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435100" y="4038600"/>
            <a:ext cx="7499350" cy="2209800"/>
          </a:xfrm>
        </p:spPr>
        <p:txBody>
          <a:bodyPr/>
          <a:lstStyle/>
          <a:p>
            <a:r>
              <a:rPr lang="en-US" smtClean="0"/>
              <a:t>Number of 32 bit words in the header</a:t>
            </a:r>
          </a:p>
          <a:p>
            <a:pPr lvl="1"/>
            <a:r>
              <a:rPr lang="en-US" smtClean="0"/>
              <a:t>Calculate based on the used options</a:t>
            </a: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2EA8CF-9F2A-444C-871E-F0ED6C6B1016}" type="datetime1">
              <a:rPr lang="en-US" smtClean="0"/>
              <a:pPr/>
              <a:t>9/17/2012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4E7BF79-6CE0-4720-BF26-2246FB36FF30}" type="slidenum">
              <a:rPr lang="en-US" smtClean="0"/>
              <a:pPr/>
              <a:t>3</a:t>
            </a:fld>
            <a:endParaRPr lang="en-US" smtClean="0"/>
          </a:p>
        </p:txBody>
      </p:sp>
      <p:grpSp>
        <p:nvGrpSpPr>
          <p:cNvPr id="15367" name="Group 110"/>
          <p:cNvGrpSpPr>
            <a:grpSpLocks/>
          </p:cNvGrpSpPr>
          <p:nvPr/>
        </p:nvGrpSpPr>
        <p:grpSpPr bwMode="auto">
          <a:xfrm>
            <a:off x="1435100" y="1438275"/>
            <a:ext cx="7316788" cy="2371725"/>
            <a:chOff x="1435100" y="1427163"/>
            <a:chExt cx="7316788" cy="2001837"/>
          </a:xfrm>
        </p:grpSpPr>
        <p:sp>
          <p:nvSpPr>
            <p:cNvPr id="15368" name="Rectangle 26"/>
            <p:cNvSpPr>
              <a:spLocks noChangeArrowheads="1"/>
            </p:cNvSpPr>
            <p:nvPr/>
          </p:nvSpPr>
          <p:spPr bwMode="auto">
            <a:xfrm>
              <a:off x="1435100" y="1427163"/>
              <a:ext cx="825500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5369" name="Rectangle 27"/>
            <p:cNvSpPr>
              <a:spLocks noChangeArrowheads="1"/>
            </p:cNvSpPr>
            <p:nvPr/>
          </p:nvSpPr>
          <p:spPr bwMode="auto">
            <a:xfrm>
              <a:off x="16621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Ver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5370" name="Rectangle 28"/>
            <p:cNvSpPr>
              <a:spLocks noChangeArrowheads="1"/>
            </p:cNvSpPr>
            <p:nvPr/>
          </p:nvSpPr>
          <p:spPr bwMode="auto">
            <a:xfrm>
              <a:off x="2362200" y="1427163"/>
              <a:ext cx="825500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5371" name="Rectangle 29"/>
            <p:cNvSpPr>
              <a:spLocks noChangeArrowheads="1"/>
            </p:cNvSpPr>
            <p:nvPr/>
          </p:nvSpPr>
          <p:spPr bwMode="auto">
            <a:xfrm>
              <a:off x="25892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IHL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5372" name="Rectangle 30"/>
            <p:cNvSpPr>
              <a:spLocks noChangeArrowheads="1"/>
            </p:cNvSpPr>
            <p:nvPr/>
          </p:nvSpPr>
          <p:spPr bwMode="auto">
            <a:xfrm>
              <a:off x="3289300" y="1427163"/>
              <a:ext cx="1754188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5373" name="Rectangle 31"/>
            <p:cNvSpPr>
              <a:spLocks noChangeArrowheads="1"/>
            </p:cNvSpPr>
            <p:nvPr/>
          </p:nvSpPr>
          <p:spPr bwMode="auto">
            <a:xfrm>
              <a:off x="3333750" y="1495425"/>
              <a:ext cx="1479550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Type of service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5374" name="Rectangle 32"/>
            <p:cNvSpPr>
              <a:spLocks noChangeArrowheads="1"/>
            </p:cNvSpPr>
            <p:nvPr/>
          </p:nvSpPr>
          <p:spPr bwMode="auto">
            <a:xfrm>
              <a:off x="5143500" y="1427163"/>
              <a:ext cx="36083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5375" name="Rectangle 33"/>
            <p:cNvSpPr>
              <a:spLocks noChangeArrowheads="1"/>
            </p:cNvSpPr>
            <p:nvPr/>
          </p:nvSpPr>
          <p:spPr bwMode="auto">
            <a:xfrm>
              <a:off x="6299200" y="1495425"/>
              <a:ext cx="11525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Total length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5376" name="Rectangle 34"/>
            <p:cNvSpPr>
              <a:spLocks noChangeArrowheads="1"/>
            </p:cNvSpPr>
            <p:nvPr/>
          </p:nvSpPr>
          <p:spPr bwMode="auto">
            <a:xfrm>
              <a:off x="1435100" y="1770063"/>
              <a:ext cx="3608388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5377" name="Rectangle 35"/>
            <p:cNvSpPr>
              <a:spLocks noChangeArrowheads="1"/>
            </p:cNvSpPr>
            <p:nvPr/>
          </p:nvSpPr>
          <p:spPr bwMode="auto">
            <a:xfrm>
              <a:off x="2527300" y="1838325"/>
              <a:ext cx="12668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Identification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5378" name="Rectangle 36"/>
            <p:cNvSpPr>
              <a:spLocks noChangeArrowheads="1"/>
            </p:cNvSpPr>
            <p:nvPr/>
          </p:nvSpPr>
          <p:spPr bwMode="auto">
            <a:xfrm>
              <a:off x="5143500" y="1770063"/>
              <a:ext cx="134143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5379" name="Rectangle 37"/>
            <p:cNvSpPr>
              <a:spLocks noChangeArrowheads="1"/>
            </p:cNvSpPr>
            <p:nvPr/>
          </p:nvSpPr>
          <p:spPr bwMode="auto">
            <a:xfrm>
              <a:off x="5514975" y="1838325"/>
              <a:ext cx="5302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Flags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5380" name="Rectangle 38"/>
            <p:cNvSpPr>
              <a:spLocks noChangeArrowheads="1"/>
            </p:cNvSpPr>
            <p:nvPr/>
          </p:nvSpPr>
          <p:spPr bwMode="auto">
            <a:xfrm>
              <a:off x="6586538" y="1770063"/>
              <a:ext cx="2165350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5381" name="Rectangle 39"/>
            <p:cNvSpPr>
              <a:spLocks noChangeArrowheads="1"/>
            </p:cNvSpPr>
            <p:nvPr/>
          </p:nvSpPr>
          <p:spPr bwMode="auto">
            <a:xfrm>
              <a:off x="6804025" y="1838325"/>
              <a:ext cx="1536700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Fragment offset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5382" name="Rectangle 40"/>
            <p:cNvSpPr>
              <a:spLocks noChangeArrowheads="1"/>
            </p:cNvSpPr>
            <p:nvPr/>
          </p:nvSpPr>
          <p:spPr bwMode="auto">
            <a:xfrm>
              <a:off x="1435100" y="2112963"/>
              <a:ext cx="1752600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5383" name="Rectangle 41"/>
            <p:cNvSpPr>
              <a:spLocks noChangeArrowheads="1"/>
            </p:cNvSpPr>
            <p:nvPr/>
          </p:nvSpPr>
          <p:spPr bwMode="auto">
            <a:xfrm>
              <a:off x="1681163" y="2181225"/>
              <a:ext cx="112077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Time to live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5384" name="Rectangle 42"/>
            <p:cNvSpPr>
              <a:spLocks noChangeArrowheads="1"/>
            </p:cNvSpPr>
            <p:nvPr/>
          </p:nvSpPr>
          <p:spPr bwMode="auto">
            <a:xfrm>
              <a:off x="5143500" y="2112963"/>
              <a:ext cx="3608388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5385" name="Rectangle 43"/>
            <p:cNvSpPr>
              <a:spLocks noChangeArrowheads="1"/>
            </p:cNvSpPr>
            <p:nvPr/>
          </p:nvSpPr>
          <p:spPr bwMode="auto">
            <a:xfrm>
              <a:off x="5969000" y="2181225"/>
              <a:ext cx="17367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Header checksum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5386" name="Rectangle 44"/>
            <p:cNvSpPr>
              <a:spLocks noChangeArrowheads="1"/>
            </p:cNvSpPr>
            <p:nvPr/>
          </p:nvSpPr>
          <p:spPr bwMode="auto">
            <a:xfrm>
              <a:off x="3289300" y="2112963"/>
              <a:ext cx="17541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5387" name="Rectangle 45"/>
            <p:cNvSpPr>
              <a:spLocks noChangeArrowheads="1"/>
            </p:cNvSpPr>
            <p:nvPr/>
          </p:nvSpPr>
          <p:spPr bwMode="auto">
            <a:xfrm>
              <a:off x="3702050" y="2181225"/>
              <a:ext cx="823913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Protocol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5388" name="Rectangle 46"/>
            <p:cNvSpPr>
              <a:spLocks noChangeArrowheads="1"/>
            </p:cNvSpPr>
            <p:nvPr/>
          </p:nvSpPr>
          <p:spPr bwMode="auto">
            <a:xfrm>
              <a:off x="1435100" y="2455863"/>
              <a:ext cx="73167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5389" name="Rectangle 47"/>
            <p:cNvSpPr>
              <a:spLocks noChangeArrowheads="1"/>
            </p:cNvSpPr>
            <p:nvPr/>
          </p:nvSpPr>
          <p:spPr bwMode="auto">
            <a:xfrm>
              <a:off x="4235450" y="2524125"/>
              <a:ext cx="1522413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Source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5390" name="Rectangle 48"/>
            <p:cNvSpPr>
              <a:spLocks noChangeArrowheads="1"/>
            </p:cNvSpPr>
            <p:nvPr/>
          </p:nvSpPr>
          <p:spPr bwMode="auto">
            <a:xfrm>
              <a:off x="1435100" y="2798763"/>
              <a:ext cx="73167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5391" name="Rectangle 49"/>
            <p:cNvSpPr>
              <a:spLocks noChangeArrowheads="1"/>
            </p:cNvSpPr>
            <p:nvPr/>
          </p:nvSpPr>
          <p:spPr bwMode="auto">
            <a:xfrm>
              <a:off x="4000500" y="2867025"/>
              <a:ext cx="1941513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Destination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5392" name="Rectangle 50"/>
            <p:cNvSpPr>
              <a:spLocks noChangeArrowheads="1"/>
            </p:cNvSpPr>
            <p:nvPr/>
          </p:nvSpPr>
          <p:spPr bwMode="auto">
            <a:xfrm>
              <a:off x="1435100" y="3141663"/>
              <a:ext cx="7316788" cy="287337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5393" name="Rectangle 51"/>
            <p:cNvSpPr>
              <a:spLocks noChangeArrowheads="1"/>
            </p:cNvSpPr>
            <p:nvPr/>
          </p:nvSpPr>
          <p:spPr bwMode="auto">
            <a:xfrm>
              <a:off x="4143375" y="3211513"/>
              <a:ext cx="1689100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Option + Padding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85" name="Rectangle 54"/>
            <p:cNvSpPr>
              <a:spLocks noChangeArrowheads="1"/>
            </p:cNvSpPr>
            <p:nvPr/>
          </p:nvSpPr>
          <p:spPr bwMode="auto">
            <a:xfrm>
              <a:off x="1435100" y="1427163"/>
              <a:ext cx="825500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5395" name="Rectangle 55"/>
            <p:cNvSpPr>
              <a:spLocks noChangeArrowheads="1"/>
            </p:cNvSpPr>
            <p:nvPr/>
          </p:nvSpPr>
          <p:spPr bwMode="auto">
            <a:xfrm>
              <a:off x="16621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Ver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87" name="Rectangle 56"/>
            <p:cNvSpPr>
              <a:spLocks noChangeArrowheads="1"/>
            </p:cNvSpPr>
            <p:nvPr/>
          </p:nvSpPr>
          <p:spPr bwMode="auto">
            <a:xfrm>
              <a:off x="2362200" y="1427163"/>
              <a:ext cx="825500" cy="285403"/>
            </a:xfrm>
            <a:prstGeom prst="rect">
              <a:avLst/>
            </a:prstGeom>
            <a:solidFill>
              <a:srgbClr val="92D050"/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5397" name="Rectangle 57"/>
            <p:cNvSpPr>
              <a:spLocks noChangeArrowheads="1"/>
            </p:cNvSpPr>
            <p:nvPr/>
          </p:nvSpPr>
          <p:spPr bwMode="auto">
            <a:xfrm>
              <a:off x="25892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IHL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89" name="Rectangle 58"/>
            <p:cNvSpPr>
              <a:spLocks noChangeArrowheads="1"/>
            </p:cNvSpPr>
            <p:nvPr/>
          </p:nvSpPr>
          <p:spPr bwMode="auto">
            <a:xfrm>
              <a:off x="3289300" y="1427163"/>
              <a:ext cx="17541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bIns="0"/>
            <a:lstStyle/>
            <a:p>
              <a:pPr algn="ctr">
                <a:defRPr/>
              </a:pPr>
              <a:r>
                <a:rPr lang="en-US" b="1" baseline="8000">
                  <a:solidFill>
                    <a:srgbClr val="000099"/>
                  </a:solidFill>
                  <a:cs typeface="Arial" pitchFamily="34" charset="0"/>
                </a:rPr>
                <a:t>Differentiated service</a:t>
              </a:r>
              <a:endParaRPr lang="en-US" baseline="8000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91" name="Rectangle 60"/>
            <p:cNvSpPr>
              <a:spLocks noChangeArrowheads="1"/>
            </p:cNvSpPr>
            <p:nvPr/>
          </p:nvSpPr>
          <p:spPr bwMode="auto">
            <a:xfrm>
              <a:off x="5143500" y="1427163"/>
              <a:ext cx="36083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5400" name="Rectangle 61"/>
            <p:cNvSpPr>
              <a:spLocks noChangeArrowheads="1"/>
            </p:cNvSpPr>
            <p:nvPr/>
          </p:nvSpPr>
          <p:spPr bwMode="auto">
            <a:xfrm>
              <a:off x="6299200" y="1495425"/>
              <a:ext cx="11525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Total length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3" name="Rectangle 62"/>
            <p:cNvSpPr>
              <a:spLocks noChangeArrowheads="1"/>
            </p:cNvSpPr>
            <p:nvPr/>
          </p:nvSpPr>
          <p:spPr bwMode="auto">
            <a:xfrm>
              <a:off x="1435100" y="1770182"/>
              <a:ext cx="36083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5402" name="Rectangle 63"/>
            <p:cNvSpPr>
              <a:spLocks noChangeArrowheads="1"/>
            </p:cNvSpPr>
            <p:nvPr/>
          </p:nvSpPr>
          <p:spPr bwMode="auto">
            <a:xfrm>
              <a:off x="2286000" y="1838325"/>
              <a:ext cx="2093913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Identification (frag id)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5" name="Rectangle 64"/>
            <p:cNvSpPr>
              <a:spLocks noChangeArrowheads="1"/>
            </p:cNvSpPr>
            <p:nvPr/>
          </p:nvSpPr>
          <p:spPr bwMode="auto">
            <a:xfrm>
              <a:off x="5143500" y="1770182"/>
              <a:ext cx="134143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5404" name="Rectangle 65"/>
            <p:cNvSpPr>
              <a:spLocks noChangeArrowheads="1"/>
            </p:cNvSpPr>
            <p:nvPr/>
          </p:nvSpPr>
          <p:spPr bwMode="auto">
            <a:xfrm>
              <a:off x="5330825" y="1838325"/>
              <a:ext cx="106997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Flags (frag)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7" name="Rectangle 66"/>
            <p:cNvSpPr>
              <a:spLocks noChangeArrowheads="1"/>
            </p:cNvSpPr>
            <p:nvPr/>
          </p:nvSpPr>
          <p:spPr bwMode="auto">
            <a:xfrm>
              <a:off x="6586538" y="1770182"/>
              <a:ext cx="2165350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5406" name="Rectangle 67"/>
            <p:cNvSpPr>
              <a:spLocks noChangeArrowheads="1"/>
            </p:cNvSpPr>
            <p:nvPr/>
          </p:nvSpPr>
          <p:spPr bwMode="auto">
            <a:xfrm>
              <a:off x="6804025" y="1838325"/>
              <a:ext cx="1536700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Fragment offset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9" name="Rectangle 68"/>
            <p:cNvSpPr>
              <a:spLocks noChangeArrowheads="1"/>
            </p:cNvSpPr>
            <p:nvPr/>
          </p:nvSpPr>
          <p:spPr bwMode="auto">
            <a:xfrm>
              <a:off x="1435100" y="2113201"/>
              <a:ext cx="1752600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5408" name="Rectangle 69"/>
            <p:cNvSpPr>
              <a:spLocks noChangeArrowheads="1"/>
            </p:cNvSpPr>
            <p:nvPr/>
          </p:nvSpPr>
          <p:spPr bwMode="auto">
            <a:xfrm>
              <a:off x="1681163" y="2181225"/>
              <a:ext cx="112077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Time to live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1" name="Rectangle 70"/>
            <p:cNvSpPr>
              <a:spLocks noChangeArrowheads="1"/>
            </p:cNvSpPr>
            <p:nvPr/>
          </p:nvSpPr>
          <p:spPr bwMode="auto">
            <a:xfrm>
              <a:off x="5143500" y="2113201"/>
              <a:ext cx="36083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5410" name="Rectangle 71"/>
            <p:cNvSpPr>
              <a:spLocks noChangeArrowheads="1"/>
            </p:cNvSpPr>
            <p:nvPr/>
          </p:nvSpPr>
          <p:spPr bwMode="auto">
            <a:xfrm>
              <a:off x="5969000" y="2181225"/>
              <a:ext cx="17367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Header checksum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3" name="Rectangle 72"/>
            <p:cNvSpPr>
              <a:spLocks noChangeArrowheads="1"/>
            </p:cNvSpPr>
            <p:nvPr/>
          </p:nvSpPr>
          <p:spPr bwMode="auto">
            <a:xfrm>
              <a:off x="3289300" y="2113201"/>
              <a:ext cx="17541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5412" name="Rectangle 73"/>
            <p:cNvSpPr>
              <a:spLocks noChangeArrowheads="1"/>
            </p:cNvSpPr>
            <p:nvPr/>
          </p:nvSpPr>
          <p:spPr bwMode="auto">
            <a:xfrm>
              <a:off x="3429000" y="2181225"/>
              <a:ext cx="1473200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(next) Protocol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5" name="Rectangle 74"/>
            <p:cNvSpPr>
              <a:spLocks noChangeArrowheads="1"/>
            </p:cNvSpPr>
            <p:nvPr/>
          </p:nvSpPr>
          <p:spPr bwMode="auto">
            <a:xfrm>
              <a:off x="1435100" y="2456220"/>
              <a:ext cx="73167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5414" name="Rectangle 75"/>
            <p:cNvSpPr>
              <a:spLocks noChangeArrowheads="1"/>
            </p:cNvSpPr>
            <p:nvPr/>
          </p:nvSpPr>
          <p:spPr bwMode="auto">
            <a:xfrm>
              <a:off x="4235450" y="2524125"/>
              <a:ext cx="1522413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Source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7" name="Rectangle 76"/>
            <p:cNvSpPr>
              <a:spLocks noChangeArrowheads="1"/>
            </p:cNvSpPr>
            <p:nvPr/>
          </p:nvSpPr>
          <p:spPr bwMode="auto">
            <a:xfrm>
              <a:off x="1435100" y="2799239"/>
              <a:ext cx="73167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5416" name="Rectangle 77"/>
            <p:cNvSpPr>
              <a:spLocks noChangeArrowheads="1"/>
            </p:cNvSpPr>
            <p:nvPr/>
          </p:nvSpPr>
          <p:spPr bwMode="auto">
            <a:xfrm>
              <a:off x="4000500" y="2867025"/>
              <a:ext cx="1941513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Destination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9" name="Rectangle 78"/>
            <p:cNvSpPr>
              <a:spLocks noChangeArrowheads="1"/>
            </p:cNvSpPr>
            <p:nvPr/>
          </p:nvSpPr>
          <p:spPr bwMode="auto">
            <a:xfrm>
              <a:off x="1435100" y="3142258"/>
              <a:ext cx="7316788" cy="286742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5418" name="Rectangle 79"/>
            <p:cNvSpPr>
              <a:spLocks noChangeArrowheads="1"/>
            </p:cNvSpPr>
            <p:nvPr/>
          </p:nvSpPr>
          <p:spPr bwMode="auto">
            <a:xfrm>
              <a:off x="4143375" y="3211513"/>
              <a:ext cx="1689100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Option + Padding</a:t>
              </a:r>
              <a:endParaRPr lang="en-US" sz="5400" baseline="8000">
                <a:latin typeface="Gill Sans MT" pitchFamily="34" charset="0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Verifying the IP Checksum</a:t>
            </a:r>
            <a:endParaRPr 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Two methods</a:t>
            </a:r>
          </a:p>
          <a:p>
            <a:pPr lvl="1"/>
            <a:r>
              <a:rPr lang="en-US" smtClean="0"/>
              <a:t>Recalculate IP checksum (with 0 in checksum header field) and compare to checksum in header</a:t>
            </a:r>
          </a:p>
          <a:p>
            <a:pPr lvl="1"/>
            <a:r>
              <a:rPr lang="en-US" smtClean="0"/>
              <a:t>One’s complement sum of entire IP header (including checksum) and compare to -0 (0xffff)</a:t>
            </a:r>
          </a:p>
          <a:p>
            <a:r>
              <a:rPr lang="en-US" smtClean="0"/>
              <a:t> Why does the second technique work?</a:t>
            </a:r>
          </a:p>
          <a:p>
            <a:pPr lvl="1"/>
            <a:r>
              <a:rPr lang="en-US" smtClean="0"/>
              <a:t>Read RFC1071</a:t>
            </a:r>
          </a:p>
        </p:txBody>
      </p:sp>
      <p:sp>
        <p:nvSpPr>
          <p:cNvPr id="4301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E01D855-8450-43F1-AD96-454048A5E469}" type="datetime1">
              <a:rPr lang="en-US" smtClean="0"/>
              <a:pPr/>
              <a:t>9/17/2012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430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1FD6828-A1DA-4A84-AF51-3E9B2F35E06F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Incremental IP Checksum Update</a:t>
            </a:r>
            <a:endParaRPr lang="en-US" dirty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Routers must modify the TTL</a:t>
            </a:r>
          </a:p>
          <a:p>
            <a:r>
              <a:rPr lang="en-US" smtClean="0"/>
              <a:t>Checksum must be recomputed</a:t>
            </a:r>
          </a:p>
          <a:p>
            <a:r>
              <a:rPr lang="en-US" smtClean="0"/>
              <a:t>Recompute the checksum?</a:t>
            </a:r>
          </a:p>
          <a:p>
            <a:pPr lvl="1"/>
            <a:r>
              <a:rPr lang="en-US" smtClean="0"/>
              <a:t>From scratch?</a:t>
            </a:r>
          </a:p>
          <a:p>
            <a:pPr lvl="1"/>
            <a:r>
              <a:rPr lang="en-US" smtClean="0"/>
              <a:t>Incremental update?</a:t>
            </a:r>
          </a:p>
          <a:p>
            <a:r>
              <a:rPr lang="en-US" smtClean="0"/>
              <a:t>Incremental Update</a:t>
            </a:r>
          </a:p>
          <a:p>
            <a:pPr lvl="1"/>
            <a:r>
              <a:rPr lang="en-US" smtClean="0"/>
              <a:t>Read RFC1624</a:t>
            </a:r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20E8355-2F98-40C5-AEE2-5C7A8AD0F9E8}" type="datetime1">
              <a:rPr lang="en-US" smtClean="0"/>
              <a:pPr/>
              <a:t>9/17/2012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Internetworking and Dist. Systems</a:t>
            </a:r>
            <a:endParaRPr lang="en-US" dirty="0"/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0AFC4B5-3F4B-4F73-AC75-F09EB8713F7B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Next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Next Lecture</a:t>
            </a:r>
          </a:p>
          <a:p>
            <a:pPr lvl="1" eaLnBrk="1" hangingPunct="1">
              <a:defRPr/>
            </a:pPr>
            <a:r>
              <a:rPr lang="en-US" sz="1800" dirty="0" smtClean="0"/>
              <a:t>IP Addressing and ICMP</a:t>
            </a:r>
          </a:p>
          <a:p>
            <a:pPr eaLnBrk="1" hangingPunct="1"/>
            <a:r>
              <a:rPr lang="en-US" sz="2400" dirty="0"/>
              <a:t>Laboratory</a:t>
            </a:r>
          </a:p>
          <a:p>
            <a:pPr lvl="1" indent="-282575" eaLnBrk="1" hangingPunct="1"/>
            <a:r>
              <a:rPr lang="en-US" sz="1800" dirty="0"/>
              <a:t>Fast and Reliable File Transfer Tournament</a:t>
            </a:r>
          </a:p>
          <a:p>
            <a:pPr lvl="1" indent="-282575" eaLnBrk="1" hangingPunct="1"/>
            <a:r>
              <a:rPr lang="en-US" sz="1800" dirty="0"/>
              <a:t>Use the script</a:t>
            </a:r>
          </a:p>
          <a:p>
            <a:pPr lvl="1" indent="-282575" eaLnBrk="1" hangingPunct="1"/>
            <a:r>
              <a:rPr lang="en-US" sz="1800" dirty="0"/>
              <a:t>The Tournament Sept 24</a:t>
            </a:r>
          </a:p>
          <a:p>
            <a:pPr lvl="1" indent="-282575" eaLnBrk="1" hangingPunct="1"/>
            <a:r>
              <a:rPr lang="en-US" sz="1800" dirty="0"/>
              <a:t>Semi-final/Final on Sept 25 in class</a:t>
            </a:r>
          </a:p>
          <a:p>
            <a:pPr lvl="1" indent="-282575" eaLnBrk="1" hangingPunct="1"/>
            <a:r>
              <a:rPr lang="en-US" sz="1800" dirty="0"/>
              <a:t>Final Source Code due Sept 25 at 11:55pm</a:t>
            </a:r>
          </a:p>
          <a:p>
            <a:pPr eaLnBrk="1" hangingPunct="1"/>
            <a:r>
              <a:rPr lang="en-US" sz="2400" dirty="0"/>
              <a:t>Reading Assignment</a:t>
            </a:r>
          </a:p>
          <a:p>
            <a:pPr lvl="1" indent="-282575" eaLnBrk="1" hangingPunct="1"/>
            <a:r>
              <a:rPr lang="en-US" sz="1800" dirty="0"/>
              <a:t>White, L. et al, "</a:t>
            </a:r>
            <a:r>
              <a:rPr lang="en-US" sz="1800" dirty="0">
                <a:hlinkClick r:id="rId3"/>
              </a:rPr>
              <a:t>An Integrated Experimental Environment for Distributed Systems and Networks</a:t>
            </a:r>
            <a:r>
              <a:rPr lang="en-US" sz="1800" dirty="0"/>
              <a:t>", OSDI 2002, December 2002.</a:t>
            </a:r>
          </a:p>
        </p:txBody>
      </p:sp>
      <p:sp>
        <p:nvSpPr>
          <p:cNvPr id="4506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FC4D400-0931-423C-8988-2D8F762676E0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4506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FE0A7CF-A457-490F-AB6E-02B6973C85E0}" type="datetime1">
              <a:rPr lang="en-US" smtClean="0"/>
              <a:pPr/>
              <a:t>9/17/2012</a:t>
            </a:fld>
            <a:endParaRPr lang="en-US" smtClean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Internetworking and Dist.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Differentiated Services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435100" y="4038600"/>
            <a:ext cx="7499350" cy="2209800"/>
          </a:xfrm>
        </p:spPr>
        <p:txBody>
          <a:bodyPr/>
          <a:lstStyle/>
          <a:p>
            <a:r>
              <a:rPr lang="en-US" sz="2800" smtClean="0"/>
              <a:t>Type of Service field before</a:t>
            </a:r>
          </a:p>
          <a:p>
            <a:r>
              <a:rPr lang="en-US" sz="2800" smtClean="0"/>
              <a:t>Renamed to Differentiated Services</a:t>
            </a:r>
          </a:p>
          <a:p>
            <a:pPr lvl="1"/>
            <a:r>
              <a:rPr lang="en-US" sz="2400" smtClean="0"/>
              <a:t>Six bits of the DS field are used to define how packets are queued at network nodes</a:t>
            </a:r>
          </a:p>
          <a:p>
            <a:pPr lvl="1"/>
            <a:r>
              <a:rPr lang="en-US" sz="2400" smtClean="0"/>
              <a:t>Quality of Service guarentees</a:t>
            </a:r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2AAC383-1A38-4274-9CE7-288975C15C35}" type="datetime1">
              <a:rPr lang="en-US" smtClean="0"/>
              <a:pPr/>
              <a:t>9/17/2012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3D7A4E5-20D4-444C-901D-35D97BD1AEC5}" type="slidenum">
              <a:rPr lang="en-US" smtClean="0"/>
              <a:pPr/>
              <a:t>4</a:t>
            </a:fld>
            <a:endParaRPr lang="en-US" smtClean="0"/>
          </a:p>
        </p:txBody>
      </p:sp>
      <p:grpSp>
        <p:nvGrpSpPr>
          <p:cNvPr id="16391" name="Group 110"/>
          <p:cNvGrpSpPr>
            <a:grpSpLocks/>
          </p:cNvGrpSpPr>
          <p:nvPr/>
        </p:nvGrpSpPr>
        <p:grpSpPr bwMode="auto">
          <a:xfrm>
            <a:off x="1435100" y="1438275"/>
            <a:ext cx="7316788" cy="2371725"/>
            <a:chOff x="1435100" y="1427163"/>
            <a:chExt cx="7316788" cy="2001837"/>
          </a:xfrm>
        </p:grpSpPr>
        <p:sp>
          <p:nvSpPr>
            <p:cNvPr id="16392" name="Rectangle 26"/>
            <p:cNvSpPr>
              <a:spLocks noChangeArrowheads="1"/>
            </p:cNvSpPr>
            <p:nvPr/>
          </p:nvSpPr>
          <p:spPr bwMode="auto">
            <a:xfrm>
              <a:off x="1435100" y="1427163"/>
              <a:ext cx="825500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6393" name="Rectangle 27"/>
            <p:cNvSpPr>
              <a:spLocks noChangeArrowheads="1"/>
            </p:cNvSpPr>
            <p:nvPr/>
          </p:nvSpPr>
          <p:spPr bwMode="auto">
            <a:xfrm>
              <a:off x="16621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Ver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6394" name="Rectangle 28"/>
            <p:cNvSpPr>
              <a:spLocks noChangeArrowheads="1"/>
            </p:cNvSpPr>
            <p:nvPr/>
          </p:nvSpPr>
          <p:spPr bwMode="auto">
            <a:xfrm>
              <a:off x="2362200" y="1427163"/>
              <a:ext cx="825500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6395" name="Rectangle 29"/>
            <p:cNvSpPr>
              <a:spLocks noChangeArrowheads="1"/>
            </p:cNvSpPr>
            <p:nvPr/>
          </p:nvSpPr>
          <p:spPr bwMode="auto">
            <a:xfrm>
              <a:off x="25892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IHL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6396" name="Rectangle 30"/>
            <p:cNvSpPr>
              <a:spLocks noChangeArrowheads="1"/>
            </p:cNvSpPr>
            <p:nvPr/>
          </p:nvSpPr>
          <p:spPr bwMode="auto">
            <a:xfrm>
              <a:off x="3289300" y="1427163"/>
              <a:ext cx="1754188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6397" name="Rectangle 31"/>
            <p:cNvSpPr>
              <a:spLocks noChangeArrowheads="1"/>
            </p:cNvSpPr>
            <p:nvPr/>
          </p:nvSpPr>
          <p:spPr bwMode="auto">
            <a:xfrm>
              <a:off x="3333750" y="1495425"/>
              <a:ext cx="1479550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Type of service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6398" name="Rectangle 32"/>
            <p:cNvSpPr>
              <a:spLocks noChangeArrowheads="1"/>
            </p:cNvSpPr>
            <p:nvPr/>
          </p:nvSpPr>
          <p:spPr bwMode="auto">
            <a:xfrm>
              <a:off x="5143500" y="1427163"/>
              <a:ext cx="36083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6399" name="Rectangle 33"/>
            <p:cNvSpPr>
              <a:spLocks noChangeArrowheads="1"/>
            </p:cNvSpPr>
            <p:nvPr/>
          </p:nvSpPr>
          <p:spPr bwMode="auto">
            <a:xfrm>
              <a:off x="6299200" y="1495425"/>
              <a:ext cx="11525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Total length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6400" name="Rectangle 34"/>
            <p:cNvSpPr>
              <a:spLocks noChangeArrowheads="1"/>
            </p:cNvSpPr>
            <p:nvPr/>
          </p:nvSpPr>
          <p:spPr bwMode="auto">
            <a:xfrm>
              <a:off x="1435100" y="1770063"/>
              <a:ext cx="3608388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6401" name="Rectangle 35"/>
            <p:cNvSpPr>
              <a:spLocks noChangeArrowheads="1"/>
            </p:cNvSpPr>
            <p:nvPr/>
          </p:nvSpPr>
          <p:spPr bwMode="auto">
            <a:xfrm>
              <a:off x="2527300" y="1838325"/>
              <a:ext cx="12668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Identification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6402" name="Rectangle 36"/>
            <p:cNvSpPr>
              <a:spLocks noChangeArrowheads="1"/>
            </p:cNvSpPr>
            <p:nvPr/>
          </p:nvSpPr>
          <p:spPr bwMode="auto">
            <a:xfrm>
              <a:off x="5143500" y="1770063"/>
              <a:ext cx="134143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6403" name="Rectangle 37"/>
            <p:cNvSpPr>
              <a:spLocks noChangeArrowheads="1"/>
            </p:cNvSpPr>
            <p:nvPr/>
          </p:nvSpPr>
          <p:spPr bwMode="auto">
            <a:xfrm>
              <a:off x="5514975" y="1838325"/>
              <a:ext cx="5302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Flags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6404" name="Rectangle 38"/>
            <p:cNvSpPr>
              <a:spLocks noChangeArrowheads="1"/>
            </p:cNvSpPr>
            <p:nvPr/>
          </p:nvSpPr>
          <p:spPr bwMode="auto">
            <a:xfrm>
              <a:off x="6586538" y="1770063"/>
              <a:ext cx="2165350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6405" name="Rectangle 39"/>
            <p:cNvSpPr>
              <a:spLocks noChangeArrowheads="1"/>
            </p:cNvSpPr>
            <p:nvPr/>
          </p:nvSpPr>
          <p:spPr bwMode="auto">
            <a:xfrm>
              <a:off x="6804025" y="1838325"/>
              <a:ext cx="1536700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Fragment offset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6406" name="Rectangle 40"/>
            <p:cNvSpPr>
              <a:spLocks noChangeArrowheads="1"/>
            </p:cNvSpPr>
            <p:nvPr/>
          </p:nvSpPr>
          <p:spPr bwMode="auto">
            <a:xfrm>
              <a:off x="1435100" y="2112963"/>
              <a:ext cx="1752600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6407" name="Rectangle 41"/>
            <p:cNvSpPr>
              <a:spLocks noChangeArrowheads="1"/>
            </p:cNvSpPr>
            <p:nvPr/>
          </p:nvSpPr>
          <p:spPr bwMode="auto">
            <a:xfrm>
              <a:off x="1681163" y="2181225"/>
              <a:ext cx="112077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Time to live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6408" name="Rectangle 42"/>
            <p:cNvSpPr>
              <a:spLocks noChangeArrowheads="1"/>
            </p:cNvSpPr>
            <p:nvPr/>
          </p:nvSpPr>
          <p:spPr bwMode="auto">
            <a:xfrm>
              <a:off x="5143500" y="2112963"/>
              <a:ext cx="3608388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6409" name="Rectangle 43"/>
            <p:cNvSpPr>
              <a:spLocks noChangeArrowheads="1"/>
            </p:cNvSpPr>
            <p:nvPr/>
          </p:nvSpPr>
          <p:spPr bwMode="auto">
            <a:xfrm>
              <a:off x="5969000" y="2181225"/>
              <a:ext cx="17367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Header checksum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6410" name="Rectangle 44"/>
            <p:cNvSpPr>
              <a:spLocks noChangeArrowheads="1"/>
            </p:cNvSpPr>
            <p:nvPr/>
          </p:nvSpPr>
          <p:spPr bwMode="auto">
            <a:xfrm>
              <a:off x="3289300" y="2112963"/>
              <a:ext cx="17541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6411" name="Rectangle 45"/>
            <p:cNvSpPr>
              <a:spLocks noChangeArrowheads="1"/>
            </p:cNvSpPr>
            <p:nvPr/>
          </p:nvSpPr>
          <p:spPr bwMode="auto">
            <a:xfrm>
              <a:off x="3702050" y="2181225"/>
              <a:ext cx="823913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Protocol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6412" name="Rectangle 46"/>
            <p:cNvSpPr>
              <a:spLocks noChangeArrowheads="1"/>
            </p:cNvSpPr>
            <p:nvPr/>
          </p:nvSpPr>
          <p:spPr bwMode="auto">
            <a:xfrm>
              <a:off x="1435100" y="2455863"/>
              <a:ext cx="73167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6413" name="Rectangle 47"/>
            <p:cNvSpPr>
              <a:spLocks noChangeArrowheads="1"/>
            </p:cNvSpPr>
            <p:nvPr/>
          </p:nvSpPr>
          <p:spPr bwMode="auto">
            <a:xfrm>
              <a:off x="4235450" y="2524125"/>
              <a:ext cx="1522413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Source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6414" name="Rectangle 48"/>
            <p:cNvSpPr>
              <a:spLocks noChangeArrowheads="1"/>
            </p:cNvSpPr>
            <p:nvPr/>
          </p:nvSpPr>
          <p:spPr bwMode="auto">
            <a:xfrm>
              <a:off x="1435100" y="2798763"/>
              <a:ext cx="73167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6415" name="Rectangle 49"/>
            <p:cNvSpPr>
              <a:spLocks noChangeArrowheads="1"/>
            </p:cNvSpPr>
            <p:nvPr/>
          </p:nvSpPr>
          <p:spPr bwMode="auto">
            <a:xfrm>
              <a:off x="4000500" y="2867025"/>
              <a:ext cx="1941513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Destination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6416" name="Rectangle 50"/>
            <p:cNvSpPr>
              <a:spLocks noChangeArrowheads="1"/>
            </p:cNvSpPr>
            <p:nvPr/>
          </p:nvSpPr>
          <p:spPr bwMode="auto">
            <a:xfrm>
              <a:off x="1435100" y="3141663"/>
              <a:ext cx="7316788" cy="287337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6417" name="Rectangle 51"/>
            <p:cNvSpPr>
              <a:spLocks noChangeArrowheads="1"/>
            </p:cNvSpPr>
            <p:nvPr/>
          </p:nvSpPr>
          <p:spPr bwMode="auto">
            <a:xfrm>
              <a:off x="4143375" y="3211513"/>
              <a:ext cx="1689100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Option + Padding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85" name="Rectangle 54"/>
            <p:cNvSpPr>
              <a:spLocks noChangeArrowheads="1"/>
            </p:cNvSpPr>
            <p:nvPr/>
          </p:nvSpPr>
          <p:spPr bwMode="auto">
            <a:xfrm>
              <a:off x="1435100" y="1427163"/>
              <a:ext cx="825500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6419" name="Rectangle 55"/>
            <p:cNvSpPr>
              <a:spLocks noChangeArrowheads="1"/>
            </p:cNvSpPr>
            <p:nvPr/>
          </p:nvSpPr>
          <p:spPr bwMode="auto">
            <a:xfrm>
              <a:off x="16621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Ver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87" name="Rectangle 56"/>
            <p:cNvSpPr>
              <a:spLocks noChangeArrowheads="1"/>
            </p:cNvSpPr>
            <p:nvPr/>
          </p:nvSpPr>
          <p:spPr bwMode="auto">
            <a:xfrm>
              <a:off x="2362200" y="1427163"/>
              <a:ext cx="825500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6421" name="Rectangle 57"/>
            <p:cNvSpPr>
              <a:spLocks noChangeArrowheads="1"/>
            </p:cNvSpPr>
            <p:nvPr/>
          </p:nvSpPr>
          <p:spPr bwMode="auto">
            <a:xfrm>
              <a:off x="25892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IHL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89" name="Rectangle 58"/>
            <p:cNvSpPr>
              <a:spLocks noChangeArrowheads="1"/>
            </p:cNvSpPr>
            <p:nvPr/>
          </p:nvSpPr>
          <p:spPr bwMode="auto">
            <a:xfrm>
              <a:off x="3289300" y="1427163"/>
              <a:ext cx="1754188" cy="285403"/>
            </a:xfrm>
            <a:prstGeom prst="rect">
              <a:avLst/>
            </a:prstGeom>
            <a:solidFill>
              <a:srgbClr val="92D050"/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bIns="0"/>
            <a:lstStyle/>
            <a:p>
              <a:pPr algn="ctr">
                <a:defRPr/>
              </a:pPr>
              <a:r>
                <a:rPr lang="en-US" b="1" baseline="8000">
                  <a:solidFill>
                    <a:srgbClr val="000099"/>
                  </a:solidFill>
                  <a:cs typeface="Arial" pitchFamily="34" charset="0"/>
                </a:rPr>
                <a:t>Differentiated services</a:t>
              </a:r>
              <a:endParaRPr lang="en-US" baseline="8000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91" name="Rectangle 60"/>
            <p:cNvSpPr>
              <a:spLocks noChangeArrowheads="1"/>
            </p:cNvSpPr>
            <p:nvPr/>
          </p:nvSpPr>
          <p:spPr bwMode="auto">
            <a:xfrm>
              <a:off x="5143500" y="1427163"/>
              <a:ext cx="36083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6424" name="Rectangle 61"/>
            <p:cNvSpPr>
              <a:spLocks noChangeArrowheads="1"/>
            </p:cNvSpPr>
            <p:nvPr/>
          </p:nvSpPr>
          <p:spPr bwMode="auto">
            <a:xfrm>
              <a:off x="6299200" y="1495425"/>
              <a:ext cx="11525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Total length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3" name="Rectangle 62"/>
            <p:cNvSpPr>
              <a:spLocks noChangeArrowheads="1"/>
            </p:cNvSpPr>
            <p:nvPr/>
          </p:nvSpPr>
          <p:spPr bwMode="auto">
            <a:xfrm>
              <a:off x="1435100" y="1770182"/>
              <a:ext cx="36083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6426" name="Rectangle 63"/>
            <p:cNvSpPr>
              <a:spLocks noChangeArrowheads="1"/>
            </p:cNvSpPr>
            <p:nvPr/>
          </p:nvSpPr>
          <p:spPr bwMode="auto">
            <a:xfrm>
              <a:off x="2286000" y="1838325"/>
              <a:ext cx="2093913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Identification (frag id)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5" name="Rectangle 64"/>
            <p:cNvSpPr>
              <a:spLocks noChangeArrowheads="1"/>
            </p:cNvSpPr>
            <p:nvPr/>
          </p:nvSpPr>
          <p:spPr bwMode="auto">
            <a:xfrm>
              <a:off x="5143500" y="1770182"/>
              <a:ext cx="134143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6428" name="Rectangle 65"/>
            <p:cNvSpPr>
              <a:spLocks noChangeArrowheads="1"/>
            </p:cNvSpPr>
            <p:nvPr/>
          </p:nvSpPr>
          <p:spPr bwMode="auto">
            <a:xfrm>
              <a:off x="5330825" y="1838325"/>
              <a:ext cx="106997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Flags (frag)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7" name="Rectangle 66"/>
            <p:cNvSpPr>
              <a:spLocks noChangeArrowheads="1"/>
            </p:cNvSpPr>
            <p:nvPr/>
          </p:nvSpPr>
          <p:spPr bwMode="auto">
            <a:xfrm>
              <a:off x="6586538" y="1770182"/>
              <a:ext cx="2165350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6430" name="Rectangle 67"/>
            <p:cNvSpPr>
              <a:spLocks noChangeArrowheads="1"/>
            </p:cNvSpPr>
            <p:nvPr/>
          </p:nvSpPr>
          <p:spPr bwMode="auto">
            <a:xfrm>
              <a:off x="6804025" y="1838325"/>
              <a:ext cx="1536700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Fragment offset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9" name="Rectangle 68"/>
            <p:cNvSpPr>
              <a:spLocks noChangeArrowheads="1"/>
            </p:cNvSpPr>
            <p:nvPr/>
          </p:nvSpPr>
          <p:spPr bwMode="auto">
            <a:xfrm>
              <a:off x="1435100" y="2113201"/>
              <a:ext cx="1752600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6432" name="Rectangle 69"/>
            <p:cNvSpPr>
              <a:spLocks noChangeArrowheads="1"/>
            </p:cNvSpPr>
            <p:nvPr/>
          </p:nvSpPr>
          <p:spPr bwMode="auto">
            <a:xfrm>
              <a:off x="1681163" y="2181225"/>
              <a:ext cx="112077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Time to live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1" name="Rectangle 70"/>
            <p:cNvSpPr>
              <a:spLocks noChangeArrowheads="1"/>
            </p:cNvSpPr>
            <p:nvPr/>
          </p:nvSpPr>
          <p:spPr bwMode="auto">
            <a:xfrm>
              <a:off x="5143500" y="2113201"/>
              <a:ext cx="36083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6434" name="Rectangle 71"/>
            <p:cNvSpPr>
              <a:spLocks noChangeArrowheads="1"/>
            </p:cNvSpPr>
            <p:nvPr/>
          </p:nvSpPr>
          <p:spPr bwMode="auto">
            <a:xfrm>
              <a:off x="5969000" y="2181225"/>
              <a:ext cx="17367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Header checksum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3" name="Rectangle 72"/>
            <p:cNvSpPr>
              <a:spLocks noChangeArrowheads="1"/>
            </p:cNvSpPr>
            <p:nvPr/>
          </p:nvSpPr>
          <p:spPr bwMode="auto">
            <a:xfrm>
              <a:off x="3289300" y="2113201"/>
              <a:ext cx="17541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6436" name="Rectangle 73"/>
            <p:cNvSpPr>
              <a:spLocks noChangeArrowheads="1"/>
            </p:cNvSpPr>
            <p:nvPr/>
          </p:nvSpPr>
          <p:spPr bwMode="auto">
            <a:xfrm>
              <a:off x="3429000" y="2181225"/>
              <a:ext cx="1473200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(next) Protocol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5" name="Rectangle 74"/>
            <p:cNvSpPr>
              <a:spLocks noChangeArrowheads="1"/>
            </p:cNvSpPr>
            <p:nvPr/>
          </p:nvSpPr>
          <p:spPr bwMode="auto">
            <a:xfrm>
              <a:off x="1435100" y="2456220"/>
              <a:ext cx="73167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6438" name="Rectangle 75"/>
            <p:cNvSpPr>
              <a:spLocks noChangeArrowheads="1"/>
            </p:cNvSpPr>
            <p:nvPr/>
          </p:nvSpPr>
          <p:spPr bwMode="auto">
            <a:xfrm>
              <a:off x="4235450" y="2524125"/>
              <a:ext cx="1522413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Source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7" name="Rectangle 76"/>
            <p:cNvSpPr>
              <a:spLocks noChangeArrowheads="1"/>
            </p:cNvSpPr>
            <p:nvPr/>
          </p:nvSpPr>
          <p:spPr bwMode="auto">
            <a:xfrm>
              <a:off x="1435100" y="2799239"/>
              <a:ext cx="73167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6440" name="Rectangle 77"/>
            <p:cNvSpPr>
              <a:spLocks noChangeArrowheads="1"/>
            </p:cNvSpPr>
            <p:nvPr/>
          </p:nvSpPr>
          <p:spPr bwMode="auto">
            <a:xfrm>
              <a:off x="4000500" y="2867025"/>
              <a:ext cx="1941513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Destination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9" name="Rectangle 78"/>
            <p:cNvSpPr>
              <a:spLocks noChangeArrowheads="1"/>
            </p:cNvSpPr>
            <p:nvPr/>
          </p:nvSpPr>
          <p:spPr bwMode="auto">
            <a:xfrm>
              <a:off x="1435100" y="3142258"/>
              <a:ext cx="7316788" cy="286742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6442" name="Rectangle 79"/>
            <p:cNvSpPr>
              <a:spLocks noChangeArrowheads="1"/>
            </p:cNvSpPr>
            <p:nvPr/>
          </p:nvSpPr>
          <p:spPr bwMode="auto">
            <a:xfrm>
              <a:off x="4143375" y="3211513"/>
              <a:ext cx="1689100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Option + Padding</a:t>
              </a:r>
              <a:endParaRPr lang="en-US" sz="5400" baseline="8000">
                <a:latin typeface="Gill Sans MT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Total Length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435100" y="4038600"/>
            <a:ext cx="7499350" cy="2209800"/>
          </a:xfrm>
        </p:spPr>
        <p:txBody>
          <a:bodyPr/>
          <a:lstStyle/>
          <a:p>
            <a:r>
              <a:rPr lang="en-US" smtClean="0"/>
              <a:t>Number of total bytes of IP Packet</a:t>
            </a:r>
          </a:p>
          <a:p>
            <a:pPr lvl="1"/>
            <a:r>
              <a:rPr lang="en-US" smtClean="0"/>
              <a:t>Header plus the Payload</a:t>
            </a: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BAB23A8-15B9-4161-A472-A18E0E39697D}" type="datetime1">
              <a:rPr lang="en-US" smtClean="0"/>
              <a:pPr/>
              <a:t>9/17/2012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A43E422-A70E-4CF4-9D25-98A513DCB3C6}" type="slidenum">
              <a:rPr lang="en-US" smtClean="0"/>
              <a:pPr/>
              <a:t>5</a:t>
            </a:fld>
            <a:endParaRPr lang="en-US" smtClean="0"/>
          </a:p>
        </p:txBody>
      </p:sp>
      <p:grpSp>
        <p:nvGrpSpPr>
          <p:cNvPr id="17415" name="Group 110"/>
          <p:cNvGrpSpPr>
            <a:grpSpLocks/>
          </p:cNvGrpSpPr>
          <p:nvPr/>
        </p:nvGrpSpPr>
        <p:grpSpPr bwMode="auto">
          <a:xfrm>
            <a:off x="1435100" y="1438275"/>
            <a:ext cx="7316788" cy="2371725"/>
            <a:chOff x="1435100" y="1427163"/>
            <a:chExt cx="7316788" cy="2001837"/>
          </a:xfrm>
        </p:grpSpPr>
        <p:sp>
          <p:nvSpPr>
            <p:cNvPr id="17416" name="Rectangle 26"/>
            <p:cNvSpPr>
              <a:spLocks noChangeArrowheads="1"/>
            </p:cNvSpPr>
            <p:nvPr/>
          </p:nvSpPr>
          <p:spPr bwMode="auto">
            <a:xfrm>
              <a:off x="1435100" y="1427163"/>
              <a:ext cx="825500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17" name="Rectangle 27"/>
            <p:cNvSpPr>
              <a:spLocks noChangeArrowheads="1"/>
            </p:cNvSpPr>
            <p:nvPr/>
          </p:nvSpPr>
          <p:spPr bwMode="auto">
            <a:xfrm>
              <a:off x="16621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Ver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7418" name="Rectangle 28"/>
            <p:cNvSpPr>
              <a:spLocks noChangeArrowheads="1"/>
            </p:cNvSpPr>
            <p:nvPr/>
          </p:nvSpPr>
          <p:spPr bwMode="auto">
            <a:xfrm>
              <a:off x="2362200" y="1427163"/>
              <a:ext cx="825500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19" name="Rectangle 29"/>
            <p:cNvSpPr>
              <a:spLocks noChangeArrowheads="1"/>
            </p:cNvSpPr>
            <p:nvPr/>
          </p:nvSpPr>
          <p:spPr bwMode="auto">
            <a:xfrm>
              <a:off x="25892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IHL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7420" name="Rectangle 30"/>
            <p:cNvSpPr>
              <a:spLocks noChangeArrowheads="1"/>
            </p:cNvSpPr>
            <p:nvPr/>
          </p:nvSpPr>
          <p:spPr bwMode="auto">
            <a:xfrm>
              <a:off x="3289300" y="1427163"/>
              <a:ext cx="1754188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21" name="Rectangle 31"/>
            <p:cNvSpPr>
              <a:spLocks noChangeArrowheads="1"/>
            </p:cNvSpPr>
            <p:nvPr/>
          </p:nvSpPr>
          <p:spPr bwMode="auto">
            <a:xfrm>
              <a:off x="3333750" y="1495425"/>
              <a:ext cx="1479550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Type of service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7422" name="Rectangle 32"/>
            <p:cNvSpPr>
              <a:spLocks noChangeArrowheads="1"/>
            </p:cNvSpPr>
            <p:nvPr/>
          </p:nvSpPr>
          <p:spPr bwMode="auto">
            <a:xfrm>
              <a:off x="5143500" y="1427163"/>
              <a:ext cx="36083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23" name="Rectangle 33"/>
            <p:cNvSpPr>
              <a:spLocks noChangeArrowheads="1"/>
            </p:cNvSpPr>
            <p:nvPr/>
          </p:nvSpPr>
          <p:spPr bwMode="auto">
            <a:xfrm>
              <a:off x="6299200" y="1495425"/>
              <a:ext cx="11525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Total length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7424" name="Rectangle 34"/>
            <p:cNvSpPr>
              <a:spLocks noChangeArrowheads="1"/>
            </p:cNvSpPr>
            <p:nvPr/>
          </p:nvSpPr>
          <p:spPr bwMode="auto">
            <a:xfrm>
              <a:off x="1435100" y="1770063"/>
              <a:ext cx="3608388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25" name="Rectangle 35"/>
            <p:cNvSpPr>
              <a:spLocks noChangeArrowheads="1"/>
            </p:cNvSpPr>
            <p:nvPr/>
          </p:nvSpPr>
          <p:spPr bwMode="auto">
            <a:xfrm>
              <a:off x="2527300" y="1838325"/>
              <a:ext cx="12668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Identification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7426" name="Rectangle 36"/>
            <p:cNvSpPr>
              <a:spLocks noChangeArrowheads="1"/>
            </p:cNvSpPr>
            <p:nvPr/>
          </p:nvSpPr>
          <p:spPr bwMode="auto">
            <a:xfrm>
              <a:off x="5143500" y="1770063"/>
              <a:ext cx="134143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27" name="Rectangle 37"/>
            <p:cNvSpPr>
              <a:spLocks noChangeArrowheads="1"/>
            </p:cNvSpPr>
            <p:nvPr/>
          </p:nvSpPr>
          <p:spPr bwMode="auto">
            <a:xfrm>
              <a:off x="5514975" y="1838325"/>
              <a:ext cx="5302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Flags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7428" name="Rectangle 38"/>
            <p:cNvSpPr>
              <a:spLocks noChangeArrowheads="1"/>
            </p:cNvSpPr>
            <p:nvPr/>
          </p:nvSpPr>
          <p:spPr bwMode="auto">
            <a:xfrm>
              <a:off x="6586538" y="1770063"/>
              <a:ext cx="2165350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29" name="Rectangle 39"/>
            <p:cNvSpPr>
              <a:spLocks noChangeArrowheads="1"/>
            </p:cNvSpPr>
            <p:nvPr/>
          </p:nvSpPr>
          <p:spPr bwMode="auto">
            <a:xfrm>
              <a:off x="6804025" y="1838325"/>
              <a:ext cx="1536700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Fragment offset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7430" name="Rectangle 40"/>
            <p:cNvSpPr>
              <a:spLocks noChangeArrowheads="1"/>
            </p:cNvSpPr>
            <p:nvPr/>
          </p:nvSpPr>
          <p:spPr bwMode="auto">
            <a:xfrm>
              <a:off x="1435100" y="2112963"/>
              <a:ext cx="1752600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31" name="Rectangle 41"/>
            <p:cNvSpPr>
              <a:spLocks noChangeArrowheads="1"/>
            </p:cNvSpPr>
            <p:nvPr/>
          </p:nvSpPr>
          <p:spPr bwMode="auto">
            <a:xfrm>
              <a:off x="1681163" y="2181225"/>
              <a:ext cx="112077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Time to live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7432" name="Rectangle 42"/>
            <p:cNvSpPr>
              <a:spLocks noChangeArrowheads="1"/>
            </p:cNvSpPr>
            <p:nvPr/>
          </p:nvSpPr>
          <p:spPr bwMode="auto">
            <a:xfrm>
              <a:off x="5143500" y="2112963"/>
              <a:ext cx="3608388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33" name="Rectangle 43"/>
            <p:cNvSpPr>
              <a:spLocks noChangeArrowheads="1"/>
            </p:cNvSpPr>
            <p:nvPr/>
          </p:nvSpPr>
          <p:spPr bwMode="auto">
            <a:xfrm>
              <a:off x="5969000" y="2181225"/>
              <a:ext cx="17367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Header checksum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7434" name="Rectangle 44"/>
            <p:cNvSpPr>
              <a:spLocks noChangeArrowheads="1"/>
            </p:cNvSpPr>
            <p:nvPr/>
          </p:nvSpPr>
          <p:spPr bwMode="auto">
            <a:xfrm>
              <a:off x="3289300" y="2112963"/>
              <a:ext cx="17541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35" name="Rectangle 45"/>
            <p:cNvSpPr>
              <a:spLocks noChangeArrowheads="1"/>
            </p:cNvSpPr>
            <p:nvPr/>
          </p:nvSpPr>
          <p:spPr bwMode="auto">
            <a:xfrm>
              <a:off x="3702050" y="2181225"/>
              <a:ext cx="823913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Protocol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7436" name="Rectangle 46"/>
            <p:cNvSpPr>
              <a:spLocks noChangeArrowheads="1"/>
            </p:cNvSpPr>
            <p:nvPr/>
          </p:nvSpPr>
          <p:spPr bwMode="auto">
            <a:xfrm>
              <a:off x="1435100" y="2455863"/>
              <a:ext cx="73167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37" name="Rectangle 47"/>
            <p:cNvSpPr>
              <a:spLocks noChangeArrowheads="1"/>
            </p:cNvSpPr>
            <p:nvPr/>
          </p:nvSpPr>
          <p:spPr bwMode="auto">
            <a:xfrm>
              <a:off x="4235450" y="2524125"/>
              <a:ext cx="1522413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Source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7438" name="Rectangle 48"/>
            <p:cNvSpPr>
              <a:spLocks noChangeArrowheads="1"/>
            </p:cNvSpPr>
            <p:nvPr/>
          </p:nvSpPr>
          <p:spPr bwMode="auto">
            <a:xfrm>
              <a:off x="1435100" y="2798763"/>
              <a:ext cx="73167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39" name="Rectangle 49"/>
            <p:cNvSpPr>
              <a:spLocks noChangeArrowheads="1"/>
            </p:cNvSpPr>
            <p:nvPr/>
          </p:nvSpPr>
          <p:spPr bwMode="auto">
            <a:xfrm>
              <a:off x="4000500" y="2867025"/>
              <a:ext cx="1941513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Destination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7440" name="Rectangle 50"/>
            <p:cNvSpPr>
              <a:spLocks noChangeArrowheads="1"/>
            </p:cNvSpPr>
            <p:nvPr/>
          </p:nvSpPr>
          <p:spPr bwMode="auto">
            <a:xfrm>
              <a:off x="1435100" y="3141663"/>
              <a:ext cx="7316788" cy="287337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41" name="Rectangle 51"/>
            <p:cNvSpPr>
              <a:spLocks noChangeArrowheads="1"/>
            </p:cNvSpPr>
            <p:nvPr/>
          </p:nvSpPr>
          <p:spPr bwMode="auto">
            <a:xfrm>
              <a:off x="4143375" y="3211513"/>
              <a:ext cx="1689100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Option + Padding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85" name="Rectangle 54"/>
            <p:cNvSpPr>
              <a:spLocks noChangeArrowheads="1"/>
            </p:cNvSpPr>
            <p:nvPr/>
          </p:nvSpPr>
          <p:spPr bwMode="auto">
            <a:xfrm>
              <a:off x="1435100" y="1427163"/>
              <a:ext cx="825500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7443" name="Rectangle 55"/>
            <p:cNvSpPr>
              <a:spLocks noChangeArrowheads="1"/>
            </p:cNvSpPr>
            <p:nvPr/>
          </p:nvSpPr>
          <p:spPr bwMode="auto">
            <a:xfrm>
              <a:off x="16621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Ver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87" name="Rectangle 56"/>
            <p:cNvSpPr>
              <a:spLocks noChangeArrowheads="1"/>
            </p:cNvSpPr>
            <p:nvPr/>
          </p:nvSpPr>
          <p:spPr bwMode="auto">
            <a:xfrm>
              <a:off x="2362200" y="1427163"/>
              <a:ext cx="825500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7445" name="Rectangle 57"/>
            <p:cNvSpPr>
              <a:spLocks noChangeArrowheads="1"/>
            </p:cNvSpPr>
            <p:nvPr/>
          </p:nvSpPr>
          <p:spPr bwMode="auto">
            <a:xfrm>
              <a:off x="25892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IHL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89" name="Rectangle 58"/>
            <p:cNvSpPr>
              <a:spLocks noChangeArrowheads="1"/>
            </p:cNvSpPr>
            <p:nvPr/>
          </p:nvSpPr>
          <p:spPr bwMode="auto">
            <a:xfrm>
              <a:off x="3289300" y="1427163"/>
              <a:ext cx="17541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bIns="0"/>
            <a:lstStyle/>
            <a:p>
              <a:pPr algn="ctr">
                <a:defRPr/>
              </a:pPr>
              <a:r>
                <a:rPr lang="en-US" b="1" baseline="8000">
                  <a:solidFill>
                    <a:srgbClr val="000099"/>
                  </a:solidFill>
                  <a:cs typeface="Arial" pitchFamily="34" charset="0"/>
                </a:rPr>
                <a:t>Differentiated service</a:t>
              </a:r>
              <a:endParaRPr lang="en-US" baseline="8000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91" name="Rectangle 60"/>
            <p:cNvSpPr>
              <a:spLocks noChangeArrowheads="1"/>
            </p:cNvSpPr>
            <p:nvPr/>
          </p:nvSpPr>
          <p:spPr bwMode="auto">
            <a:xfrm>
              <a:off x="5143500" y="1427163"/>
              <a:ext cx="3608388" cy="285403"/>
            </a:xfrm>
            <a:prstGeom prst="rect">
              <a:avLst/>
            </a:prstGeom>
            <a:solidFill>
              <a:srgbClr val="92D050"/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7448" name="Rectangle 61"/>
            <p:cNvSpPr>
              <a:spLocks noChangeArrowheads="1"/>
            </p:cNvSpPr>
            <p:nvPr/>
          </p:nvSpPr>
          <p:spPr bwMode="auto">
            <a:xfrm>
              <a:off x="6299200" y="1495425"/>
              <a:ext cx="11525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Total length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3" name="Rectangle 62"/>
            <p:cNvSpPr>
              <a:spLocks noChangeArrowheads="1"/>
            </p:cNvSpPr>
            <p:nvPr/>
          </p:nvSpPr>
          <p:spPr bwMode="auto">
            <a:xfrm>
              <a:off x="1435100" y="1770182"/>
              <a:ext cx="36083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7450" name="Rectangle 63"/>
            <p:cNvSpPr>
              <a:spLocks noChangeArrowheads="1"/>
            </p:cNvSpPr>
            <p:nvPr/>
          </p:nvSpPr>
          <p:spPr bwMode="auto">
            <a:xfrm>
              <a:off x="2286000" y="1838325"/>
              <a:ext cx="2093913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Identification (frag id)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5" name="Rectangle 64"/>
            <p:cNvSpPr>
              <a:spLocks noChangeArrowheads="1"/>
            </p:cNvSpPr>
            <p:nvPr/>
          </p:nvSpPr>
          <p:spPr bwMode="auto">
            <a:xfrm>
              <a:off x="5143500" y="1770182"/>
              <a:ext cx="134143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7452" name="Rectangle 65"/>
            <p:cNvSpPr>
              <a:spLocks noChangeArrowheads="1"/>
            </p:cNvSpPr>
            <p:nvPr/>
          </p:nvSpPr>
          <p:spPr bwMode="auto">
            <a:xfrm>
              <a:off x="5330825" y="1838325"/>
              <a:ext cx="106997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Flags (frag)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7" name="Rectangle 66"/>
            <p:cNvSpPr>
              <a:spLocks noChangeArrowheads="1"/>
            </p:cNvSpPr>
            <p:nvPr/>
          </p:nvSpPr>
          <p:spPr bwMode="auto">
            <a:xfrm>
              <a:off x="6586538" y="1770182"/>
              <a:ext cx="2165350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7454" name="Rectangle 67"/>
            <p:cNvSpPr>
              <a:spLocks noChangeArrowheads="1"/>
            </p:cNvSpPr>
            <p:nvPr/>
          </p:nvSpPr>
          <p:spPr bwMode="auto">
            <a:xfrm>
              <a:off x="6804025" y="1838325"/>
              <a:ext cx="1536700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Fragment offset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9" name="Rectangle 68"/>
            <p:cNvSpPr>
              <a:spLocks noChangeArrowheads="1"/>
            </p:cNvSpPr>
            <p:nvPr/>
          </p:nvSpPr>
          <p:spPr bwMode="auto">
            <a:xfrm>
              <a:off x="1435100" y="2113201"/>
              <a:ext cx="1752600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7456" name="Rectangle 69"/>
            <p:cNvSpPr>
              <a:spLocks noChangeArrowheads="1"/>
            </p:cNvSpPr>
            <p:nvPr/>
          </p:nvSpPr>
          <p:spPr bwMode="auto">
            <a:xfrm>
              <a:off x="1681163" y="2181225"/>
              <a:ext cx="112077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Time to live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1" name="Rectangle 70"/>
            <p:cNvSpPr>
              <a:spLocks noChangeArrowheads="1"/>
            </p:cNvSpPr>
            <p:nvPr/>
          </p:nvSpPr>
          <p:spPr bwMode="auto">
            <a:xfrm>
              <a:off x="5143500" y="2113201"/>
              <a:ext cx="36083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7458" name="Rectangle 71"/>
            <p:cNvSpPr>
              <a:spLocks noChangeArrowheads="1"/>
            </p:cNvSpPr>
            <p:nvPr/>
          </p:nvSpPr>
          <p:spPr bwMode="auto">
            <a:xfrm>
              <a:off x="5969000" y="2181225"/>
              <a:ext cx="17367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Header checksum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3" name="Rectangle 72"/>
            <p:cNvSpPr>
              <a:spLocks noChangeArrowheads="1"/>
            </p:cNvSpPr>
            <p:nvPr/>
          </p:nvSpPr>
          <p:spPr bwMode="auto">
            <a:xfrm>
              <a:off x="3289300" y="2113201"/>
              <a:ext cx="17541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7460" name="Rectangle 73"/>
            <p:cNvSpPr>
              <a:spLocks noChangeArrowheads="1"/>
            </p:cNvSpPr>
            <p:nvPr/>
          </p:nvSpPr>
          <p:spPr bwMode="auto">
            <a:xfrm>
              <a:off x="3429000" y="2181225"/>
              <a:ext cx="1473200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(next) Protocol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5" name="Rectangle 74"/>
            <p:cNvSpPr>
              <a:spLocks noChangeArrowheads="1"/>
            </p:cNvSpPr>
            <p:nvPr/>
          </p:nvSpPr>
          <p:spPr bwMode="auto">
            <a:xfrm>
              <a:off x="1435100" y="2456220"/>
              <a:ext cx="73167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7462" name="Rectangle 75"/>
            <p:cNvSpPr>
              <a:spLocks noChangeArrowheads="1"/>
            </p:cNvSpPr>
            <p:nvPr/>
          </p:nvSpPr>
          <p:spPr bwMode="auto">
            <a:xfrm>
              <a:off x="4235450" y="2524125"/>
              <a:ext cx="1522413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Source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7" name="Rectangle 76"/>
            <p:cNvSpPr>
              <a:spLocks noChangeArrowheads="1"/>
            </p:cNvSpPr>
            <p:nvPr/>
          </p:nvSpPr>
          <p:spPr bwMode="auto">
            <a:xfrm>
              <a:off x="1435100" y="2799239"/>
              <a:ext cx="73167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7464" name="Rectangle 77"/>
            <p:cNvSpPr>
              <a:spLocks noChangeArrowheads="1"/>
            </p:cNvSpPr>
            <p:nvPr/>
          </p:nvSpPr>
          <p:spPr bwMode="auto">
            <a:xfrm>
              <a:off x="4000500" y="2867025"/>
              <a:ext cx="1941513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Destination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9" name="Rectangle 78"/>
            <p:cNvSpPr>
              <a:spLocks noChangeArrowheads="1"/>
            </p:cNvSpPr>
            <p:nvPr/>
          </p:nvSpPr>
          <p:spPr bwMode="auto">
            <a:xfrm>
              <a:off x="1435100" y="3142258"/>
              <a:ext cx="7316788" cy="286742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7466" name="Rectangle 79"/>
            <p:cNvSpPr>
              <a:spLocks noChangeArrowheads="1"/>
            </p:cNvSpPr>
            <p:nvPr/>
          </p:nvSpPr>
          <p:spPr bwMode="auto">
            <a:xfrm>
              <a:off x="4143375" y="3211513"/>
              <a:ext cx="1689100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Option + Padding</a:t>
              </a:r>
              <a:endParaRPr lang="en-US" sz="5400" baseline="8000">
                <a:latin typeface="Gill Sans MT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435100" y="4038600"/>
            <a:ext cx="7499350" cy="2209800"/>
          </a:xfrm>
        </p:spPr>
        <p:txBody>
          <a:bodyPr/>
          <a:lstStyle/>
          <a:p>
            <a:r>
              <a:rPr lang="en-US" sz="2800" smtClean="0"/>
              <a:t>Unique for each source/destination/protocol combination while the datagram is in-flight</a:t>
            </a:r>
          </a:p>
          <a:p>
            <a:r>
              <a:rPr lang="en-US" sz="2800" smtClean="0"/>
              <a:t>Can be used to determine which datagram a fragment came from</a:t>
            </a: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A94B4BE-DAA8-466A-B3E6-60CFFC9F103B}" type="datetime1">
              <a:rPr lang="en-US" smtClean="0"/>
              <a:pPr/>
              <a:t>9/17/2012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E68C5F-22C1-41EA-9D06-90B78C7B9B06}" type="slidenum">
              <a:rPr lang="en-US" smtClean="0"/>
              <a:pPr/>
              <a:t>6</a:t>
            </a:fld>
            <a:endParaRPr lang="en-US" smtClean="0"/>
          </a:p>
        </p:txBody>
      </p:sp>
      <p:grpSp>
        <p:nvGrpSpPr>
          <p:cNvPr id="18439" name="Group 110"/>
          <p:cNvGrpSpPr>
            <a:grpSpLocks/>
          </p:cNvGrpSpPr>
          <p:nvPr/>
        </p:nvGrpSpPr>
        <p:grpSpPr bwMode="auto">
          <a:xfrm>
            <a:off x="1435100" y="1438275"/>
            <a:ext cx="7316788" cy="2371725"/>
            <a:chOff x="1435100" y="1427163"/>
            <a:chExt cx="7316788" cy="2001837"/>
          </a:xfrm>
        </p:grpSpPr>
        <p:sp>
          <p:nvSpPr>
            <p:cNvPr id="18440" name="Rectangle 26"/>
            <p:cNvSpPr>
              <a:spLocks noChangeArrowheads="1"/>
            </p:cNvSpPr>
            <p:nvPr/>
          </p:nvSpPr>
          <p:spPr bwMode="auto">
            <a:xfrm>
              <a:off x="1435100" y="1427163"/>
              <a:ext cx="825500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8441" name="Rectangle 27"/>
            <p:cNvSpPr>
              <a:spLocks noChangeArrowheads="1"/>
            </p:cNvSpPr>
            <p:nvPr/>
          </p:nvSpPr>
          <p:spPr bwMode="auto">
            <a:xfrm>
              <a:off x="16621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Ver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8442" name="Rectangle 28"/>
            <p:cNvSpPr>
              <a:spLocks noChangeArrowheads="1"/>
            </p:cNvSpPr>
            <p:nvPr/>
          </p:nvSpPr>
          <p:spPr bwMode="auto">
            <a:xfrm>
              <a:off x="2362200" y="1427163"/>
              <a:ext cx="825500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8443" name="Rectangle 29"/>
            <p:cNvSpPr>
              <a:spLocks noChangeArrowheads="1"/>
            </p:cNvSpPr>
            <p:nvPr/>
          </p:nvSpPr>
          <p:spPr bwMode="auto">
            <a:xfrm>
              <a:off x="25892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IHL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8444" name="Rectangle 30"/>
            <p:cNvSpPr>
              <a:spLocks noChangeArrowheads="1"/>
            </p:cNvSpPr>
            <p:nvPr/>
          </p:nvSpPr>
          <p:spPr bwMode="auto">
            <a:xfrm>
              <a:off x="3289300" y="1427163"/>
              <a:ext cx="1754188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8445" name="Rectangle 31"/>
            <p:cNvSpPr>
              <a:spLocks noChangeArrowheads="1"/>
            </p:cNvSpPr>
            <p:nvPr/>
          </p:nvSpPr>
          <p:spPr bwMode="auto">
            <a:xfrm>
              <a:off x="3333750" y="1495425"/>
              <a:ext cx="1479550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Type of service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8446" name="Rectangle 32"/>
            <p:cNvSpPr>
              <a:spLocks noChangeArrowheads="1"/>
            </p:cNvSpPr>
            <p:nvPr/>
          </p:nvSpPr>
          <p:spPr bwMode="auto">
            <a:xfrm>
              <a:off x="5143500" y="1427163"/>
              <a:ext cx="36083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8447" name="Rectangle 33"/>
            <p:cNvSpPr>
              <a:spLocks noChangeArrowheads="1"/>
            </p:cNvSpPr>
            <p:nvPr/>
          </p:nvSpPr>
          <p:spPr bwMode="auto">
            <a:xfrm>
              <a:off x="6299200" y="1495425"/>
              <a:ext cx="11525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Total length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8448" name="Rectangle 34"/>
            <p:cNvSpPr>
              <a:spLocks noChangeArrowheads="1"/>
            </p:cNvSpPr>
            <p:nvPr/>
          </p:nvSpPr>
          <p:spPr bwMode="auto">
            <a:xfrm>
              <a:off x="1435100" y="1770063"/>
              <a:ext cx="3608388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8449" name="Rectangle 35"/>
            <p:cNvSpPr>
              <a:spLocks noChangeArrowheads="1"/>
            </p:cNvSpPr>
            <p:nvPr/>
          </p:nvSpPr>
          <p:spPr bwMode="auto">
            <a:xfrm>
              <a:off x="2527300" y="1838325"/>
              <a:ext cx="12668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Identification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8450" name="Rectangle 36"/>
            <p:cNvSpPr>
              <a:spLocks noChangeArrowheads="1"/>
            </p:cNvSpPr>
            <p:nvPr/>
          </p:nvSpPr>
          <p:spPr bwMode="auto">
            <a:xfrm>
              <a:off x="5143500" y="1770063"/>
              <a:ext cx="134143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8451" name="Rectangle 37"/>
            <p:cNvSpPr>
              <a:spLocks noChangeArrowheads="1"/>
            </p:cNvSpPr>
            <p:nvPr/>
          </p:nvSpPr>
          <p:spPr bwMode="auto">
            <a:xfrm>
              <a:off x="5514975" y="1838325"/>
              <a:ext cx="5302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Flags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8452" name="Rectangle 38"/>
            <p:cNvSpPr>
              <a:spLocks noChangeArrowheads="1"/>
            </p:cNvSpPr>
            <p:nvPr/>
          </p:nvSpPr>
          <p:spPr bwMode="auto">
            <a:xfrm>
              <a:off x="6586538" y="1770063"/>
              <a:ext cx="2165350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8453" name="Rectangle 39"/>
            <p:cNvSpPr>
              <a:spLocks noChangeArrowheads="1"/>
            </p:cNvSpPr>
            <p:nvPr/>
          </p:nvSpPr>
          <p:spPr bwMode="auto">
            <a:xfrm>
              <a:off x="6804025" y="1838325"/>
              <a:ext cx="1536700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Fragment offset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8454" name="Rectangle 40"/>
            <p:cNvSpPr>
              <a:spLocks noChangeArrowheads="1"/>
            </p:cNvSpPr>
            <p:nvPr/>
          </p:nvSpPr>
          <p:spPr bwMode="auto">
            <a:xfrm>
              <a:off x="1435100" y="2112963"/>
              <a:ext cx="1752600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8455" name="Rectangle 41"/>
            <p:cNvSpPr>
              <a:spLocks noChangeArrowheads="1"/>
            </p:cNvSpPr>
            <p:nvPr/>
          </p:nvSpPr>
          <p:spPr bwMode="auto">
            <a:xfrm>
              <a:off x="1681163" y="2181225"/>
              <a:ext cx="112077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Time to live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8456" name="Rectangle 42"/>
            <p:cNvSpPr>
              <a:spLocks noChangeArrowheads="1"/>
            </p:cNvSpPr>
            <p:nvPr/>
          </p:nvSpPr>
          <p:spPr bwMode="auto">
            <a:xfrm>
              <a:off x="5143500" y="2112963"/>
              <a:ext cx="3608388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8457" name="Rectangle 43"/>
            <p:cNvSpPr>
              <a:spLocks noChangeArrowheads="1"/>
            </p:cNvSpPr>
            <p:nvPr/>
          </p:nvSpPr>
          <p:spPr bwMode="auto">
            <a:xfrm>
              <a:off x="5969000" y="2181225"/>
              <a:ext cx="17367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Header checksum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8458" name="Rectangle 44"/>
            <p:cNvSpPr>
              <a:spLocks noChangeArrowheads="1"/>
            </p:cNvSpPr>
            <p:nvPr/>
          </p:nvSpPr>
          <p:spPr bwMode="auto">
            <a:xfrm>
              <a:off x="3289300" y="2112963"/>
              <a:ext cx="17541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8459" name="Rectangle 45"/>
            <p:cNvSpPr>
              <a:spLocks noChangeArrowheads="1"/>
            </p:cNvSpPr>
            <p:nvPr/>
          </p:nvSpPr>
          <p:spPr bwMode="auto">
            <a:xfrm>
              <a:off x="3702050" y="2181225"/>
              <a:ext cx="823913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Protocol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8460" name="Rectangle 46"/>
            <p:cNvSpPr>
              <a:spLocks noChangeArrowheads="1"/>
            </p:cNvSpPr>
            <p:nvPr/>
          </p:nvSpPr>
          <p:spPr bwMode="auto">
            <a:xfrm>
              <a:off x="1435100" y="2455863"/>
              <a:ext cx="73167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8461" name="Rectangle 47"/>
            <p:cNvSpPr>
              <a:spLocks noChangeArrowheads="1"/>
            </p:cNvSpPr>
            <p:nvPr/>
          </p:nvSpPr>
          <p:spPr bwMode="auto">
            <a:xfrm>
              <a:off x="4235450" y="2524125"/>
              <a:ext cx="1522413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Source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8462" name="Rectangle 48"/>
            <p:cNvSpPr>
              <a:spLocks noChangeArrowheads="1"/>
            </p:cNvSpPr>
            <p:nvPr/>
          </p:nvSpPr>
          <p:spPr bwMode="auto">
            <a:xfrm>
              <a:off x="1435100" y="2798763"/>
              <a:ext cx="73167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8463" name="Rectangle 49"/>
            <p:cNvSpPr>
              <a:spLocks noChangeArrowheads="1"/>
            </p:cNvSpPr>
            <p:nvPr/>
          </p:nvSpPr>
          <p:spPr bwMode="auto">
            <a:xfrm>
              <a:off x="4000500" y="2867025"/>
              <a:ext cx="1941513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Destination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8464" name="Rectangle 50"/>
            <p:cNvSpPr>
              <a:spLocks noChangeArrowheads="1"/>
            </p:cNvSpPr>
            <p:nvPr/>
          </p:nvSpPr>
          <p:spPr bwMode="auto">
            <a:xfrm>
              <a:off x="1435100" y="3141663"/>
              <a:ext cx="7316788" cy="287337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8465" name="Rectangle 51"/>
            <p:cNvSpPr>
              <a:spLocks noChangeArrowheads="1"/>
            </p:cNvSpPr>
            <p:nvPr/>
          </p:nvSpPr>
          <p:spPr bwMode="auto">
            <a:xfrm>
              <a:off x="4143375" y="3211513"/>
              <a:ext cx="1689100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Option + Padding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85" name="Rectangle 54"/>
            <p:cNvSpPr>
              <a:spLocks noChangeArrowheads="1"/>
            </p:cNvSpPr>
            <p:nvPr/>
          </p:nvSpPr>
          <p:spPr bwMode="auto">
            <a:xfrm>
              <a:off x="1435100" y="1427163"/>
              <a:ext cx="825500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8467" name="Rectangle 55"/>
            <p:cNvSpPr>
              <a:spLocks noChangeArrowheads="1"/>
            </p:cNvSpPr>
            <p:nvPr/>
          </p:nvSpPr>
          <p:spPr bwMode="auto">
            <a:xfrm>
              <a:off x="16621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Ver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87" name="Rectangle 56"/>
            <p:cNvSpPr>
              <a:spLocks noChangeArrowheads="1"/>
            </p:cNvSpPr>
            <p:nvPr/>
          </p:nvSpPr>
          <p:spPr bwMode="auto">
            <a:xfrm>
              <a:off x="2362200" y="1427163"/>
              <a:ext cx="825500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8469" name="Rectangle 57"/>
            <p:cNvSpPr>
              <a:spLocks noChangeArrowheads="1"/>
            </p:cNvSpPr>
            <p:nvPr/>
          </p:nvSpPr>
          <p:spPr bwMode="auto">
            <a:xfrm>
              <a:off x="25892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IHL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89" name="Rectangle 58"/>
            <p:cNvSpPr>
              <a:spLocks noChangeArrowheads="1"/>
            </p:cNvSpPr>
            <p:nvPr/>
          </p:nvSpPr>
          <p:spPr bwMode="auto">
            <a:xfrm>
              <a:off x="3289300" y="1427163"/>
              <a:ext cx="17541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bIns="0"/>
            <a:lstStyle/>
            <a:p>
              <a:pPr algn="ctr">
                <a:defRPr/>
              </a:pPr>
              <a:r>
                <a:rPr lang="en-US" b="1" baseline="8000">
                  <a:solidFill>
                    <a:srgbClr val="000099"/>
                  </a:solidFill>
                  <a:cs typeface="Arial" pitchFamily="34" charset="0"/>
                </a:rPr>
                <a:t>Differentiated service</a:t>
              </a:r>
              <a:endParaRPr lang="en-US" baseline="8000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91" name="Rectangle 60"/>
            <p:cNvSpPr>
              <a:spLocks noChangeArrowheads="1"/>
            </p:cNvSpPr>
            <p:nvPr/>
          </p:nvSpPr>
          <p:spPr bwMode="auto">
            <a:xfrm>
              <a:off x="5143500" y="1427163"/>
              <a:ext cx="36083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8472" name="Rectangle 61"/>
            <p:cNvSpPr>
              <a:spLocks noChangeArrowheads="1"/>
            </p:cNvSpPr>
            <p:nvPr/>
          </p:nvSpPr>
          <p:spPr bwMode="auto">
            <a:xfrm>
              <a:off x="6299200" y="1495425"/>
              <a:ext cx="11525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Total length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3" name="Rectangle 62"/>
            <p:cNvSpPr>
              <a:spLocks noChangeArrowheads="1"/>
            </p:cNvSpPr>
            <p:nvPr/>
          </p:nvSpPr>
          <p:spPr bwMode="auto">
            <a:xfrm>
              <a:off x="1435100" y="1770182"/>
              <a:ext cx="3608388" cy="285403"/>
            </a:xfrm>
            <a:prstGeom prst="rect">
              <a:avLst/>
            </a:prstGeom>
            <a:solidFill>
              <a:srgbClr val="92D050"/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8474" name="Rectangle 63"/>
            <p:cNvSpPr>
              <a:spLocks noChangeArrowheads="1"/>
            </p:cNvSpPr>
            <p:nvPr/>
          </p:nvSpPr>
          <p:spPr bwMode="auto">
            <a:xfrm>
              <a:off x="2286000" y="1838325"/>
              <a:ext cx="2093913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Identification (frag id)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5" name="Rectangle 64"/>
            <p:cNvSpPr>
              <a:spLocks noChangeArrowheads="1"/>
            </p:cNvSpPr>
            <p:nvPr/>
          </p:nvSpPr>
          <p:spPr bwMode="auto">
            <a:xfrm>
              <a:off x="5143500" y="1770182"/>
              <a:ext cx="134143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8476" name="Rectangle 65"/>
            <p:cNvSpPr>
              <a:spLocks noChangeArrowheads="1"/>
            </p:cNvSpPr>
            <p:nvPr/>
          </p:nvSpPr>
          <p:spPr bwMode="auto">
            <a:xfrm>
              <a:off x="5330825" y="1838325"/>
              <a:ext cx="106997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Flags (frag)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7" name="Rectangle 66"/>
            <p:cNvSpPr>
              <a:spLocks noChangeArrowheads="1"/>
            </p:cNvSpPr>
            <p:nvPr/>
          </p:nvSpPr>
          <p:spPr bwMode="auto">
            <a:xfrm>
              <a:off x="6586538" y="1770182"/>
              <a:ext cx="2165350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8478" name="Rectangle 67"/>
            <p:cNvSpPr>
              <a:spLocks noChangeArrowheads="1"/>
            </p:cNvSpPr>
            <p:nvPr/>
          </p:nvSpPr>
          <p:spPr bwMode="auto">
            <a:xfrm>
              <a:off x="6804025" y="1838325"/>
              <a:ext cx="1536700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Fragment offset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9" name="Rectangle 68"/>
            <p:cNvSpPr>
              <a:spLocks noChangeArrowheads="1"/>
            </p:cNvSpPr>
            <p:nvPr/>
          </p:nvSpPr>
          <p:spPr bwMode="auto">
            <a:xfrm>
              <a:off x="1435100" y="2113201"/>
              <a:ext cx="1752600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8480" name="Rectangle 69"/>
            <p:cNvSpPr>
              <a:spLocks noChangeArrowheads="1"/>
            </p:cNvSpPr>
            <p:nvPr/>
          </p:nvSpPr>
          <p:spPr bwMode="auto">
            <a:xfrm>
              <a:off x="1681163" y="2181225"/>
              <a:ext cx="112077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Time to live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1" name="Rectangle 70"/>
            <p:cNvSpPr>
              <a:spLocks noChangeArrowheads="1"/>
            </p:cNvSpPr>
            <p:nvPr/>
          </p:nvSpPr>
          <p:spPr bwMode="auto">
            <a:xfrm>
              <a:off x="5143500" y="2113201"/>
              <a:ext cx="36083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8482" name="Rectangle 71"/>
            <p:cNvSpPr>
              <a:spLocks noChangeArrowheads="1"/>
            </p:cNvSpPr>
            <p:nvPr/>
          </p:nvSpPr>
          <p:spPr bwMode="auto">
            <a:xfrm>
              <a:off x="5969000" y="2181225"/>
              <a:ext cx="17367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Header checksum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3" name="Rectangle 72"/>
            <p:cNvSpPr>
              <a:spLocks noChangeArrowheads="1"/>
            </p:cNvSpPr>
            <p:nvPr/>
          </p:nvSpPr>
          <p:spPr bwMode="auto">
            <a:xfrm>
              <a:off x="3289300" y="2113201"/>
              <a:ext cx="17541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8484" name="Rectangle 73"/>
            <p:cNvSpPr>
              <a:spLocks noChangeArrowheads="1"/>
            </p:cNvSpPr>
            <p:nvPr/>
          </p:nvSpPr>
          <p:spPr bwMode="auto">
            <a:xfrm>
              <a:off x="3429000" y="2181225"/>
              <a:ext cx="1473200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(next) Protocol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5" name="Rectangle 74"/>
            <p:cNvSpPr>
              <a:spLocks noChangeArrowheads="1"/>
            </p:cNvSpPr>
            <p:nvPr/>
          </p:nvSpPr>
          <p:spPr bwMode="auto">
            <a:xfrm>
              <a:off x="1435100" y="2456220"/>
              <a:ext cx="73167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8486" name="Rectangle 75"/>
            <p:cNvSpPr>
              <a:spLocks noChangeArrowheads="1"/>
            </p:cNvSpPr>
            <p:nvPr/>
          </p:nvSpPr>
          <p:spPr bwMode="auto">
            <a:xfrm>
              <a:off x="4235450" y="2524125"/>
              <a:ext cx="1522413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Source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7" name="Rectangle 76"/>
            <p:cNvSpPr>
              <a:spLocks noChangeArrowheads="1"/>
            </p:cNvSpPr>
            <p:nvPr/>
          </p:nvSpPr>
          <p:spPr bwMode="auto">
            <a:xfrm>
              <a:off x="1435100" y="2799239"/>
              <a:ext cx="73167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8488" name="Rectangle 77"/>
            <p:cNvSpPr>
              <a:spLocks noChangeArrowheads="1"/>
            </p:cNvSpPr>
            <p:nvPr/>
          </p:nvSpPr>
          <p:spPr bwMode="auto">
            <a:xfrm>
              <a:off x="4000500" y="2867025"/>
              <a:ext cx="1941513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Destination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9" name="Rectangle 78"/>
            <p:cNvSpPr>
              <a:spLocks noChangeArrowheads="1"/>
            </p:cNvSpPr>
            <p:nvPr/>
          </p:nvSpPr>
          <p:spPr bwMode="auto">
            <a:xfrm>
              <a:off x="1435100" y="3142258"/>
              <a:ext cx="7316788" cy="286742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8490" name="Rectangle 79"/>
            <p:cNvSpPr>
              <a:spLocks noChangeArrowheads="1"/>
            </p:cNvSpPr>
            <p:nvPr/>
          </p:nvSpPr>
          <p:spPr bwMode="auto">
            <a:xfrm>
              <a:off x="4143375" y="3211513"/>
              <a:ext cx="1689100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Option + Padding</a:t>
              </a:r>
              <a:endParaRPr lang="en-US" sz="5400" baseline="8000">
                <a:latin typeface="Gill Sans MT" pitchFamily="34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Flags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435100" y="4038600"/>
            <a:ext cx="7499350" cy="2209800"/>
          </a:xfrm>
        </p:spPr>
        <p:txBody>
          <a:bodyPr/>
          <a:lstStyle/>
          <a:p>
            <a:r>
              <a:rPr lang="en-US" smtClean="0"/>
              <a:t>3 bits: Reserved/DF/MF</a:t>
            </a:r>
          </a:p>
          <a:p>
            <a:pPr lvl="1"/>
            <a:r>
              <a:rPr lang="en-US" smtClean="0"/>
              <a:t>DF: Don’t fragment</a:t>
            </a:r>
          </a:p>
          <a:p>
            <a:pPr lvl="1"/>
            <a:r>
              <a:rPr lang="en-US" smtClean="0"/>
              <a:t>MF: More fragments follow this packet</a:t>
            </a: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A9755CC-776B-45AB-B8A1-6162CA8888B6}" type="datetime1">
              <a:rPr lang="en-US" smtClean="0"/>
              <a:pPr/>
              <a:t>9/17/2012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B1E213F-83A8-436B-81AC-250FE256D482}" type="slidenum">
              <a:rPr lang="en-US" smtClean="0"/>
              <a:pPr/>
              <a:t>7</a:t>
            </a:fld>
            <a:endParaRPr lang="en-US" smtClean="0"/>
          </a:p>
        </p:txBody>
      </p:sp>
      <p:grpSp>
        <p:nvGrpSpPr>
          <p:cNvPr id="19463" name="Group 110"/>
          <p:cNvGrpSpPr>
            <a:grpSpLocks/>
          </p:cNvGrpSpPr>
          <p:nvPr/>
        </p:nvGrpSpPr>
        <p:grpSpPr bwMode="auto">
          <a:xfrm>
            <a:off x="1435100" y="1438275"/>
            <a:ext cx="7316788" cy="2371725"/>
            <a:chOff x="1435100" y="1427163"/>
            <a:chExt cx="7316788" cy="2001837"/>
          </a:xfrm>
        </p:grpSpPr>
        <p:sp>
          <p:nvSpPr>
            <p:cNvPr id="19464" name="Rectangle 26"/>
            <p:cNvSpPr>
              <a:spLocks noChangeArrowheads="1"/>
            </p:cNvSpPr>
            <p:nvPr/>
          </p:nvSpPr>
          <p:spPr bwMode="auto">
            <a:xfrm>
              <a:off x="1435100" y="1427163"/>
              <a:ext cx="825500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9465" name="Rectangle 27"/>
            <p:cNvSpPr>
              <a:spLocks noChangeArrowheads="1"/>
            </p:cNvSpPr>
            <p:nvPr/>
          </p:nvSpPr>
          <p:spPr bwMode="auto">
            <a:xfrm>
              <a:off x="16621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Ver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9466" name="Rectangle 28"/>
            <p:cNvSpPr>
              <a:spLocks noChangeArrowheads="1"/>
            </p:cNvSpPr>
            <p:nvPr/>
          </p:nvSpPr>
          <p:spPr bwMode="auto">
            <a:xfrm>
              <a:off x="2362200" y="1427163"/>
              <a:ext cx="825500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9467" name="Rectangle 29"/>
            <p:cNvSpPr>
              <a:spLocks noChangeArrowheads="1"/>
            </p:cNvSpPr>
            <p:nvPr/>
          </p:nvSpPr>
          <p:spPr bwMode="auto">
            <a:xfrm>
              <a:off x="25892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IHL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9468" name="Rectangle 30"/>
            <p:cNvSpPr>
              <a:spLocks noChangeArrowheads="1"/>
            </p:cNvSpPr>
            <p:nvPr/>
          </p:nvSpPr>
          <p:spPr bwMode="auto">
            <a:xfrm>
              <a:off x="3289300" y="1427163"/>
              <a:ext cx="1754188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9469" name="Rectangle 31"/>
            <p:cNvSpPr>
              <a:spLocks noChangeArrowheads="1"/>
            </p:cNvSpPr>
            <p:nvPr/>
          </p:nvSpPr>
          <p:spPr bwMode="auto">
            <a:xfrm>
              <a:off x="3333750" y="1495425"/>
              <a:ext cx="1479550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Type of service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9470" name="Rectangle 32"/>
            <p:cNvSpPr>
              <a:spLocks noChangeArrowheads="1"/>
            </p:cNvSpPr>
            <p:nvPr/>
          </p:nvSpPr>
          <p:spPr bwMode="auto">
            <a:xfrm>
              <a:off x="5143500" y="1427163"/>
              <a:ext cx="36083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9471" name="Rectangle 33"/>
            <p:cNvSpPr>
              <a:spLocks noChangeArrowheads="1"/>
            </p:cNvSpPr>
            <p:nvPr/>
          </p:nvSpPr>
          <p:spPr bwMode="auto">
            <a:xfrm>
              <a:off x="6299200" y="1495425"/>
              <a:ext cx="11525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Total length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9472" name="Rectangle 34"/>
            <p:cNvSpPr>
              <a:spLocks noChangeArrowheads="1"/>
            </p:cNvSpPr>
            <p:nvPr/>
          </p:nvSpPr>
          <p:spPr bwMode="auto">
            <a:xfrm>
              <a:off x="1435100" y="1770063"/>
              <a:ext cx="3608388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9473" name="Rectangle 35"/>
            <p:cNvSpPr>
              <a:spLocks noChangeArrowheads="1"/>
            </p:cNvSpPr>
            <p:nvPr/>
          </p:nvSpPr>
          <p:spPr bwMode="auto">
            <a:xfrm>
              <a:off x="2527300" y="1838325"/>
              <a:ext cx="12668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Identification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9474" name="Rectangle 36"/>
            <p:cNvSpPr>
              <a:spLocks noChangeArrowheads="1"/>
            </p:cNvSpPr>
            <p:nvPr/>
          </p:nvSpPr>
          <p:spPr bwMode="auto">
            <a:xfrm>
              <a:off x="5143500" y="1770063"/>
              <a:ext cx="134143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9475" name="Rectangle 37"/>
            <p:cNvSpPr>
              <a:spLocks noChangeArrowheads="1"/>
            </p:cNvSpPr>
            <p:nvPr/>
          </p:nvSpPr>
          <p:spPr bwMode="auto">
            <a:xfrm>
              <a:off x="5514975" y="1838325"/>
              <a:ext cx="5302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Flags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9476" name="Rectangle 38"/>
            <p:cNvSpPr>
              <a:spLocks noChangeArrowheads="1"/>
            </p:cNvSpPr>
            <p:nvPr/>
          </p:nvSpPr>
          <p:spPr bwMode="auto">
            <a:xfrm>
              <a:off x="6586538" y="1770063"/>
              <a:ext cx="2165350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9477" name="Rectangle 39"/>
            <p:cNvSpPr>
              <a:spLocks noChangeArrowheads="1"/>
            </p:cNvSpPr>
            <p:nvPr/>
          </p:nvSpPr>
          <p:spPr bwMode="auto">
            <a:xfrm>
              <a:off x="6804025" y="1838325"/>
              <a:ext cx="1536700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Fragment offset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9478" name="Rectangle 40"/>
            <p:cNvSpPr>
              <a:spLocks noChangeArrowheads="1"/>
            </p:cNvSpPr>
            <p:nvPr/>
          </p:nvSpPr>
          <p:spPr bwMode="auto">
            <a:xfrm>
              <a:off x="1435100" y="2112963"/>
              <a:ext cx="1752600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9479" name="Rectangle 41"/>
            <p:cNvSpPr>
              <a:spLocks noChangeArrowheads="1"/>
            </p:cNvSpPr>
            <p:nvPr/>
          </p:nvSpPr>
          <p:spPr bwMode="auto">
            <a:xfrm>
              <a:off x="1681163" y="2181225"/>
              <a:ext cx="112077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Time to live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9480" name="Rectangle 42"/>
            <p:cNvSpPr>
              <a:spLocks noChangeArrowheads="1"/>
            </p:cNvSpPr>
            <p:nvPr/>
          </p:nvSpPr>
          <p:spPr bwMode="auto">
            <a:xfrm>
              <a:off x="5143500" y="2112963"/>
              <a:ext cx="3608388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9481" name="Rectangle 43"/>
            <p:cNvSpPr>
              <a:spLocks noChangeArrowheads="1"/>
            </p:cNvSpPr>
            <p:nvPr/>
          </p:nvSpPr>
          <p:spPr bwMode="auto">
            <a:xfrm>
              <a:off x="5969000" y="2181225"/>
              <a:ext cx="17367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Header checksum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9482" name="Rectangle 44"/>
            <p:cNvSpPr>
              <a:spLocks noChangeArrowheads="1"/>
            </p:cNvSpPr>
            <p:nvPr/>
          </p:nvSpPr>
          <p:spPr bwMode="auto">
            <a:xfrm>
              <a:off x="3289300" y="2112963"/>
              <a:ext cx="17541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9483" name="Rectangle 45"/>
            <p:cNvSpPr>
              <a:spLocks noChangeArrowheads="1"/>
            </p:cNvSpPr>
            <p:nvPr/>
          </p:nvSpPr>
          <p:spPr bwMode="auto">
            <a:xfrm>
              <a:off x="3702050" y="2181225"/>
              <a:ext cx="823913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Protocol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9484" name="Rectangle 46"/>
            <p:cNvSpPr>
              <a:spLocks noChangeArrowheads="1"/>
            </p:cNvSpPr>
            <p:nvPr/>
          </p:nvSpPr>
          <p:spPr bwMode="auto">
            <a:xfrm>
              <a:off x="1435100" y="2455863"/>
              <a:ext cx="73167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9485" name="Rectangle 47"/>
            <p:cNvSpPr>
              <a:spLocks noChangeArrowheads="1"/>
            </p:cNvSpPr>
            <p:nvPr/>
          </p:nvSpPr>
          <p:spPr bwMode="auto">
            <a:xfrm>
              <a:off x="4235450" y="2524125"/>
              <a:ext cx="1522413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Source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9486" name="Rectangle 48"/>
            <p:cNvSpPr>
              <a:spLocks noChangeArrowheads="1"/>
            </p:cNvSpPr>
            <p:nvPr/>
          </p:nvSpPr>
          <p:spPr bwMode="auto">
            <a:xfrm>
              <a:off x="1435100" y="2798763"/>
              <a:ext cx="73167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9487" name="Rectangle 49"/>
            <p:cNvSpPr>
              <a:spLocks noChangeArrowheads="1"/>
            </p:cNvSpPr>
            <p:nvPr/>
          </p:nvSpPr>
          <p:spPr bwMode="auto">
            <a:xfrm>
              <a:off x="4000500" y="2867025"/>
              <a:ext cx="1941513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Destination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9488" name="Rectangle 50"/>
            <p:cNvSpPr>
              <a:spLocks noChangeArrowheads="1"/>
            </p:cNvSpPr>
            <p:nvPr/>
          </p:nvSpPr>
          <p:spPr bwMode="auto">
            <a:xfrm>
              <a:off x="1435100" y="3141663"/>
              <a:ext cx="7316788" cy="287337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9489" name="Rectangle 51"/>
            <p:cNvSpPr>
              <a:spLocks noChangeArrowheads="1"/>
            </p:cNvSpPr>
            <p:nvPr/>
          </p:nvSpPr>
          <p:spPr bwMode="auto">
            <a:xfrm>
              <a:off x="4143375" y="3211513"/>
              <a:ext cx="1689100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Option + Padding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85" name="Rectangle 54"/>
            <p:cNvSpPr>
              <a:spLocks noChangeArrowheads="1"/>
            </p:cNvSpPr>
            <p:nvPr/>
          </p:nvSpPr>
          <p:spPr bwMode="auto">
            <a:xfrm>
              <a:off x="1435100" y="1427163"/>
              <a:ext cx="825500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9491" name="Rectangle 55"/>
            <p:cNvSpPr>
              <a:spLocks noChangeArrowheads="1"/>
            </p:cNvSpPr>
            <p:nvPr/>
          </p:nvSpPr>
          <p:spPr bwMode="auto">
            <a:xfrm>
              <a:off x="16621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Ver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87" name="Rectangle 56"/>
            <p:cNvSpPr>
              <a:spLocks noChangeArrowheads="1"/>
            </p:cNvSpPr>
            <p:nvPr/>
          </p:nvSpPr>
          <p:spPr bwMode="auto">
            <a:xfrm>
              <a:off x="2362200" y="1427163"/>
              <a:ext cx="825500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9493" name="Rectangle 57"/>
            <p:cNvSpPr>
              <a:spLocks noChangeArrowheads="1"/>
            </p:cNvSpPr>
            <p:nvPr/>
          </p:nvSpPr>
          <p:spPr bwMode="auto">
            <a:xfrm>
              <a:off x="25892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IHL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89" name="Rectangle 58"/>
            <p:cNvSpPr>
              <a:spLocks noChangeArrowheads="1"/>
            </p:cNvSpPr>
            <p:nvPr/>
          </p:nvSpPr>
          <p:spPr bwMode="auto">
            <a:xfrm>
              <a:off x="3289300" y="1427163"/>
              <a:ext cx="17541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bIns="0"/>
            <a:lstStyle/>
            <a:p>
              <a:pPr algn="ctr">
                <a:defRPr/>
              </a:pPr>
              <a:r>
                <a:rPr lang="en-US" b="1" baseline="8000">
                  <a:solidFill>
                    <a:srgbClr val="000099"/>
                  </a:solidFill>
                  <a:cs typeface="Arial" pitchFamily="34" charset="0"/>
                </a:rPr>
                <a:t>Differentiated service</a:t>
              </a:r>
              <a:endParaRPr lang="en-US" baseline="8000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91" name="Rectangle 60"/>
            <p:cNvSpPr>
              <a:spLocks noChangeArrowheads="1"/>
            </p:cNvSpPr>
            <p:nvPr/>
          </p:nvSpPr>
          <p:spPr bwMode="auto">
            <a:xfrm>
              <a:off x="5143500" y="1427163"/>
              <a:ext cx="36083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9496" name="Rectangle 61"/>
            <p:cNvSpPr>
              <a:spLocks noChangeArrowheads="1"/>
            </p:cNvSpPr>
            <p:nvPr/>
          </p:nvSpPr>
          <p:spPr bwMode="auto">
            <a:xfrm>
              <a:off x="6299200" y="1495425"/>
              <a:ext cx="11525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Total length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3" name="Rectangle 62"/>
            <p:cNvSpPr>
              <a:spLocks noChangeArrowheads="1"/>
            </p:cNvSpPr>
            <p:nvPr/>
          </p:nvSpPr>
          <p:spPr bwMode="auto">
            <a:xfrm>
              <a:off x="1435100" y="1770182"/>
              <a:ext cx="36083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9498" name="Rectangle 63"/>
            <p:cNvSpPr>
              <a:spLocks noChangeArrowheads="1"/>
            </p:cNvSpPr>
            <p:nvPr/>
          </p:nvSpPr>
          <p:spPr bwMode="auto">
            <a:xfrm>
              <a:off x="2286000" y="1838325"/>
              <a:ext cx="2093913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Identification (frag id)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5" name="Rectangle 64"/>
            <p:cNvSpPr>
              <a:spLocks noChangeArrowheads="1"/>
            </p:cNvSpPr>
            <p:nvPr/>
          </p:nvSpPr>
          <p:spPr bwMode="auto">
            <a:xfrm>
              <a:off x="5143500" y="1770182"/>
              <a:ext cx="1341438" cy="285403"/>
            </a:xfrm>
            <a:prstGeom prst="rect">
              <a:avLst/>
            </a:prstGeom>
            <a:solidFill>
              <a:srgbClr val="92D050"/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9500" name="Rectangle 65"/>
            <p:cNvSpPr>
              <a:spLocks noChangeArrowheads="1"/>
            </p:cNvSpPr>
            <p:nvPr/>
          </p:nvSpPr>
          <p:spPr bwMode="auto">
            <a:xfrm>
              <a:off x="5330825" y="1838325"/>
              <a:ext cx="106997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Flags (frag)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7" name="Rectangle 66"/>
            <p:cNvSpPr>
              <a:spLocks noChangeArrowheads="1"/>
            </p:cNvSpPr>
            <p:nvPr/>
          </p:nvSpPr>
          <p:spPr bwMode="auto">
            <a:xfrm>
              <a:off x="6586538" y="1770182"/>
              <a:ext cx="2165350" cy="285403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9502" name="Rectangle 67"/>
            <p:cNvSpPr>
              <a:spLocks noChangeArrowheads="1"/>
            </p:cNvSpPr>
            <p:nvPr/>
          </p:nvSpPr>
          <p:spPr bwMode="auto">
            <a:xfrm>
              <a:off x="6804025" y="1838325"/>
              <a:ext cx="1536700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Fragment offset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9" name="Rectangle 68"/>
            <p:cNvSpPr>
              <a:spLocks noChangeArrowheads="1"/>
            </p:cNvSpPr>
            <p:nvPr/>
          </p:nvSpPr>
          <p:spPr bwMode="auto">
            <a:xfrm>
              <a:off x="1435100" y="2113201"/>
              <a:ext cx="1752600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9504" name="Rectangle 69"/>
            <p:cNvSpPr>
              <a:spLocks noChangeArrowheads="1"/>
            </p:cNvSpPr>
            <p:nvPr/>
          </p:nvSpPr>
          <p:spPr bwMode="auto">
            <a:xfrm>
              <a:off x="1681163" y="2181225"/>
              <a:ext cx="112077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Time to live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1" name="Rectangle 70"/>
            <p:cNvSpPr>
              <a:spLocks noChangeArrowheads="1"/>
            </p:cNvSpPr>
            <p:nvPr/>
          </p:nvSpPr>
          <p:spPr bwMode="auto">
            <a:xfrm>
              <a:off x="5143500" y="2113201"/>
              <a:ext cx="36083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9506" name="Rectangle 71"/>
            <p:cNvSpPr>
              <a:spLocks noChangeArrowheads="1"/>
            </p:cNvSpPr>
            <p:nvPr/>
          </p:nvSpPr>
          <p:spPr bwMode="auto">
            <a:xfrm>
              <a:off x="5969000" y="2181225"/>
              <a:ext cx="17367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Header checksum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3" name="Rectangle 72"/>
            <p:cNvSpPr>
              <a:spLocks noChangeArrowheads="1"/>
            </p:cNvSpPr>
            <p:nvPr/>
          </p:nvSpPr>
          <p:spPr bwMode="auto">
            <a:xfrm>
              <a:off x="3289300" y="2113201"/>
              <a:ext cx="17541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9508" name="Rectangle 73"/>
            <p:cNvSpPr>
              <a:spLocks noChangeArrowheads="1"/>
            </p:cNvSpPr>
            <p:nvPr/>
          </p:nvSpPr>
          <p:spPr bwMode="auto">
            <a:xfrm>
              <a:off x="3429000" y="2181225"/>
              <a:ext cx="1473200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(next) Protocol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5" name="Rectangle 74"/>
            <p:cNvSpPr>
              <a:spLocks noChangeArrowheads="1"/>
            </p:cNvSpPr>
            <p:nvPr/>
          </p:nvSpPr>
          <p:spPr bwMode="auto">
            <a:xfrm>
              <a:off x="1435100" y="2456220"/>
              <a:ext cx="73167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9510" name="Rectangle 75"/>
            <p:cNvSpPr>
              <a:spLocks noChangeArrowheads="1"/>
            </p:cNvSpPr>
            <p:nvPr/>
          </p:nvSpPr>
          <p:spPr bwMode="auto">
            <a:xfrm>
              <a:off x="4235450" y="2524125"/>
              <a:ext cx="1522413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Source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7" name="Rectangle 76"/>
            <p:cNvSpPr>
              <a:spLocks noChangeArrowheads="1"/>
            </p:cNvSpPr>
            <p:nvPr/>
          </p:nvSpPr>
          <p:spPr bwMode="auto">
            <a:xfrm>
              <a:off x="1435100" y="2799239"/>
              <a:ext cx="73167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9512" name="Rectangle 77"/>
            <p:cNvSpPr>
              <a:spLocks noChangeArrowheads="1"/>
            </p:cNvSpPr>
            <p:nvPr/>
          </p:nvSpPr>
          <p:spPr bwMode="auto">
            <a:xfrm>
              <a:off x="4000500" y="2867025"/>
              <a:ext cx="1941513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Destination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9" name="Rectangle 78"/>
            <p:cNvSpPr>
              <a:spLocks noChangeArrowheads="1"/>
            </p:cNvSpPr>
            <p:nvPr/>
          </p:nvSpPr>
          <p:spPr bwMode="auto">
            <a:xfrm>
              <a:off x="1435100" y="3142258"/>
              <a:ext cx="7316788" cy="286742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9514" name="Rectangle 79"/>
            <p:cNvSpPr>
              <a:spLocks noChangeArrowheads="1"/>
            </p:cNvSpPr>
            <p:nvPr/>
          </p:nvSpPr>
          <p:spPr bwMode="auto">
            <a:xfrm>
              <a:off x="4143375" y="3211513"/>
              <a:ext cx="1689100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Option + Padding</a:t>
              </a:r>
              <a:endParaRPr lang="en-US" sz="5400" baseline="8000">
                <a:latin typeface="Gill Sans MT" pitchFamily="34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Fragment Offset</a:t>
            </a: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435100" y="4038600"/>
            <a:ext cx="7499350" cy="2209800"/>
          </a:xfrm>
        </p:spPr>
        <p:txBody>
          <a:bodyPr/>
          <a:lstStyle/>
          <a:p>
            <a:r>
              <a:rPr lang="en-US" sz="2800" smtClean="0"/>
              <a:t>Offset of fragment in original datagram</a:t>
            </a:r>
          </a:p>
          <a:p>
            <a:r>
              <a:rPr lang="en-US" sz="2800" smtClean="0"/>
              <a:t>13 bits wide, but measures units of 8 bytes each</a:t>
            </a:r>
          </a:p>
          <a:p>
            <a:pPr lvl="1"/>
            <a:r>
              <a:rPr lang="en-US" sz="2000" smtClean="0"/>
              <a:t>2</a:t>
            </a:r>
            <a:r>
              <a:rPr lang="en-US" sz="2000" baseline="30000" smtClean="0"/>
              <a:t>13</a:t>
            </a:r>
            <a:r>
              <a:rPr lang="en-US" sz="2000" smtClean="0"/>
              <a:t> x 8 = 64k (so we can fragment the entire packet)</a:t>
            </a:r>
          </a:p>
          <a:p>
            <a:pPr lvl="1"/>
            <a:r>
              <a:rPr lang="en-US" sz="2000" smtClean="0"/>
              <a:t>What is the smallest fragment size?</a:t>
            </a: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6391445-7676-4E74-89AF-9F3A872D8E96}" type="datetime1">
              <a:rPr lang="en-US" smtClean="0"/>
              <a:pPr/>
              <a:t>9/17/2012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C493CCC-BEC5-4D4A-AF19-D8965E1E11C4}" type="slidenum">
              <a:rPr lang="en-US" smtClean="0"/>
              <a:pPr/>
              <a:t>8</a:t>
            </a:fld>
            <a:endParaRPr lang="en-US" smtClean="0"/>
          </a:p>
        </p:txBody>
      </p:sp>
      <p:grpSp>
        <p:nvGrpSpPr>
          <p:cNvPr id="20487" name="Group 110"/>
          <p:cNvGrpSpPr>
            <a:grpSpLocks/>
          </p:cNvGrpSpPr>
          <p:nvPr/>
        </p:nvGrpSpPr>
        <p:grpSpPr bwMode="auto">
          <a:xfrm>
            <a:off x="1435100" y="1438275"/>
            <a:ext cx="7316788" cy="2371725"/>
            <a:chOff x="1435100" y="1427163"/>
            <a:chExt cx="7316788" cy="2001837"/>
          </a:xfrm>
        </p:grpSpPr>
        <p:sp>
          <p:nvSpPr>
            <p:cNvPr id="20488" name="Rectangle 26"/>
            <p:cNvSpPr>
              <a:spLocks noChangeArrowheads="1"/>
            </p:cNvSpPr>
            <p:nvPr/>
          </p:nvSpPr>
          <p:spPr bwMode="auto">
            <a:xfrm>
              <a:off x="1435100" y="1427163"/>
              <a:ext cx="825500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0489" name="Rectangle 27"/>
            <p:cNvSpPr>
              <a:spLocks noChangeArrowheads="1"/>
            </p:cNvSpPr>
            <p:nvPr/>
          </p:nvSpPr>
          <p:spPr bwMode="auto">
            <a:xfrm>
              <a:off x="16621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Ver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0490" name="Rectangle 28"/>
            <p:cNvSpPr>
              <a:spLocks noChangeArrowheads="1"/>
            </p:cNvSpPr>
            <p:nvPr/>
          </p:nvSpPr>
          <p:spPr bwMode="auto">
            <a:xfrm>
              <a:off x="2362200" y="1427163"/>
              <a:ext cx="825500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0491" name="Rectangle 29"/>
            <p:cNvSpPr>
              <a:spLocks noChangeArrowheads="1"/>
            </p:cNvSpPr>
            <p:nvPr/>
          </p:nvSpPr>
          <p:spPr bwMode="auto">
            <a:xfrm>
              <a:off x="25892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IHL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0492" name="Rectangle 30"/>
            <p:cNvSpPr>
              <a:spLocks noChangeArrowheads="1"/>
            </p:cNvSpPr>
            <p:nvPr/>
          </p:nvSpPr>
          <p:spPr bwMode="auto">
            <a:xfrm>
              <a:off x="3289300" y="1427163"/>
              <a:ext cx="1754188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0493" name="Rectangle 31"/>
            <p:cNvSpPr>
              <a:spLocks noChangeArrowheads="1"/>
            </p:cNvSpPr>
            <p:nvPr/>
          </p:nvSpPr>
          <p:spPr bwMode="auto">
            <a:xfrm>
              <a:off x="3333750" y="1495425"/>
              <a:ext cx="1479550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Type of service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0494" name="Rectangle 32"/>
            <p:cNvSpPr>
              <a:spLocks noChangeArrowheads="1"/>
            </p:cNvSpPr>
            <p:nvPr/>
          </p:nvSpPr>
          <p:spPr bwMode="auto">
            <a:xfrm>
              <a:off x="5143500" y="1427163"/>
              <a:ext cx="36083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0495" name="Rectangle 33"/>
            <p:cNvSpPr>
              <a:spLocks noChangeArrowheads="1"/>
            </p:cNvSpPr>
            <p:nvPr/>
          </p:nvSpPr>
          <p:spPr bwMode="auto">
            <a:xfrm>
              <a:off x="6299200" y="1495425"/>
              <a:ext cx="11525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Total length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0496" name="Rectangle 34"/>
            <p:cNvSpPr>
              <a:spLocks noChangeArrowheads="1"/>
            </p:cNvSpPr>
            <p:nvPr/>
          </p:nvSpPr>
          <p:spPr bwMode="auto">
            <a:xfrm>
              <a:off x="1435100" y="1770063"/>
              <a:ext cx="3608388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0497" name="Rectangle 35"/>
            <p:cNvSpPr>
              <a:spLocks noChangeArrowheads="1"/>
            </p:cNvSpPr>
            <p:nvPr/>
          </p:nvSpPr>
          <p:spPr bwMode="auto">
            <a:xfrm>
              <a:off x="2527300" y="1838325"/>
              <a:ext cx="12668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Identification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0498" name="Rectangle 36"/>
            <p:cNvSpPr>
              <a:spLocks noChangeArrowheads="1"/>
            </p:cNvSpPr>
            <p:nvPr/>
          </p:nvSpPr>
          <p:spPr bwMode="auto">
            <a:xfrm>
              <a:off x="5143500" y="1770063"/>
              <a:ext cx="134143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0499" name="Rectangle 37"/>
            <p:cNvSpPr>
              <a:spLocks noChangeArrowheads="1"/>
            </p:cNvSpPr>
            <p:nvPr/>
          </p:nvSpPr>
          <p:spPr bwMode="auto">
            <a:xfrm>
              <a:off x="5514975" y="1838325"/>
              <a:ext cx="5302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Flags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0500" name="Rectangle 38"/>
            <p:cNvSpPr>
              <a:spLocks noChangeArrowheads="1"/>
            </p:cNvSpPr>
            <p:nvPr/>
          </p:nvSpPr>
          <p:spPr bwMode="auto">
            <a:xfrm>
              <a:off x="6586538" y="1770063"/>
              <a:ext cx="2165350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0501" name="Rectangle 39"/>
            <p:cNvSpPr>
              <a:spLocks noChangeArrowheads="1"/>
            </p:cNvSpPr>
            <p:nvPr/>
          </p:nvSpPr>
          <p:spPr bwMode="auto">
            <a:xfrm>
              <a:off x="6804025" y="1838325"/>
              <a:ext cx="1536700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Fragment offset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0502" name="Rectangle 40"/>
            <p:cNvSpPr>
              <a:spLocks noChangeArrowheads="1"/>
            </p:cNvSpPr>
            <p:nvPr/>
          </p:nvSpPr>
          <p:spPr bwMode="auto">
            <a:xfrm>
              <a:off x="1435100" y="2112963"/>
              <a:ext cx="1752600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0503" name="Rectangle 41"/>
            <p:cNvSpPr>
              <a:spLocks noChangeArrowheads="1"/>
            </p:cNvSpPr>
            <p:nvPr/>
          </p:nvSpPr>
          <p:spPr bwMode="auto">
            <a:xfrm>
              <a:off x="1681163" y="2181225"/>
              <a:ext cx="112077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Time to live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0504" name="Rectangle 42"/>
            <p:cNvSpPr>
              <a:spLocks noChangeArrowheads="1"/>
            </p:cNvSpPr>
            <p:nvPr/>
          </p:nvSpPr>
          <p:spPr bwMode="auto">
            <a:xfrm>
              <a:off x="5143500" y="2112963"/>
              <a:ext cx="3608388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0505" name="Rectangle 43"/>
            <p:cNvSpPr>
              <a:spLocks noChangeArrowheads="1"/>
            </p:cNvSpPr>
            <p:nvPr/>
          </p:nvSpPr>
          <p:spPr bwMode="auto">
            <a:xfrm>
              <a:off x="5969000" y="2181225"/>
              <a:ext cx="17367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Header checksum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0506" name="Rectangle 44"/>
            <p:cNvSpPr>
              <a:spLocks noChangeArrowheads="1"/>
            </p:cNvSpPr>
            <p:nvPr/>
          </p:nvSpPr>
          <p:spPr bwMode="auto">
            <a:xfrm>
              <a:off x="3289300" y="2112963"/>
              <a:ext cx="17541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0507" name="Rectangle 45"/>
            <p:cNvSpPr>
              <a:spLocks noChangeArrowheads="1"/>
            </p:cNvSpPr>
            <p:nvPr/>
          </p:nvSpPr>
          <p:spPr bwMode="auto">
            <a:xfrm>
              <a:off x="3702050" y="2181225"/>
              <a:ext cx="823913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Protocol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0508" name="Rectangle 46"/>
            <p:cNvSpPr>
              <a:spLocks noChangeArrowheads="1"/>
            </p:cNvSpPr>
            <p:nvPr/>
          </p:nvSpPr>
          <p:spPr bwMode="auto">
            <a:xfrm>
              <a:off x="1435100" y="2455863"/>
              <a:ext cx="73167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0509" name="Rectangle 47"/>
            <p:cNvSpPr>
              <a:spLocks noChangeArrowheads="1"/>
            </p:cNvSpPr>
            <p:nvPr/>
          </p:nvSpPr>
          <p:spPr bwMode="auto">
            <a:xfrm>
              <a:off x="4235450" y="2524125"/>
              <a:ext cx="1522413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Source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0510" name="Rectangle 48"/>
            <p:cNvSpPr>
              <a:spLocks noChangeArrowheads="1"/>
            </p:cNvSpPr>
            <p:nvPr/>
          </p:nvSpPr>
          <p:spPr bwMode="auto">
            <a:xfrm>
              <a:off x="1435100" y="2798763"/>
              <a:ext cx="73167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0511" name="Rectangle 49"/>
            <p:cNvSpPr>
              <a:spLocks noChangeArrowheads="1"/>
            </p:cNvSpPr>
            <p:nvPr/>
          </p:nvSpPr>
          <p:spPr bwMode="auto">
            <a:xfrm>
              <a:off x="4000500" y="2867025"/>
              <a:ext cx="1941513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Destination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0512" name="Rectangle 50"/>
            <p:cNvSpPr>
              <a:spLocks noChangeArrowheads="1"/>
            </p:cNvSpPr>
            <p:nvPr/>
          </p:nvSpPr>
          <p:spPr bwMode="auto">
            <a:xfrm>
              <a:off x="1435100" y="3141663"/>
              <a:ext cx="7316788" cy="287337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0513" name="Rectangle 51"/>
            <p:cNvSpPr>
              <a:spLocks noChangeArrowheads="1"/>
            </p:cNvSpPr>
            <p:nvPr/>
          </p:nvSpPr>
          <p:spPr bwMode="auto">
            <a:xfrm>
              <a:off x="4143375" y="3211513"/>
              <a:ext cx="1689100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Option + Padding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85" name="Rectangle 54"/>
            <p:cNvSpPr>
              <a:spLocks noChangeArrowheads="1"/>
            </p:cNvSpPr>
            <p:nvPr/>
          </p:nvSpPr>
          <p:spPr bwMode="auto">
            <a:xfrm>
              <a:off x="1435100" y="1427163"/>
              <a:ext cx="825500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0515" name="Rectangle 55"/>
            <p:cNvSpPr>
              <a:spLocks noChangeArrowheads="1"/>
            </p:cNvSpPr>
            <p:nvPr/>
          </p:nvSpPr>
          <p:spPr bwMode="auto">
            <a:xfrm>
              <a:off x="16621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Ver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87" name="Rectangle 56"/>
            <p:cNvSpPr>
              <a:spLocks noChangeArrowheads="1"/>
            </p:cNvSpPr>
            <p:nvPr/>
          </p:nvSpPr>
          <p:spPr bwMode="auto">
            <a:xfrm>
              <a:off x="2362200" y="1427163"/>
              <a:ext cx="825500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0517" name="Rectangle 57"/>
            <p:cNvSpPr>
              <a:spLocks noChangeArrowheads="1"/>
            </p:cNvSpPr>
            <p:nvPr/>
          </p:nvSpPr>
          <p:spPr bwMode="auto">
            <a:xfrm>
              <a:off x="25892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IHL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89" name="Rectangle 58"/>
            <p:cNvSpPr>
              <a:spLocks noChangeArrowheads="1"/>
            </p:cNvSpPr>
            <p:nvPr/>
          </p:nvSpPr>
          <p:spPr bwMode="auto">
            <a:xfrm>
              <a:off x="3289300" y="1427163"/>
              <a:ext cx="17541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bIns="0"/>
            <a:lstStyle/>
            <a:p>
              <a:pPr algn="ctr">
                <a:defRPr/>
              </a:pPr>
              <a:r>
                <a:rPr lang="en-US" b="1" baseline="8000">
                  <a:solidFill>
                    <a:srgbClr val="000099"/>
                  </a:solidFill>
                  <a:cs typeface="Arial" pitchFamily="34" charset="0"/>
                </a:rPr>
                <a:t>Differentiated service</a:t>
              </a:r>
              <a:endParaRPr lang="en-US" baseline="8000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91" name="Rectangle 60"/>
            <p:cNvSpPr>
              <a:spLocks noChangeArrowheads="1"/>
            </p:cNvSpPr>
            <p:nvPr/>
          </p:nvSpPr>
          <p:spPr bwMode="auto">
            <a:xfrm>
              <a:off x="5143500" y="1427163"/>
              <a:ext cx="36083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0520" name="Rectangle 61"/>
            <p:cNvSpPr>
              <a:spLocks noChangeArrowheads="1"/>
            </p:cNvSpPr>
            <p:nvPr/>
          </p:nvSpPr>
          <p:spPr bwMode="auto">
            <a:xfrm>
              <a:off x="6299200" y="1495425"/>
              <a:ext cx="11525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Total length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3" name="Rectangle 62"/>
            <p:cNvSpPr>
              <a:spLocks noChangeArrowheads="1"/>
            </p:cNvSpPr>
            <p:nvPr/>
          </p:nvSpPr>
          <p:spPr bwMode="auto">
            <a:xfrm>
              <a:off x="1435100" y="1770182"/>
              <a:ext cx="36083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0522" name="Rectangle 63"/>
            <p:cNvSpPr>
              <a:spLocks noChangeArrowheads="1"/>
            </p:cNvSpPr>
            <p:nvPr/>
          </p:nvSpPr>
          <p:spPr bwMode="auto">
            <a:xfrm>
              <a:off x="2286000" y="1838325"/>
              <a:ext cx="2093913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Identification (frag id)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5" name="Rectangle 64"/>
            <p:cNvSpPr>
              <a:spLocks noChangeArrowheads="1"/>
            </p:cNvSpPr>
            <p:nvPr/>
          </p:nvSpPr>
          <p:spPr bwMode="auto">
            <a:xfrm>
              <a:off x="5143500" y="1770182"/>
              <a:ext cx="134143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0524" name="Rectangle 65"/>
            <p:cNvSpPr>
              <a:spLocks noChangeArrowheads="1"/>
            </p:cNvSpPr>
            <p:nvPr/>
          </p:nvSpPr>
          <p:spPr bwMode="auto">
            <a:xfrm>
              <a:off x="5330825" y="1838325"/>
              <a:ext cx="106997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Flags (frag)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7" name="Rectangle 66"/>
            <p:cNvSpPr>
              <a:spLocks noChangeArrowheads="1"/>
            </p:cNvSpPr>
            <p:nvPr/>
          </p:nvSpPr>
          <p:spPr bwMode="auto">
            <a:xfrm>
              <a:off x="6586538" y="1770182"/>
              <a:ext cx="2165350" cy="285403"/>
            </a:xfrm>
            <a:prstGeom prst="rect">
              <a:avLst/>
            </a:prstGeom>
            <a:solidFill>
              <a:srgbClr val="92D050"/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0526" name="Rectangle 67"/>
            <p:cNvSpPr>
              <a:spLocks noChangeArrowheads="1"/>
            </p:cNvSpPr>
            <p:nvPr/>
          </p:nvSpPr>
          <p:spPr bwMode="auto">
            <a:xfrm>
              <a:off x="6804025" y="1838325"/>
              <a:ext cx="1536700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Fragment offset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9" name="Rectangle 68"/>
            <p:cNvSpPr>
              <a:spLocks noChangeArrowheads="1"/>
            </p:cNvSpPr>
            <p:nvPr/>
          </p:nvSpPr>
          <p:spPr bwMode="auto">
            <a:xfrm>
              <a:off x="1435100" y="2113201"/>
              <a:ext cx="1752600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0528" name="Rectangle 69"/>
            <p:cNvSpPr>
              <a:spLocks noChangeArrowheads="1"/>
            </p:cNvSpPr>
            <p:nvPr/>
          </p:nvSpPr>
          <p:spPr bwMode="auto">
            <a:xfrm>
              <a:off x="1681163" y="2181225"/>
              <a:ext cx="112077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Time to live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1" name="Rectangle 70"/>
            <p:cNvSpPr>
              <a:spLocks noChangeArrowheads="1"/>
            </p:cNvSpPr>
            <p:nvPr/>
          </p:nvSpPr>
          <p:spPr bwMode="auto">
            <a:xfrm>
              <a:off x="5143500" y="2113201"/>
              <a:ext cx="36083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0530" name="Rectangle 71"/>
            <p:cNvSpPr>
              <a:spLocks noChangeArrowheads="1"/>
            </p:cNvSpPr>
            <p:nvPr/>
          </p:nvSpPr>
          <p:spPr bwMode="auto">
            <a:xfrm>
              <a:off x="5969000" y="2181225"/>
              <a:ext cx="17367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Header checksum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3" name="Rectangle 72"/>
            <p:cNvSpPr>
              <a:spLocks noChangeArrowheads="1"/>
            </p:cNvSpPr>
            <p:nvPr/>
          </p:nvSpPr>
          <p:spPr bwMode="auto">
            <a:xfrm>
              <a:off x="3289300" y="2113201"/>
              <a:ext cx="17541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0532" name="Rectangle 73"/>
            <p:cNvSpPr>
              <a:spLocks noChangeArrowheads="1"/>
            </p:cNvSpPr>
            <p:nvPr/>
          </p:nvSpPr>
          <p:spPr bwMode="auto">
            <a:xfrm>
              <a:off x="3429000" y="2181225"/>
              <a:ext cx="1473200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(next) Protocol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5" name="Rectangle 74"/>
            <p:cNvSpPr>
              <a:spLocks noChangeArrowheads="1"/>
            </p:cNvSpPr>
            <p:nvPr/>
          </p:nvSpPr>
          <p:spPr bwMode="auto">
            <a:xfrm>
              <a:off x="1435100" y="2456220"/>
              <a:ext cx="73167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0534" name="Rectangle 75"/>
            <p:cNvSpPr>
              <a:spLocks noChangeArrowheads="1"/>
            </p:cNvSpPr>
            <p:nvPr/>
          </p:nvSpPr>
          <p:spPr bwMode="auto">
            <a:xfrm>
              <a:off x="4235450" y="2524125"/>
              <a:ext cx="1522413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Source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7" name="Rectangle 76"/>
            <p:cNvSpPr>
              <a:spLocks noChangeArrowheads="1"/>
            </p:cNvSpPr>
            <p:nvPr/>
          </p:nvSpPr>
          <p:spPr bwMode="auto">
            <a:xfrm>
              <a:off x="1435100" y="2799239"/>
              <a:ext cx="73167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0536" name="Rectangle 77"/>
            <p:cNvSpPr>
              <a:spLocks noChangeArrowheads="1"/>
            </p:cNvSpPr>
            <p:nvPr/>
          </p:nvSpPr>
          <p:spPr bwMode="auto">
            <a:xfrm>
              <a:off x="4000500" y="2867025"/>
              <a:ext cx="1941513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Destination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9" name="Rectangle 78"/>
            <p:cNvSpPr>
              <a:spLocks noChangeArrowheads="1"/>
            </p:cNvSpPr>
            <p:nvPr/>
          </p:nvSpPr>
          <p:spPr bwMode="auto">
            <a:xfrm>
              <a:off x="1435100" y="3142258"/>
              <a:ext cx="7316788" cy="286742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0538" name="Rectangle 79"/>
            <p:cNvSpPr>
              <a:spLocks noChangeArrowheads="1"/>
            </p:cNvSpPr>
            <p:nvPr/>
          </p:nvSpPr>
          <p:spPr bwMode="auto">
            <a:xfrm>
              <a:off x="4143375" y="3211513"/>
              <a:ext cx="1689100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Option + Padding</a:t>
              </a:r>
              <a:endParaRPr lang="en-US" sz="5400" baseline="8000">
                <a:latin typeface="Gill Sans MT" pitchFamily="3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Time-to-Live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435100" y="4038600"/>
            <a:ext cx="7499350" cy="2209800"/>
          </a:xfrm>
        </p:spPr>
        <p:txBody>
          <a:bodyPr/>
          <a:lstStyle/>
          <a:p>
            <a:r>
              <a:rPr lang="en-US" smtClean="0"/>
              <a:t>“Hop count” – decrement each hop</a:t>
            </a:r>
          </a:p>
          <a:p>
            <a:r>
              <a:rPr lang="en-US" smtClean="0"/>
              <a:t> Discard datagrams with 0 TTL</a:t>
            </a: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E222E4-14FA-4D1D-BBF5-1BDDDE67C218}" type="datetime1">
              <a:rPr lang="en-US" smtClean="0"/>
              <a:pPr/>
              <a:t>9/17/2012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90D8505-AE34-477B-B9CF-3D0DC5292346}" type="slidenum">
              <a:rPr lang="en-US" smtClean="0"/>
              <a:pPr/>
              <a:t>9</a:t>
            </a:fld>
            <a:endParaRPr lang="en-US" smtClean="0"/>
          </a:p>
        </p:txBody>
      </p:sp>
      <p:grpSp>
        <p:nvGrpSpPr>
          <p:cNvPr id="21511" name="Group 110"/>
          <p:cNvGrpSpPr>
            <a:grpSpLocks/>
          </p:cNvGrpSpPr>
          <p:nvPr/>
        </p:nvGrpSpPr>
        <p:grpSpPr bwMode="auto">
          <a:xfrm>
            <a:off x="1435100" y="1438275"/>
            <a:ext cx="7316788" cy="2371725"/>
            <a:chOff x="1435100" y="1427163"/>
            <a:chExt cx="7316788" cy="2001837"/>
          </a:xfrm>
        </p:grpSpPr>
        <p:sp>
          <p:nvSpPr>
            <p:cNvPr id="21512" name="Rectangle 26"/>
            <p:cNvSpPr>
              <a:spLocks noChangeArrowheads="1"/>
            </p:cNvSpPr>
            <p:nvPr/>
          </p:nvSpPr>
          <p:spPr bwMode="auto">
            <a:xfrm>
              <a:off x="1435100" y="1427163"/>
              <a:ext cx="825500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1513" name="Rectangle 27"/>
            <p:cNvSpPr>
              <a:spLocks noChangeArrowheads="1"/>
            </p:cNvSpPr>
            <p:nvPr/>
          </p:nvSpPr>
          <p:spPr bwMode="auto">
            <a:xfrm>
              <a:off x="16621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Ver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1514" name="Rectangle 28"/>
            <p:cNvSpPr>
              <a:spLocks noChangeArrowheads="1"/>
            </p:cNvSpPr>
            <p:nvPr/>
          </p:nvSpPr>
          <p:spPr bwMode="auto">
            <a:xfrm>
              <a:off x="2362200" y="1427163"/>
              <a:ext cx="825500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1515" name="Rectangle 29"/>
            <p:cNvSpPr>
              <a:spLocks noChangeArrowheads="1"/>
            </p:cNvSpPr>
            <p:nvPr/>
          </p:nvSpPr>
          <p:spPr bwMode="auto">
            <a:xfrm>
              <a:off x="25892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IHL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1516" name="Rectangle 30"/>
            <p:cNvSpPr>
              <a:spLocks noChangeArrowheads="1"/>
            </p:cNvSpPr>
            <p:nvPr/>
          </p:nvSpPr>
          <p:spPr bwMode="auto">
            <a:xfrm>
              <a:off x="3289300" y="1427163"/>
              <a:ext cx="1754188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1517" name="Rectangle 31"/>
            <p:cNvSpPr>
              <a:spLocks noChangeArrowheads="1"/>
            </p:cNvSpPr>
            <p:nvPr/>
          </p:nvSpPr>
          <p:spPr bwMode="auto">
            <a:xfrm>
              <a:off x="3333750" y="1495425"/>
              <a:ext cx="1479550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Type of service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1518" name="Rectangle 32"/>
            <p:cNvSpPr>
              <a:spLocks noChangeArrowheads="1"/>
            </p:cNvSpPr>
            <p:nvPr/>
          </p:nvSpPr>
          <p:spPr bwMode="auto">
            <a:xfrm>
              <a:off x="5143500" y="1427163"/>
              <a:ext cx="36083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1519" name="Rectangle 33"/>
            <p:cNvSpPr>
              <a:spLocks noChangeArrowheads="1"/>
            </p:cNvSpPr>
            <p:nvPr/>
          </p:nvSpPr>
          <p:spPr bwMode="auto">
            <a:xfrm>
              <a:off x="6299200" y="1495425"/>
              <a:ext cx="11525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Total length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1520" name="Rectangle 34"/>
            <p:cNvSpPr>
              <a:spLocks noChangeArrowheads="1"/>
            </p:cNvSpPr>
            <p:nvPr/>
          </p:nvSpPr>
          <p:spPr bwMode="auto">
            <a:xfrm>
              <a:off x="1435100" y="1770063"/>
              <a:ext cx="3608388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1521" name="Rectangle 35"/>
            <p:cNvSpPr>
              <a:spLocks noChangeArrowheads="1"/>
            </p:cNvSpPr>
            <p:nvPr/>
          </p:nvSpPr>
          <p:spPr bwMode="auto">
            <a:xfrm>
              <a:off x="2527300" y="1838325"/>
              <a:ext cx="12668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Identification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1522" name="Rectangle 36"/>
            <p:cNvSpPr>
              <a:spLocks noChangeArrowheads="1"/>
            </p:cNvSpPr>
            <p:nvPr/>
          </p:nvSpPr>
          <p:spPr bwMode="auto">
            <a:xfrm>
              <a:off x="5143500" y="1770063"/>
              <a:ext cx="134143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1523" name="Rectangle 37"/>
            <p:cNvSpPr>
              <a:spLocks noChangeArrowheads="1"/>
            </p:cNvSpPr>
            <p:nvPr/>
          </p:nvSpPr>
          <p:spPr bwMode="auto">
            <a:xfrm>
              <a:off x="5514975" y="1838325"/>
              <a:ext cx="5302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Flags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1524" name="Rectangle 38"/>
            <p:cNvSpPr>
              <a:spLocks noChangeArrowheads="1"/>
            </p:cNvSpPr>
            <p:nvPr/>
          </p:nvSpPr>
          <p:spPr bwMode="auto">
            <a:xfrm>
              <a:off x="6586538" y="1770063"/>
              <a:ext cx="2165350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1525" name="Rectangle 39"/>
            <p:cNvSpPr>
              <a:spLocks noChangeArrowheads="1"/>
            </p:cNvSpPr>
            <p:nvPr/>
          </p:nvSpPr>
          <p:spPr bwMode="auto">
            <a:xfrm>
              <a:off x="6804025" y="1838325"/>
              <a:ext cx="1536700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Fragment offset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1526" name="Rectangle 40"/>
            <p:cNvSpPr>
              <a:spLocks noChangeArrowheads="1"/>
            </p:cNvSpPr>
            <p:nvPr/>
          </p:nvSpPr>
          <p:spPr bwMode="auto">
            <a:xfrm>
              <a:off x="1435100" y="2112963"/>
              <a:ext cx="1752600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1527" name="Rectangle 41"/>
            <p:cNvSpPr>
              <a:spLocks noChangeArrowheads="1"/>
            </p:cNvSpPr>
            <p:nvPr/>
          </p:nvSpPr>
          <p:spPr bwMode="auto">
            <a:xfrm>
              <a:off x="1681163" y="2181225"/>
              <a:ext cx="112077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Time to live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1528" name="Rectangle 42"/>
            <p:cNvSpPr>
              <a:spLocks noChangeArrowheads="1"/>
            </p:cNvSpPr>
            <p:nvPr/>
          </p:nvSpPr>
          <p:spPr bwMode="auto">
            <a:xfrm>
              <a:off x="5143500" y="2112963"/>
              <a:ext cx="3608388" cy="28575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1529" name="Rectangle 43"/>
            <p:cNvSpPr>
              <a:spLocks noChangeArrowheads="1"/>
            </p:cNvSpPr>
            <p:nvPr/>
          </p:nvSpPr>
          <p:spPr bwMode="auto">
            <a:xfrm>
              <a:off x="5969000" y="2181225"/>
              <a:ext cx="17367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Header checksum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1530" name="Rectangle 44"/>
            <p:cNvSpPr>
              <a:spLocks noChangeArrowheads="1"/>
            </p:cNvSpPr>
            <p:nvPr/>
          </p:nvSpPr>
          <p:spPr bwMode="auto">
            <a:xfrm>
              <a:off x="3289300" y="2112963"/>
              <a:ext cx="17541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1531" name="Rectangle 45"/>
            <p:cNvSpPr>
              <a:spLocks noChangeArrowheads="1"/>
            </p:cNvSpPr>
            <p:nvPr/>
          </p:nvSpPr>
          <p:spPr bwMode="auto">
            <a:xfrm>
              <a:off x="3702050" y="2181225"/>
              <a:ext cx="823913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Protocol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1532" name="Rectangle 46"/>
            <p:cNvSpPr>
              <a:spLocks noChangeArrowheads="1"/>
            </p:cNvSpPr>
            <p:nvPr/>
          </p:nvSpPr>
          <p:spPr bwMode="auto">
            <a:xfrm>
              <a:off x="1435100" y="2455863"/>
              <a:ext cx="73167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1533" name="Rectangle 47"/>
            <p:cNvSpPr>
              <a:spLocks noChangeArrowheads="1"/>
            </p:cNvSpPr>
            <p:nvPr/>
          </p:nvSpPr>
          <p:spPr bwMode="auto">
            <a:xfrm>
              <a:off x="4235450" y="2524125"/>
              <a:ext cx="1522413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Source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1534" name="Rectangle 48"/>
            <p:cNvSpPr>
              <a:spLocks noChangeArrowheads="1"/>
            </p:cNvSpPr>
            <p:nvPr/>
          </p:nvSpPr>
          <p:spPr bwMode="auto">
            <a:xfrm>
              <a:off x="1435100" y="2798763"/>
              <a:ext cx="7316788" cy="285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1535" name="Rectangle 49"/>
            <p:cNvSpPr>
              <a:spLocks noChangeArrowheads="1"/>
            </p:cNvSpPr>
            <p:nvPr/>
          </p:nvSpPr>
          <p:spPr bwMode="auto">
            <a:xfrm>
              <a:off x="4000500" y="2867025"/>
              <a:ext cx="1941513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Destination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21536" name="Rectangle 50"/>
            <p:cNvSpPr>
              <a:spLocks noChangeArrowheads="1"/>
            </p:cNvSpPr>
            <p:nvPr/>
          </p:nvSpPr>
          <p:spPr bwMode="auto">
            <a:xfrm>
              <a:off x="1435100" y="3141663"/>
              <a:ext cx="7316788" cy="287337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1537" name="Rectangle 51"/>
            <p:cNvSpPr>
              <a:spLocks noChangeArrowheads="1"/>
            </p:cNvSpPr>
            <p:nvPr/>
          </p:nvSpPr>
          <p:spPr bwMode="auto">
            <a:xfrm>
              <a:off x="4143375" y="3211513"/>
              <a:ext cx="1689100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Option + Padding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85" name="Rectangle 54"/>
            <p:cNvSpPr>
              <a:spLocks noChangeArrowheads="1"/>
            </p:cNvSpPr>
            <p:nvPr/>
          </p:nvSpPr>
          <p:spPr bwMode="auto">
            <a:xfrm>
              <a:off x="1435100" y="1427163"/>
              <a:ext cx="825500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1539" name="Rectangle 55"/>
            <p:cNvSpPr>
              <a:spLocks noChangeArrowheads="1"/>
            </p:cNvSpPr>
            <p:nvPr/>
          </p:nvSpPr>
          <p:spPr bwMode="auto">
            <a:xfrm>
              <a:off x="16621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Ver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87" name="Rectangle 56"/>
            <p:cNvSpPr>
              <a:spLocks noChangeArrowheads="1"/>
            </p:cNvSpPr>
            <p:nvPr/>
          </p:nvSpPr>
          <p:spPr bwMode="auto">
            <a:xfrm>
              <a:off x="2362200" y="1427163"/>
              <a:ext cx="825500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1541" name="Rectangle 57"/>
            <p:cNvSpPr>
              <a:spLocks noChangeArrowheads="1"/>
            </p:cNvSpPr>
            <p:nvPr/>
          </p:nvSpPr>
          <p:spPr bwMode="auto">
            <a:xfrm>
              <a:off x="2589213" y="1495425"/>
              <a:ext cx="3270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IHL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89" name="Rectangle 58"/>
            <p:cNvSpPr>
              <a:spLocks noChangeArrowheads="1"/>
            </p:cNvSpPr>
            <p:nvPr/>
          </p:nvSpPr>
          <p:spPr bwMode="auto">
            <a:xfrm>
              <a:off x="3289300" y="1427163"/>
              <a:ext cx="17541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bIns="0"/>
            <a:lstStyle/>
            <a:p>
              <a:pPr algn="ctr">
                <a:defRPr/>
              </a:pPr>
              <a:r>
                <a:rPr lang="en-US" b="1" baseline="8000">
                  <a:solidFill>
                    <a:srgbClr val="000099"/>
                  </a:solidFill>
                  <a:cs typeface="Arial" pitchFamily="34" charset="0"/>
                </a:rPr>
                <a:t>Differentiated service</a:t>
              </a:r>
              <a:endParaRPr lang="en-US" baseline="8000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91" name="Rectangle 60"/>
            <p:cNvSpPr>
              <a:spLocks noChangeArrowheads="1"/>
            </p:cNvSpPr>
            <p:nvPr/>
          </p:nvSpPr>
          <p:spPr bwMode="auto">
            <a:xfrm>
              <a:off x="5143500" y="1427163"/>
              <a:ext cx="36083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1544" name="Rectangle 61"/>
            <p:cNvSpPr>
              <a:spLocks noChangeArrowheads="1"/>
            </p:cNvSpPr>
            <p:nvPr/>
          </p:nvSpPr>
          <p:spPr bwMode="auto">
            <a:xfrm>
              <a:off x="6299200" y="1495425"/>
              <a:ext cx="11525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Total length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3" name="Rectangle 62"/>
            <p:cNvSpPr>
              <a:spLocks noChangeArrowheads="1"/>
            </p:cNvSpPr>
            <p:nvPr/>
          </p:nvSpPr>
          <p:spPr bwMode="auto">
            <a:xfrm>
              <a:off x="1435100" y="1770182"/>
              <a:ext cx="36083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1546" name="Rectangle 63"/>
            <p:cNvSpPr>
              <a:spLocks noChangeArrowheads="1"/>
            </p:cNvSpPr>
            <p:nvPr/>
          </p:nvSpPr>
          <p:spPr bwMode="auto">
            <a:xfrm>
              <a:off x="2286000" y="1838325"/>
              <a:ext cx="2093913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Identification (frag id)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5" name="Rectangle 64"/>
            <p:cNvSpPr>
              <a:spLocks noChangeArrowheads="1"/>
            </p:cNvSpPr>
            <p:nvPr/>
          </p:nvSpPr>
          <p:spPr bwMode="auto">
            <a:xfrm>
              <a:off x="5143500" y="1770182"/>
              <a:ext cx="134143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1548" name="Rectangle 65"/>
            <p:cNvSpPr>
              <a:spLocks noChangeArrowheads="1"/>
            </p:cNvSpPr>
            <p:nvPr/>
          </p:nvSpPr>
          <p:spPr bwMode="auto">
            <a:xfrm>
              <a:off x="5330825" y="1838325"/>
              <a:ext cx="106997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Flags (frag)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7" name="Rectangle 66"/>
            <p:cNvSpPr>
              <a:spLocks noChangeArrowheads="1"/>
            </p:cNvSpPr>
            <p:nvPr/>
          </p:nvSpPr>
          <p:spPr bwMode="auto">
            <a:xfrm>
              <a:off x="6586538" y="1770182"/>
              <a:ext cx="2165350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1550" name="Rectangle 67"/>
            <p:cNvSpPr>
              <a:spLocks noChangeArrowheads="1"/>
            </p:cNvSpPr>
            <p:nvPr/>
          </p:nvSpPr>
          <p:spPr bwMode="auto">
            <a:xfrm>
              <a:off x="6804025" y="1838325"/>
              <a:ext cx="1536700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Fragment offset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99" name="Rectangle 68"/>
            <p:cNvSpPr>
              <a:spLocks noChangeArrowheads="1"/>
            </p:cNvSpPr>
            <p:nvPr/>
          </p:nvSpPr>
          <p:spPr bwMode="auto">
            <a:xfrm>
              <a:off x="1435100" y="2113201"/>
              <a:ext cx="1752600" cy="285403"/>
            </a:xfrm>
            <a:prstGeom prst="rect">
              <a:avLst/>
            </a:prstGeom>
            <a:solidFill>
              <a:srgbClr val="92D050"/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1552" name="Rectangle 69"/>
            <p:cNvSpPr>
              <a:spLocks noChangeArrowheads="1"/>
            </p:cNvSpPr>
            <p:nvPr/>
          </p:nvSpPr>
          <p:spPr bwMode="auto">
            <a:xfrm>
              <a:off x="1681163" y="2181225"/>
              <a:ext cx="112077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Time to live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1" name="Rectangle 70"/>
            <p:cNvSpPr>
              <a:spLocks noChangeArrowheads="1"/>
            </p:cNvSpPr>
            <p:nvPr/>
          </p:nvSpPr>
          <p:spPr bwMode="auto">
            <a:xfrm>
              <a:off x="5143500" y="2113201"/>
              <a:ext cx="36083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1554" name="Rectangle 71"/>
            <p:cNvSpPr>
              <a:spLocks noChangeArrowheads="1"/>
            </p:cNvSpPr>
            <p:nvPr/>
          </p:nvSpPr>
          <p:spPr bwMode="auto">
            <a:xfrm>
              <a:off x="5969000" y="2181225"/>
              <a:ext cx="1736725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Header checksum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3" name="Rectangle 72"/>
            <p:cNvSpPr>
              <a:spLocks noChangeArrowheads="1"/>
            </p:cNvSpPr>
            <p:nvPr/>
          </p:nvSpPr>
          <p:spPr bwMode="auto">
            <a:xfrm>
              <a:off x="3289300" y="2113201"/>
              <a:ext cx="17541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1556" name="Rectangle 73"/>
            <p:cNvSpPr>
              <a:spLocks noChangeArrowheads="1"/>
            </p:cNvSpPr>
            <p:nvPr/>
          </p:nvSpPr>
          <p:spPr bwMode="auto">
            <a:xfrm>
              <a:off x="3429000" y="2181225"/>
              <a:ext cx="1473200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(next) Protocol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5" name="Rectangle 74"/>
            <p:cNvSpPr>
              <a:spLocks noChangeArrowheads="1"/>
            </p:cNvSpPr>
            <p:nvPr/>
          </p:nvSpPr>
          <p:spPr bwMode="auto">
            <a:xfrm>
              <a:off x="1435100" y="2456220"/>
              <a:ext cx="73167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1558" name="Rectangle 75"/>
            <p:cNvSpPr>
              <a:spLocks noChangeArrowheads="1"/>
            </p:cNvSpPr>
            <p:nvPr/>
          </p:nvSpPr>
          <p:spPr bwMode="auto">
            <a:xfrm>
              <a:off x="4235450" y="2524125"/>
              <a:ext cx="1522413" cy="207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Source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7" name="Rectangle 76"/>
            <p:cNvSpPr>
              <a:spLocks noChangeArrowheads="1"/>
            </p:cNvSpPr>
            <p:nvPr/>
          </p:nvSpPr>
          <p:spPr bwMode="auto">
            <a:xfrm>
              <a:off x="1435100" y="2799239"/>
              <a:ext cx="7316788" cy="28540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1560" name="Rectangle 77"/>
            <p:cNvSpPr>
              <a:spLocks noChangeArrowheads="1"/>
            </p:cNvSpPr>
            <p:nvPr/>
          </p:nvSpPr>
          <p:spPr bwMode="auto">
            <a:xfrm>
              <a:off x="4000500" y="2867025"/>
              <a:ext cx="1941513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Destination address</a:t>
              </a:r>
              <a:endParaRPr lang="en-US" sz="5400" baseline="8000">
                <a:latin typeface="Gill Sans MT" pitchFamily="34" charset="0"/>
              </a:endParaRPr>
            </a:p>
          </p:txBody>
        </p:sp>
        <p:sp>
          <p:nvSpPr>
            <p:cNvPr id="109" name="Rectangle 78"/>
            <p:cNvSpPr>
              <a:spLocks noChangeArrowheads="1"/>
            </p:cNvSpPr>
            <p:nvPr/>
          </p:nvSpPr>
          <p:spPr bwMode="auto">
            <a:xfrm>
              <a:off x="1435100" y="3142258"/>
              <a:ext cx="7316788" cy="286742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1562" name="Rectangle 79"/>
            <p:cNvSpPr>
              <a:spLocks noChangeArrowheads="1"/>
            </p:cNvSpPr>
            <p:nvPr/>
          </p:nvSpPr>
          <p:spPr bwMode="auto">
            <a:xfrm>
              <a:off x="4143375" y="3211513"/>
              <a:ext cx="1689100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b="1" baseline="8000">
                  <a:solidFill>
                    <a:srgbClr val="000099"/>
                  </a:solidFill>
                  <a:latin typeface="Gill Sans MT" pitchFamily="34" charset="0"/>
                </a:rPr>
                <a:t>Option + Padding</a:t>
              </a:r>
              <a:endParaRPr lang="en-US" sz="5400" baseline="8000">
                <a:latin typeface="Gill Sans MT" pitchFamily="34" charset="0"/>
              </a:endParaRP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1060</TotalTime>
  <Words>2141</Words>
  <Application>Microsoft Office PowerPoint</Application>
  <PresentationFormat>On-screen Show (4:3)</PresentationFormat>
  <Paragraphs>673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Solstice</vt:lpstr>
      <vt:lpstr>CSCI 558L Lecture 8: Details of IP</vt:lpstr>
      <vt:lpstr>IPv4 (RFC 791): IP Version</vt:lpstr>
      <vt:lpstr>Header Length</vt:lpstr>
      <vt:lpstr>Differentiated Services</vt:lpstr>
      <vt:lpstr>Total Length</vt:lpstr>
      <vt:lpstr>Identification</vt:lpstr>
      <vt:lpstr>Flags</vt:lpstr>
      <vt:lpstr>Fragment Offset</vt:lpstr>
      <vt:lpstr>Time-to-Live</vt:lpstr>
      <vt:lpstr>Protocol</vt:lpstr>
      <vt:lpstr>Header Checksum</vt:lpstr>
      <vt:lpstr>IP Addresses</vt:lpstr>
      <vt:lpstr>Options and Padding</vt:lpstr>
      <vt:lpstr>IPv6 Header</vt:lpstr>
      <vt:lpstr>Why not just Ethernet</vt:lpstr>
      <vt:lpstr>Ethernet Drawbacks</vt:lpstr>
      <vt:lpstr>Reasons to use Link Layer</vt:lpstr>
      <vt:lpstr>Routing between LANs</vt:lpstr>
      <vt:lpstr>The Internet Protocol</vt:lpstr>
      <vt:lpstr>IP and Ethernet</vt:lpstr>
      <vt:lpstr>Understanding IP</vt:lpstr>
      <vt:lpstr>Time-to-Live</vt:lpstr>
      <vt:lpstr>Using Traceroute</vt:lpstr>
      <vt:lpstr>The Maximum Transmission Unit</vt:lpstr>
      <vt:lpstr>Fragmentation</vt:lpstr>
      <vt:lpstr>Routing Fragments</vt:lpstr>
      <vt:lpstr>Avoiding Fragmentation</vt:lpstr>
      <vt:lpstr>IP Checksum</vt:lpstr>
      <vt:lpstr>Calculating the IP Checksum</vt:lpstr>
      <vt:lpstr>Verifying the IP Checksum</vt:lpstr>
      <vt:lpstr>Incremental IP Checksum Update</vt:lpstr>
      <vt:lpstr>Next</vt:lpstr>
    </vt:vector>
  </TitlesOfParts>
  <Company>Office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558L</dc:title>
  <dc:creator>User</dc:creator>
  <cp:lastModifiedBy>young</cp:lastModifiedBy>
  <cp:revision>99</cp:revision>
  <dcterms:created xsi:type="dcterms:W3CDTF">2010-01-11T18:33:02Z</dcterms:created>
  <dcterms:modified xsi:type="dcterms:W3CDTF">2012-09-17T23:47:47Z</dcterms:modified>
</cp:coreProperties>
</file>