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419" r:id="rId3"/>
    <p:sldId id="420" r:id="rId4"/>
    <p:sldId id="421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8" r:id="rId29"/>
    <p:sldId id="450" r:id="rId30"/>
    <p:sldId id="452" r:id="rId31"/>
    <p:sldId id="453" r:id="rId32"/>
    <p:sldId id="454" r:id="rId33"/>
    <p:sldId id="458" r:id="rId34"/>
    <p:sldId id="456" r:id="rId35"/>
    <p:sldId id="457" r:id="rId36"/>
    <p:sldId id="459" r:id="rId37"/>
    <p:sldId id="41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2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03467862-2824-47FA-8851-9519D14D4849}" type="datetimeFigureOut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1B05AB3-B689-4664-A456-5C32D6141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2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2805F-523E-46DC-82F1-86853981F60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05AB3-B689-4664-A456-5C32D614168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47FF7-3C73-4E4A-AAF2-4898C79A54B4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C4FF2-351D-450A-93C3-D241B20C6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2AB6B-877B-4166-A01F-47274298B49C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CCE6-DB1C-4B36-83C9-A703B29745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2F8A-0D87-4519-AC03-B028C1BE5150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0A08B-DE9E-45B1-946E-109F09562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86600" y="6477000"/>
            <a:ext cx="1905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96C96-807F-4F07-960B-CC12E48CC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5B3DA-2CB4-4A06-9E83-4557987BA2FD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36A21-B7BF-424A-BAD8-20CB4E771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F309-A131-46A4-8646-5203D42A34E0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EA9D1-8A2E-4674-BB4F-AE9EA285D1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8DEB1-9C63-4786-A5E7-3B16695B2E2F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CC9AD-DDD2-4F84-A830-03A8446B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B46BF-B69A-4AF2-B647-EEC77A4BFF1F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B46E4-3DF5-4A1C-9A32-0DDCB72C6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CB230-9ABF-4A07-9E98-C988A72B166C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002C6-3BA2-4D78-9E37-8626D99D9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E0CB1-742A-4AEB-A186-540D868B8258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49ABC-D135-45AA-8071-AC22B7D63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9DB08-21F4-49EA-ABA3-40A0320C0487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28F16-CBBE-4B90-A34B-4537C5399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2575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en-US" sz="3200">
              <a:latin typeface="Gill Sans MT" pitchFamily="34" charset="0"/>
              <a:cs typeface="Arial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BD161-C65B-4CC6-BFA4-59F4414ACFE6}" type="datetime1">
              <a:rPr lang="en-US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6397C-D514-480F-AF9B-85C1874A6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B5A788"/>
                </a:solidFill>
                <a:latin typeface="Gill Sans MT" pitchFamily="34" charset="0"/>
                <a:cs typeface="Arial" charset="0"/>
              </a:defRPr>
            </a:lvl1pPr>
          </a:lstStyle>
          <a:p>
            <a:pPr>
              <a:defRPr/>
            </a:pPr>
            <a:fld id="{5366209D-BC45-4921-AA75-6D6958965F65}" type="datetime1">
              <a:rPr lang="en-US"/>
              <a:pPr>
                <a:defRPr/>
              </a:pPr>
              <a:t>9/25/2012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Internetworking and Dist. Systems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pitchFamily="34" charset="0"/>
                <a:cs typeface="Arial" charset="0"/>
              </a:defRPr>
            </a:lvl1pPr>
          </a:lstStyle>
          <a:p>
            <a:pPr>
              <a:defRPr/>
            </a:pPr>
            <a:fld id="{EBACD8BE-031F-4442-9A07-84A73BD6EB8B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AAA393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.acm.org/ft_gateway.cfm?id=971646&amp;type=pdf&amp;coll=GUIDE&amp;dl=GUIDE&amp;CFID=962426&amp;CFTOKEN=42741193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CSCI 558L</a:t>
            </a:r>
            <a:b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Lecture 9: IP Address, ARP, and ICMP</a:t>
            </a:r>
            <a:endParaRPr lang="en-US" sz="36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marL="26988" eaLnBrk="1" hangingPunct="1">
              <a:lnSpc>
                <a:spcPct val="80000"/>
              </a:lnSpc>
            </a:pPr>
            <a:r>
              <a:rPr lang="en-US" smtClean="0">
                <a:solidFill>
                  <a:srgbClr val="320E04"/>
                </a:solidFill>
              </a:rPr>
              <a:t>Internetworking and Distributed Systems Laboratory</a:t>
            </a:r>
          </a:p>
          <a:p>
            <a:pPr marL="26988" eaLnBrk="1" hangingPunct="1">
              <a:lnSpc>
                <a:spcPct val="80000"/>
              </a:lnSpc>
            </a:pPr>
            <a:endParaRPr lang="en-US" sz="2000" smtClean="0">
              <a:solidFill>
                <a:srgbClr val="320E04"/>
              </a:solidFill>
            </a:endParaRP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Young Cho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Department of Computer Science</a:t>
            </a:r>
          </a:p>
          <a:p>
            <a:pPr marL="26988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320E04"/>
                </a:solidFill>
              </a:rPr>
              <a:t>University of Southern California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D9BE68-EF88-4776-BFA8-ACC5875B0242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5E0CEA-ECB4-4300-AEF8-63D4C0E9704D}" type="slidenum">
              <a:rPr lang="en-US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Internetworking and Dist. Systems</a:t>
            </a: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6835775" y="6096000"/>
            <a:ext cx="1851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i="1">
                <a:latin typeface="Gill Sans MT" pitchFamily="34" charset="0"/>
              </a:rPr>
              <a:t>Slides adopted from 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Route Aggregation</a:t>
            </a:r>
            <a:endParaRPr lang="en-US" dirty="0"/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E5A96F-E70B-4CF6-AFD8-20480F74FA98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5DBA1D-0BC5-45DB-81DF-F780E72627B1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276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600200"/>
            <a:ext cx="7410450" cy="428625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Classless Inter Domain Routing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CIDR introduced in 1993</a:t>
            </a:r>
          </a:p>
          <a:p>
            <a:pPr lvl="1"/>
            <a:r>
              <a:rPr lang="en-US" sz="2400" smtClean="0"/>
              <a:t>Meant to provide more flexible routing</a:t>
            </a:r>
          </a:p>
          <a:p>
            <a:pPr lvl="1"/>
            <a:r>
              <a:rPr lang="en-US" sz="2400" smtClean="0"/>
              <a:t>Eliminate dependences on “class” networks in routing</a:t>
            </a:r>
          </a:p>
          <a:p>
            <a:r>
              <a:rPr lang="en-US" sz="2800" smtClean="0"/>
              <a:t>“Supernetting”</a:t>
            </a:r>
          </a:p>
          <a:p>
            <a:pPr lvl="1"/>
            <a:r>
              <a:rPr lang="en-US" sz="2400" smtClean="0"/>
              <a:t>Combine multiple contiguous networks into one larger network</a:t>
            </a:r>
          </a:p>
          <a:p>
            <a:pPr lvl="1"/>
            <a:r>
              <a:rPr lang="en-US" sz="2400" smtClean="0"/>
              <a:t>Effectively reduces the number of entries needed in each routing table</a:t>
            </a:r>
          </a:p>
          <a:p>
            <a:r>
              <a:rPr lang="en-US" sz="2800" smtClean="0"/>
              <a:t>Inverse of subnetting which takes one larger network and breaks it into multiple contiguous smaller networks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C9BF4D-AC62-469D-A238-334425544A1F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8D4F7F-ECA8-44C7-95E7-021E74BFB721}" type="slidenum">
              <a:rPr lang="en-US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CIDR Concept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Same type of aggregation as with subnets, but on a larger scale</a:t>
            </a:r>
          </a:p>
          <a:p>
            <a:r>
              <a:rPr lang="en-US" sz="2400" smtClean="0"/>
              <a:t>One ISP handles traffic for two corporate networks</a:t>
            </a:r>
          </a:p>
          <a:p>
            <a:pPr lvl="1"/>
            <a:r>
              <a:rPr lang="en-US" sz="2200" smtClean="0"/>
              <a:t>i.e. 129.32/16 and 129.33/16</a:t>
            </a:r>
          </a:p>
          <a:p>
            <a:pPr lvl="1"/>
            <a:r>
              <a:rPr lang="en-US" sz="2200" smtClean="0"/>
              <a:t>Aggregate route to 129.32/15 for both networks</a:t>
            </a:r>
          </a:p>
          <a:p>
            <a:pPr lvl="1"/>
            <a:r>
              <a:rPr lang="en-US" sz="2200" smtClean="0"/>
              <a:t>Only break them apart when necessary for the last (few) hop(s)</a:t>
            </a:r>
          </a:p>
          <a:p>
            <a:r>
              <a:rPr lang="en-US" sz="2400" smtClean="0"/>
              <a:t>One ISP handles all 64/8 networks</a:t>
            </a:r>
          </a:p>
          <a:p>
            <a:pPr lvl="1"/>
            <a:r>
              <a:rPr lang="en-US" sz="2200" smtClean="0"/>
              <a:t>All other routers know to route 64/8 traffic to that ISP</a:t>
            </a:r>
          </a:p>
          <a:p>
            <a:pPr lvl="1"/>
            <a:r>
              <a:rPr lang="en-US" sz="2200" smtClean="0"/>
              <a:t>External routers don’t care how ISP breaks the space</a:t>
            </a:r>
          </a:p>
          <a:p>
            <a:pPr lvl="1"/>
            <a:r>
              <a:rPr lang="en-US" sz="2200" smtClean="0"/>
              <a:t>Internal ISP routers must route at a finer grain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DFAE28-9469-4CE2-A6CB-058FEA4A1546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A0AD9B-E45A-4EA3-91B0-6E336F535AF0}" type="slidenum">
              <a:rPr lang="en-US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IP Prefixes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435100" y="4419600"/>
            <a:ext cx="7499350" cy="1828800"/>
          </a:xfrm>
        </p:spPr>
        <p:txBody>
          <a:bodyPr/>
          <a:lstStyle/>
          <a:p>
            <a:r>
              <a:rPr lang="en-US" sz="2400" smtClean="0"/>
              <a:t>IP address space can be viewed as a number line</a:t>
            </a:r>
          </a:p>
          <a:p>
            <a:pPr lvl="1"/>
            <a:r>
              <a:rPr lang="en-US" sz="2000" smtClean="0"/>
              <a:t>Each segment represents an aggregated route</a:t>
            </a:r>
          </a:p>
          <a:p>
            <a:pPr lvl="1"/>
            <a:r>
              <a:rPr lang="en-US" sz="2000" smtClean="0"/>
              <a:t>Segments can overlap</a:t>
            </a:r>
          </a:p>
          <a:p>
            <a:r>
              <a:rPr lang="en-US" sz="2400" smtClean="0"/>
              <a:t>Look for smallest segment that matches the destination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2A7347-19E1-4109-971C-BFEF0D5D448E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76CCCF-1F8E-4EE7-924B-90F64927EC35}" type="slidenum">
              <a:rPr lang="en-US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73247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Longest Prefix Match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Allow more specific entries to supersede more general ones</a:t>
            </a:r>
          </a:p>
          <a:p>
            <a:pPr lvl="1"/>
            <a:r>
              <a:rPr lang="en-US" sz="2400" smtClean="0"/>
              <a:t>128.42.8/24</a:t>
            </a:r>
          </a:p>
          <a:p>
            <a:pPr lvl="2"/>
            <a:r>
              <a:rPr lang="en-US" sz="2000" smtClean="0"/>
              <a:t>Route this traffic to Italy</a:t>
            </a:r>
          </a:p>
          <a:p>
            <a:pPr lvl="1"/>
            <a:r>
              <a:rPr lang="en-US" sz="2400" smtClean="0"/>
              <a:t>128.42/16</a:t>
            </a:r>
          </a:p>
          <a:p>
            <a:pPr lvl="2"/>
            <a:r>
              <a:rPr lang="en-US" sz="2000" smtClean="0"/>
              <a:t>Route this traffic to Houston</a:t>
            </a:r>
          </a:p>
          <a:p>
            <a:pPr lvl="2"/>
            <a:r>
              <a:rPr lang="en-US" sz="2000" smtClean="0"/>
              <a:t>Except for addresses that match a route with a longer prefix (i.e., 128.42.8/24)</a:t>
            </a:r>
          </a:p>
          <a:p>
            <a:r>
              <a:rPr lang="en-US" sz="2800" smtClean="0"/>
              <a:t>Allows significantly more route aggregation</a:t>
            </a:r>
          </a:p>
          <a:p>
            <a:r>
              <a:rPr lang="en-US" sz="2800" smtClean="0"/>
              <a:t>Simplifies things if companies move (physically or to another ISP) their block of IP addresses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7E7E0E-81A0-469A-94D4-15A0B322518E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2AAE07-6804-481B-A197-271BEDEF8D50}" type="slidenum">
              <a:rPr lang="en-US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IP Address Classes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CIDR makes address classes less important</a:t>
            </a:r>
          </a:p>
          <a:p>
            <a:pPr lvl="1"/>
            <a:r>
              <a:rPr lang="en-US" sz="2400" smtClean="0"/>
              <a:t>Routing based on arbitrary subdivisions of address</a:t>
            </a:r>
          </a:p>
          <a:p>
            <a:pPr lvl="1"/>
            <a:r>
              <a:rPr lang="en-US" sz="2400" smtClean="0"/>
              <a:t>Aggregate routes into largest possible group</a:t>
            </a:r>
          </a:p>
          <a:p>
            <a:pPr lvl="1"/>
            <a:r>
              <a:rPr lang="en-US" sz="2400" smtClean="0"/>
              <a:t>Use longer prefixes to deal with exceptions</a:t>
            </a:r>
          </a:p>
          <a:p>
            <a:r>
              <a:rPr lang="en-US" sz="2800" smtClean="0"/>
              <a:t>Internet Routers</a:t>
            </a:r>
          </a:p>
          <a:p>
            <a:pPr lvl="1"/>
            <a:r>
              <a:rPr lang="en-US" sz="2400" smtClean="0"/>
              <a:t>Use longest prefix matching to determine routes</a:t>
            </a:r>
          </a:p>
          <a:p>
            <a:pPr lvl="1"/>
            <a:r>
              <a:rPr lang="en-US" sz="2400" smtClean="0"/>
              <a:t>No longer deal with matches on class network IDs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AD22A7-E39C-4898-B3D7-7A2C28FECB98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3E4E21-16C9-4635-A291-1BF63EDC0B6D}" type="slidenum">
              <a:rPr lang="en-US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Software Longest Prefix Matching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software solution</a:t>
            </a:r>
          </a:p>
          <a:p>
            <a:pPr lvl="1"/>
            <a:r>
              <a:rPr lang="en-US" smtClean="0"/>
              <a:t>Keep list of prefixes and masks</a:t>
            </a:r>
          </a:p>
          <a:p>
            <a:pPr lvl="1"/>
            <a:r>
              <a:rPr lang="en-US" smtClean="0"/>
              <a:t>Search for all prefix matches</a:t>
            </a:r>
          </a:p>
          <a:p>
            <a:pPr lvl="1"/>
            <a:r>
              <a:rPr lang="en-US" smtClean="0"/>
              <a:t>Choose result with longest prefix</a:t>
            </a:r>
          </a:p>
          <a:p>
            <a:r>
              <a:rPr lang="en-US" smtClean="0"/>
              <a:t>Easy Improvement</a:t>
            </a:r>
          </a:p>
          <a:p>
            <a:pPr lvl="1"/>
            <a:r>
              <a:rPr lang="en-US" smtClean="0"/>
              <a:t>Sort list based on decreasing prefix length</a:t>
            </a:r>
          </a:p>
          <a:p>
            <a:pPr lvl="1"/>
            <a:r>
              <a:rPr lang="en-US" smtClean="0"/>
              <a:t>Stop search after first match</a:t>
            </a:r>
          </a:p>
          <a:p>
            <a:r>
              <a:rPr lang="en-US" smtClean="0"/>
              <a:t>Inefficient for large forwarding tables</a:t>
            </a:r>
          </a:p>
          <a:p>
            <a:pPr lvl="1"/>
            <a:r>
              <a:rPr lang="en-US" smtClean="0"/>
              <a:t>Are there better methods? (Hash? Search Alg)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9EED17-A713-4A1F-8209-EE4A17B12328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EF4253-1FD9-45A3-926B-902956AA679F}" type="slidenum">
              <a:rPr lang="en-US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Hardware Longest Prefix Match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Ternary CAM</a:t>
            </a:r>
          </a:p>
          <a:p>
            <a:pPr lvl="1"/>
            <a:r>
              <a:rPr lang="en-US" smtClean="0"/>
              <a:t>Use “don’t care” for bits outside the prefix</a:t>
            </a:r>
          </a:p>
          <a:p>
            <a:pPr lvl="1"/>
            <a:r>
              <a:rPr lang="en-US" smtClean="0"/>
              <a:t>All matching prefixes will yield a hit</a:t>
            </a:r>
          </a:p>
          <a:p>
            <a:pPr lvl="1"/>
            <a:r>
              <a:rPr lang="en-US" smtClean="0"/>
              <a:t>Pick the one with the longest prefix</a:t>
            </a:r>
          </a:p>
          <a:p>
            <a:r>
              <a:rPr lang="en-US" smtClean="0"/>
              <a:t>Simple Improvement</a:t>
            </a:r>
          </a:p>
          <a:p>
            <a:pPr lvl="1"/>
            <a:r>
              <a:rPr lang="en-US" smtClean="0"/>
              <a:t>Sort CAM entries based on decreasing prefix length (use lowest matching entry)</a:t>
            </a:r>
          </a:p>
          <a:p>
            <a:r>
              <a:rPr lang="en-US" smtClean="0"/>
              <a:t>Also does not scale for larger tables</a:t>
            </a: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A7062B-02F2-47C6-A6B9-9582E10BFD07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864C3A-E071-4FF5-A922-4CB469343680}" type="slidenum">
              <a:rPr lang="en-US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IP Routers</a:t>
            </a:r>
            <a:endParaRPr 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IP routers determine next hop using LPM</a:t>
            </a:r>
          </a:p>
          <a:p>
            <a:pPr lvl="1"/>
            <a:r>
              <a:rPr lang="en-US" sz="2000" smtClean="0"/>
              <a:t>Given a destination IP address, what is the IP address of the router to which the datagram should be forwarded next?</a:t>
            </a:r>
          </a:p>
          <a:p>
            <a:r>
              <a:rPr lang="en-US" sz="2800" smtClean="0"/>
              <a:t>Why do they need the next hop IP address?</a:t>
            </a:r>
          </a:p>
          <a:p>
            <a:pPr lvl="1"/>
            <a:r>
              <a:rPr lang="en-US" sz="2000" smtClean="0"/>
              <a:t>Destination IP address remains unchanged in the datagram</a:t>
            </a:r>
          </a:p>
          <a:p>
            <a:pPr lvl="1"/>
            <a:r>
              <a:rPr lang="en-US" sz="2000" smtClean="0"/>
              <a:t>Actually need the next hop </a:t>
            </a:r>
            <a:r>
              <a:rPr lang="en-US" sz="2000" i="1" smtClean="0"/>
              <a:t>Ethernet address</a:t>
            </a:r>
          </a:p>
          <a:p>
            <a:r>
              <a:rPr lang="en-US" sz="2800" smtClean="0"/>
              <a:t>Review</a:t>
            </a:r>
          </a:p>
          <a:p>
            <a:pPr lvl="1"/>
            <a:r>
              <a:rPr lang="en-US" sz="2000" smtClean="0"/>
              <a:t>Ethernet address</a:t>
            </a:r>
          </a:p>
          <a:p>
            <a:pPr lvl="2"/>
            <a:r>
              <a:rPr lang="en-US" sz="1600" smtClean="0"/>
              <a:t>Unique identifier for a piece of hardware</a:t>
            </a:r>
          </a:p>
          <a:p>
            <a:pPr lvl="1"/>
            <a:r>
              <a:rPr lang="en-US" sz="2000" smtClean="0"/>
              <a:t>IP address</a:t>
            </a:r>
          </a:p>
          <a:p>
            <a:pPr lvl="2"/>
            <a:r>
              <a:rPr lang="en-US" sz="1600" smtClean="0"/>
              <a:t>Unique identifier for a system performing a function</a:t>
            </a:r>
          </a:p>
          <a:p>
            <a:r>
              <a:rPr lang="en-US" sz="2800" smtClean="0"/>
              <a:t>Address Resolution Protocol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12D3D2-F436-420F-97DF-0D21BD7BAD59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917E30-04B8-420E-B883-D7F98F7576F0}" type="slidenum">
              <a:rPr lang="en-US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Address Resolution Protocol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Find link layer using network layer</a:t>
            </a:r>
          </a:p>
          <a:p>
            <a:pPr lvl="1"/>
            <a:r>
              <a:rPr lang="en-US" smtClean="0"/>
              <a:t>i.e., what is the Ethernet address for a given IP address?</a:t>
            </a:r>
          </a:p>
          <a:p>
            <a:r>
              <a:rPr lang="en-US" smtClean="0"/>
              <a:t>Every IP hosts/routers has an ARP table</a:t>
            </a:r>
          </a:p>
          <a:p>
            <a:pPr lvl="1"/>
            <a:r>
              <a:rPr lang="en-US" smtClean="0"/>
              <a:t>Map IP to Ethernet addresses on their LAN</a:t>
            </a:r>
          </a:p>
          <a:p>
            <a:pPr lvl="1"/>
            <a:r>
              <a:rPr lang="en-US" smtClean="0"/>
              <a:t>May be incomplete</a:t>
            </a:r>
          </a:p>
          <a:p>
            <a:pPr lvl="1"/>
            <a:r>
              <a:rPr lang="en-US" smtClean="0"/>
              <a:t>Can include both static and dynamic entries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2BF055-E8EF-4680-899F-0A61019A4E4A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68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0A7E0E-A608-4199-8E76-520CA525B32C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IP Address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IP version 4 addresses are 32-bits</a:t>
            </a:r>
          </a:p>
          <a:p>
            <a:pPr lvl="1"/>
            <a:r>
              <a:rPr lang="en-US" sz="2000" smtClean="0"/>
              <a:t>Version 6 address are 128 bits</a:t>
            </a:r>
          </a:p>
          <a:p>
            <a:r>
              <a:rPr lang="en-US" sz="2400" smtClean="0"/>
              <a:t>Every network interface has at least one IP address</a:t>
            </a:r>
          </a:p>
          <a:p>
            <a:pPr lvl="1"/>
            <a:r>
              <a:rPr lang="en-US" sz="2000" smtClean="0"/>
              <a:t>A computer might have 2 or more IP addresses</a:t>
            </a:r>
          </a:p>
          <a:p>
            <a:pPr lvl="1"/>
            <a:r>
              <a:rPr lang="en-US" sz="2000" smtClean="0"/>
              <a:t>A router has many IP addresses</a:t>
            </a:r>
          </a:p>
          <a:p>
            <a:pPr lvl="1"/>
            <a:r>
              <a:rPr lang="en-US" sz="2000" smtClean="0"/>
              <a:t>These addresses can be assigned statically or dynamically</a:t>
            </a:r>
          </a:p>
          <a:p>
            <a:r>
              <a:rPr lang="en-US" sz="2400" smtClean="0"/>
              <a:t>IP addresses are always in big-endian byte order (network byte order)</a:t>
            </a:r>
          </a:p>
          <a:p>
            <a:pPr lvl="1"/>
            <a:r>
              <a:rPr lang="en-US" sz="2000" smtClean="0"/>
              <a:t>True in general for any integer transferred in a packet header from one machine to another</a:t>
            </a:r>
          </a:p>
          <a:p>
            <a:pPr lvl="1"/>
            <a:r>
              <a:rPr lang="en-US" sz="2000" smtClean="0"/>
              <a:t>E.g., the port number used to identify a TCP connection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337B00-A4C4-40CB-ABEC-FB7EF5B7C461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863A75-483A-4E76-9693-817F7CD274FB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Static ARP Entries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mtClean="0"/>
              <a:t>IP address 74.23.121.45 has Ethernet address 00:E0:81:A4:23:EF</a:t>
            </a:r>
          </a:p>
          <a:p>
            <a:r>
              <a:rPr lang="en-US" smtClean="0"/>
              <a:t>Must be managed by the sysadmin</a:t>
            </a:r>
          </a:p>
          <a:p>
            <a:pPr lvl="1"/>
            <a:r>
              <a:rPr lang="en-US" smtClean="0"/>
              <a:t>Actively managing IP to Ethernet address mappings for all nodes in a LAN would be difficult</a:t>
            </a:r>
          </a:p>
          <a:p>
            <a:pPr lvl="1"/>
            <a:r>
              <a:rPr lang="en-US" smtClean="0"/>
              <a:t>What if that NIC fails and is replaced?</a:t>
            </a:r>
          </a:p>
          <a:p>
            <a:pPr lvl="1"/>
            <a:r>
              <a:rPr lang="en-US" smtClean="0"/>
              <a:t>What if that system’s IP address is changed?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B31CC6-76A8-485C-BB78-0D85DBD7429E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21F066-DD6B-454E-830C-0FD784A165EB}" type="slidenum">
              <a:rPr lang="en-US" smtClean="0">
                <a:cs typeface="Arial" pitchFamily="34" charset="0"/>
              </a:rPr>
              <a:pPr/>
              <a:t>20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Dynamic ARP Entries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Systems “discover” IP  Ethernet address mappings, as needed</a:t>
            </a:r>
          </a:p>
          <a:p>
            <a:r>
              <a:rPr lang="en-US" smtClean="0"/>
              <a:t>Each entry has an IP address, an Ethernet address, and a timeout (typically around 20 minutes)</a:t>
            </a:r>
          </a:p>
          <a:p>
            <a:r>
              <a:rPr lang="en-US" smtClean="0"/>
              <a:t>ARP packets are broadcast on the LAN to discover mappings</a:t>
            </a:r>
          </a:p>
          <a:p>
            <a:pPr lvl="1"/>
            <a:r>
              <a:rPr lang="en-US" smtClean="0"/>
              <a:t>ARP packets are encapsulated in Ethernet frames</a:t>
            </a: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E334FD-12FA-4C34-A01C-4CCC2A0463B0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90B4654-64DF-41CA-8466-22A3531FCCF8}" type="slidenum">
              <a:rPr lang="en-US" smtClean="0">
                <a:cs typeface="Arial" pitchFamily="34" charset="0"/>
              </a:rPr>
              <a:pPr/>
              <a:t>21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ARP Request</a:t>
            </a:r>
            <a:endParaRPr lang="en-US" dirty="0"/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BD17E55-0877-4106-8D1B-04D9EF5767C6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C15165-1D53-4377-870D-0BD917129F87}" type="slidenum">
              <a:rPr lang="en-US" smtClean="0">
                <a:cs typeface="Arial" pitchFamily="34" charset="0"/>
              </a:rPr>
              <a:pPr/>
              <a:t>22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524000"/>
            <a:ext cx="64214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Sending a Packet from a Host</a:t>
            </a:r>
            <a:endParaRPr lang="en-US" dirty="0"/>
          </a:p>
        </p:txBody>
      </p:sp>
      <p:sp>
        <p:nvSpPr>
          <p:cNvPr id="409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Host setup</a:t>
            </a:r>
          </a:p>
          <a:p>
            <a:pPr lvl="1"/>
            <a:r>
              <a:rPr lang="en-US" sz="2000" smtClean="0"/>
              <a:t>IP address</a:t>
            </a:r>
          </a:p>
          <a:p>
            <a:pPr lvl="1"/>
            <a:r>
              <a:rPr lang="en-US" sz="2000" smtClean="0"/>
              <a:t>Subnet – what IP addresses are on the same LAN</a:t>
            </a:r>
          </a:p>
          <a:p>
            <a:pPr lvl="1"/>
            <a:r>
              <a:rPr lang="en-US" sz="2000" smtClean="0"/>
              <a:t>Gateway – where to send traffic outside the LAN</a:t>
            </a:r>
          </a:p>
          <a:p>
            <a:r>
              <a:rPr lang="en-US" sz="2400" smtClean="0"/>
              <a:t>Destination on LAN</a:t>
            </a:r>
          </a:p>
          <a:p>
            <a:pPr lvl="1"/>
            <a:r>
              <a:rPr lang="en-US" sz="2000" smtClean="0"/>
              <a:t>Create ARP request for destination IP</a:t>
            </a:r>
          </a:p>
          <a:p>
            <a:pPr lvl="1"/>
            <a:r>
              <a:rPr lang="en-US" sz="2000" smtClean="0"/>
              <a:t>Broadcast to everyone on the LAN</a:t>
            </a:r>
          </a:p>
          <a:p>
            <a:pPr lvl="1"/>
            <a:r>
              <a:rPr lang="en-US" sz="2000" smtClean="0"/>
              <a:t>Destination should reply with its MAC address</a:t>
            </a:r>
          </a:p>
          <a:p>
            <a:r>
              <a:rPr lang="en-US" sz="2400" smtClean="0"/>
              <a:t>Destination not on LAN</a:t>
            </a:r>
          </a:p>
          <a:p>
            <a:pPr lvl="1"/>
            <a:r>
              <a:rPr lang="en-US" sz="2000" smtClean="0"/>
              <a:t>Create ARP request for gateway IP</a:t>
            </a:r>
          </a:p>
          <a:p>
            <a:pPr lvl="1"/>
            <a:r>
              <a:rPr lang="en-US" sz="2000" smtClean="0"/>
              <a:t>Broadcast to everyone on the LAN</a:t>
            </a:r>
          </a:p>
          <a:p>
            <a:pPr lvl="1"/>
            <a:r>
              <a:rPr lang="en-US" sz="2000" smtClean="0"/>
              <a:t>Gateway should reply with its MAC address</a:t>
            </a:r>
          </a:p>
        </p:txBody>
      </p:sp>
      <p:sp>
        <p:nvSpPr>
          <p:cNvPr id="40964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7F2AE7-DE57-48B6-8FB7-0D389EDF15A3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4096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D50EE7-B938-483F-9455-D99C1B318B7C}" type="slidenum">
              <a:rPr lang="en-US" smtClean="0">
                <a:cs typeface="Arial" pitchFamily="34" charset="0"/>
              </a:rPr>
              <a:pPr/>
              <a:t>23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Learning MAC Addresses</a:t>
            </a:r>
            <a:endParaRPr 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Hosts learn IP to Ethernet address map</a:t>
            </a:r>
          </a:p>
          <a:p>
            <a:pPr lvl="1"/>
            <a:r>
              <a:rPr lang="en-US" smtClean="0"/>
              <a:t>ARP responses are stored in ARP tables</a:t>
            </a:r>
          </a:p>
          <a:p>
            <a:pPr lvl="1"/>
            <a:r>
              <a:rPr lang="en-US" smtClean="0"/>
              <a:t>ARP requests are stored in ARP tables (whether the host is the target or not!)</a:t>
            </a:r>
          </a:p>
          <a:p>
            <a:r>
              <a:rPr lang="en-US" smtClean="0"/>
              <a:t>ARP entries time out</a:t>
            </a:r>
          </a:p>
          <a:p>
            <a:pPr lvl="1"/>
            <a:r>
              <a:rPr lang="en-US" smtClean="0"/>
              <a:t>Allow machines to change IP and/or MAC addresses transparently</a:t>
            </a:r>
          </a:p>
          <a:p>
            <a:pPr lvl="1"/>
            <a:r>
              <a:rPr lang="en-US" smtClean="0"/>
              <a:t>Eliminate stale entries (machines turn off, move, crash, etc.)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0CF94A-CF38-410B-B849-CDFD83DEABED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184944-7F4A-4EA8-BC21-75120D57E702}" type="slidenum">
              <a:rPr lang="en-US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Forwarding a Packet in a Router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435100" y="1524000"/>
            <a:ext cx="7499350" cy="4800600"/>
          </a:xfrm>
        </p:spPr>
        <p:txBody>
          <a:bodyPr/>
          <a:lstStyle/>
          <a:p>
            <a:r>
              <a:rPr lang="en-US" sz="2800" smtClean="0"/>
              <a:t>Lookup dest IP address in forwarding table</a:t>
            </a:r>
          </a:p>
          <a:p>
            <a:pPr lvl="1"/>
            <a:r>
              <a:rPr lang="en-US" sz="2400" smtClean="0"/>
              <a:t>Yields a next hop port and IP address</a:t>
            </a:r>
          </a:p>
          <a:p>
            <a:pPr lvl="1"/>
            <a:r>
              <a:rPr lang="en-US" sz="2400" smtClean="0"/>
              <a:t>If not found, drop packet</a:t>
            </a:r>
          </a:p>
          <a:p>
            <a:r>
              <a:rPr lang="en-US" sz="2800" smtClean="0"/>
              <a:t>Lookup packet DA in forwarding table.</a:t>
            </a:r>
          </a:p>
          <a:p>
            <a:pPr lvl="1"/>
            <a:r>
              <a:rPr lang="en-US" sz="2400" smtClean="0"/>
              <a:t>If known, forward to correct port.</a:t>
            </a:r>
          </a:p>
          <a:p>
            <a:pPr lvl="1"/>
            <a:r>
              <a:rPr lang="en-US" sz="2400" smtClean="0"/>
              <a:t>If not found (in particular: no default router), drop packet</a:t>
            </a:r>
          </a:p>
          <a:p>
            <a:r>
              <a:rPr lang="en-US" sz="2800" smtClean="0"/>
              <a:t>Decrement TTL, update heade Checksum.</a:t>
            </a:r>
          </a:p>
          <a:p>
            <a:r>
              <a:rPr lang="en-US" sz="2800" smtClean="0"/>
              <a:t>Forward packet to outgoing interface</a:t>
            </a:r>
          </a:p>
          <a:p>
            <a:r>
              <a:rPr lang="en-US" sz="2800" smtClean="0"/>
              <a:t>Transmit packet onto link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DBB37E-F964-4C92-9356-61206A710349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Internetworking and Dist. Systems</a:t>
            </a:r>
            <a:endParaRPr lang="en-US" dirty="0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1B4094-BB3D-486C-A7F0-FB6F1A38A9F0}" type="slidenum">
              <a:rPr lang="en-US" smtClean="0">
                <a:cs typeface="Arial" pitchFamily="34" charset="0"/>
              </a:rPr>
              <a:pPr/>
              <a:t>25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Forwarding Decision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smtClean="0"/>
              <a:t>1. Given a packet: determine the network prefix of the destination in the packet (CIDR!)</a:t>
            </a:r>
          </a:p>
          <a:p>
            <a:pPr>
              <a:buFont typeface="Wingdings 2" pitchFamily="18" charset="2"/>
              <a:buNone/>
            </a:pPr>
            <a:r>
              <a:rPr lang="en-US" sz="2400" smtClean="0"/>
              <a:t>2. Is the destination on the same network?</a:t>
            </a:r>
          </a:p>
          <a:p>
            <a:pPr lvl="1"/>
            <a:r>
              <a:rPr lang="en-US" sz="2000" smtClean="0"/>
              <a:t>Use own address and subnet mask</a:t>
            </a:r>
          </a:p>
          <a:p>
            <a:pPr>
              <a:buFont typeface="Wingdings 2" pitchFamily="18" charset="2"/>
              <a:buNone/>
            </a:pPr>
            <a:r>
              <a:rPr lang="en-US" sz="2400" smtClean="0"/>
              <a:t>3. If found, immediate destination = final destination</a:t>
            </a:r>
          </a:p>
          <a:p>
            <a:pPr>
              <a:buFont typeface="Wingdings 2" pitchFamily="18" charset="2"/>
              <a:buNone/>
            </a:pPr>
            <a:r>
              <a:rPr lang="en-US" sz="2400" smtClean="0"/>
              <a:t>4. Else, use routing table to find immediate destination</a:t>
            </a:r>
          </a:p>
          <a:p>
            <a:pPr>
              <a:buFont typeface="Wingdings 2" pitchFamily="18" charset="2"/>
              <a:buNone/>
            </a:pPr>
            <a:r>
              <a:rPr lang="en-US" sz="2400" smtClean="0"/>
              <a:t>5. Use ARP to find datalink (MAC) address</a:t>
            </a:r>
          </a:p>
          <a:p>
            <a:pPr>
              <a:buFont typeface="Wingdings 2" pitchFamily="18" charset="2"/>
              <a:buNone/>
            </a:pPr>
            <a:r>
              <a:rPr lang="en-US" sz="2400" smtClean="0"/>
              <a:t>6. Send packet over to datalink immediate destination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013723-B6BC-44F2-8685-D928BCD48241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29AD27-AFBB-4C4F-8A2A-8F3054188085}" type="slidenum">
              <a:rPr lang="en-US" smtClean="0">
                <a:cs typeface="Arial" pitchFamily="34" charset="0"/>
              </a:rPr>
              <a:pPr/>
              <a:t>26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Routing Table</a:t>
            </a:r>
            <a:endParaRPr lang="en-US" dirty="0"/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736B32-54DA-49DB-B829-20ABD5C405E3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152B57-4322-4E40-9FDA-2F330FBDC717}" type="slidenum">
              <a:rPr lang="en-US" smtClean="0">
                <a:cs typeface="Arial" pitchFamily="34" charset="0"/>
              </a:rPr>
              <a:pPr/>
              <a:t>27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450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41475" y="2152650"/>
            <a:ext cx="7086600" cy="3390900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Internet Control Message Protocol</a:t>
            </a:r>
            <a:endParaRPr lang="en-US" dirty="0"/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0331A1-5331-4C5B-887B-925BE52799F9}" type="slidenum">
              <a:rPr lang="en-US" smtClean="0">
                <a:cs typeface="Arial" pitchFamily="34" charset="0"/>
              </a:rPr>
              <a:pPr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71600" y="2895600"/>
            <a:ext cx="7239000" cy="3352800"/>
          </a:xfrm>
        </p:spPr>
        <p:txBody>
          <a:bodyPr/>
          <a:lstStyle/>
          <a:p>
            <a:r>
              <a:rPr lang="en-US" sz="1600" smtClean="0"/>
              <a:t>ICMP is a helper protocol for IP</a:t>
            </a:r>
          </a:p>
          <a:p>
            <a:pPr lvl="1"/>
            <a:r>
              <a:rPr lang="en-US" sz="1400" smtClean="0"/>
              <a:t>Error reporting</a:t>
            </a:r>
          </a:p>
          <a:p>
            <a:pPr lvl="1"/>
            <a:r>
              <a:rPr lang="en-US" sz="1400" smtClean="0"/>
              <a:t>Simple queries</a:t>
            </a:r>
          </a:p>
          <a:p>
            <a:pPr lvl="1"/>
            <a:r>
              <a:rPr lang="en-US" sz="1400" smtClean="0"/>
              <a:t>Encapsulated as IP datagrams</a:t>
            </a:r>
          </a:p>
          <a:p>
            <a:r>
              <a:rPr lang="en-US" sz="1600" smtClean="0">
                <a:latin typeface="Arial" pitchFamily="34" charset="0"/>
              </a:rPr>
              <a:t>Header</a:t>
            </a:r>
          </a:p>
          <a:p>
            <a:pPr lvl="1"/>
            <a:r>
              <a:rPr lang="en-US" sz="1400" smtClean="0">
                <a:solidFill>
                  <a:srgbClr val="FF0000"/>
                </a:solidFill>
                <a:latin typeface="Arial" pitchFamily="34" charset="0"/>
              </a:rPr>
              <a:t>Type (1 byte):</a:t>
            </a:r>
            <a:r>
              <a:rPr lang="en-US" sz="1400" smtClean="0">
                <a:latin typeface="Arial" pitchFamily="34" charset="0"/>
              </a:rPr>
              <a:t> type of ICMP message</a:t>
            </a:r>
          </a:p>
          <a:p>
            <a:pPr lvl="1"/>
            <a:r>
              <a:rPr lang="en-US" sz="1400" smtClean="0">
                <a:solidFill>
                  <a:srgbClr val="FF0000"/>
                </a:solidFill>
                <a:latin typeface="Arial" pitchFamily="34" charset="0"/>
              </a:rPr>
              <a:t>Code (1 byte):</a:t>
            </a:r>
            <a:r>
              <a:rPr lang="en-US" sz="1400" smtClean="0">
                <a:latin typeface="Arial" pitchFamily="34" charset="0"/>
              </a:rPr>
              <a:t> subtype of ICMP message</a:t>
            </a:r>
          </a:p>
          <a:p>
            <a:pPr lvl="1"/>
            <a:r>
              <a:rPr lang="en-US" sz="1400" smtClean="0">
                <a:solidFill>
                  <a:srgbClr val="FF0000"/>
                </a:solidFill>
                <a:latin typeface="Arial" pitchFamily="34" charset="0"/>
              </a:rPr>
              <a:t>Checksum (2 bytes):</a:t>
            </a:r>
            <a:r>
              <a:rPr lang="en-US" sz="1400" smtClean="0">
                <a:latin typeface="Arial" pitchFamily="34" charset="0"/>
              </a:rPr>
              <a:t> checksum is calculated over entire ICMP message</a:t>
            </a:r>
          </a:p>
          <a:p>
            <a:r>
              <a:rPr lang="en-US" sz="1600" smtClean="0">
                <a:latin typeface="Arial" pitchFamily="34" charset="0"/>
              </a:rPr>
              <a:t>If there is no additional data, 4 bytes are set to zero.</a:t>
            </a:r>
          </a:p>
          <a:p>
            <a:pPr lvl="1"/>
            <a:r>
              <a:rPr lang="en-US" sz="1400" smtClean="0">
                <a:latin typeface="Arial" pitchFamily="34" charset="0"/>
              </a:rPr>
              <a:t>Each ICMP messages is at least 8 bytes long</a:t>
            </a:r>
            <a:endParaRPr lang="en-US" sz="1400" smtClean="0">
              <a:solidFill>
                <a:srgbClr val="0000FF"/>
              </a:solidFill>
              <a:latin typeface="Arial" pitchFamily="34" charset="0"/>
            </a:endParaRPr>
          </a:p>
          <a:p>
            <a:endParaRPr lang="en-US" sz="1600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676400" y="1447800"/>
          <a:ext cx="67056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7738872" imgH="1716024" progId="Visio.Drawing.6">
                  <p:embed/>
                </p:oleObj>
              </mc:Choice>
              <mc:Fallback>
                <p:oleObj name="Visio" r:id="rId4" imgW="7738872" imgH="1716024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6705600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ICMP Query message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tabLst>
                <a:tab pos="2063750" algn="l"/>
                <a:tab pos="3651250" algn="l"/>
                <a:tab pos="5661025" algn="l"/>
              </a:tabLst>
            </a:pPr>
            <a:r>
              <a:rPr lang="en-US" smtClean="0">
                <a:solidFill>
                  <a:srgbClr val="0000FF"/>
                </a:solidFill>
              </a:rPr>
              <a:t> 	</a:t>
            </a:r>
          </a:p>
        </p:txBody>
      </p:sp>
      <p:sp>
        <p:nvSpPr>
          <p:cNvPr id="20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63B3FC-621B-4374-91C7-9F450D06C1FE}" type="slidenum">
              <a:rPr lang="en-US" smtClean="0">
                <a:cs typeface="Arial" pitchFamily="34" charset="0"/>
              </a:rPr>
              <a:pPr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295400" y="3810000"/>
            <a:ext cx="7543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marL="342900" indent="-342900">
              <a:spcBef>
                <a:spcPct val="20000"/>
              </a:spcBef>
              <a:tabLst>
                <a:tab pos="5661025" algn="l"/>
              </a:tabLst>
            </a:pPr>
            <a:r>
              <a:rPr lang="en-US" b="1"/>
              <a:t>ICMP query: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5661025" algn="l"/>
              </a:tabLst>
            </a:pPr>
            <a:r>
              <a:rPr lang="en-US">
                <a:solidFill>
                  <a:srgbClr val="FF0000"/>
                </a:solidFill>
              </a:rPr>
              <a:t>Request</a:t>
            </a:r>
            <a:r>
              <a:rPr lang="en-US"/>
              <a:t> sent by host to a router or host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5661025" algn="l"/>
              </a:tabLst>
            </a:pPr>
            <a:r>
              <a:rPr lang="en-US">
                <a:solidFill>
                  <a:srgbClr val="FF0000"/>
                </a:solidFill>
              </a:rPr>
              <a:t>Reply</a:t>
            </a:r>
            <a:r>
              <a:rPr lang="en-US"/>
              <a:t> sent back to querying host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1295400"/>
          <a:ext cx="982980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8839200" imgH="1987296" progId="Visio.Drawing.6">
                  <p:embed/>
                </p:oleObj>
              </mc:Choice>
              <mc:Fallback>
                <p:oleObj name="Visio" r:id="rId4" imgW="8839200" imgH="1987296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9829800" cy="220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IP Address Format</a:t>
            </a: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IPv4 addresses are usually displayed in dotted decimal notation</a:t>
            </a:r>
          </a:p>
          <a:p>
            <a:pPr lvl="1"/>
            <a:r>
              <a:rPr lang="en-US" smtClean="0"/>
              <a:t>Each byte represented by decimal value</a:t>
            </a:r>
          </a:p>
          <a:p>
            <a:pPr lvl="1"/>
            <a:r>
              <a:rPr lang="en-US" smtClean="0"/>
              <a:t>Bytes are separated by a period</a:t>
            </a:r>
          </a:p>
          <a:p>
            <a:pPr lvl="1"/>
            <a:r>
              <a:rPr lang="en-US" smtClean="0"/>
              <a:t>IP address 74.125.53.147 = 0x4A7D3593</a:t>
            </a:r>
          </a:p>
          <a:p>
            <a:r>
              <a:rPr lang="en-US" smtClean="0"/>
              <a:t>IP addresses are hierarchical</a:t>
            </a:r>
          </a:p>
          <a:p>
            <a:pPr lvl="1"/>
            <a:r>
              <a:rPr lang="en-US" smtClean="0"/>
              <a:t>Address is composed of a network ID and a host ID</a:t>
            </a:r>
          </a:p>
          <a:p>
            <a:pPr lvl="1"/>
            <a:r>
              <a:rPr lang="en-US" smtClean="0"/>
              <a:t>www.usc.edu: 74.125.53.147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5EDA3B-F7B9-4F13-89A9-42F0BFD06165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79E356-59B5-4448-8428-471020E6692B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Example of a Query: </a:t>
            </a:r>
            <a:br>
              <a:rPr lang="en-US" sz="2800"/>
            </a:br>
            <a:r>
              <a:rPr lang="en-US" sz="2800"/>
              <a:t>Echo Request and Reply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Ping’s are handled directly by the kernel</a:t>
            </a:r>
          </a:p>
          <a:p>
            <a:r>
              <a:rPr lang="en-US" sz="2400" smtClean="0"/>
              <a:t>Each Ping is translated into an </a:t>
            </a:r>
            <a:r>
              <a:rPr lang="en-US" sz="2400" smtClean="0">
                <a:solidFill>
                  <a:srgbClr val="FF00FF"/>
                </a:solidFill>
              </a:rPr>
              <a:t>ICMP Echo Request</a:t>
            </a:r>
          </a:p>
          <a:p>
            <a:r>
              <a:rPr lang="en-US" sz="2400" smtClean="0"/>
              <a:t>The Ping’ed host responds with an </a:t>
            </a:r>
            <a:r>
              <a:rPr lang="en-US" sz="2400" smtClean="0">
                <a:solidFill>
                  <a:srgbClr val="FF00FF"/>
                </a:solidFill>
              </a:rPr>
              <a:t>ICMP Echo Reply</a:t>
            </a:r>
            <a:endParaRPr lang="en-US" sz="2400" smtClean="0">
              <a:sym typeface="Math3"/>
            </a:endParaRPr>
          </a:p>
          <a:p>
            <a:pPr lvl="3"/>
            <a:endParaRPr lang="en-US" sz="1600" smtClean="0">
              <a:sym typeface="Math3"/>
            </a:endParaRP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A2DC6E-94CD-434A-8598-84FFE0CD21A8}" type="slidenum">
              <a:rPr lang="en-US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2362200" y="3352800"/>
            <a:ext cx="990600" cy="1752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/>
          <a:p>
            <a:pPr algn="ctr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Host</a:t>
            </a:r>
            <a:br>
              <a:rPr lang="en-US" sz="1600" b="1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</a:br>
            <a:r>
              <a:rPr lang="en-US" sz="1600" b="1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or </a:t>
            </a:r>
            <a:br>
              <a:rPr lang="en-US" sz="1600" b="1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</a:br>
            <a:r>
              <a:rPr lang="en-US" sz="1600" b="1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Router</a:t>
            </a:r>
            <a:r>
              <a:rPr lang="en-US" sz="1400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352800" y="3581400"/>
            <a:ext cx="3276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 rot="402346">
            <a:off x="3748088" y="3495675"/>
            <a:ext cx="25892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1600" b="1" i="1">
                <a:solidFill>
                  <a:srgbClr val="FF0000"/>
                </a:solidFill>
                <a:latin typeface="Courier New" pitchFamily="49" charset="0"/>
              </a:rPr>
              <a:t>ICMP ECHO REQUEST</a:t>
            </a:r>
            <a:endParaRPr lang="en-US" sz="2000" i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6705600" y="3352800"/>
            <a:ext cx="990600" cy="18288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/>
          <a:p>
            <a:pPr algn="ctr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Host </a:t>
            </a:r>
            <a:br>
              <a:rPr lang="en-US" sz="1600" b="1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</a:br>
            <a:r>
              <a:rPr lang="en-US" sz="1600" b="1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or </a:t>
            </a:r>
            <a:br>
              <a:rPr lang="en-US" sz="1600" b="1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</a:br>
            <a:r>
              <a:rPr lang="en-US" sz="1600" b="1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router </a:t>
            </a:r>
            <a:endParaRPr lang="en-US" sz="1400" i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 flipV="1">
            <a:off x="3352800" y="4114800"/>
            <a:ext cx="3276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 rot="-871588">
            <a:off x="3962400" y="4537075"/>
            <a:ext cx="22510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1600" b="1" i="1">
                <a:solidFill>
                  <a:srgbClr val="FF0000"/>
                </a:solidFill>
                <a:latin typeface="Courier New" pitchFamily="49" charset="0"/>
              </a:rPr>
              <a:t>ICMP ECHO REPLY</a:t>
            </a:r>
            <a:endParaRPr lang="en-US" sz="2000" i="1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Example of a Query: </a:t>
            </a:r>
            <a:br>
              <a:rPr lang="en-US"/>
            </a:br>
            <a:r>
              <a:rPr lang="en-US"/>
              <a:t>ICMP Timestamp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4191000" cy="2286000"/>
          </a:xfrm>
        </p:spPr>
        <p:txBody>
          <a:bodyPr/>
          <a:lstStyle/>
          <a:p>
            <a:pPr>
              <a:tabLst>
                <a:tab pos="1828800" algn="l"/>
                <a:tab pos="3543300" algn="l"/>
                <a:tab pos="5661025" algn="l"/>
              </a:tabLst>
            </a:pPr>
            <a:r>
              <a:rPr lang="en-US" sz="1600" smtClean="0"/>
              <a:t>A system (host or router) asks another system for the current time. </a:t>
            </a:r>
          </a:p>
          <a:p>
            <a:pPr>
              <a:tabLst>
                <a:tab pos="1828800" algn="l"/>
                <a:tab pos="3543300" algn="l"/>
                <a:tab pos="5661025" algn="l"/>
              </a:tabLst>
            </a:pPr>
            <a:r>
              <a:rPr lang="en-US" sz="1600" smtClean="0"/>
              <a:t>Time is measured in milliseconds after midnight UTC (Universal Coordinated Time) of the current day </a:t>
            </a:r>
          </a:p>
          <a:p>
            <a:pPr>
              <a:tabLst>
                <a:tab pos="1828800" algn="l"/>
                <a:tab pos="3543300" algn="l"/>
                <a:tab pos="5661025" algn="l"/>
              </a:tabLst>
            </a:pPr>
            <a:r>
              <a:rPr lang="en-US" sz="1600" smtClean="0"/>
              <a:t>Sender sends a </a:t>
            </a:r>
            <a:r>
              <a:rPr lang="en-US" sz="1600" smtClean="0">
                <a:solidFill>
                  <a:srgbClr val="FF0000"/>
                </a:solidFill>
              </a:rPr>
              <a:t>request</a:t>
            </a:r>
            <a:r>
              <a:rPr lang="en-US" sz="1600" smtClean="0"/>
              <a:t>, receiver responds with </a:t>
            </a:r>
            <a:r>
              <a:rPr lang="en-US" sz="1600" smtClean="0">
                <a:solidFill>
                  <a:srgbClr val="FF0000"/>
                </a:solidFill>
              </a:rPr>
              <a:t>reply</a:t>
            </a:r>
            <a:r>
              <a:rPr lang="en-US" sz="1600" smtClean="0"/>
              <a:t>	      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D71C73-2D44-44F9-BC97-FA15FBF55E12}" type="slidenum">
              <a:rPr lang="en-US" smtClean="0">
                <a:cs typeface="Arial" pitchFamily="34" charset="0"/>
              </a:rPr>
              <a:pPr/>
              <a:t>31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381000" y="42672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00200" y="4025900"/>
          <a:ext cx="754380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4" imgW="8758800" imgH="2446560" progId="Visio.Drawing.4">
                  <p:embed/>
                </p:oleObj>
              </mc:Choice>
              <mc:Fallback>
                <p:oleObj name="VISIO" r:id="rId4" imgW="8758800" imgH="2446560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25900"/>
                        <a:ext cx="754380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5334000" y="1981200"/>
            <a:ext cx="990600" cy="4651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/>
          <a:p>
            <a:pPr algn="ctr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sz="1200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Sender 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7848600" y="2514600"/>
            <a:ext cx="990600" cy="4651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/>
          <a:p>
            <a:pPr algn="ctr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sz="1200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Receiver</a:t>
            </a:r>
          </a:p>
        </p:txBody>
      </p:sp>
      <p:sp>
        <p:nvSpPr>
          <p:cNvPr id="3081" name="Line 8"/>
          <p:cNvSpPr>
            <a:spLocks noChangeShapeType="1"/>
          </p:cNvSpPr>
          <p:nvPr/>
        </p:nvSpPr>
        <p:spPr bwMode="auto">
          <a:xfrm>
            <a:off x="6400800" y="2209800"/>
            <a:ext cx="121920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3082" name="Line 9"/>
          <p:cNvSpPr>
            <a:spLocks noChangeShapeType="1"/>
          </p:cNvSpPr>
          <p:nvPr/>
        </p:nvSpPr>
        <p:spPr bwMode="auto">
          <a:xfrm flipV="1">
            <a:off x="6324600" y="2895600"/>
            <a:ext cx="137160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6705600" y="1905000"/>
            <a:ext cx="1141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1400" b="1" i="1">
                <a:solidFill>
                  <a:srgbClr val="FF0000"/>
                </a:solidFill>
                <a:latin typeface="Courier New" pitchFamily="49" charset="0"/>
              </a:rPr>
              <a:t>Timestamp</a:t>
            </a:r>
            <a:br>
              <a:rPr lang="en-US" sz="1400" b="1" i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1400" b="1" i="1">
                <a:solidFill>
                  <a:srgbClr val="FF0000"/>
                </a:solidFill>
                <a:latin typeface="Courier New" pitchFamily="49" charset="0"/>
              </a:rPr>
              <a:t>Request</a:t>
            </a:r>
            <a:endParaRPr lang="en-US" i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6858000" y="3124200"/>
            <a:ext cx="11414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1400" b="1" i="1">
                <a:solidFill>
                  <a:srgbClr val="FF0000"/>
                </a:solidFill>
                <a:latin typeface="Courier New" pitchFamily="49" charset="0"/>
              </a:rPr>
              <a:t>Timestamp</a:t>
            </a:r>
            <a:br>
              <a:rPr lang="en-US" sz="1400" b="1" i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1400" b="1" i="1">
                <a:solidFill>
                  <a:srgbClr val="FF0000"/>
                </a:solidFill>
                <a:latin typeface="Courier New" pitchFamily="49" charset="0"/>
              </a:rPr>
              <a:t>Reply</a:t>
            </a:r>
            <a:endParaRPr lang="en-US" i="1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ICMP Error message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7499350" cy="1981200"/>
          </a:xfrm>
        </p:spPr>
        <p:txBody>
          <a:bodyPr/>
          <a:lstStyle/>
          <a:p>
            <a:pPr>
              <a:buFontTx/>
              <a:buNone/>
              <a:tabLst>
                <a:tab pos="2063750" algn="l"/>
                <a:tab pos="3651250" algn="l"/>
                <a:tab pos="5661025" algn="l"/>
              </a:tabLst>
            </a:pPr>
            <a:r>
              <a:rPr lang="en-US" smtClean="0">
                <a:solidFill>
                  <a:srgbClr val="0000FF"/>
                </a:solidFill>
              </a:rPr>
              <a:t> 	</a:t>
            </a:r>
          </a:p>
        </p:txBody>
      </p:sp>
      <p:sp>
        <p:nvSpPr>
          <p:cNvPr id="410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09AEB9-0B75-4EB4-9611-15610D2544EB}" type="slidenum">
              <a:rPr lang="en-US" smtClean="0">
                <a:cs typeface="Arial" pitchFamily="34" charset="0"/>
              </a:rPr>
              <a:pPr/>
              <a:t>32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1295400" y="5105400"/>
            <a:ext cx="754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/>
          <a:lstStyle/>
          <a:p>
            <a:pPr marL="342900" indent="-342900">
              <a:spcBef>
                <a:spcPct val="20000"/>
              </a:spcBef>
              <a:buFontTx/>
              <a:buChar char="•"/>
              <a:tabLst>
                <a:tab pos="5661025" algn="l"/>
              </a:tabLst>
            </a:pPr>
            <a:r>
              <a:rPr lang="en-US" b="1"/>
              <a:t>ICMP error messages report error conditions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tabLst>
                <a:tab pos="5661025" algn="l"/>
              </a:tabLst>
            </a:pPr>
            <a:r>
              <a:rPr lang="en-US" sz="1400" b="1"/>
              <a:t>ICMP error messages include the complete IP header and the first 8 bytes of the payload (typically: UDP, TCP)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5661025" algn="l"/>
              </a:tabLst>
            </a:pPr>
            <a:r>
              <a:rPr lang="en-US" b="1"/>
              <a:t>Typically sent when a datagram is discarded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5661025" algn="l"/>
              </a:tabLst>
            </a:pPr>
            <a:r>
              <a:rPr lang="en-US" b="1"/>
              <a:t>Error is often passed from ICMP to the apps</a:t>
            </a:r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86000" y="1295400"/>
          <a:ext cx="54864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4" imgW="8839200" imgH="1987296" progId="Visio.Drawing.6">
                  <p:embed/>
                </p:oleObj>
              </mc:Choice>
              <mc:Fallback>
                <p:oleObj name="Visio" r:id="rId4" imgW="8839200" imgH="1987296" progId="Visio.Drawing.6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95400"/>
                        <a:ext cx="5486400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524000" y="2438400"/>
          <a:ext cx="6858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6" imgW="8396683" imgH="3745698" progId="Visio.Drawing.6">
                  <p:embed/>
                </p:oleObj>
              </mc:Choice>
              <mc:Fallback>
                <p:oleObj name="Visio" r:id="rId6" imgW="8396683" imgH="3745698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68580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41F75DB8-474D-4823-9588-5D1169EA15AE}" type="slidenum">
              <a:rPr lang="en-US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en-US">
              <a:solidFill>
                <a:schemeClr val="bg2">
                  <a:shade val="50000"/>
                  <a:satMod val="20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Example: ICMP Port Unreachable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543800" cy="1447800"/>
          </a:xfrm>
        </p:spPr>
        <p:txBody>
          <a:bodyPr/>
          <a:lstStyle/>
          <a:p>
            <a:pPr indent="-285750">
              <a:tabLst>
                <a:tab pos="1828800" algn="l"/>
                <a:tab pos="5661025" algn="l"/>
              </a:tabLst>
            </a:pPr>
            <a:r>
              <a:rPr lang="en-US" sz="2000" smtClean="0"/>
              <a:t>RFC 792: If, in the destination host, the IP module cannot deliver the datagram because the indicated protocol module or process port is not active, the destination host may send a destination unreachable message to the source host.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2133600" y="3429000"/>
            <a:ext cx="990600" cy="1752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/>
          <a:p>
            <a:pPr algn="ctr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sz="1400" b="1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Client</a:t>
            </a:r>
            <a:r>
              <a:rPr lang="en-US" sz="1200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</a:p>
        </p:txBody>
      </p:sp>
      <p:sp>
        <p:nvSpPr>
          <p:cNvPr id="47110" name="Line 5"/>
          <p:cNvSpPr>
            <a:spLocks noChangeShapeType="1"/>
          </p:cNvSpPr>
          <p:nvPr/>
        </p:nvSpPr>
        <p:spPr bwMode="auto">
          <a:xfrm>
            <a:off x="3124200" y="3657600"/>
            <a:ext cx="3276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 rot="403721">
            <a:off x="4059238" y="3201988"/>
            <a:ext cx="19923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1400" b="1" i="1">
                <a:solidFill>
                  <a:srgbClr val="FF0000"/>
                </a:solidFill>
                <a:latin typeface="Courier New" pitchFamily="49" charset="0"/>
              </a:rPr>
              <a:t>Request a service</a:t>
            </a:r>
            <a:br>
              <a:rPr lang="en-US" sz="1400" b="1" i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1400" b="1" i="1">
                <a:solidFill>
                  <a:srgbClr val="FF0000"/>
                </a:solidFill>
                <a:latin typeface="Courier New" pitchFamily="49" charset="0"/>
              </a:rPr>
              <a:t>at a port 80</a:t>
            </a:r>
            <a:endParaRPr lang="en-US" i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6477000" y="3429000"/>
            <a:ext cx="990600" cy="1828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lIns="91433" tIns="45717" rIns="91433" bIns="45717" anchor="ctr"/>
          <a:lstStyle/>
          <a:p>
            <a:pPr algn="ctr">
              <a:spcBef>
                <a:spcPts val="1000"/>
              </a:spcBef>
              <a:spcAft>
                <a:spcPts val="1000"/>
              </a:spcAft>
              <a:defRPr/>
            </a:pPr>
            <a:r>
              <a:rPr lang="en-US" sz="1400" b="1" i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Server </a:t>
            </a:r>
            <a:endParaRPr lang="en-US" sz="1200" i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7543800" y="3429000"/>
            <a:ext cx="1371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1400" b="1" i="1">
                <a:solidFill>
                  <a:srgbClr val="FF0000"/>
                </a:solidFill>
                <a:latin typeface="Courier New" pitchFamily="49" charset="0"/>
              </a:rPr>
              <a:t>No process is waiting at port 80</a:t>
            </a:r>
            <a:endParaRPr lang="en-US" i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 flipV="1">
            <a:off x="3124200" y="4191000"/>
            <a:ext cx="3276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47115" name="Rectangle 10"/>
          <p:cNvSpPr>
            <a:spLocks noChangeArrowheads="1"/>
          </p:cNvSpPr>
          <p:nvPr/>
        </p:nvSpPr>
        <p:spPr bwMode="auto">
          <a:xfrm rot="-917388">
            <a:off x="4419600" y="4724400"/>
            <a:ext cx="685800" cy="228600"/>
          </a:xfrm>
          <a:prstGeom prst="rect">
            <a:avLst/>
          </a:prstGeom>
          <a:solidFill>
            <a:srgbClr val="FF66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47116" name="Line 11"/>
          <p:cNvSpPr>
            <a:spLocks noChangeShapeType="1"/>
          </p:cNvSpPr>
          <p:nvPr/>
        </p:nvSpPr>
        <p:spPr bwMode="auto">
          <a:xfrm rot="20636366" flipH="1">
            <a:off x="3962400" y="4953000"/>
            <a:ext cx="381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1433" tIns="45717" rIns="91433" bIns="45717" anchor="ctr"/>
          <a:lstStyle/>
          <a:p>
            <a:endParaRPr lang="en-US"/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 rot="-987608">
            <a:off x="4419600" y="4724400"/>
            <a:ext cx="19923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7" rIns="91433" bIns="45717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1400" b="1" i="1">
                <a:solidFill>
                  <a:srgbClr val="FF0000"/>
                </a:solidFill>
                <a:latin typeface="Courier New" pitchFamily="49" charset="0"/>
              </a:rPr>
              <a:t>Port </a:t>
            </a:r>
            <a:br>
              <a:rPr lang="en-US" sz="1400" b="1" i="1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1400" b="1" i="1">
                <a:solidFill>
                  <a:srgbClr val="FF0000"/>
                </a:solidFill>
                <a:latin typeface="Courier New" pitchFamily="49" charset="0"/>
              </a:rPr>
              <a:t>Unreachable</a:t>
            </a:r>
            <a:endParaRPr lang="en-US" i="1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Frequent ICMP Error message</a:t>
            </a:r>
          </a:p>
        </p:txBody>
      </p:sp>
      <p:graphicFrame>
        <p:nvGraphicFramePr>
          <p:cNvPr id="191683" name="Group 195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1" cy="4236720"/>
        </p:xfrm>
        <a:graphic>
          <a:graphicData uri="http://schemas.openxmlformats.org/drawingml/2006/table">
            <a:tbl>
              <a:tblPr/>
              <a:tblGrid>
                <a:gridCol w="660442"/>
                <a:gridCol w="854864"/>
                <a:gridCol w="1353534"/>
                <a:gridCol w="4630511"/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661025" algn="l"/>
                        </a:tabLst>
                      </a:pP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0–15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 unreachable</a:t>
                      </a: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Notification that an IP datagram could not be forwarded and was dropped. The code field contains an explanation.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755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0–3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Redirect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Informs about an alternative route for the datagram and should result in a routing table update. The code field explains the reason for the route change. 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0, 1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 exceeded</a:t>
                      </a: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Sent when the TTL field has reached zero (Code 0) or when there is a timeout for the reassembly of segments (Code 1) 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0, 1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Parameter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problem</a:t>
                      </a: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Sent when the IP header is invalid (Code 0) or when an IP header option is missing (Code 1)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5486" marR="854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C9BE40-08F4-407A-AD03-E9E571B27945}" type="slidenum">
              <a:rPr lang="en-US" smtClean="0">
                <a:cs typeface="Arial" pitchFamily="34" charset="0"/>
              </a:rPr>
              <a:pPr/>
              <a:t>34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64" name="Rectangle 4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65" name="Rectangle 6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66" name="Rectangle 7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67" name="Rectangle 8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Some subtypes of the “Destination Unreachable”</a:t>
            </a:r>
          </a:p>
        </p:txBody>
      </p:sp>
      <p:graphicFrame>
        <p:nvGraphicFramePr>
          <p:cNvPr id="194848" name="Group 288"/>
          <p:cNvGraphicFramePr>
            <a:graphicFrameLocks noGrp="1"/>
          </p:cNvGraphicFramePr>
          <p:nvPr>
            <p:ph idx="1"/>
          </p:nvPr>
        </p:nvGraphicFramePr>
        <p:xfrm>
          <a:off x="1435100" y="1722438"/>
          <a:ext cx="7099300" cy="3840480"/>
        </p:xfrm>
        <a:graphic>
          <a:graphicData uri="http://schemas.openxmlformats.org/drawingml/2006/table">
            <a:tbl>
              <a:tblPr/>
              <a:tblGrid>
                <a:gridCol w="767492"/>
                <a:gridCol w="1534984"/>
                <a:gridCol w="4796824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Reason for Sending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Network Unreachable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routing table entry is available for the destination network.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Host Unreachable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Destination host should be directly reachable, but does not respond to ARP Requests.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Protocol Unreachable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protocol in the protocol field of the IP header is not supported at the destination.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Port Unreachable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transport protocol at the destination host cannot  pass the datagram to an application. </a:t>
                      </a: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Fragmentation Needed 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DF Bit Set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486400" algn="r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IP datagram must be fragmented, but the DF bit in the IP header is set.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1074" marR="81074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416A69-E64B-40D6-833E-84E28C153740}" type="slidenum">
              <a:rPr lang="en-US" smtClean="0">
                <a:cs typeface="Arial" pitchFamily="34" charset="0"/>
              </a:rPr>
              <a:pPr/>
              <a:t>35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9186" name="Rectangle 4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87" name="Rectangle 5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88" name="Rectangle 6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89" name="Rectangle 7"/>
          <p:cNvSpPr>
            <a:spLocks noChangeArrowheads="1"/>
          </p:cNvSpPr>
          <p:nvPr/>
        </p:nvSpPr>
        <p:spPr bwMode="auto">
          <a:xfrm>
            <a:off x="0" y="2286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Laboratory </a:t>
            </a:r>
            <a:r>
              <a:rPr lang="en-US" dirty="0" smtClean="0"/>
              <a:t>6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smtClean="0"/>
              <a:t>IP </a:t>
            </a:r>
            <a:r>
              <a:rPr lang="en-US" dirty="0" smtClean="0"/>
              <a:t>Routing</a:t>
            </a:r>
          </a:p>
          <a:p>
            <a:r>
              <a:rPr lang="en-US" dirty="0" smtClean="0"/>
              <a:t>Individual Assignment</a:t>
            </a:r>
          </a:p>
          <a:p>
            <a:r>
              <a:rPr lang="en-US" dirty="0" smtClean="0"/>
              <a:t>Requires up to10 nodes!  </a:t>
            </a:r>
          </a:p>
          <a:p>
            <a:r>
              <a:rPr lang="en-US" dirty="0" smtClean="0"/>
              <a:t>Start on it right away!</a:t>
            </a:r>
          </a:p>
          <a:p>
            <a:r>
              <a:rPr lang="en-US" dirty="0" smtClean="0"/>
              <a:t>Swap out as soon as you are done!</a:t>
            </a:r>
            <a:endParaRPr lang="en-US" dirty="0" smtClean="0"/>
          </a:p>
          <a:p>
            <a:r>
              <a:rPr lang="en-US" dirty="0" smtClean="0"/>
              <a:t>Running </a:t>
            </a:r>
            <a:r>
              <a:rPr lang="en-US" dirty="0" err="1" smtClean="0"/>
              <a:t>Quagga</a:t>
            </a:r>
            <a:r>
              <a:rPr lang="en-US" dirty="0" smtClean="0"/>
              <a:t> IP Router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prep </a:t>
            </a:r>
            <a:r>
              <a:rPr lang="en-US" dirty="0" smtClean="0"/>
              <a:t>for making your own IP Router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3D352E-4949-4582-9BEC-E3B61D39B6A0}" type="datetime1">
              <a:rPr lang="en-US" smtClean="0"/>
              <a:pPr>
                <a:defRPr/>
              </a:pPr>
              <a:t>9/25/2012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46D70-6E3D-4879-9181-C8250C2BD38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12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Next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Next Lecture</a:t>
            </a:r>
          </a:p>
          <a:p>
            <a:pPr lvl="1" eaLnBrk="1" hangingPunct="1">
              <a:defRPr/>
            </a:pPr>
            <a:r>
              <a:rPr lang="en-US" sz="2400" dirty="0" smtClean="0"/>
              <a:t>Lecture 10: Programmable Network Interfaces</a:t>
            </a:r>
          </a:p>
          <a:p>
            <a:pPr eaLnBrk="1" hangingPunct="1">
              <a:defRPr/>
            </a:pPr>
            <a:r>
              <a:rPr lang="en-US" sz="2800" dirty="0" smtClean="0"/>
              <a:t>Laboratory</a:t>
            </a:r>
          </a:p>
          <a:p>
            <a:pPr lvl="1" eaLnBrk="1" hangingPunct="1">
              <a:defRPr/>
            </a:pPr>
            <a:r>
              <a:rPr lang="en-US" sz="2400" dirty="0" smtClean="0"/>
              <a:t>Lab 5: (Individual) Deploying </a:t>
            </a:r>
            <a:r>
              <a:rPr lang="en-US" sz="2400" dirty="0" err="1" smtClean="0"/>
              <a:t>Quagga</a:t>
            </a:r>
            <a:r>
              <a:rPr lang="en-US" sz="2400" dirty="0" smtClean="0"/>
              <a:t> </a:t>
            </a:r>
            <a:r>
              <a:rPr lang="en-US" sz="2400" dirty="0" smtClean="0"/>
              <a:t>Router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800" dirty="0" smtClean="0"/>
              <a:t>Reading Assignment</a:t>
            </a:r>
          </a:p>
          <a:p>
            <a:pPr lvl="1" indent="-282575" eaLnBrk="1" hangingPunct="1">
              <a:defRPr/>
            </a:pPr>
            <a:r>
              <a:rPr lang="en-US" sz="2400" dirty="0"/>
              <a:t>DETER team, "</a:t>
            </a:r>
            <a:r>
              <a:rPr lang="en-US" sz="2400" dirty="0">
                <a:hlinkClick r:id="rId3"/>
              </a:rPr>
              <a:t>Cyber defense technology networking and evaluation</a:t>
            </a:r>
            <a:r>
              <a:rPr lang="en-US" sz="2400" dirty="0"/>
              <a:t>", In Communications of the ACM, Special issue on Emerging Technologies for Homeland Security, Vol. 47, Issue 3, </a:t>
            </a:r>
            <a:r>
              <a:rPr lang="en-US" sz="2400" dirty="0" err="1"/>
              <a:t>pp</a:t>
            </a:r>
            <a:r>
              <a:rPr lang="en-US" sz="2400" dirty="0"/>
              <a:t> 58-61, March </a:t>
            </a:r>
            <a:r>
              <a:rPr lang="en-US" sz="2400" dirty="0" smtClean="0"/>
              <a:t>2004.</a:t>
            </a:r>
            <a:endParaRPr lang="en-US" sz="3200" dirty="0" smtClean="0"/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1A01DE-E6EA-48CB-80F5-DDA3A239635D}" type="slidenum">
              <a:rPr lang="en-US" smtClean="0">
                <a:cs typeface="Arial" pitchFamily="34" charset="0"/>
              </a:rPr>
              <a:pPr/>
              <a:t>37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018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C1D769-F907-4123-8E09-0C52181A8939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Internetworking and Dist.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IP Address Structure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IPv4 Address space divided into classes:</a:t>
            </a:r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>
              <a:buFont typeface="Wingdings 2" pitchFamily="18" charset="2"/>
              <a:buNone/>
            </a:pPr>
            <a:endParaRPr lang="en-US" sz="2800" smtClean="0"/>
          </a:p>
          <a:p>
            <a:r>
              <a:rPr lang="en-US" sz="2800" smtClean="0"/>
              <a:t>Special IP addresses</a:t>
            </a:r>
          </a:p>
          <a:p>
            <a:pPr lvl="1"/>
            <a:r>
              <a:rPr lang="en-US" sz="2400" smtClean="0"/>
              <a:t>Loop-back address: 127.0.0.1</a:t>
            </a:r>
          </a:p>
          <a:p>
            <a:pPr lvl="1"/>
            <a:r>
              <a:rPr lang="en-US" sz="2400" smtClean="0"/>
              <a:t>Unrouted (private) IP addresses:</a:t>
            </a:r>
          </a:p>
          <a:p>
            <a:pPr lvl="2"/>
            <a:r>
              <a:rPr lang="en-US" sz="2000" smtClean="0"/>
              <a:t>10.0.0.0 – 10.255.255.255</a:t>
            </a:r>
          </a:p>
          <a:p>
            <a:pPr lvl="2"/>
            <a:r>
              <a:rPr lang="en-US" sz="2000" smtClean="0"/>
              <a:t>172.16.0.0 – 172.31.255.255</a:t>
            </a:r>
          </a:p>
          <a:p>
            <a:pPr lvl="2"/>
            <a:r>
              <a:rPr lang="en-US" sz="2000" smtClean="0"/>
              <a:t>192.168.0.0 – 192.168.255.255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352A0-895A-4B0D-A52C-745869C388DB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Internetworking and Dist. Systems</a:t>
            </a:r>
            <a:endParaRPr lang="en-US" dirty="0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D0DC24-C27A-4EA3-8E80-17EA1C74F971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905000"/>
            <a:ext cx="3962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6"/>
          <p:cNvGraphicFramePr>
            <a:graphicFrameLocks noGrp="1"/>
          </p:cNvGraphicFramePr>
          <p:nvPr/>
        </p:nvGraphicFramePr>
        <p:xfrm>
          <a:off x="5410200" y="2057400"/>
          <a:ext cx="3429000" cy="1645920"/>
        </p:xfrm>
        <a:graphic>
          <a:graphicData uri="http://schemas.openxmlformats.org/drawingml/2006/table">
            <a:tbl>
              <a:tblPr/>
              <a:tblGrid>
                <a:gridCol w="639763"/>
                <a:gridCol w="1323975"/>
                <a:gridCol w="1465262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Start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Finish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0.0.0.0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127.255.255.255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128.0.0.0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191.255.255.255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192.0.0.0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223.255.255.255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224.0.0.0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239.255.255.255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240.0.0.0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itchFamily="34" charset="0"/>
                          <a:cs typeface="Arial" pitchFamily="34" charset="0"/>
                        </a:rPr>
                        <a:t>255.255.255.255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Routing using Classes</a:t>
            </a:r>
          </a:p>
          <a:p>
            <a:pPr lvl="1"/>
            <a:r>
              <a:rPr lang="en-US" sz="2000" smtClean="0"/>
              <a:t>Internet router only using network IDs</a:t>
            </a:r>
          </a:p>
          <a:p>
            <a:pPr lvl="1"/>
            <a:r>
              <a:rPr lang="en-US" sz="2000" smtClean="0"/>
              <a:t>Organization can route based on host IDs</a:t>
            </a:r>
          </a:p>
          <a:p>
            <a:r>
              <a:rPr lang="en-US" sz="2400" smtClean="0"/>
              <a:t>Address classes were too “rigid”</a:t>
            </a:r>
          </a:p>
          <a:p>
            <a:pPr lvl="1"/>
            <a:r>
              <a:rPr lang="en-US" sz="2000" smtClean="0"/>
              <a:t>Class C is too small and Class B is too big in many situations</a:t>
            </a:r>
          </a:p>
          <a:p>
            <a:pPr lvl="1"/>
            <a:r>
              <a:rPr lang="en-US" sz="2000" smtClean="0"/>
              <a:t>Inefficient use of address space and a shortage of addresses</a:t>
            </a:r>
          </a:p>
          <a:p>
            <a:pPr lvl="1"/>
            <a:r>
              <a:rPr lang="en-US" sz="2000" smtClean="0"/>
              <a:t>Not enough Class B networks</a:t>
            </a:r>
            <a:endParaRPr lang="en-US" sz="1800" smtClean="0"/>
          </a:p>
          <a:p>
            <a:pPr lvl="2"/>
            <a:r>
              <a:rPr lang="en-US" sz="1600" smtClean="0"/>
              <a:t>In case they grew to more than 255 hosts</a:t>
            </a:r>
          </a:p>
          <a:p>
            <a:pPr lvl="2"/>
            <a:r>
              <a:rPr lang="en-US" sz="1600" smtClean="0"/>
              <a:t>But there are only about 16,000 Class B network IDs</a:t>
            </a:r>
          </a:p>
          <a:p>
            <a:pPr lvl="1"/>
            <a:r>
              <a:rPr lang="en-US" sz="2000" smtClean="0"/>
              <a:t>Larger organizations wanted many Class C networks</a:t>
            </a:r>
          </a:p>
          <a:p>
            <a:pPr lvl="2"/>
            <a:r>
              <a:rPr lang="en-US" sz="1600" smtClean="0"/>
              <a:t>Separate network ID for each router link</a:t>
            </a:r>
          </a:p>
          <a:p>
            <a:r>
              <a:rPr lang="en-US" sz="2400" smtClean="0"/>
              <a:t>Router in the Internet had to know every network ID</a:t>
            </a:r>
          </a:p>
          <a:p>
            <a:pPr lvl="1"/>
            <a:r>
              <a:rPr lang="en-US" sz="2000" smtClean="0"/>
              <a:t>Leads to large address tables in every router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005227-C0C6-4F2F-9312-DAFC41571CA4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24E840-A907-4749-A99B-92FE0325EA4C}" type="slidenum">
              <a:rPr lang="en-US" smtClean="0">
                <a:cs typeface="Arial" pitchFamily="34" charset="0"/>
              </a:rPr>
              <a:pPr/>
              <a:t>5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2514600"/>
          </a:xfrm>
        </p:spPr>
        <p:txBody>
          <a:bodyPr/>
          <a:lstStyle/>
          <a:p>
            <a:r>
              <a:rPr lang="en-US" sz="2800" smtClean="0"/>
              <a:t>Divide the network within an organization</a:t>
            </a:r>
          </a:p>
          <a:p>
            <a:pPr lvl="1"/>
            <a:r>
              <a:rPr lang="en-US" sz="2400" smtClean="0"/>
              <a:t>Class network as a collection of smaller networks</a:t>
            </a:r>
          </a:p>
          <a:p>
            <a:pPr lvl="1"/>
            <a:r>
              <a:rPr lang="en-US" sz="2400" smtClean="0"/>
              <a:t>Size can be selected by the organization</a:t>
            </a:r>
          </a:p>
          <a:p>
            <a:r>
              <a:rPr lang="en-US" sz="2800" smtClean="0"/>
              <a:t>Internet routers don’t need subnet information</a:t>
            </a:r>
          </a:p>
          <a:p>
            <a:pPr lvl="1"/>
            <a:r>
              <a:rPr lang="en-US" sz="2400" smtClean="0"/>
              <a:t>Just route their traffic to the organization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FDA91B-4D60-4C0F-A9D0-112AF79D2F3D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63038A-40BB-45BA-875D-3ED57FF99904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235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810000"/>
            <a:ext cx="5181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6324600"/>
            <a:ext cx="7620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Subnetting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Can recursively subnet addresses down</a:t>
            </a:r>
          </a:p>
          <a:p>
            <a:pPr lvl="1"/>
            <a:r>
              <a:rPr lang="en-US" sz="1800" smtClean="0"/>
              <a:t>Minimum-sized subnet is 4 addresses</a:t>
            </a:r>
          </a:p>
          <a:p>
            <a:pPr lvl="1"/>
            <a:r>
              <a:rPr lang="en-US" sz="1800" smtClean="0"/>
              <a:t>i.e. 0 names the subnet,  3 is broadcast, 1-2 are hosts</a:t>
            </a:r>
          </a:p>
          <a:p>
            <a:r>
              <a:rPr lang="en-US" sz="2000" smtClean="0"/>
              <a:t>A.B.C.D/X</a:t>
            </a:r>
          </a:p>
          <a:p>
            <a:pPr lvl="1"/>
            <a:r>
              <a:rPr lang="en-US" sz="1800" smtClean="0"/>
              <a:t>IP address of the subnet (with 0’s in all host ID bits)</a:t>
            </a:r>
          </a:p>
          <a:p>
            <a:pPr lvl="1"/>
            <a:r>
              <a:rPr lang="en-US" sz="1800" smtClean="0"/>
              <a:t>X = number of bits in the subnet network address</a:t>
            </a:r>
          </a:p>
          <a:p>
            <a:r>
              <a:rPr lang="en-US" sz="2000" smtClean="0"/>
              <a:t>Examples:</a:t>
            </a:r>
          </a:p>
          <a:p>
            <a:pPr lvl="1"/>
            <a:r>
              <a:rPr lang="en-US" sz="1800" smtClean="0"/>
              <a:t>17.0.0.0/8 – Apple’s entire class A address space</a:t>
            </a:r>
          </a:p>
          <a:p>
            <a:pPr lvl="1"/>
            <a:r>
              <a:rPr lang="en-US" sz="1800" smtClean="0"/>
              <a:t>17.2.3.0/24 – A class C sized subnet in Apple’s </a:t>
            </a:r>
            <a:r>
              <a:rPr lang="en-US" sz="2000" smtClean="0"/>
              <a:t>network</a:t>
            </a:r>
          </a:p>
          <a:p>
            <a:r>
              <a:rPr lang="en-US" sz="2000" smtClean="0"/>
              <a:t>Alternatively represented by subnet IP and a bit mask (netmask)</a:t>
            </a:r>
          </a:p>
          <a:p>
            <a:pPr lvl="1"/>
            <a:r>
              <a:rPr lang="en-US" sz="1800" smtClean="0"/>
              <a:t>17.0.0.0/255.0.0.0</a:t>
            </a:r>
          </a:p>
          <a:p>
            <a:pPr lvl="1"/>
            <a:r>
              <a:rPr lang="en-US" sz="1800" smtClean="0"/>
              <a:t>17.2.3.0/255.255.255.0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A37591-38C6-4658-B977-B815CA4581A6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1263CB-2FBE-4703-8E17-A48CC21B5B45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Subnet Meaning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No physical meaning</a:t>
            </a:r>
          </a:p>
          <a:p>
            <a:pPr lvl="1"/>
            <a:r>
              <a:rPr lang="en-US" sz="2000" smtClean="0"/>
              <a:t>Although easier to keep track of if they do</a:t>
            </a:r>
          </a:p>
          <a:p>
            <a:pPr lvl="1"/>
            <a:r>
              <a:rPr lang="en-US" sz="2000" smtClean="0"/>
              <a:t>Good subnet assignment simplifies routing for internal routers</a:t>
            </a:r>
          </a:p>
          <a:p>
            <a:pPr lvl="2"/>
            <a:r>
              <a:rPr lang="en-US" sz="1600" smtClean="0"/>
              <a:t>All traffic for “building 1” goes through this port</a:t>
            </a:r>
          </a:p>
          <a:p>
            <a:pPr lvl="2"/>
            <a:r>
              <a:rPr lang="en-US" sz="1600" smtClean="0"/>
              <a:t>All traffic for “department 3” goes through that port</a:t>
            </a:r>
          </a:p>
          <a:p>
            <a:r>
              <a:rPr lang="en-US" sz="2400" smtClean="0"/>
              <a:t>Organization</a:t>
            </a:r>
          </a:p>
          <a:p>
            <a:pPr lvl="1"/>
            <a:r>
              <a:rPr lang="en-US" sz="2000" smtClean="0"/>
              <a:t>128.0.0.0/8</a:t>
            </a:r>
          </a:p>
          <a:p>
            <a:r>
              <a:rPr lang="en-US" sz="2400" smtClean="0"/>
              <a:t>A group may be encoded in the second octet:</a:t>
            </a:r>
          </a:p>
          <a:p>
            <a:pPr lvl="1"/>
            <a:r>
              <a:rPr lang="en-US" sz="2000" smtClean="0"/>
              <a:t>128.A.0.0/16</a:t>
            </a:r>
          </a:p>
          <a:p>
            <a:r>
              <a:rPr lang="en-US" sz="2400" smtClean="0"/>
              <a:t>A building may be encoded in the third octet:</a:t>
            </a:r>
          </a:p>
          <a:p>
            <a:pPr lvl="1"/>
            <a:r>
              <a:rPr lang="en-US" sz="2000" smtClean="0"/>
              <a:t>74.A.B.0/24</a:t>
            </a:r>
          </a:p>
          <a:p>
            <a:r>
              <a:rPr lang="en-US" sz="2400" smtClean="0"/>
              <a:t>Routers aggregate routes for group then buildings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2C3447-7CCC-41B7-BECE-37FDCF43719E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30F9C5-61D1-4A02-8C4C-7355DC71DDE5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No Route Aggregation</a:t>
            </a:r>
            <a:endParaRPr lang="en-US" dirty="0"/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1D0FE7-D6D6-4486-8C7F-552F55853C7B}" type="datetime1">
              <a:rPr lang="en-US" smtClean="0">
                <a:cs typeface="Arial" pitchFamily="34" charset="0"/>
              </a:rPr>
              <a:pPr/>
              <a:t>9/25/2012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Internetworking and Dist. Systems</a:t>
            </a:r>
            <a:endParaRPr 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84170D-C69F-4652-9B33-5FCD9F7AFD9B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  <p:pic>
        <p:nvPicPr>
          <p:cNvPr id="266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5400" y="1600200"/>
            <a:ext cx="7419975" cy="4324350"/>
          </a:xfr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1161</TotalTime>
  <Words>2283</Words>
  <Application>Microsoft Office PowerPoint</Application>
  <PresentationFormat>On-screen Show (4:3)</PresentationFormat>
  <Paragraphs>463</Paragraphs>
  <Slides>37</Slides>
  <Notes>37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Solstice</vt:lpstr>
      <vt:lpstr>Visio</vt:lpstr>
      <vt:lpstr>VISIO</vt:lpstr>
      <vt:lpstr>CSCI 558L Lecture 9: IP Address, ARP, and ICMP</vt:lpstr>
      <vt:lpstr>IP Address</vt:lpstr>
      <vt:lpstr>IP Address Format</vt:lpstr>
      <vt:lpstr>IP Address Structure</vt:lpstr>
      <vt:lpstr>Routing</vt:lpstr>
      <vt:lpstr>Subnetting</vt:lpstr>
      <vt:lpstr>Subnetting</vt:lpstr>
      <vt:lpstr>Subnet Meaning</vt:lpstr>
      <vt:lpstr>No Route Aggregation</vt:lpstr>
      <vt:lpstr>Route Aggregation</vt:lpstr>
      <vt:lpstr>Classless Inter Domain Routing</vt:lpstr>
      <vt:lpstr>CIDR Concept</vt:lpstr>
      <vt:lpstr>IP Prefixes</vt:lpstr>
      <vt:lpstr>Longest Prefix Match</vt:lpstr>
      <vt:lpstr>IP Address Classes</vt:lpstr>
      <vt:lpstr>Software Longest Prefix Matching</vt:lpstr>
      <vt:lpstr>Hardware Longest Prefix Match</vt:lpstr>
      <vt:lpstr>IP Routers</vt:lpstr>
      <vt:lpstr>Address Resolution Protocol</vt:lpstr>
      <vt:lpstr>Static ARP Entries</vt:lpstr>
      <vt:lpstr>Dynamic ARP Entries</vt:lpstr>
      <vt:lpstr>ARP Request</vt:lpstr>
      <vt:lpstr>Sending a Packet from a Host</vt:lpstr>
      <vt:lpstr>Learning MAC Addresses</vt:lpstr>
      <vt:lpstr>Forwarding a Packet in a Router</vt:lpstr>
      <vt:lpstr>Forwarding Decision</vt:lpstr>
      <vt:lpstr>Routing Table</vt:lpstr>
      <vt:lpstr>Internet Control Message Protocol</vt:lpstr>
      <vt:lpstr>ICMP Query message</vt:lpstr>
      <vt:lpstr>Example of a Query:  Echo Request and Reply</vt:lpstr>
      <vt:lpstr>Example of a Query:  ICMP Timestamp </vt:lpstr>
      <vt:lpstr>ICMP Error message</vt:lpstr>
      <vt:lpstr>Example: ICMP Port Unreachable</vt:lpstr>
      <vt:lpstr>Frequent ICMP Error message</vt:lpstr>
      <vt:lpstr>Some subtypes of the “Destination Unreachable”</vt:lpstr>
      <vt:lpstr>Laboratory 6 Discussion</vt:lpstr>
      <vt:lpstr>Next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558L</dc:title>
  <dc:creator>User</dc:creator>
  <cp:lastModifiedBy>Young Cho</cp:lastModifiedBy>
  <cp:revision>115</cp:revision>
  <dcterms:created xsi:type="dcterms:W3CDTF">2010-01-11T18:33:02Z</dcterms:created>
  <dcterms:modified xsi:type="dcterms:W3CDTF">2012-09-25T17:19:05Z</dcterms:modified>
</cp:coreProperties>
</file>