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11/1/2011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latin typeface="Baskerville Old Face" pitchFamily="18" charset="0"/>
              </a:rPr>
              <a:t>PerM</a:t>
            </a:r>
            <a:r>
              <a:rPr lang="en-US" dirty="0" smtClean="0">
                <a:latin typeface="Baskerville Old Face" pitchFamily="18" charset="0"/>
              </a:rPr>
              <a:t>: </a:t>
            </a:r>
            <a:r>
              <a:rPr lang="en-US" dirty="0" err="1" smtClean="0">
                <a:latin typeface="Baskerville Old Face" pitchFamily="18" charset="0"/>
              </a:rPr>
              <a:t>efﬁcient</a:t>
            </a:r>
            <a:r>
              <a:rPr lang="en-US" dirty="0" smtClean="0">
                <a:latin typeface="Baskerville Old Face" pitchFamily="18" charset="0"/>
              </a:rPr>
              <a:t> mapping of short sequencing reads with</a:t>
            </a:r>
            <a:br>
              <a:rPr lang="en-US" dirty="0" smtClean="0">
                <a:latin typeface="Baskerville Old Face" pitchFamily="18" charset="0"/>
              </a:rPr>
            </a:br>
            <a:r>
              <a:rPr lang="en-US" dirty="0" smtClean="0">
                <a:latin typeface="Baskerville Old Face" pitchFamily="18" charset="0"/>
              </a:rPr>
              <a:t>periodic full sensitive spaced seed</a:t>
            </a:r>
            <a:endParaRPr lang="en-US" dirty="0">
              <a:latin typeface="Baskerville Old Fac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495800"/>
            <a:ext cx="8382000" cy="1156738"/>
          </a:xfrm>
        </p:spPr>
        <p:txBody>
          <a:bodyPr/>
          <a:lstStyle/>
          <a:p>
            <a:pPr algn="ctr"/>
            <a:r>
              <a:rPr lang="en-US" dirty="0" err="1" smtClean="0"/>
              <a:t>Esha</a:t>
            </a:r>
            <a:r>
              <a:rPr lang="en-US" dirty="0" smtClean="0"/>
              <a:t> Desai</a:t>
            </a:r>
          </a:p>
          <a:p>
            <a:pPr algn="ctr"/>
            <a:r>
              <a:rPr lang="en-US" dirty="0" smtClean="0"/>
              <a:t>USC ID: 6993245898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838200"/>
          </a:xfrm>
        </p:spPr>
        <p:txBody>
          <a:bodyPr/>
          <a:lstStyle/>
          <a:p>
            <a:pPr algn="ctr"/>
            <a:r>
              <a:rPr lang="en-US" dirty="0" smtClean="0"/>
              <a:t>Why </a:t>
            </a:r>
            <a:r>
              <a:rPr lang="en-US" dirty="0" err="1" smtClean="0"/>
              <a:t>PerM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93336"/>
          </a:xfrm>
        </p:spPr>
        <p:txBody>
          <a:bodyPr>
            <a:noAutofit/>
          </a:bodyPr>
          <a:lstStyle/>
          <a:p>
            <a:r>
              <a:rPr lang="en-US" sz="2200" dirty="0" smtClean="0"/>
              <a:t>Need for highly </a:t>
            </a:r>
            <a:r>
              <a:rPr lang="en-US" sz="2200" dirty="0" err="1" smtClean="0"/>
              <a:t>efﬁcient</a:t>
            </a:r>
            <a:r>
              <a:rPr lang="en-US" sz="2200" dirty="0" smtClean="0"/>
              <a:t> methods to align short DNA read</a:t>
            </a:r>
          </a:p>
          <a:p>
            <a:r>
              <a:rPr lang="en-US" sz="2200" dirty="0" err="1" smtClean="0"/>
              <a:t>PerM</a:t>
            </a:r>
            <a:r>
              <a:rPr lang="en-US" sz="2200" dirty="0" smtClean="0"/>
              <a:t> </a:t>
            </a:r>
            <a:r>
              <a:rPr lang="en-US" sz="2200" dirty="0" smtClean="0"/>
              <a:t>(</a:t>
            </a:r>
            <a:r>
              <a:rPr lang="en-US" sz="2200" dirty="0" smtClean="0"/>
              <a:t>Periodic Seed </a:t>
            </a:r>
            <a:r>
              <a:rPr lang="en-US" sz="2200" dirty="0" smtClean="0"/>
              <a:t>Mapping) </a:t>
            </a:r>
            <a:r>
              <a:rPr lang="en-US" sz="2200" dirty="0" smtClean="0"/>
              <a:t>is a </a:t>
            </a:r>
            <a:r>
              <a:rPr lang="en-US" sz="2200" dirty="0" smtClean="0"/>
              <a:t>mapping </a:t>
            </a:r>
            <a:r>
              <a:rPr lang="en-US" sz="2200" dirty="0" smtClean="0"/>
              <a:t>software that </a:t>
            </a:r>
            <a:r>
              <a:rPr lang="en-US" sz="2200" dirty="0" smtClean="0"/>
              <a:t>uses periodic spaced seeds </a:t>
            </a:r>
            <a:r>
              <a:rPr lang="en-US" sz="2200" dirty="0" smtClean="0"/>
              <a:t>which </a:t>
            </a:r>
            <a:r>
              <a:rPr lang="en-US" sz="2200" dirty="0" err="1" smtClean="0"/>
              <a:t>signiﬁcantly</a:t>
            </a:r>
            <a:r>
              <a:rPr lang="en-US" sz="2200" dirty="0" smtClean="0"/>
              <a:t> improves </a:t>
            </a:r>
            <a:r>
              <a:rPr lang="en-US" sz="2200" dirty="0" smtClean="0"/>
              <a:t>mapping </a:t>
            </a:r>
            <a:r>
              <a:rPr lang="en-US" sz="2200" dirty="0" err="1" smtClean="0"/>
              <a:t>efﬁciency</a:t>
            </a:r>
            <a:r>
              <a:rPr lang="en-US" sz="2200" dirty="0" smtClean="0"/>
              <a:t> for large reference genomes </a:t>
            </a:r>
            <a:r>
              <a:rPr lang="en-US" sz="2200" dirty="0" smtClean="0"/>
              <a:t>when compared </a:t>
            </a:r>
            <a:r>
              <a:rPr lang="en-US" sz="2200" dirty="0" smtClean="0"/>
              <a:t>with state-of-the-art programs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Allows entire </a:t>
            </a:r>
            <a:r>
              <a:rPr lang="en-US" sz="2200" dirty="0" smtClean="0"/>
              <a:t>genomes to be loaded to memory, while multiple </a:t>
            </a:r>
            <a:r>
              <a:rPr lang="en-US" sz="2200" dirty="0" smtClean="0"/>
              <a:t>processors simultaneously </a:t>
            </a:r>
            <a:r>
              <a:rPr lang="en-US" sz="2200" dirty="0" smtClean="0"/>
              <a:t>map reads to the reference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Data structure in </a:t>
            </a:r>
            <a:r>
              <a:rPr lang="en-US" sz="2200" dirty="0" err="1" smtClean="0"/>
              <a:t>PerM</a:t>
            </a:r>
            <a:r>
              <a:rPr lang="en-US" sz="2200" dirty="0" smtClean="0"/>
              <a:t> requires only 4.5 bytes per base to index the human </a:t>
            </a:r>
            <a:r>
              <a:rPr lang="en-US" sz="2200" dirty="0" smtClean="0"/>
              <a:t>genome</a:t>
            </a:r>
          </a:p>
          <a:p>
            <a:r>
              <a:rPr lang="en-US" sz="2200" dirty="0" smtClean="0"/>
              <a:t>Full </a:t>
            </a:r>
            <a:r>
              <a:rPr lang="en-US" sz="2200" dirty="0" smtClean="0"/>
              <a:t>sensitivity for up to three mismatches </a:t>
            </a:r>
          </a:p>
          <a:p>
            <a:r>
              <a:rPr lang="en-US" sz="2200" dirty="0" smtClean="0"/>
              <a:t>High </a:t>
            </a:r>
            <a:r>
              <a:rPr lang="en-US" sz="2200" dirty="0" smtClean="0"/>
              <a:t>sensitivity for four and </a:t>
            </a:r>
            <a:r>
              <a:rPr lang="en-US" sz="2200" dirty="0" err="1" smtClean="0"/>
              <a:t>ﬁve</a:t>
            </a:r>
            <a:r>
              <a:rPr lang="en-US" sz="2200" dirty="0" smtClean="0"/>
              <a:t> </a:t>
            </a:r>
            <a:r>
              <a:rPr lang="en-US" sz="2200" dirty="0" smtClean="0"/>
              <a:t>mismatches</a:t>
            </a:r>
          </a:p>
          <a:p>
            <a:r>
              <a:rPr lang="en-US" sz="2200" dirty="0" smtClean="0"/>
              <a:t>Minimizes the number of random </a:t>
            </a:r>
            <a:r>
              <a:rPr lang="en-US" sz="2200" dirty="0" smtClean="0"/>
              <a:t>hits per </a:t>
            </a:r>
            <a:r>
              <a:rPr lang="en-US" sz="2200" dirty="0" smtClean="0"/>
              <a:t>query </a:t>
            </a:r>
          </a:p>
          <a:p>
            <a:r>
              <a:rPr lang="en-US" sz="2200" dirty="0" smtClean="0"/>
              <a:t>Hence </a:t>
            </a:r>
            <a:r>
              <a:rPr lang="en-US" sz="2200" dirty="0" err="1" smtClean="0"/>
              <a:t>signiﬁcantly</a:t>
            </a:r>
            <a:r>
              <a:rPr lang="en-US" sz="2200" dirty="0" smtClean="0"/>
              <a:t> speeding up the </a:t>
            </a:r>
            <a:r>
              <a:rPr lang="en-US" sz="2200" dirty="0" smtClean="0"/>
              <a:t>running time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Methods used by </a:t>
            </a:r>
            <a:r>
              <a:rPr lang="en-US" dirty="0" err="1" smtClean="0"/>
              <a:t>PerM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PerM’s</a:t>
            </a:r>
            <a:r>
              <a:rPr lang="en-US" sz="2400" dirty="0" smtClean="0"/>
              <a:t> periodic seeds allow </a:t>
            </a:r>
            <a:r>
              <a:rPr lang="en-US" sz="2400" dirty="0" smtClean="0"/>
              <a:t>to increase </a:t>
            </a:r>
            <a:r>
              <a:rPr lang="en-US" sz="2400" dirty="0" smtClean="0"/>
              <a:t>mapping </a:t>
            </a:r>
            <a:r>
              <a:rPr lang="en-US" sz="2400" dirty="0" err="1" smtClean="0"/>
              <a:t>efﬁciency</a:t>
            </a:r>
            <a:r>
              <a:rPr lang="en-US" sz="2400" dirty="0" smtClean="0"/>
              <a:t> and </a:t>
            </a:r>
            <a:r>
              <a:rPr lang="en-US" sz="2400" dirty="0" smtClean="0"/>
              <a:t>sensitivity using the following methods: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000" dirty="0" smtClean="0"/>
              <a:t>Seed notation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000" dirty="0" smtClean="0"/>
              <a:t>Motivation for Periodic Design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000" dirty="0" smtClean="0"/>
              <a:t>Periodic </a:t>
            </a:r>
            <a:r>
              <a:rPr lang="en-US" sz="2000" dirty="0" smtClean="0"/>
              <a:t>seeds: generalization, indexing </a:t>
            </a:r>
            <a:r>
              <a:rPr lang="en-US" sz="2000" dirty="0" smtClean="0"/>
              <a:t>and </a:t>
            </a:r>
            <a:r>
              <a:rPr lang="en-US" sz="2000" dirty="0" err="1" smtClean="0"/>
              <a:t>extendability</a:t>
            </a:r>
            <a:endParaRPr lang="en-US" sz="2000" dirty="0" smtClean="0"/>
          </a:p>
          <a:p>
            <a:pPr marL="624078" indent="-514350">
              <a:buFont typeface="+mj-lt"/>
              <a:buAutoNum type="arabicPeriod"/>
            </a:pPr>
            <a:r>
              <a:rPr lang="en-US" sz="2000" dirty="0" smtClean="0"/>
              <a:t>Seed-search algorithm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000" dirty="0" smtClean="0"/>
              <a:t>Implementation </a:t>
            </a:r>
            <a:r>
              <a:rPr lang="en-US" sz="2000" dirty="0" smtClean="0"/>
              <a:t>and bitwise </a:t>
            </a:r>
            <a:r>
              <a:rPr lang="en-US" sz="2000" dirty="0" smtClean="0"/>
              <a:t>encoding</a:t>
            </a:r>
          </a:p>
          <a:p>
            <a:pPr marL="916686" lvl="1" indent="-51435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916686" lvl="1" indent="-51435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 smtClean="0">
                <a:solidFill>
                  <a:schemeClr val="tx1"/>
                </a:solidFill>
              </a:rPr>
              <a:t>experimental results, the periodic spaced seeds used</a:t>
            </a:r>
          </a:p>
          <a:p>
            <a:pPr marL="916686" lvl="1" indent="-51435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in </a:t>
            </a:r>
            <a:r>
              <a:rPr lang="en-US" sz="2000" dirty="0" err="1" smtClean="0">
                <a:solidFill>
                  <a:schemeClr val="tx1"/>
                </a:solidFill>
              </a:rPr>
              <a:t>PerM</a:t>
            </a:r>
            <a:r>
              <a:rPr lang="en-US" sz="2000" dirty="0" smtClean="0">
                <a:solidFill>
                  <a:schemeClr val="tx1"/>
                </a:solidFill>
              </a:rPr>
              <a:t> outperform the seeds used in MAQ in terms of mapping</a:t>
            </a:r>
          </a:p>
          <a:p>
            <a:pPr marL="916686" lvl="1" indent="-51435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speed and sensitivity for both </a:t>
            </a:r>
            <a:r>
              <a:rPr lang="en-US" sz="2000" dirty="0" err="1" smtClean="0">
                <a:solidFill>
                  <a:schemeClr val="tx1"/>
                </a:solidFill>
              </a:rPr>
              <a:t>Illumina</a:t>
            </a:r>
            <a:r>
              <a:rPr lang="en-US" sz="2000" dirty="0" smtClean="0">
                <a:solidFill>
                  <a:schemeClr val="tx1"/>
                </a:solidFill>
              </a:rPr>
              <a:t> and </a:t>
            </a:r>
            <a:r>
              <a:rPr lang="en-US" sz="2000" dirty="0" err="1" smtClean="0">
                <a:solidFill>
                  <a:schemeClr val="tx1"/>
                </a:solidFill>
              </a:rPr>
              <a:t>SOLiD</a:t>
            </a:r>
            <a:r>
              <a:rPr lang="en-US" sz="2000" dirty="0" smtClean="0">
                <a:solidFill>
                  <a:schemeClr val="tx1"/>
                </a:solidFill>
              </a:rPr>
              <a:t> data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ctr">
              <a:buNone/>
            </a:pPr>
            <a:r>
              <a:rPr lang="en-US" sz="6000" dirty="0" smtClean="0"/>
              <a:t>What are the possible solutions to improve performance with </a:t>
            </a:r>
            <a:r>
              <a:rPr lang="en-US" sz="6000" dirty="0" err="1" smtClean="0"/>
              <a:t>PerM</a:t>
            </a:r>
            <a:r>
              <a:rPr lang="en-US" sz="6000" dirty="0" smtClean="0"/>
              <a:t>?</a:t>
            </a:r>
          </a:p>
          <a:p>
            <a:pPr algn="just">
              <a:lnSpc>
                <a:spcPct val="120000"/>
              </a:lnSpc>
            </a:pPr>
            <a:r>
              <a:rPr lang="en-US" sz="4500" dirty="0" smtClean="0"/>
              <a:t>For full sensitivity to many mismatches on a short read, single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4500" dirty="0" smtClean="0">
                <a:solidFill>
                  <a:schemeClr val="tx1"/>
                </a:solidFill>
              </a:rPr>
              <a:t>periodic seeds may prove incapable of providing </a:t>
            </a:r>
            <a:r>
              <a:rPr lang="en-US" sz="4500" dirty="0" err="1" smtClean="0">
                <a:solidFill>
                  <a:schemeClr val="tx1"/>
                </a:solidFill>
              </a:rPr>
              <a:t>efﬁcient</a:t>
            </a:r>
            <a:r>
              <a:rPr lang="en-US" sz="4500" dirty="0" smtClean="0">
                <a:solidFill>
                  <a:schemeClr val="tx1"/>
                </a:solidFill>
              </a:rPr>
              <a:t> mapping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4500" dirty="0" smtClean="0">
                <a:solidFill>
                  <a:schemeClr val="tx1"/>
                </a:solidFill>
              </a:rPr>
              <a:t>performance. </a:t>
            </a:r>
          </a:p>
          <a:p>
            <a:pPr algn="just">
              <a:lnSpc>
                <a:spcPct val="120000"/>
              </a:lnSpc>
            </a:pPr>
            <a:r>
              <a:rPr lang="en-US" sz="4500" dirty="0" smtClean="0"/>
              <a:t>Showed that the optimization of multiple seeds cannot be easier than the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4500" dirty="0" smtClean="0"/>
              <a:t>	</a:t>
            </a:r>
            <a:r>
              <a:rPr lang="en-US" sz="4500" dirty="0" err="1" smtClean="0"/>
              <a:t>Golomb</a:t>
            </a:r>
            <a:r>
              <a:rPr lang="en-US" sz="4500" dirty="0" smtClean="0"/>
              <a:t> Ruler Design problem, considered likely to be NP-hard.</a:t>
            </a:r>
          </a:p>
          <a:p>
            <a:pPr algn="just">
              <a:lnSpc>
                <a:spcPct val="120000"/>
              </a:lnSpc>
            </a:pPr>
            <a:r>
              <a:rPr lang="en-US" sz="4500" dirty="0" smtClean="0"/>
              <a:t>The costly step of hashing to multiple index tables may be necessary to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4500" dirty="0" smtClean="0"/>
              <a:t>	increase seed weight and eliminate a bottleneck in the checking step. </a:t>
            </a:r>
          </a:p>
          <a:p>
            <a:pPr algn="just">
              <a:lnSpc>
                <a:spcPct val="120000"/>
              </a:lnSpc>
            </a:pPr>
            <a:r>
              <a:rPr lang="en-US" sz="4500" dirty="0" smtClean="0"/>
              <a:t>Proposal of three methods to design high weight multiple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4500" dirty="0" smtClean="0"/>
              <a:t>	seeds: a constrained exhaustive search, a reduction to the integer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4500" dirty="0" smtClean="0"/>
              <a:t>	programming problem and a ‘</a:t>
            </a:r>
            <a:r>
              <a:rPr lang="en-US" sz="4500" dirty="0" err="1" smtClean="0"/>
              <a:t>tuples</a:t>
            </a:r>
            <a:r>
              <a:rPr lang="en-US" sz="4500" dirty="0" smtClean="0"/>
              <a:t>-grouping’ algorithm. </a:t>
            </a:r>
            <a:endParaRPr lang="en-US" sz="4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1419</TotalTime>
  <Words>238</Words>
  <Application>Microsoft Office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Urban</vt:lpstr>
      <vt:lpstr>PerM: efﬁcient mapping of short sequencing reads with periodic full sensitive spaced seed</vt:lpstr>
      <vt:lpstr>Why PerM?</vt:lpstr>
      <vt:lpstr>Methods used by PerM</vt:lpstr>
      <vt:lpstr>Question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PerM: efﬁcient mapping of short sequencing reads with periodic full sensitive spaced seed</dc:title>
  <dc:creator>esha</dc:creator>
  <cp:lastModifiedBy>esha</cp:lastModifiedBy>
  <cp:revision>11</cp:revision>
  <dcterms:created xsi:type="dcterms:W3CDTF">2006-08-16T00:00:00Z</dcterms:created>
  <dcterms:modified xsi:type="dcterms:W3CDTF">2011-11-03T03:31:41Z</dcterms:modified>
</cp:coreProperties>
</file>