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10/13/2011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10/13/2011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10/13/2011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10/13/2011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3200" dirty="0" smtClean="0"/>
              <a:t>Reconﬁgurable Content-Based Router Using</a:t>
            </a:r>
            <a:br>
              <a:rPr lang="en-US" sz="3200" dirty="0" smtClean="0"/>
            </a:br>
            <a:r>
              <a:rPr lang="en-US" sz="3200" dirty="0" smtClean="0"/>
              <a:t>Hardware-Accelerated Language Parse</a:t>
            </a:r>
            <a:endParaRPr lang="en-US" sz="3200" dirty="0"/>
          </a:p>
        </p:txBody>
      </p:sp>
      <p:sp>
        <p:nvSpPr>
          <p:cNvPr id="3" name="Subtitle 2"/>
          <p:cNvSpPr>
            <a:spLocks noGrp="1"/>
          </p:cNvSpPr>
          <p:nvPr>
            <p:ph type="subTitle" idx="1"/>
          </p:nvPr>
        </p:nvSpPr>
        <p:spPr>
          <a:xfrm>
            <a:off x="457200" y="4572000"/>
            <a:ext cx="8382000" cy="1080538"/>
          </a:xfrm>
        </p:spPr>
        <p:txBody>
          <a:bodyPr/>
          <a:lstStyle/>
          <a:p>
            <a:pPr algn="ctr"/>
            <a:r>
              <a:rPr lang="en-US" dirty="0" err="1" smtClean="0"/>
              <a:t>Esha</a:t>
            </a:r>
            <a:r>
              <a:rPr lang="en-US" dirty="0" smtClean="0"/>
              <a:t> Desai</a:t>
            </a:r>
          </a:p>
          <a:p>
            <a:pPr algn="ctr"/>
            <a:r>
              <a:rPr lang="en-US" dirty="0" smtClean="0"/>
              <a:t>USC ID: 6993245898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High Speed </a:t>
            </a:r>
            <a:r>
              <a:rPr lang="en-US" dirty="0" smtClean="0"/>
              <a:t>P</a:t>
            </a:r>
            <a:r>
              <a:rPr lang="en-US" dirty="0" smtClean="0"/>
              <a:t>attern Matching</a:t>
            </a:r>
            <a:endParaRPr lang="en-US" dirty="0"/>
          </a:p>
        </p:txBody>
      </p:sp>
      <p:sp>
        <p:nvSpPr>
          <p:cNvPr id="3" name="Content Placeholder 2"/>
          <p:cNvSpPr>
            <a:spLocks noGrp="1"/>
          </p:cNvSpPr>
          <p:nvPr>
            <p:ph idx="1"/>
          </p:nvPr>
        </p:nvSpPr>
        <p:spPr/>
        <p:txBody>
          <a:bodyPr>
            <a:normAutofit/>
          </a:bodyPr>
          <a:lstStyle/>
          <a:p>
            <a:r>
              <a:rPr lang="en-US" sz="2000" dirty="0" smtClean="0"/>
              <a:t>Increased need for fast and ﬂexible pattern matcher</a:t>
            </a:r>
          </a:p>
          <a:p>
            <a:r>
              <a:rPr lang="en-US" sz="2000" dirty="0" smtClean="0"/>
              <a:t> A new </a:t>
            </a:r>
            <a:r>
              <a:rPr lang="en-US" sz="2000" b="1" dirty="0" smtClean="0"/>
              <a:t>high-speed</a:t>
            </a:r>
            <a:r>
              <a:rPr lang="en-US" sz="2000" dirty="0" smtClean="0"/>
              <a:t> architecture that is both scalable and capable of searching for regular expressions. </a:t>
            </a:r>
          </a:p>
          <a:p>
            <a:r>
              <a:rPr lang="en-US" sz="2000" dirty="0" smtClean="0"/>
              <a:t>A technique for mapping regular grammars directly onto FPGA hardware</a:t>
            </a:r>
          </a:p>
          <a:p>
            <a:r>
              <a:rPr lang="en-US" sz="2000" dirty="0" smtClean="0"/>
              <a:t> This idea used to develop a content-based router that is capable of multi-gigabit speed</a:t>
            </a:r>
          </a:p>
          <a:p>
            <a:r>
              <a:rPr lang="en-US" sz="2000" dirty="0" smtClean="0"/>
              <a:t>Focus on:</a:t>
            </a:r>
            <a:endParaRPr lang="en-US" sz="1800" dirty="0" smtClean="0"/>
          </a:p>
          <a:p>
            <a:pPr lvl="1"/>
            <a:r>
              <a:rPr lang="en-US" sz="1800" dirty="0" smtClean="0"/>
              <a:t>Hardware-accelerated pattern matching  and parsing</a:t>
            </a:r>
          </a:p>
          <a:p>
            <a:pPr lvl="1"/>
            <a:r>
              <a:rPr lang="en-US" sz="1800" dirty="0" smtClean="0"/>
              <a:t>Hardware-accelerated Language Parsing</a:t>
            </a:r>
          </a:p>
          <a:p>
            <a:pPr lvl="1"/>
            <a:r>
              <a:rPr lang="en-US" sz="1800" dirty="0" smtClean="0"/>
              <a:t>Content based routing module</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Content based router architecture </a:t>
            </a:r>
            <a:endParaRPr lang="en-US" dirty="0"/>
          </a:p>
        </p:txBody>
      </p:sp>
      <p:sp>
        <p:nvSpPr>
          <p:cNvPr id="3" name="Content Placeholder 2"/>
          <p:cNvSpPr>
            <a:spLocks noGrp="1"/>
          </p:cNvSpPr>
          <p:nvPr>
            <p:ph sz="half" idx="1"/>
          </p:nvPr>
        </p:nvSpPr>
        <p:spPr>
          <a:xfrm>
            <a:off x="228600" y="2249424"/>
            <a:ext cx="4495800" cy="4525963"/>
          </a:xfrm>
        </p:spPr>
        <p:txBody>
          <a:bodyPr>
            <a:normAutofit fontScale="92500" lnSpcReduction="10000"/>
          </a:bodyPr>
          <a:lstStyle/>
          <a:p>
            <a:r>
              <a:rPr lang="en-US" dirty="0" smtClean="0"/>
              <a:t> </a:t>
            </a:r>
            <a:r>
              <a:rPr lang="en-US" sz="1800" dirty="0" smtClean="0"/>
              <a:t>The format of packets to be routed are specified using grammars and XML is format to exchange information over networks. </a:t>
            </a:r>
          </a:p>
          <a:p>
            <a:r>
              <a:rPr lang="en-US" sz="1800" dirty="0" smtClean="0"/>
              <a:t>To do the content based routing , the router consists of 2 extra modules that are the </a:t>
            </a:r>
            <a:r>
              <a:rPr lang="en-US" sz="1800" b="1" dirty="0" smtClean="0"/>
              <a:t>Parsing structure </a:t>
            </a:r>
            <a:r>
              <a:rPr lang="en-US" sz="1800" dirty="0" smtClean="0"/>
              <a:t>and the </a:t>
            </a:r>
            <a:r>
              <a:rPr lang="en-US" sz="1800" b="1" dirty="0" smtClean="0"/>
              <a:t>Routing Module</a:t>
            </a:r>
            <a:r>
              <a:rPr lang="en-US" sz="1800" dirty="0" smtClean="0"/>
              <a:t>. </a:t>
            </a:r>
          </a:p>
          <a:p>
            <a:r>
              <a:rPr lang="en-US" sz="1800" dirty="0" smtClean="0"/>
              <a:t>The  generated  </a:t>
            </a:r>
            <a:r>
              <a:rPr lang="en-US" sz="1800" b="1" dirty="0" smtClean="0"/>
              <a:t>Parsing  structure </a:t>
            </a:r>
            <a:r>
              <a:rPr lang="en-US" sz="1800" dirty="0" smtClean="0"/>
              <a:t>processes packets one pattern at a time. During processing, all signals from the pattern matcher sent to the routing module accompanied by the state of the parsing structure which indicates  where  in  the  grammar  each  pattern  is  found that allows  the  routing  module  to make more intelligent decisions. </a:t>
            </a:r>
            <a:endParaRPr lang="en-US" sz="1800" dirty="0"/>
          </a:p>
        </p:txBody>
      </p:sp>
      <p:pic>
        <p:nvPicPr>
          <p:cNvPr id="1027" name="Picture 3"/>
          <p:cNvPicPr>
            <a:picLocks noGrp="1" noChangeAspect="1" noChangeArrowheads="1"/>
          </p:cNvPicPr>
          <p:nvPr>
            <p:ph sz="half" idx="2"/>
          </p:nvPr>
        </p:nvPicPr>
        <p:blipFill>
          <a:blip r:embed="rId2"/>
          <a:srcRect/>
          <a:stretch>
            <a:fillRect/>
          </a:stretch>
        </p:blipFill>
        <p:spPr bwMode="auto">
          <a:xfrm>
            <a:off x="4876800" y="3200400"/>
            <a:ext cx="3781425" cy="20193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smtClean="0"/>
              <a:t>Question</a:t>
            </a:r>
            <a:endParaRPr lang="en-US" dirty="0"/>
          </a:p>
        </p:txBody>
      </p:sp>
      <p:sp>
        <p:nvSpPr>
          <p:cNvPr id="6" name="Content Placeholder 5"/>
          <p:cNvSpPr>
            <a:spLocks noGrp="1"/>
          </p:cNvSpPr>
          <p:nvPr>
            <p:ph idx="1"/>
          </p:nvPr>
        </p:nvSpPr>
        <p:spPr/>
        <p:txBody>
          <a:bodyPr>
            <a:normAutofit lnSpcReduction="10000"/>
          </a:bodyPr>
          <a:lstStyle/>
          <a:p>
            <a:pPr algn="just">
              <a:buNone/>
            </a:pPr>
            <a:r>
              <a:rPr lang="en-US" sz="2400" i="1" dirty="0" smtClean="0"/>
              <a:t>Why was there a need for Hardware-Accelerated Language Parser in a Content based Router? </a:t>
            </a:r>
            <a:endParaRPr lang="en-US" sz="2400" i="1" dirty="0" smtClean="0"/>
          </a:p>
          <a:p>
            <a:pPr algn="just"/>
            <a:r>
              <a:rPr lang="en-US" sz="1900" i="1" dirty="0" smtClean="0"/>
              <a:t>High </a:t>
            </a:r>
            <a:r>
              <a:rPr lang="en-US" sz="1900" i="1" dirty="0" smtClean="0"/>
              <a:t>Speed due </a:t>
            </a:r>
            <a:r>
              <a:rPr lang="en-US" sz="1900" i="1" smtClean="0"/>
              <a:t>to Hardware</a:t>
            </a:r>
            <a:endParaRPr lang="en-US" sz="1900" i="1" dirty="0" smtClean="0"/>
          </a:p>
          <a:p>
            <a:pPr algn="just"/>
            <a:r>
              <a:rPr lang="en-US" sz="1900" i="1" dirty="0" smtClean="0"/>
              <a:t>Most </a:t>
            </a:r>
            <a:r>
              <a:rPr lang="en-US" sz="1900" i="1" dirty="0" smtClean="0"/>
              <a:t>of the work before was based on performance and size of pattern matchers, which was not at sufficient for application such as NIDS and content based routing. </a:t>
            </a:r>
          </a:p>
          <a:p>
            <a:pPr algn="just"/>
            <a:r>
              <a:rPr lang="en-US" sz="1900" i="1" dirty="0" smtClean="0"/>
              <a:t>Pattern  based  matchers  concepts based  on  Pre-decoded  Character  Bits, Pipelined  Regular  Expression  Chain,  Pipeline  character  Grid  and  Time  Segment matching determine if a given pattern is present in a  packet  without  considering  the  context  of  the  pattern  in  the  data  stream.</a:t>
            </a:r>
          </a:p>
          <a:p>
            <a:pPr algn="just"/>
            <a:r>
              <a:rPr lang="en-US" sz="1900" i="1" dirty="0" smtClean="0"/>
              <a:t>It required a higher level of understanding of the data inside the packet with  the  use  of  a  Parser  inside  our  system.  This  higher  level  of understanding for reducing the no. of false positives. </a:t>
            </a:r>
          </a:p>
          <a:p>
            <a:pPr algn="just"/>
            <a:endParaRPr lang="en-US" sz="1900" i="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57</TotalTime>
  <Words>316</Words>
  <Application>Microsoft Office PowerPoint</Application>
  <PresentationFormat>On-screen Show (4:3)</PresentationFormat>
  <Paragraphs>22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Urban</vt:lpstr>
      <vt:lpstr>Reconﬁgurable Content-Based Router Using Hardware-Accelerated Language Parse</vt:lpstr>
      <vt:lpstr>High Speed Pattern Matching</vt:lpstr>
      <vt:lpstr>Content based router architecture </vt:lpstr>
      <vt:lpstr>Question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esha</dc:creator>
  <cp:lastModifiedBy>esha</cp:lastModifiedBy>
  <cp:revision>24</cp:revision>
  <dcterms:created xsi:type="dcterms:W3CDTF">2006-08-16T00:00:00Z</dcterms:created>
  <dcterms:modified xsi:type="dcterms:W3CDTF">2011-10-14T03:13:50Z</dcterms:modified>
</cp:coreProperties>
</file>