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10/24/2011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10/24/2011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OpenFlow</a:t>
            </a:r>
            <a:r>
              <a:rPr lang="en-US" dirty="0" smtClean="0"/>
              <a:t>: Enabling Innovation in Campus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648200"/>
            <a:ext cx="6781800" cy="1600200"/>
          </a:xfrm>
        </p:spPr>
        <p:txBody>
          <a:bodyPr/>
          <a:lstStyle/>
          <a:p>
            <a:pPr algn="ctr"/>
            <a:r>
              <a:rPr lang="en-US" dirty="0" err="1" smtClean="0"/>
              <a:t>Esha</a:t>
            </a:r>
            <a:r>
              <a:rPr lang="en-US" dirty="0" smtClean="0"/>
              <a:t> Desai </a:t>
            </a:r>
          </a:p>
          <a:p>
            <a:pPr algn="ctr"/>
            <a:r>
              <a:rPr lang="en-US" dirty="0" smtClean="0"/>
              <a:t>USC ID: 6993245898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Open Flow?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sz="2600" dirty="0" err="1" smtClean="0"/>
              <a:t>OpenFlow</a:t>
            </a:r>
            <a:r>
              <a:rPr lang="en-US" sz="2600" dirty="0" smtClean="0"/>
              <a:t> </a:t>
            </a:r>
            <a:r>
              <a:rPr lang="en-US" sz="2600" dirty="0" smtClean="0"/>
              <a:t> a way for researchers to run experimental protocols in the </a:t>
            </a:r>
            <a:r>
              <a:rPr lang="en-US" sz="2600" dirty="0" smtClean="0"/>
              <a:t>network with </a:t>
            </a:r>
            <a:r>
              <a:rPr lang="en-US" sz="2600" b="1" dirty="0" smtClean="0"/>
              <a:t>open-source</a:t>
            </a:r>
            <a:r>
              <a:rPr lang="en-US" sz="2600" dirty="0" smtClean="0"/>
              <a:t> </a:t>
            </a:r>
            <a:r>
              <a:rPr lang="en-US" sz="2600" dirty="0" smtClean="0"/>
              <a:t>and </a:t>
            </a:r>
            <a:r>
              <a:rPr lang="en-US" sz="2600" b="1" dirty="0" smtClean="0"/>
              <a:t>free</a:t>
            </a:r>
            <a:r>
              <a:rPr lang="en-US" sz="2600" dirty="0" smtClean="0"/>
              <a:t> </a:t>
            </a:r>
            <a:r>
              <a:rPr lang="en-US" sz="2600" dirty="0" smtClean="0"/>
              <a:t>implementations for </a:t>
            </a:r>
            <a:r>
              <a:rPr lang="en-US" sz="2600" dirty="0" smtClean="0"/>
              <a:t>commercial and non-commercial use</a:t>
            </a:r>
            <a:endParaRPr lang="en-US" sz="2600" dirty="0" smtClean="0"/>
          </a:p>
          <a:p>
            <a:pPr algn="just">
              <a:lnSpc>
                <a:spcPct val="120000"/>
              </a:lnSpc>
            </a:pPr>
            <a:r>
              <a:rPr lang="en-US" sz="2600" dirty="0" smtClean="0"/>
              <a:t>A </a:t>
            </a:r>
            <a:r>
              <a:rPr lang="en-US" sz="2600" dirty="0" smtClean="0"/>
              <a:t>new switch feature that can help extend </a:t>
            </a:r>
            <a:r>
              <a:rPr lang="en-US" sz="2600" dirty="0" smtClean="0"/>
              <a:t>programmability into </a:t>
            </a:r>
            <a:r>
              <a:rPr lang="en-US" sz="2600" dirty="0" smtClean="0"/>
              <a:t>the wiring closet of college </a:t>
            </a:r>
            <a:r>
              <a:rPr lang="en-US" sz="2600" dirty="0" smtClean="0"/>
              <a:t>campuses</a:t>
            </a:r>
          </a:p>
          <a:p>
            <a:pPr algn="just">
              <a:lnSpc>
                <a:spcPct val="120000"/>
              </a:lnSpc>
            </a:pPr>
            <a:r>
              <a:rPr lang="en-US" sz="2600" dirty="0" smtClean="0"/>
              <a:t>Would </a:t>
            </a:r>
            <a:r>
              <a:rPr lang="en-US" sz="2600" dirty="0" smtClean="0"/>
              <a:t>allow researchers to run experiments on heterogeneous switches and routers in a uniform </a:t>
            </a:r>
            <a:r>
              <a:rPr lang="en-US" sz="2600" dirty="0" smtClean="0"/>
              <a:t>way</a:t>
            </a:r>
          </a:p>
          <a:p>
            <a:pPr algn="just">
              <a:lnSpc>
                <a:spcPct val="120000"/>
              </a:lnSpc>
            </a:pPr>
            <a:r>
              <a:rPr lang="en-US" sz="2600" dirty="0" smtClean="0"/>
              <a:t>A </a:t>
            </a:r>
            <a:r>
              <a:rPr lang="en-US" sz="2600" dirty="0" smtClean="0"/>
              <a:t>few open software platforms already exist, but do not have the performance or port-density we need</a:t>
            </a:r>
          </a:p>
          <a:p>
            <a:pPr algn="just">
              <a:lnSpc>
                <a:spcPct val="120000"/>
              </a:lnSpc>
            </a:pPr>
            <a:r>
              <a:rPr lang="en-US" sz="2600" dirty="0" smtClean="0"/>
              <a:t>Existing platforms with specialized hardware for line-rate </a:t>
            </a:r>
            <a:r>
              <a:rPr lang="en-US" sz="2600" dirty="0" smtClean="0"/>
              <a:t>processing </a:t>
            </a:r>
            <a:r>
              <a:rPr lang="en-US" sz="2600" dirty="0" smtClean="0"/>
              <a:t>not quite suitable for college wiring closet</a:t>
            </a:r>
          </a:p>
          <a:p>
            <a:pPr algn="just">
              <a:lnSpc>
                <a:spcPct val="120000"/>
              </a:lnSpc>
            </a:pPr>
            <a:r>
              <a:rPr lang="en-US" sz="2600" dirty="0" smtClean="0"/>
              <a:t>Commercial solutions too closed and </a:t>
            </a:r>
            <a:r>
              <a:rPr lang="en-US" sz="2600" dirty="0" err="1" smtClean="0"/>
              <a:t>inﬂexible</a:t>
            </a:r>
            <a:r>
              <a:rPr lang="en-US" sz="2600" dirty="0" smtClean="0"/>
              <a:t>, and Research solutions have </a:t>
            </a:r>
            <a:r>
              <a:rPr lang="en-US" sz="2600" dirty="0" err="1" smtClean="0"/>
              <a:t>insuﬃcient</a:t>
            </a:r>
            <a:r>
              <a:rPr lang="en-US" sz="2600" dirty="0" smtClean="0"/>
              <a:t> performance or </a:t>
            </a:r>
            <a:r>
              <a:rPr lang="en-US" sz="2600" dirty="0" err="1" smtClean="0"/>
              <a:t>fanout</a:t>
            </a:r>
            <a:r>
              <a:rPr lang="en-US" sz="2600" dirty="0" smtClean="0"/>
              <a:t> or too </a:t>
            </a:r>
            <a:r>
              <a:rPr lang="en-US" sz="2600" dirty="0" smtClean="0"/>
              <a:t>expensive</a:t>
            </a:r>
            <a:endParaRPr lang="en-US" sz="26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Basic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10000"/>
              </a:lnSpc>
            </a:pPr>
            <a:r>
              <a:rPr lang="en-US" sz="2000" dirty="0" smtClean="0"/>
              <a:t>Provides </a:t>
            </a:r>
            <a:r>
              <a:rPr lang="en-US" sz="2000" dirty="0" smtClean="0"/>
              <a:t>an open protocol to program the </a:t>
            </a:r>
            <a:r>
              <a:rPr lang="en-US" sz="2000" dirty="0" err="1" smtClean="0"/>
              <a:t>ﬂowtable</a:t>
            </a:r>
            <a:r>
              <a:rPr lang="en-US" sz="2000" dirty="0" smtClean="0"/>
              <a:t> in </a:t>
            </a:r>
            <a:r>
              <a:rPr lang="en-US" sz="2000" dirty="0" err="1" smtClean="0"/>
              <a:t>diﬀerent</a:t>
            </a:r>
            <a:r>
              <a:rPr lang="en-US" sz="2000" dirty="0" smtClean="0"/>
              <a:t> switches and </a:t>
            </a:r>
            <a:r>
              <a:rPr lang="en-US" sz="2000" dirty="0" smtClean="0"/>
              <a:t>routers</a:t>
            </a:r>
            <a:endParaRPr lang="en-US" sz="2000" dirty="0" smtClean="0"/>
          </a:p>
          <a:p>
            <a:pPr algn="just">
              <a:lnSpc>
                <a:spcPct val="110000"/>
              </a:lnSpc>
            </a:pPr>
            <a:r>
              <a:rPr lang="en-US" sz="2000" dirty="0" smtClean="0"/>
              <a:t>All </a:t>
            </a:r>
            <a:r>
              <a:rPr lang="en-US" sz="2000" dirty="0" err="1" smtClean="0"/>
              <a:t>traﬃc</a:t>
            </a:r>
            <a:r>
              <a:rPr lang="en-US" sz="2000" dirty="0" smtClean="0"/>
              <a:t> over the </a:t>
            </a:r>
            <a:r>
              <a:rPr lang="en-US" sz="2000" dirty="0" err="1" smtClean="0"/>
              <a:t>OpenFlow</a:t>
            </a:r>
            <a:r>
              <a:rPr lang="en-US" sz="2000" dirty="0" smtClean="0"/>
              <a:t> network will be production </a:t>
            </a:r>
            <a:r>
              <a:rPr lang="en-US" sz="2000" dirty="0" err="1" smtClean="0"/>
              <a:t>traﬃc</a:t>
            </a:r>
            <a:r>
              <a:rPr lang="en-US" sz="2000" dirty="0" smtClean="0"/>
              <a:t> and experimental </a:t>
            </a:r>
            <a:r>
              <a:rPr lang="en-US" sz="2000" dirty="0" err="1" smtClean="0"/>
              <a:t>traﬃc</a:t>
            </a:r>
            <a:r>
              <a:rPr lang="en-US" sz="2000" dirty="0" smtClean="0"/>
              <a:t> isolated on different VLANs under the control of network administrators.</a:t>
            </a:r>
          </a:p>
          <a:p>
            <a:pPr algn="just">
              <a:lnSpc>
                <a:spcPct val="110000"/>
              </a:lnSpc>
            </a:pPr>
            <a:r>
              <a:rPr lang="en-US" sz="2000" dirty="0" smtClean="0"/>
              <a:t>Researchers would control their own </a:t>
            </a:r>
            <a:r>
              <a:rPr lang="en-US" sz="2000" dirty="0" err="1" smtClean="0"/>
              <a:t>traﬃc</a:t>
            </a:r>
            <a:r>
              <a:rPr lang="en-US" sz="2000" dirty="0" smtClean="0"/>
              <a:t>, and add/remove </a:t>
            </a:r>
            <a:r>
              <a:rPr lang="en-US" sz="2000" dirty="0" err="1" smtClean="0"/>
              <a:t>ﬂow</a:t>
            </a:r>
            <a:r>
              <a:rPr lang="en-US" sz="2000" dirty="0" smtClean="0"/>
              <a:t>-entries</a:t>
            </a:r>
          </a:p>
          <a:p>
            <a:pPr algn="just">
              <a:lnSpc>
                <a:spcPct val="110000"/>
              </a:lnSpc>
            </a:pPr>
            <a:r>
              <a:rPr lang="en-US" sz="2000" dirty="0" smtClean="0"/>
              <a:t>An </a:t>
            </a:r>
            <a:r>
              <a:rPr lang="en-US" sz="2000" dirty="0" err="1" smtClean="0"/>
              <a:t>OpenFlow</a:t>
            </a:r>
            <a:r>
              <a:rPr lang="en-US" sz="2000" dirty="0" smtClean="0"/>
              <a:t> Switch consists of at least three </a:t>
            </a:r>
            <a:r>
              <a:rPr lang="en-US" sz="2000" dirty="0" smtClean="0"/>
              <a:t>parts:</a:t>
            </a:r>
          </a:p>
          <a:p>
            <a:pPr lvl="1" algn="just">
              <a:lnSpc>
                <a:spcPct val="110000"/>
              </a:lnSpc>
            </a:pPr>
            <a:r>
              <a:rPr lang="en-US" sz="1800" dirty="0" smtClean="0">
                <a:solidFill>
                  <a:schemeClr val="tx1"/>
                </a:solidFill>
              </a:rPr>
              <a:t>A </a:t>
            </a:r>
            <a:r>
              <a:rPr lang="en-US" sz="1800" b="1" dirty="0" smtClean="0">
                <a:solidFill>
                  <a:schemeClr val="tx1"/>
                </a:solidFill>
              </a:rPr>
              <a:t>Flow </a:t>
            </a:r>
            <a:r>
              <a:rPr lang="en-US" sz="1800" b="1" dirty="0" smtClean="0">
                <a:solidFill>
                  <a:schemeClr val="tx1"/>
                </a:solidFill>
              </a:rPr>
              <a:t>Table-</a:t>
            </a:r>
            <a:r>
              <a:rPr lang="en-US" sz="1800" dirty="0" smtClean="0">
                <a:solidFill>
                  <a:schemeClr val="tx1"/>
                </a:solidFill>
              </a:rPr>
              <a:t>to </a:t>
            </a:r>
            <a:r>
              <a:rPr lang="en-US" sz="1800" dirty="0" smtClean="0">
                <a:solidFill>
                  <a:schemeClr val="tx1"/>
                </a:solidFill>
              </a:rPr>
              <a:t>tell the switch how to process the </a:t>
            </a:r>
            <a:r>
              <a:rPr lang="en-US" sz="1800" dirty="0" err="1" smtClean="0">
                <a:solidFill>
                  <a:schemeClr val="tx1"/>
                </a:solidFill>
              </a:rPr>
              <a:t>ﬂow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</a:p>
          <a:p>
            <a:pPr lvl="1" algn="just">
              <a:lnSpc>
                <a:spcPct val="110000"/>
              </a:lnSpc>
            </a:pPr>
            <a:r>
              <a:rPr lang="en-US" sz="1800" dirty="0" smtClean="0">
                <a:solidFill>
                  <a:schemeClr val="tx1"/>
                </a:solidFill>
              </a:rPr>
              <a:t>A </a:t>
            </a:r>
            <a:r>
              <a:rPr lang="en-US" sz="1800" b="1" dirty="0" smtClean="0">
                <a:solidFill>
                  <a:schemeClr val="tx1"/>
                </a:solidFill>
              </a:rPr>
              <a:t>Secure Channel</a:t>
            </a:r>
            <a:r>
              <a:rPr lang="en-US" sz="1800" dirty="0" smtClean="0">
                <a:solidFill>
                  <a:schemeClr val="tx1"/>
                </a:solidFill>
              </a:rPr>
              <a:t>-connects </a:t>
            </a:r>
            <a:r>
              <a:rPr lang="en-US" sz="1800" dirty="0" smtClean="0">
                <a:solidFill>
                  <a:schemeClr val="tx1"/>
                </a:solidFill>
              </a:rPr>
              <a:t>the switch to a remote control process </a:t>
            </a:r>
            <a:r>
              <a:rPr lang="en-US" sz="1800" dirty="0" smtClean="0">
                <a:solidFill>
                  <a:schemeClr val="tx1"/>
                </a:solidFill>
              </a:rPr>
              <a:t>allowing </a:t>
            </a:r>
            <a:r>
              <a:rPr lang="en-US" sz="1800" dirty="0" smtClean="0">
                <a:solidFill>
                  <a:schemeClr val="tx1"/>
                </a:solidFill>
              </a:rPr>
              <a:t>commands and </a:t>
            </a:r>
            <a:r>
              <a:rPr lang="en-US" sz="1800" dirty="0" smtClean="0">
                <a:solidFill>
                  <a:schemeClr val="tx1"/>
                </a:solidFill>
              </a:rPr>
              <a:t>packets to </a:t>
            </a:r>
            <a:r>
              <a:rPr lang="en-US" sz="1800" dirty="0" smtClean="0">
                <a:solidFill>
                  <a:schemeClr val="tx1"/>
                </a:solidFill>
              </a:rPr>
              <a:t>be sent between a controller and the switch using </a:t>
            </a:r>
            <a:r>
              <a:rPr lang="en-US" sz="1800" dirty="0" err="1" smtClean="0">
                <a:solidFill>
                  <a:schemeClr val="tx1"/>
                </a:solidFill>
              </a:rPr>
              <a:t>OpenFlow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Protocol</a:t>
            </a:r>
          </a:p>
          <a:p>
            <a:pPr lvl="1" algn="just">
              <a:lnSpc>
                <a:spcPct val="110000"/>
              </a:lnSpc>
            </a:pPr>
            <a:r>
              <a:rPr lang="en-US" sz="1800" dirty="0" smtClean="0">
                <a:solidFill>
                  <a:schemeClr val="tx1"/>
                </a:solidFill>
              </a:rPr>
              <a:t>The </a:t>
            </a:r>
            <a:r>
              <a:rPr lang="en-US" sz="1800" b="1" dirty="0" err="1" smtClean="0">
                <a:solidFill>
                  <a:schemeClr val="tx1"/>
                </a:solidFill>
              </a:rPr>
              <a:t>OpenFlow</a:t>
            </a:r>
            <a:r>
              <a:rPr lang="en-US" sz="1800" b="1" dirty="0" smtClean="0">
                <a:solidFill>
                  <a:schemeClr val="tx1"/>
                </a:solidFill>
              </a:rPr>
              <a:t> Protocol-</a:t>
            </a:r>
            <a:r>
              <a:rPr lang="en-US" sz="1800" dirty="0" smtClean="0">
                <a:solidFill>
                  <a:schemeClr val="tx1"/>
                </a:solidFill>
              </a:rPr>
              <a:t>provides </a:t>
            </a:r>
            <a:r>
              <a:rPr lang="en-US" sz="1800" dirty="0" smtClean="0">
                <a:solidFill>
                  <a:schemeClr val="tx1"/>
                </a:solidFill>
              </a:rPr>
              <a:t>an open and </a:t>
            </a:r>
            <a:r>
              <a:rPr lang="en-US" sz="1800" dirty="0" smtClean="0">
                <a:solidFill>
                  <a:schemeClr val="tx1"/>
                </a:solidFill>
              </a:rPr>
              <a:t>standard way </a:t>
            </a:r>
            <a:r>
              <a:rPr lang="en-US" sz="1800" dirty="0" smtClean="0">
                <a:solidFill>
                  <a:schemeClr val="tx1"/>
                </a:solidFill>
              </a:rPr>
              <a:t>for a controller to communicate with a switch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the Future of Open Flow?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17136"/>
          </a:xfrm>
        </p:spPr>
        <p:txBody>
          <a:bodyPr>
            <a:noAutofit/>
          </a:bodyPr>
          <a:lstStyle/>
          <a:p>
            <a:pPr algn="just"/>
            <a:r>
              <a:rPr lang="en-US" sz="1800" dirty="0" smtClean="0"/>
              <a:t>The </a:t>
            </a:r>
            <a:r>
              <a:rPr lang="en-US" sz="1800" dirty="0" err="1" smtClean="0"/>
              <a:t>OpenFlow</a:t>
            </a:r>
            <a:r>
              <a:rPr lang="en-US" sz="1800" dirty="0" smtClean="0"/>
              <a:t> Consortium aims to popularize </a:t>
            </a:r>
            <a:r>
              <a:rPr lang="en-US" sz="1800" dirty="0" err="1" smtClean="0"/>
              <a:t>OpenFlow</a:t>
            </a:r>
            <a:r>
              <a:rPr lang="en-US" sz="1800" dirty="0" smtClean="0"/>
              <a:t> and </a:t>
            </a:r>
            <a:r>
              <a:rPr lang="en-US" sz="1800" dirty="0" smtClean="0"/>
              <a:t>maintain the </a:t>
            </a:r>
            <a:r>
              <a:rPr lang="en-US" sz="1800" dirty="0" err="1" smtClean="0"/>
              <a:t>OpenFlow</a:t>
            </a:r>
            <a:r>
              <a:rPr lang="en-US" sz="1800" dirty="0" smtClean="0"/>
              <a:t> Switch </a:t>
            </a:r>
            <a:r>
              <a:rPr lang="en-US" sz="1800" dirty="0" err="1" smtClean="0"/>
              <a:t>Speciﬁcation</a:t>
            </a:r>
            <a:r>
              <a:rPr lang="en-US" sz="1800" dirty="0" smtClean="0"/>
              <a:t> because they believe </a:t>
            </a:r>
            <a:r>
              <a:rPr lang="en-US" sz="1800" dirty="0" smtClean="0"/>
              <a:t>their </a:t>
            </a:r>
            <a:r>
              <a:rPr lang="en-US" sz="1800" dirty="0" smtClean="0"/>
              <a:t>research mission </a:t>
            </a:r>
            <a:r>
              <a:rPr lang="en-US" sz="1800" dirty="0" smtClean="0"/>
              <a:t>will be enhanced if </a:t>
            </a:r>
            <a:r>
              <a:rPr lang="en-US" sz="1800" dirty="0" err="1" smtClean="0"/>
              <a:t>OpenFlow</a:t>
            </a:r>
            <a:r>
              <a:rPr lang="en-US" sz="1800" dirty="0" smtClean="0"/>
              <a:t>-enabled switches </a:t>
            </a:r>
            <a:r>
              <a:rPr lang="en-US" sz="1800" dirty="0" smtClean="0"/>
              <a:t>are installed </a:t>
            </a:r>
            <a:r>
              <a:rPr lang="en-US" sz="1800" dirty="0" smtClean="0"/>
              <a:t>in their </a:t>
            </a:r>
            <a:r>
              <a:rPr lang="en-US" sz="1800" dirty="0" smtClean="0"/>
              <a:t>network</a:t>
            </a:r>
          </a:p>
          <a:p>
            <a:pPr algn="just"/>
            <a:r>
              <a:rPr lang="en-US" sz="1800" dirty="0" err="1" smtClean="0"/>
              <a:t>OpenFlow</a:t>
            </a:r>
            <a:r>
              <a:rPr lang="en-US" sz="1800" dirty="0" smtClean="0"/>
              <a:t> </a:t>
            </a:r>
            <a:r>
              <a:rPr lang="en-US" sz="1800" dirty="0" smtClean="0"/>
              <a:t>will gradually </a:t>
            </a:r>
            <a:r>
              <a:rPr lang="en-US" sz="1800" dirty="0" smtClean="0"/>
              <a:t>catch on </a:t>
            </a:r>
            <a:r>
              <a:rPr lang="en-US" sz="1800" dirty="0" smtClean="0"/>
              <a:t>in other universities, increasing the number of </a:t>
            </a:r>
            <a:r>
              <a:rPr lang="en-US" sz="1800" dirty="0" smtClean="0"/>
              <a:t>networks that </a:t>
            </a:r>
            <a:r>
              <a:rPr lang="en-US" sz="1800" dirty="0" smtClean="0"/>
              <a:t>support </a:t>
            </a:r>
            <a:r>
              <a:rPr lang="en-US" sz="1800" dirty="0" smtClean="0"/>
              <a:t>experiments.</a:t>
            </a:r>
          </a:p>
          <a:p>
            <a:pPr algn="just"/>
            <a:r>
              <a:rPr lang="en-US" sz="1800" dirty="0" smtClean="0"/>
              <a:t>A new generation of </a:t>
            </a:r>
            <a:r>
              <a:rPr lang="en-US" sz="1800" dirty="0" smtClean="0"/>
              <a:t>control software </a:t>
            </a:r>
            <a:r>
              <a:rPr lang="en-US" sz="1800" dirty="0" smtClean="0"/>
              <a:t>will emerge, </a:t>
            </a:r>
            <a:r>
              <a:rPr lang="en-US" sz="1800" dirty="0" smtClean="0"/>
              <a:t>allowing researchers to </a:t>
            </a:r>
            <a:r>
              <a:rPr lang="en-US" sz="1800" dirty="0" smtClean="0"/>
              <a:t>re-use controllers </a:t>
            </a:r>
            <a:r>
              <a:rPr lang="en-US" sz="1800" dirty="0" smtClean="0"/>
              <a:t>and experiments, and build on the work of others</a:t>
            </a:r>
            <a:r>
              <a:rPr lang="en-US" sz="1800" dirty="0" smtClean="0"/>
              <a:t>.</a:t>
            </a:r>
          </a:p>
          <a:p>
            <a:pPr algn="just"/>
            <a:r>
              <a:rPr lang="en-US" sz="1800" dirty="0" err="1" smtClean="0"/>
              <a:t>OpenFlow</a:t>
            </a:r>
            <a:r>
              <a:rPr lang="en-US" sz="1800" dirty="0" smtClean="0"/>
              <a:t> networks </a:t>
            </a:r>
            <a:r>
              <a:rPr lang="en-US" sz="1800" dirty="0" smtClean="0"/>
              <a:t>at </a:t>
            </a:r>
            <a:r>
              <a:rPr lang="en-US" sz="1800" dirty="0" err="1" smtClean="0"/>
              <a:t>diﬀerent</a:t>
            </a:r>
            <a:r>
              <a:rPr lang="en-US" sz="1800" dirty="0" smtClean="0"/>
              <a:t> universities will be interconnected </a:t>
            </a:r>
            <a:r>
              <a:rPr lang="en-US" sz="1800" dirty="0" smtClean="0"/>
              <a:t>by tunnels </a:t>
            </a:r>
            <a:r>
              <a:rPr lang="en-US" sz="1800" dirty="0" smtClean="0"/>
              <a:t>and overlay </a:t>
            </a:r>
            <a:r>
              <a:rPr lang="en-US" sz="1800" dirty="0" smtClean="0"/>
              <a:t>networks</a:t>
            </a:r>
          </a:p>
          <a:p>
            <a:pPr algn="just"/>
            <a:r>
              <a:rPr lang="en-US" sz="1800" dirty="0" smtClean="0"/>
              <a:t>N</a:t>
            </a:r>
            <a:r>
              <a:rPr lang="en-US" sz="1800" dirty="0" smtClean="0"/>
              <a:t>ew </a:t>
            </a:r>
            <a:r>
              <a:rPr lang="en-US" sz="1800" dirty="0" err="1" smtClean="0"/>
              <a:t>OpenFlow</a:t>
            </a:r>
            <a:r>
              <a:rPr lang="en-US" sz="1800" dirty="0" smtClean="0"/>
              <a:t> </a:t>
            </a:r>
            <a:r>
              <a:rPr lang="en-US" sz="1800" dirty="0" smtClean="0"/>
              <a:t>networks will be </a:t>
            </a:r>
            <a:r>
              <a:rPr lang="en-US" sz="1800" dirty="0" smtClean="0"/>
              <a:t>running in the backbone networks that connect universities to each other</a:t>
            </a:r>
            <a:r>
              <a:rPr lang="en-US" sz="1800" dirty="0" smtClean="0"/>
              <a:t>.</a:t>
            </a:r>
          </a:p>
          <a:p>
            <a:pPr algn="just"/>
            <a:r>
              <a:rPr lang="en-US" sz="1800" dirty="0" err="1" smtClean="0"/>
              <a:t>OpenFlow</a:t>
            </a:r>
            <a:r>
              <a:rPr lang="en-US" sz="1800" dirty="0" smtClean="0"/>
              <a:t> could serve as a useful </a:t>
            </a:r>
            <a:r>
              <a:rPr lang="en-US" sz="1800" dirty="0" smtClean="0"/>
              <a:t>campus component </a:t>
            </a:r>
            <a:r>
              <a:rPr lang="en-US" sz="1800" dirty="0" smtClean="0"/>
              <a:t>in proposed large-scale </a:t>
            </a:r>
            <a:r>
              <a:rPr lang="en-US" sz="1800" dirty="0" err="1" smtClean="0"/>
              <a:t>testbeds</a:t>
            </a:r>
            <a:r>
              <a:rPr lang="en-US" sz="1800" dirty="0" smtClean="0"/>
              <a:t> like GENI</a:t>
            </a:r>
            <a:endParaRPr lang="en-US" sz="1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38</TotalTime>
  <Words>358</Words>
  <Application>Microsoft Office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Urban</vt:lpstr>
      <vt:lpstr>OpenFlow: Enabling Innovation in Campus Networks</vt:lpstr>
      <vt:lpstr>Why Open Flow?</vt:lpstr>
      <vt:lpstr>Basic Idea</vt:lpstr>
      <vt:lpstr>What is the Future of Open Flow?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OpenFlow: Enabling Innovation in Campus Networks</dc:title>
  <dc:creator>esha</dc:creator>
  <cp:lastModifiedBy>esha</cp:lastModifiedBy>
  <cp:revision>22</cp:revision>
  <dcterms:created xsi:type="dcterms:W3CDTF">2006-08-16T00:00:00Z</dcterms:created>
  <dcterms:modified xsi:type="dcterms:W3CDTF">2011-10-25T06:12:18Z</dcterms:modified>
</cp:coreProperties>
</file>