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9" r:id="rId1"/>
  </p:sldMasterIdLst>
  <p:sldIdLst>
    <p:sldId id="256" r:id="rId2"/>
    <p:sldId id="257" r:id="rId3"/>
    <p:sldId id="258" r:id="rId4"/>
    <p:sldId id="259" r:id="rId5"/>
    <p:sldId id="261" r:id="rId6"/>
    <p:sldId id="285" r:id="rId7"/>
    <p:sldId id="267"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7" r:id="rId21"/>
    <p:sldId id="276" r:id="rId22"/>
    <p:sldId id="278" r:id="rId23"/>
    <p:sldId id="279" r:id="rId24"/>
    <p:sldId id="280" r:id="rId25"/>
    <p:sldId id="281" r:id="rId26"/>
    <p:sldId id="286"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PROJECT\graph\1a_grap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esktop\PROJECT\graph\6_graph1_PERC.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esktop\PROJECT\graph\7_graph.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1"/>
          <c:order val="1"/>
          <c:tx>
            <c:strRef>
              <c:f>Sheet1!$B$1</c:f>
              <c:strCache>
                <c:ptCount val="1"/>
                <c:pt idx="0">
                  <c:v>data_engg_job_count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numRef>
              <c:f>Sheet1!$A$2:$A$7</c:f>
              <c:numCache>
                <c:formatCode>General</c:formatCode>
                <c:ptCount val="6"/>
                <c:pt idx="0">
                  <c:v>2011</c:v>
                </c:pt>
                <c:pt idx="1">
                  <c:v>2012</c:v>
                </c:pt>
                <c:pt idx="2">
                  <c:v>2013</c:v>
                </c:pt>
                <c:pt idx="3">
                  <c:v>2014</c:v>
                </c:pt>
                <c:pt idx="4">
                  <c:v>2015</c:v>
                </c:pt>
                <c:pt idx="5">
                  <c:v>2016</c:v>
                </c:pt>
              </c:numCache>
            </c:numRef>
          </c:cat>
          <c:val>
            <c:numRef>
              <c:f>Sheet1!$B$2:$B$7</c:f>
              <c:numCache>
                <c:formatCode>General</c:formatCode>
                <c:ptCount val="6"/>
                <c:pt idx="0">
                  <c:v>18</c:v>
                </c:pt>
                <c:pt idx="1">
                  <c:v>32</c:v>
                </c:pt>
                <c:pt idx="2">
                  <c:v>41</c:v>
                </c:pt>
                <c:pt idx="3">
                  <c:v>89</c:v>
                </c:pt>
                <c:pt idx="4">
                  <c:v>160</c:v>
                </c:pt>
                <c:pt idx="5">
                  <c:v>251</c:v>
                </c:pt>
              </c:numCache>
            </c:numRef>
          </c:val>
        </c:ser>
        <c:dLbls>
          <c:showLegendKey val="0"/>
          <c:showVal val="1"/>
          <c:showCatName val="0"/>
          <c:showSerName val="0"/>
          <c:showPercent val="0"/>
          <c:showBubbleSize val="0"/>
        </c:dLbls>
        <c:gapWidth val="150"/>
        <c:shape val="box"/>
        <c:axId val="645306688"/>
        <c:axId val="645308320"/>
        <c:axId val="0"/>
        <c:extLst>
          <c:ext xmlns:c15="http://schemas.microsoft.com/office/drawing/2012/chart" uri="{02D57815-91ED-43cb-92C2-25804820EDAC}">
            <c15:filteredBarSeries>
              <c15:ser>
                <c:idx val="0"/>
                <c:order val="0"/>
                <c:tx>
                  <c:strRef>
                    <c:extLst>
                      <c:ext uri="{02D57815-91ED-43cb-92C2-25804820EDAC}">
                        <c15:formulaRef>
                          <c15:sqref>Sheet1!$A$1</c15:sqref>
                        </c15:formulaRef>
                      </c:ext>
                    </c:extLst>
                    <c:strCache>
                      <c:ptCount val="1"/>
                      <c:pt idx="0">
                        <c:v>year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uri="{CE6537A1-D6FC-4f65-9D91-7224C49458BB}">
                      <c15:showLeaderLines val="1"/>
                      <c15:leaderLines>
                        <c:spPr>
                          <a:ln w="9525">
                            <a:solidFill>
                              <a:schemeClr val="lt1">
                                <a:lumMod val="95000"/>
                                <a:alpha val="54000"/>
                              </a:schemeClr>
                            </a:solidFill>
                          </a:ln>
                          <a:effectLst/>
                        </c:spPr>
                      </c15:leaderLines>
                    </c:ext>
                  </c:extLst>
                </c:dLbls>
                <c:cat>
                  <c:numRef>
                    <c:extLst>
                      <c:ext uri="{02D57815-91ED-43cb-92C2-25804820EDAC}">
                        <c15:formulaRef>
                          <c15:sqref>Sheet1!$A$2:$A$7</c15:sqref>
                        </c15:formulaRef>
                      </c:ext>
                    </c:extLst>
                    <c:numCache>
                      <c:formatCode>General</c:formatCode>
                      <c:ptCount val="6"/>
                      <c:pt idx="0">
                        <c:v>2011</c:v>
                      </c:pt>
                      <c:pt idx="1">
                        <c:v>2012</c:v>
                      </c:pt>
                      <c:pt idx="2">
                        <c:v>2013</c:v>
                      </c:pt>
                      <c:pt idx="3">
                        <c:v>2014</c:v>
                      </c:pt>
                      <c:pt idx="4">
                        <c:v>2015</c:v>
                      </c:pt>
                      <c:pt idx="5">
                        <c:v>2016</c:v>
                      </c:pt>
                    </c:numCache>
                  </c:numRef>
                </c:cat>
                <c:val>
                  <c:numRef>
                    <c:extLst>
                      <c:ext uri="{02D57815-91ED-43cb-92C2-25804820EDAC}">
                        <c15:formulaRef>
                          <c15:sqref>Sheet1!$A$2:$A$7</c15:sqref>
                        </c15:formulaRef>
                      </c:ext>
                    </c:extLst>
                    <c:numCache>
                      <c:formatCode>General</c:formatCode>
                      <c:ptCount val="6"/>
                      <c:pt idx="0">
                        <c:v>2011</c:v>
                      </c:pt>
                      <c:pt idx="1">
                        <c:v>2012</c:v>
                      </c:pt>
                      <c:pt idx="2">
                        <c:v>2013</c:v>
                      </c:pt>
                      <c:pt idx="3">
                        <c:v>2014</c:v>
                      </c:pt>
                      <c:pt idx="4">
                        <c:v>2015</c:v>
                      </c:pt>
                      <c:pt idx="5">
                        <c:v>2016</c:v>
                      </c:pt>
                    </c:numCache>
                  </c:numRef>
                </c:val>
              </c15:ser>
            </c15:filteredBarSeries>
          </c:ext>
        </c:extLst>
      </c:bar3DChart>
      <c:catAx>
        <c:axId val="64530668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year</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5308320"/>
        <c:crosses val="autoZero"/>
        <c:auto val="1"/>
        <c:lblAlgn val="ctr"/>
        <c:lblOffset val="100"/>
        <c:noMultiLvlLbl val="0"/>
      </c:catAx>
      <c:valAx>
        <c:axId val="645308320"/>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count</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53066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1"/>
          <c:order val="1"/>
          <c:tx>
            <c:strRef>
              <c:f>Sheet1!$B$1</c:f>
              <c:strCache>
                <c:ptCount val="1"/>
                <c:pt idx="0">
                  <c:v>certified avg_perc</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numRef>
              <c:f>Sheet1!$A$2:$A$7</c:f>
              <c:numCache>
                <c:formatCode>General</c:formatCode>
                <c:ptCount val="6"/>
                <c:pt idx="0">
                  <c:v>2011</c:v>
                </c:pt>
                <c:pt idx="1">
                  <c:v>2012</c:v>
                </c:pt>
                <c:pt idx="2">
                  <c:v>2013</c:v>
                </c:pt>
                <c:pt idx="3">
                  <c:v>2014</c:v>
                </c:pt>
                <c:pt idx="4">
                  <c:v>2015</c:v>
                </c:pt>
                <c:pt idx="5">
                  <c:v>2016</c:v>
                </c:pt>
              </c:numCache>
            </c:numRef>
          </c:cat>
          <c:val>
            <c:numRef>
              <c:f>Sheet1!$B$2:$B$7</c:f>
              <c:numCache>
                <c:formatCode>General</c:formatCode>
                <c:ptCount val="6"/>
                <c:pt idx="0">
                  <c:v>85.831751526756904</c:v>
                </c:pt>
                <c:pt idx="1">
                  <c:v>84.856126099897196</c:v>
                </c:pt>
                <c:pt idx="2">
                  <c:v>86.618157307843603</c:v>
                </c:pt>
                <c:pt idx="3">
                  <c:v>87.624247488097396</c:v>
                </c:pt>
                <c:pt idx="4">
                  <c:v>88.452257619273098</c:v>
                </c:pt>
                <c:pt idx="5">
                  <c:v>87.935066679221904</c:v>
                </c:pt>
              </c:numCache>
            </c:numRef>
          </c:val>
        </c:ser>
        <c:ser>
          <c:idx val="2"/>
          <c:order val="2"/>
          <c:tx>
            <c:strRef>
              <c:f>Sheet1!$C$1</c:f>
              <c:strCache>
                <c:ptCount val="1"/>
                <c:pt idx="0">
                  <c:v>certifird_withdrawn_perc</c:v>
                </c:pt>
              </c:strCache>
            </c:strRef>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numRef>
              <c:f>Sheet1!$A$2:$A$7</c:f>
              <c:numCache>
                <c:formatCode>General</c:formatCode>
                <c:ptCount val="6"/>
                <c:pt idx="0">
                  <c:v>2011</c:v>
                </c:pt>
                <c:pt idx="1">
                  <c:v>2012</c:v>
                </c:pt>
                <c:pt idx="2">
                  <c:v>2013</c:v>
                </c:pt>
                <c:pt idx="3">
                  <c:v>2014</c:v>
                </c:pt>
                <c:pt idx="4">
                  <c:v>2015</c:v>
                </c:pt>
                <c:pt idx="5">
                  <c:v>2016</c:v>
                </c:pt>
              </c:numCache>
            </c:numRef>
          </c:cat>
          <c:val>
            <c:numRef>
              <c:f>Sheet1!$C$2:$C$7</c:f>
              <c:numCache>
                <c:formatCode>General</c:formatCode>
                <c:ptCount val="6"/>
                <c:pt idx="0">
                  <c:v>3.2321813321738002</c:v>
                </c:pt>
                <c:pt idx="1">
                  <c:v>7.4873618586789901</c:v>
                </c:pt>
                <c:pt idx="2">
                  <c:v>8.0142225760776604</c:v>
                </c:pt>
                <c:pt idx="3">
                  <c:v>6.9980959788382204</c:v>
                </c:pt>
                <c:pt idx="4">
                  <c:v>6.6379841190056297</c:v>
                </c:pt>
                <c:pt idx="5">
                  <c:v>7.2694939665299403</c:v>
                </c:pt>
              </c:numCache>
            </c:numRef>
          </c:val>
        </c:ser>
        <c:ser>
          <c:idx val="3"/>
          <c:order val="3"/>
          <c:tx>
            <c:strRef>
              <c:f>Sheet1!$D$1</c:f>
              <c:strCache>
                <c:ptCount val="1"/>
                <c:pt idx="0">
                  <c:v>withdrawn_perc</c:v>
                </c:pt>
              </c:strCache>
            </c:strRef>
          </c:tx>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numRef>
              <c:f>Sheet1!$A$2:$A$7</c:f>
              <c:numCache>
                <c:formatCode>General</c:formatCode>
                <c:ptCount val="6"/>
                <c:pt idx="0">
                  <c:v>2011</c:v>
                </c:pt>
                <c:pt idx="1">
                  <c:v>2012</c:v>
                </c:pt>
                <c:pt idx="2">
                  <c:v>2013</c:v>
                </c:pt>
                <c:pt idx="3">
                  <c:v>2014</c:v>
                </c:pt>
                <c:pt idx="4">
                  <c:v>2015</c:v>
                </c:pt>
                <c:pt idx="5">
                  <c:v>2016</c:v>
                </c:pt>
              </c:numCache>
            </c:numRef>
          </c:cat>
          <c:val>
            <c:numRef>
              <c:f>Sheet1!$D$2:$D$7</c:f>
              <c:numCache>
                <c:formatCode>General</c:formatCode>
                <c:ptCount val="6"/>
                <c:pt idx="0">
                  <c:v>2.8165912695426201</c:v>
                </c:pt>
                <c:pt idx="1">
                  <c:v>2.5805628875355802</c:v>
                </c:pt>
                <c:pt idx="2">
                  <c:v>2.6214958132970199</c:v>
                </c:pt>
                <c:pt idx="3">
                  <c:v>3.0868630240630499</c:v>
                </c:pt>
                <c:pt idx="4">
                  <c:v>3.1443593054772099</c:v>
                </c:pt>
                <c:pt idx="5">
                  <c:v>3.3791137120389898</c:v>
                </c:pt>
              </c:numCache>
            </c:numRef>
          </c:val>
        </c:ser>
        <c:ser>
          <c:idx val="4"/>
          <c:order val="4"/>
          <c:tx>
            <c:strRef>
              <c:f>Sheet1!$E$1</c:f>
              <c:strCache>
                <c:ptCount val="1"/>
                <c:pt idx="0">
                  <c:v>denied_perc</c:v>
                </c:pt>
              </c:strCache>
            </c:strRef>
          </c:tx>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numRef>
              <c:f>Sheet1!$A$2:$A$7</c:f>
              <c:numCache>
                <c:formatCode>General</c:formatCode>
                <c:ptCount val="6"/>
                <c:pt idx="0">
                  <c:v>2011</c:v>
                </c:pt>
                <c:pt idx="1">
                  <c:v>2012</c:v>
                </c:pt>
                <c:pt idx="2">
                  <c:v>2013</c:v>
                </c:pt>
                <c:pt idx="3">
                  <c:v>2014</c:v>
                </c:pt>
                <c:pt idx="4">
                  <c:v>2015</c:v>
                </c:pt>
                <c:pt idx="5">
                  <c:v>2016</c:v>
                </c:pt>
              </c:numCache>
            </c:numRef>
          </c:cat>
          <c:val>
            <c:numRef>
              <c:f>Sheet1!$E$2:$E$7</c:f>
              <c:numCache>
                <c:formatCode>General</c:formatCode>
                <c:ptCount val="6"/>
                <c:pt idx="0">
                  <c:v>8.1194758715266406</c:v>
                </c:pt>
                <c:pt idx="1">
                  <c:v>5.0759491538881596</c:v>
                </c:pt>
                <c:pt idx="2">
                  <c:v>2.74612430278163</c:v>
                </c:pt>
                <c:pt idx="3">
                  <c:v>2.2907935090012601</c:v>
                </c:pt>
                <c:pt idx="4">
                  <c:v>1.76539895624403</c:v>
                </c:pt>
                <c:pt idx="5">
                  <c:v>1.4163256422091199</c:v>
                </c:pt>
              </c:numCache>
            </c:numRef>
          </c:val>
        </c:ser>
        <c:dLbls>
          <c:showLegendKey val="0"/>
          <c:showVal val="0"/>
          <c:showCatName val="0"/>
          <c:showSerName val="0"/>
          <c:showPercent val="0"/>
          <c:showBubbleSize val="0"/>
        </c:dLbls>
        <c:gapWidth val="150"/>
        <c:shape val="box"/>
        <c:axId val="645314304"/>
        <c:axId val="645318112"/>
        <c:axId val="0"/>
        <c:extLst>
          <c:ext xmlns:c15="http://schemas.microsoft.com/office/drawing/2012/chart" uri="{02D57815-91ED-43cb-92C2-25804820EDAC}">
            <c15:filteredBarSeries>
              <c15:ser>
                <c:idx val="0"/>
                <c:order val="0"/>
                <c:tx>
                  <c:strRef>
                    <c:extLst>
                      <c:ext uri="{02D57815-91ED-43cb-92C2-25804820EDAC}">
                        <c15:formulaRef>
                          <c15:sqref>Sheet1!$A$1</c15:sqref>
                        </c15:formulaRef>
                      </c:ext>
                    </c:extLst>
                    <c:strCache>
                      <c:ptCount val="1"/>
                      <c:pt idx="0">
                        <c:v>year</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numRef>
                    <c:extLst>
                      <c:ext uri="{02D57815-91ED-43cb-92C2-25804820EDAC}">
                        <c15:formulaRef>
                          <c15:sqref>Sheet1!$A$2:$A$7</c15:sqref>
                        </c15:formulaRef>
                      </c:ext>
                    </c:extLst>
                    <c:numCache>
                      <c:formatCode>General</c:formatCode>
                      <c:ptCount val="6"/>
                      <c:pt idx="0">
                        <c:v>2011</c:v>
                      </c:pt>
                      <c:pt idx="1">
                        <c:v>2012</c:v>
                      </c:pt>
                      <c:pt idx="2">
                        <c:v>2013</c:v>
                      </c:pt>
                      <c:pt idx="3">
                        <c:v>2014</c:v>
                      </c:pt>
                      <c:pt idx="4">
                        <c:v>2015</c:v>
                      </c:pt>
                      <c:pt idx="5">
                        <c:v>2016</c:v>
                      </c:pt>
                    </c:numCache>
                  </c:numRef>
                </c:cat>
                <c:val>
                  <c:numRef>
                    <c:extLst>
                      <c:ext uri="{02D57815-91ED-43cb-92C2-25804820EDAC}">
                        <c15:formulaRef>
                          <c15:sqref>Sheet1!$A$2:$A$7</c15:sqref>
                        </c15:formulaRef>
                      </c:ext>
                    </c:extLst>
                    <c:numCache>
                      <c:formatCode>General</c:formatCode>
                      <c:ptCount val="6"/>
                      <c:pt idx="0">
                        <c:v>2011</c:v>
                      </c:pt>
                      <c:pt idx="1">
                        <c:v>2012</c:v>
                      </c:pt>
                      <c:pt idx="2">
                        <c:v>2013</c:v>
                      </c:pt>
                      <c:pt idx="3">
                        <c:v>2014</c:v>
                      </c:pt>
                      <c:pt idx="4">
                        <c:v>2015</c:v>
                      </c:pt>
                      <c:pt idx="5">
                        <c:v>2016</c:v>
                      </c:pt>
                    </c:numCache>
                  </c:numRef>
                </c:val>
              </c15:ser>
            </c15:filteredBarSeries>
          </c:ext>
        </c:extLst>
      </c:bar3DChart>
      <c:catAx>
        <c:axId val="6453143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45318112"/>
        <c:crosses val="autoZero"/>
        <c:auto val="1"/>
        <c:lblAlgn val="ctr"/>
        <c:lblOffset val="100"/>
        <c:noMultiLvlLbl val="0"/>
      </c:catAx>
      <c:valAx>
        <c:axId val="645318112"/>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%OF APPLICATION</a:t>
                </a:r>
              </a:p>
            </c:rich>
          </c:tx>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45314304"/>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1197"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1"/>
          <c:order val="1"/>
          <c:tx>
            <c:strRef>
              <c:f>Sheet1!$B$1</c:f>
              <c:strCache>
                <c:ptCount val="1"/>
                <c:pt idx="0">
                  <c:v>application count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numRef>
              <c:f>Sheet1!$A$2:$A$7</c:f>
              <c:numCache>
                <c:formatCode>General</c:formatCode>
                <c:ptCount val="6"/>
                <c:pt idx="0">
                  <c:v>2011</c:v>
                </c:pt>
                <c:pt idx="1">
                  <c:v>2012</c:v>
                </c:pt>
                <c:pt idx="2">
                  <c:v>2013</c:v>
                </c:pt>
                <c:pt idx="3">
                  <c:v>2014</c:v>
                </c:pt>
                <c:pt idx="4">
                  <c:v>2015</c:v>
                </c:pt>
                <c:pt idx="5">
                  <c:v>2016</c:v>
                </c:pt>
              </c:numCache>
            </c:numRef>
          </c:cat>
          <c:val>
            <c:numRef>
              <c:f>Sheet1!$B$2:$B$7</c:f>
              <c:numCache>
                <c:formatCode>General</c:formatCode>
                <c:ptCount val="6"/>
                <c:pt idx="0">
                  <c:v>358767</c:v>
                </c:pt>
                <c:pt idx="1">
                  <c:v>415607</c:v>
                </c:pt>
                <c:pt idx="2">
                  <c:v>442114</c:v>
                </c:pt>
                <c:pt idx="3">
                  <c:v>519427</c:v>
                </c:pt>
                <c:pt idx="4">
                  <c:v>618727</c:v>
                </c:pt>
                <c:pt idx="5">
                  <c:v>647803</c:v>
                </c:pt>
              </c:numCache>
            </c:numRef>
          </c:val>
        </c:ser>
        <c:dLbls>
          <c:showLegendKey val="0"/>
          <c:showVal val="0"/>
          <c:showCatName val="0"/>
          <c:showSerName val="0"/>
          <c:showPercent val="0"/>
          <c:showBubbleSize val="0"/>
        </c:dLbls>
        <c:gapWidth val="115"/>
        <c:overlap val="-20"/>
        <c:axId val="645308864"/>
        <c:axId val="645307232"/>
        <c:extLst>
          <c:ext xmlns:c15="http://schemas.microsoft.com/office/drawing/2012/chart" uri="{02D57815-91ED-43cb-92C2-25804820EDAC}">
            <c15:filteredBarSeries>
              <c15:ser>
                <c:idx val="0"/>
                <c:order val="0"/>
                <c:tx>
                  <c:strRef>
                    <c:extLst>
                      <c:ext uri="{02D57815-91ED-43cb-92C2-25804820EDAC}">
                        <c15:formulaRef>
                          <c15:sqref>Sheet1!$A$1</c15:sqref>
                        </c15:formulaRef>
                      </c:ext>
                    </c:extLst>
                    <c:strCache>
                      <c:ptCount val="1"/>
                      <c:pt idx="0">
                        <c:v>year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numRef>
                    <c:extLst>
                      <c:ext uri="{02D57815-91ED-43cb-92C2-25804820EDAC}">
                        <c15:formulaRef>
                          <c15:sqref>Sheet1!$A$2:$A$7</c15:sqref>
                        </c15:formulaRef>
                      </c:ext>
                    </c:extLst>
                    <c:numCache>
                      <c:formatCode>General</c:formatCode>
                      <c:ptCount val="6"/>
                      <c:pt idx="0">
                        <c:v>2011</c:v>
                      </c:pt>
                      <c:pt idx="1">
                        <c:v>2012</c:v>
                      </c:pt>
                      <c:pt idx="2">
                        <c:v>2013</c:v>
                      </c:pt>
                      <c:pt idx="3">
                        <c:v>2014</c:v>
                      </c:pt>
                      <c:pt idx="4">
                        <c:v>2015</c:v>
                      </c:pt>
                      <c:pt idx="5">
                        <c:v>2016</c:v>
                      </c:pt>
                    </c:numCache>
                  </c:numRef>
                </c:cat>
                <c:val>
                  <c:numRef>
                    <c:extLst>
                      <c:ext uri="{02D57815-91ED-43cb-92C2-25804820EDAC}">
                        <c15:formulaRef>
                          <c15:sqref>Sheet1!$A$2:$A$7</c15:sqref>
                        </c15:formulaRef>
                      </c:ext>
                    </c:extLst>
                    <c:numCache>
                      <c:formatCode>General</c:formatCode>
                      <c:ptCount val="6"/>
                      <c:pt idx="0">
                        <c:v>2011</c:v>
                      </c:pt>
                      <c:pt idx="1">
                        <c:v>2012</c:v>
                      </c:pt>
                      <c:pt idx="2">
                        <c:v>2013</c:v>
                      </c:pt>
                      <c:pt idx="3">
                        <c:v>2014</c:v>
                      </c:pt>
                      <c:pt idx="4">
                        <c:v>2015</c:v>
                      </c:pt>
                      <c:pt idx="5">
                        <c:v>2016</c:v>
                      </c:pt>
                    </c:numCache>
                  </c:numRef>
                </c:val>
              </c15:ser>
            </c15:filteredBarSeries>
          </c:ext>
        </c:extLst>
      </c:barChart>
      <c:catAx>
        <c:axId val="645308864"/>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5307232"/>
        <c:crosses val="autoZero"/>
        <c:auto val="1"/>
        <c:lblAlgn val="ctr"/>
        <c:lblOffset val="100"/>
        <c:noMultiLvlLbl val="0"/>
      </c:catAx>
      <c:valAx>
        <c:axId val="64530723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53088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9"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9" cy="861420"/>
          </a:xfrm>
        </p:spPr>
        <p:txBody>
          <a:bodyPr anchor="t"/>
          <a:lstStyle>
            <a:lvl1pPr marL="0" indent="0" algn="l">
              <a:buNone/>
              <a:defRPr cap="all">
                <a:solidFill>
                  <a:schemeClr val="accent1">
                    <a:lumMod val="60000"/>
                    <a:lumOff val="4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6" y="1792226"/>
            <a:ext cx="990599" cy="304799"/>
          </a:xfrm>
        </p:spPr>
        <p:txBody>
          <a:bodyPr anchor="t"/>
          <a:lstStyle>
            <a:lvl1pPr algn="l">
              <a:defRPr b="0" i="0">
                <a:solidFill>
                  <a:schemeClr val="bg1">
                    <a:alpha val="60000"/>
                  </a:schemeClr>
                </a:solidFill>
              </a:defRPr>
            </a:lvl1pPr>
          </a:lstStyle>
          <a:p>
            <a:fld id="{2D6CD490-389F-4E48-A5E6-55615AA71772}" type="datetimeFigureOut">
              <a:rPr lang="en-IN" smtClean="0"/>
              <a:t>23-10-2017</a:t>
            </a:fld>
            <a:endParaRPr lang="en-IN"/>
          </a:p>
        </p:txBody>
      </p:sp>
      <p:sp>
        <p:nvSpPr>
          <p:cNvPr id="5" name="Footer Placeholder 4"/>
          <p:cNvSpPr>
            <a:spLocks noGrp="1"/>
          </p:cNvSpPr>
          <p:nvPr>
            <p:ph type="ftr" sz="quarter" idx="11"/>
          </p:nvPr>
        </p:nvSpPr>
        <p:spPr bwMode="gray">
          <a:xfrm rot="5400000">
            <a:off x="8951977" y="3227834"/>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2" y="295731"/>
            <a:ext cx="838199" cy="767687"/>
          </a:xfrm>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312922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3" y="5536665"/>
            <a:ext cx="8825659" cy="493712"/>
          </a:xfrm>
        </p:spPr>
        <p:txBody>
          <a:bodyPr>
            <a:normAutofit/>
          </a:bodyPr>
          <a:lstStyle>
            <a:lvl1pPr marL="0" indent="0">
              <a:buNone/>
              <a:defRPr sz="1200">
                <a:solidFill>
                  <a:schemeClr val="accent1">
                    <a:lumMod val="60000"/>
                    <a:lumOff val="40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6CD490-389F-4E48-A5E6-55615AA71772}" type="datetimeFigureOut">
              <a:rPr lang="en-IN" smtClean="0"/>
              <a:t>23-10-2017</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1594426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7"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5" y="3543300"/>
            <a:ext cx="8825659" cy="24765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6CD490-389F-4E48-A5E6-55615AA71772}" type="datetimeFigureOut">
              <a:rPr lang="en-IN" smtClean="0"/>
              <a:t>23-10-2017</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406292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7" y="607337"/>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9" y="2613788"/>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7" y="982134"/>
            <a:ext cx="8453907"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6" y="5029201"/>
            <a:ext cx="9244897" cy="997857"/>
          </a:xfrm>
        </p:spPr>
        <p:txBody>
          <a:bodyPr anchor="ctr">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6CD490-389F-4E48-A5E6-55615AA71772}" type="datetimeFigureOut">
              <a:rPr lang="en-IN" smtClean="0"/>
              <a:t>23-10-2017</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3704021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5024967"/>
            <a:ext cx="8825659" cy="860400"/>
          </a:xfrm>
        </p:spPr>
        <p:txBody>
          <a:bodyPr anchor="t"/>
          <a:lstStyle>
            <a:lvl1pPr marL="0" indent="0" algn="l">
              <a:buNone/>
              <a:defRPr sz="2000" cap="none">
                <a:solidFill>
                  <a:schemeClr val="accent1">
                    <a:lumMod val="60000"/>
                    <a:lumOff val="4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6CD490-389F-4E48-A5E6-55615AA71772}" type="datetimeFigureOut">
              <a:rPr lang="en-IN" smtClean="0"/>
              <a:t>23-10-2017</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192533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5"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9"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6"/>
            <a:ext cx="3141879" cy="284729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2" y="2603500"/>
            <a:ext cx="3147009"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2" y="3179765"/>
            <a:ext cx="3147009" cy="284729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1"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4"/>
            <a:ext cx="3145536" cy="284729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cxnSp>
        <p:nvCxnSpPr>
          <p:cNvPr id="17" name="Straight Connector 16"/>
          <p:cNvCxnSpPr/>
          <p:nvPr/>
        </p:nvCxnSpPr>
        <p:spPr>
          <a:xfrm>
            <a:off x="4403971" y="2569635"/>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5"/>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D6CD490-389F-4E48-A5E6-55615AA71772}" type="datetimeFigureOut">
              <a:rPr lang="en-IN" smtClean="0"/>
              <a:t>23-10-2017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3530461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5"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9"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9" cy="91795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6" y="4532846"/>
            <a:ext cx="3050439" cy="576263"/>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3"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3" y="5109105"/>
            <a:ext cx="3050439" cy="91795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7" y="4532845"/>
            <a:ext cx="3051095"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cxnSp>
        <p:nvCxnSpPr>
          <p:cNvPr id="43" name="Straight Connector 42"/>
          <p:cNvCxnSpPr/>
          <p:nvPr/>
        </p:nvCxnSpPr>
        <p:spPr>
          <a:xfrm>
            <a:off x="4405831" y="2569635"/>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3" y="2569635"/>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D6CD490-389F-4E48-A5E6-55615AA71772}" type="datetimeFigureOut">
              <a:rPr lang="en-IN" smtClean="0"/>
              <a:t>23-10-2017</a:t>
            </a:fld>
            <a:endParaRPr lang="en-IN"/>
          </a:p>
        </p:txBody>
      </p:sp>
      <p:sp>
        <p:nvSpPr>
          <p:cNvPr id="8" name="Footer Placeholder 7"/>
          <p:cNvSpPr>
            <a:spLocks noGrp="1"/>
          </p:cNvSpPr>
          <p:nvPr>
            <p:ph type="ftr" sz="quarter" idx="11"/>
          </p:nvPr>
        </p:nvSpPr>
        <p:spPr>
          <a:xfrm>
            <a:off x="561111" y="6391840"/>
            <a:ext cx="3644283" cy="304801"/>
          </a:xfrm>
        </p:spPr>
        <p:txBody>
          <a:bodyPr/>
          <a:lstStyle/>
          <a:p>
            <a:endParaRPr lang="en-IN"/>
          </a:p>
        </p:txBody>
      </p:sp>
      <p:sp>
        <p:nvSpPr>
          <p:cNvPr id="9" name="Slide Number Placeholder 8"/>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374610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5"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5"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41" y="6391840"/>
            <a:ext cx="990599" cy="304799"/>
          </a:xfrm>
        </p:spPr>
        <p:txBody>
          <a:bodyPr/>
          <a:lstStyle/>
          <a:p>
            <a:fld id="{2D6CD490-389F-4E48-A5E6-55615AA71772}" type="datetimeFigureOut">
              <a:rPr lang="en-IN" smtClean="0"/>
              <a:t>23-10-2017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660960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6"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6"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6" y="6391840"/>
            <a:ext cx="992135" cy="304799"/>
          </a:xfrm>
        </p:spPr>
        <p:txBody>
          <a:bodyPr/>
          <a:lstStyle/>
          <a:p>
            <a:fld id="{2D6CD490-389F-4E48-A5E6-55615AA71772}" type="datetimeFigureOut">
              <a:rPr lang="en-IN" smtClean="0"/>
              <a:t>23-10-2017</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120694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5"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6CD490-389F-4E48-A5E6-55615AA71772}" type="datetimeFigureOut">
              <a:rPr lang="en-IN" smtClean="0"/>
              <a:t>23-10-2017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429440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61" y="2677644"/>
            <a:ext cx="3757545" cy="2283824"/>
          </a:xfrm>
        </p:spPr>
        <p:txBody>
          <a:bodyPr anchor="ctr"/>
          <a:lstStyle>
            <a:lvl1pPr marL="0" indent="0" algn="l">
              <a:buNone/>
              <a:defRPr sz="2000" cap="all">
                <a:solidFill>
                  <a:schemeClr val="accent1">
                    <a:lumMod val="60000"/>
                    <a:lumOff val="4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6CD490-389F-4E48-A5E6-55615AA71772}" type="datetimeFigureOut">
              <a:rPr lang="en-IN" smtClean="0"/>
              <a:t>23-10-2017</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234508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2"/>
            <a:ext cx="4825159"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4"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6CD490-389F-4E48-A5E6-55615AA71772}" type="datetimeFigureOut">
              <a:rPr lang="en-IN" smtClean="0"/>
              <a:t>23-10-2017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2904158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4825157" cy="576262"/>
          </a:xfrm>
        </p:spPr>
        <p:txBody>
          <a:bodyPr anchor="b">
            <a:noAutofit/>
          </a:bodyPr>
          <a:lstStyle>
            <a:lvl1pPr marL="0" indent="0">
              <a:buNone/>
              <a:defRPr sz="24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4"/>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4" y="2603500"/>
            <a:ext cx="4825159" cy="576262"/>
          </a:xfrm>
        </p:spPr>
        <p:txBody>
          <a:bodyPr anchor="b">
            <a:noAutofit/>
          </a:bodyPr>
          <a:lstStyle>
            <a:lvl1pPr marL="0" indent="0">
              <a:buNone/>
              <a:defRPr sz="24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4" y="3179764"/>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6CD490-389F-4E48-A5E6-55615AA71772}" type="datetimeFigureOut">
              <a:rPr lang="en-IN" smtClean="0"/>
              <a:t>23-10-2017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183364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5"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6CD490-389F-4E48-A5E6-55615AA71772}" type="datetimeFigureOut">
              <a:rPr lang="en-IN" smtClean="0"/>
              <a:t>23-10-2017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66059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CD490-389F-4E48-A5E6-55615AA71772}" type="datetimeFigureOut">
              <a:rPr lang="en-IN" smtClean="0"/>
              <a:t>23-10-2017</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1096045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5" y="1447800"/>
            <a:ext cx="519006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2"/>
            <a:ext cx="2793159" cy="2895599"/>
          </a:xfrm>
        </p:spPr>
        <p:txBody>
          <a:bodyPr/>
          <a:lstStyle>
            <a:lvl1pPr marL="0" indent="0">
              <a:buNone/>
              <a:defRPr sz="1400">
                <a:solidFill>
                  <a:schemeClr val="accent1">
                    <a:lumMod val="60000"/>
                    <a:lumOff val="40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6CD490-389F-4E48-A5E6-55615AA71772}" type="datetimeFigureOut">
              <a:rPr lang="en-IN" smtClean="0"/>
              <a:t>23-10-2017</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810473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5"/>
            <a:ext cx="3865135"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lumMod val="60000"/>
                    <a:lumOff val="40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6CD490-389F-4E48-A5E6-55615AA71772}" type="datetimeFigureOut">
              <a:rPr lang="en-IN" smtClean="0"/>
              <a:t>23-10-2017</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D9F1D3E-0607-4108-B790-55C583D9CA48}" type="slidenum">
              <a:rPr lang="en-IN" smtClean="0"/>
              <a:t>‹#›</a:t>
            </a:fld>
            <a:endParaRPr lang="en-IN"/>
          </a:p>
        </p:txBody>
      </p:sp>
    </p:spTree>
    <p:extLst>
      <p:ext uri="{BB962C8B-B14F-4D97-AF65-F5344CB8AC3E}">
        <p14:creationId xmlns:p14="http://schemas.microsoft.com/office/powerpoint/2010/main" val="338482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5"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6" y="6391840"/>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D6CD490-389F-4E48-A5E6-55615AA71772}" type="datetimeFigureOut">
              <a:rPr lang="en-IN" smtClean="0"/>
              <a:t>23-10-2017</a:t>
            </a:fld>
            <a:endParaRPr lang="en-IN"/>
          </a:p>
        </p:txBody>
      </p:sp>
      <p:sp>
        <p:nvSpPr>
          <p:cNvPr id="5" name="Footer Placeholder 4"/>
          <p:cNvSpPr>
            <a:spLocks noGrp="1"/>
          </p:cNvSpPr>
          <p:nvPr>
            <p:ph type="ftr" sz="quarter" idx="3"/>
          </p:nvPr>
        </p:nvSpPr>
        <p:spPr>
          <a:xfrm>
            <a:off x="561111" y="6391840"/>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2" y="295731"/>
            <a:ext cx="838199" cy="767687"/>
          </a:xfrm>
          <a:prstGeom prst="rect">
            <a:avLst/>
          </a:prstGeom>
        </p:spPr>
        <p:txBody>
          <a:bodyPr vert="horz" lIns="91440" tIns="45720" rIns="91440" bIns="45720" rtlCol="0" anchor="b"/>
          <a:lstStyle>
            <a:lvl1pPr algn="ctr">
              <a:defRPr sz="2800" b="0" i="0">
                <a:solidFill>
                  <a:schemeClr val="bg1"/>
                </a:solidFill>
              </a:defRPr>
            </a:lvl1pPr>
          </a:lstStyle>
          <a:p>
            <a:fld id="{DD9F1D3E-0607-4108-B790-55C583D9CA48}" type="slidenum">
              <a:rPr lang="en-IN" smtClean="0"/>
              <a:t>‹#›</a:t>
            </a:fld>
            <a:endParaRPr lang="en-IN"/>
          </a:p>
        </p:txBody>
      </p:sp>
    </p:spTree>
    <p:extLst>
      <p:ext uri="{BB962C8B-B14F-4D97-AF65-F5344CB8AC3E}">
        <p14:creationId xmlns:p14="http://schemas.microsoft.com/office/powerpoint/2010/main" val="1406052381"/>
      </p:ext>
    </p:extLst>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 id="2147484063" r:id="rId14"/>
    <p:sldLayoutId id="2147484064" r:id="rId15"/>
    <p:sldLayoutId id="2147484065" r:id="rId16"/>
    <p:sldLayoutId id="2147484066" r:id="rId17"/>
  </p:sldLayoutIdLst>
  <p:txStyles>
    <p:titleStyle>
      <a:lvl1pPr algn="l" defTabSz="457189"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earchsqlserver.techtarget.com/definition/query"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93761" y="1080683"/>
            <a:ext cx="6127513" cy="1323439"/>
          </a:xfrm>
          <a:prstGeom prst="rect">
            <a:avLst/>
          </a:prstGeom>
        </p:spPr>
        <p:txBody>
          <a:bodyPr wrap="square">
            <a:spAutoFit/>
          </a:bodyPr>
          <a:lstStyle/>
          <a:p>
            <a:r>
              <a:rPr lang="en-IN" sz="4000" b="1" i="1" dirty="0">
                <a:solidFill>
                  <a:schemeClr val="bg2"/>
                </a:solidFill>
                <a:latin typeface="Times New Roman" panose="02020603050405020304" pitchFamily="18" charset="0"/>
                <a:ea typeface="Times New Roman" panose="02020603050405020304" pitchFamily="18" charset="0"/>
              </a:rPr>
              <a:t>Analysis of H1b Data using Hadoop Ecosystem</a:t>
            </a:r>
            <a:r>
              <a:rPr lang="en-IN" b="1" i="1" dirty="0">
                <a:solidFill>
                  <a:srgbClr val="2B2B2B"/>
                </a:solidFill>
                <a:latin typeface="Times New Roman" panose="02020603050405020304" pitchFamily="18" charset="0"/>
                <a:ea typeface="Times New Roman" panose="02020603050405020304" pitchFamily="18" charset="0"/>
              </a:rPr>
              <a:t> </a:t>
            </a:r>
            <a:endParaRPr lang="en-IN" b="1" i="1" dirty="0"/>
          </a:p>
        </p:txBody>
      </p:sp>
      <p:sp>
        <p:nvSpPr>
          <p:cNvPr id="6" name="TextBox 5"/>
          <p:cNvSpPr txBox="1"/>
          <p:nvPr/>
        </p:nvSpPr>
        <p:spPr>
          <a:xfrm>
            <a:off x="6864440" y="4288665"/>
            <a:ext cx="4966595" cy="1815882"/>
          </a:xfrm>
          <a:prstGeom prst="rect">
            <a:avLst/>
          </a:prstGeom>
          <a:noFill/>
        </p:spPr>
        <p:txBody>
          <a:bodyPr wrap="square" rtlCol="0">
            <a:spAutoFit/>
          </a:bodyPr>
          <a:lstStyle/>
          <a:p>
            <a:r>
              <a:rPr lang="en-IN" sz="2800" dirty="0" smtClean="0">
                <a:solidFill>
                  <a:schemeClr val="bg2"/>
                </a:solidFill>
                <a:latin typeface="Times New Roman" panose="02020603050405020304" pitchFamily="18" charset="0"/>
                <a:cs typeface="Times New Roman" panose="02020603050405020304" pitchFamily="18" charset="0"/>
              </a:rPr>
              <a:t>Presented </a:t>
            </a:r>
            <a:r>
              <a:rPr lang="en-IN" sz="2800" dirty="0">
                <a:solidFill>
                  <a:schemeClr val="bg2"/>
                </a:solidFill>
                <a:latin typeface="Times New Roman" panose="02020603050405020304" pitchFamily="18" charset="0"/>
                <a:cs typeface="Times New Roman" panose="02020603050405020304" pitchFamily="18" charset="0"/>
              </a:rPr>
              <a:t>by :</a:t>
            </a:r>
          </a:p>
          <a:p>
            <a:r>
              <a:rPr lang="en-IN" sz="2800" dirty="0">
                <a:solidFill>
                  <a:schemeClr val="bg2"/>
                </a:solidFill>
                <a:latin typeface="Times New Roman" panose="02020603050405020304" pitchFamily="18" charset="0"/>
                <a:cs typeface="Times New Roman" panose="02020603050405020304" pitchFamily="18" charset="0"/>
              </a:rPr>
              <a:t>Supriya Sonawane</a:t>
            </a:r>
          </a:p>
          <a:p>
            <a:r>
              <a:rPr lang="en-IN" sz="2800" dirty="0">
                <a:solidFill>
                  <a:schemeClr val="bg2"/>
                </a:solidFill>
                <a:latin typeface="Times New Roman" panose="02020603050405020304" pitchFamily="18" charset="0"/>
                <a:cs typeface="Times New Roman" panose="02020603050405020304" pitchFamily="18" charset="0"/>
              </a:rPr>
              <a:t>S1711075000164</a:t>
            </a:r>
          </a:p>
          <a:p>
            <a:r>
              <a:rPr lang="en-IN" sz="2800" dirty="0">
                <a:solidFill>
                  <a:schemeClr val="bg2"/>
                </a:solidFill>
                <a:latin typeface="Times New Roman" panose="02020603050405020304" pitchFamily="18" charset="0"/>
                <a:cs typeface="Times New Roman" panose="02020603050405020304" pitchFamily="18" charset="0"/>
              </a:rPr>
              <a:t>Pune Deccan</a:t>
            </a:r>
          </a:p>
        </p:txBody>
      </p:sp>
    </p:spTree>
    <p:extLst>
      <p:ext uri="{BB962C8B-B14F-4D97-AF65-F5344CB8AC3E}">
        <p14:creationId xmlns:p14="http://schemas.microsoft.com/office/powerpoint/2010/main" val="3237113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24249"/>
            <a:ext cx="8825659" cy="528035"/>
          </a:xfrm>
        </p:spPr>
        <p:txBody>
          <a:bodyPr/>
          <a:lstStyle/>
          <a:p>
            <a:r>
              <a:rPr lang="en-IN" sz="2800" b="1" i="1" dirty="0">
                <a:latin typeface="Times New Roman" panose="02020603050405020304" pitchFamily="18" charset="0"/>
                <a:cs typeface="Times New Roman" panose="02020603050405020304" pitchFamily="18" charset="0"/>
              </a:rPr>
              <a:t>Analysing Factors</a:t>
            </a:r>
          </a:p>
        </p:txBody>
      </p:sp>
      <p:sp>
        <p:nvSpPr>
          <p:cNvPr id="3" name="Subtitle 2"/>
          <p:cNvSpPr>
            <a:spLocks noGrp="1"/>
          </p:cNvSpPr>
          <p:nvPr>
            <p:ph type="subTitle" idx="1"/>
          </p:nvPr>
        </p:nvSpPr>
        <p:spPr>
          <a:xfrm>
            <a:off x="798492" y="1558344"/>
            <a:ext cx="10419009" cy="4687909"/>
          </a:xfrm>
        </p:spPr>
        <p:txBody>
          <a:bodyPr>
            <a:noAutofit/>
          </a:bodyPr>
          <a:lstStyle/>
          <a:p>
            <a:pPr fontAlgn="base"/>
            <a:r>
              <a:rPr lang="en-IN" sz="2000" cap="none" dirty="0" smtClean="0">
                <a:solidFill>
                  <a:schemeClr val="bg2"/>
                </a:solidFill>
                <a:latin typeface="Times New Roman" panose="02020603050405020304" pitchFamily="18" charset="0"/>
                <a:cs typeface="Times New Roman" panose="02020603050405020304" pitchFamily="18" charset="0"/>
              </a:rPr>
              <a:t>we will be performing analysis on the h1b visa applicants between the years 2011-2016. after analysing the data, we can derive the following facts.</a:t>
            </a:r>
          </a:p>
          <a:p>
            <a:pPr fontAlgn="base"/>
            <a:r>
              <a:rPr lang="en-IN" sz="2000" cap="none" dirty="0" smtClean="0">
                <a:solidFill>
                  <a:schemeClr val="bg2"/>
                </a:solidFill>
                <a:latin typeface="Times New Roman" panose="02020603050405020304" pitchFamily="18" charset="0"/>
                <a:cs typeface="Times New Roman" panose="02020603050405020304" pitchFamily="18" charset="0"/>
              </a:rPr>
              <a:t>1 a) Is the number of petitions with data engineer job title increasing over time?</a:t>
            </a:r>
          </a:p>
          <a:p>
            <a:r>
              <a:rPr lang="en-IN" sz="2000" cap="none" dirty="0" smtClean="0">
                <a:solidFill>
                  <a:schemeClr val="bg2"/>
                </a:solidFill>
                <a:latin typeface="Times New Roman" panose="02020603050405020304" pitchFamily="18" charset="0"/>
                <a:cs typeface="Times New Roman" panose="02020603050405020304" pitchFamily="18" charset="0"/>
              </a:rPr>
              <a:t>   b) find top 5 job titles who are having highest </a:t>
            </a:r>
            <a:r>
              <a:rPr lang="en-IN" sz="2000" cap="none" dirty="0" err="1" smtClean="0">
                <a:solidFill>
                  <a:schemeClr val="bg2"/>
                </a:solidFill>
                <a:latin typeface="Times New Roman" panose="02020603050405020304" pitchFamily="18" charset="0"/>
                <a:cs typeface="Times New Roman" panose="02020603050405020304" pitchFamily="18" charset="0"/>
              </a:rPr>
              <a:t>avg</a:t>
            </a:r>
            <a:r>
              <a:rPr lang="en-IN" sz="2000" cap="none" dirty="0" smtClean="0">
                <a:solidFill>
                  <a:schemeClr val="bg2"/>
                </a:solidFill>
                <a:latin typeface="Times New Roman" panose="02020603050405020304" pitchFamily="18" charset="0"/>
                <a:cs typeface="Times New Roman" panose="02020603050405020304" pitchFamily="18" charset="0"/>
              </a:rPr>
              <a:t> growth in applications.[all]</a:t>
            </a:r>
          </a:p>
          <a:p>
            <a:r>
              <a:rPr lang="en-IN" sz="2000" cap="none" dirty="0" smtClean="0">
                <a:solidFill>
                  <a:schemeClr val="bg2"/>
                </a:solidFill>
                <a:latin typeface="Times New Roman" panose="02020603050405020304" pitchFamily="18" charset="0"/>
                <a:cs typeface="Times New Roman" panose="02020603050405020304" pitchFamily="18" charset="0"/>
              </a:rPr>
              <a:t> </a:t>
            </a:r>
          </a:p>
          <a:p>
            <a:r>
              <a:rPr lang="en-IN" sz="2000" cap="none" dirty="0" smtClean="0">
                <a:solidFill>
                  <a:schemeClr val="bg2"/>
                </a:solidFill>
                <a:latin typeface="Times New Roman" panose="02020603050405020304" pitchFamily="18" charset="0"/>
                <a:cs typeface="Times New Roman" panose="02020603050405020304" pitchFamily="18" charset="0"/>
              </a:rPr>
              <a:t>2 a) Which part of the us has the most data engineer jobs for each year?</a:t>
            </a:r>
          </a:p>
          <a:p>
            <a:r>
              <a:rPr lang="en-IN" sz="2000" cap="none" dirty="0" smtClean="0">
                <a:solidFill>
                  <a:schemeClr val="bg2"/>
                </a:solidFill>
                <a:latin typeface="Times New Roman" panose="02020603050405020304" pitchFamily="18" charset="0"/>
                <a:cs typeface="Times New Roman" panose="02020603050405020304" pitchFamily="18" charset="0"/>
              </a:rPr>
              <a:t>   b) Find top 5 locations in the us who have got certified visa for each year.[certified]</a:t>
            </a:r>
          </a:p>
          <a:p>
            <a:r>
              <a:rPr lang="en-IN" sz="2000" cap="none" dirty="0" smtClean="0">
                <a:solidFill>
                  <a:schemeClr val="bg2"/>
                </a:solidFill>
                <a:latin typeface="Times New Roman" panose="02020603050405020304" pitchFamily="18" charset="0"/>
                <a:cs typeface="Times New Roman" panose="02020603050405020304" pitchFamily="18" charset="0"/>
              </a:rPr>
              <a:t> </a:t>
            </a:r>
          </a:p>
          <a:p>
            <a:r>
              <a:rPr lang="en-IN" sz="2000" cap="none" dirty="0" smtClean="0">
                <a:solidFill>
                  <a:schemeClr val="bg2"/>
                </a:solidFill>
                <a:latin typeface="Times New Roman" panose="02020603050405020304" pitchFamily="18" charset="0"/>
                <a:cs typeface="Times New Roman" panose="02020603050405020304" pitchFamily="18" charset="0"/>
              </a:rPr>
              <a:t>3)Which industry(</a:t>
            </a:r>
            <a:r>
              <a:rPr lang="en-IN" sz="2000" cap="none" dirty="0" err="1" smtClean="0">
                <a:solidFill>
                  <a:schemeClr val="bg2"/>
                </a:solidFill>
                <a:latin typeface="Times New Roman" panose="02020603050405020304" pitchFamily="18" charset="0"/>
                <a:cs typeface="Times New Roman" panose="02020603050405020304" pitchFamily="18" charset="0"/>
              </a:rPr>
              <a:t>soc_name</a:t>
            </a:r>
            <a:r>
              <a:rPr lang="en-IN" sz="2000" cap="none" dirty="0" smtClean="0">
                <a:solidFill>
                  <a:schemeClr val="bg2"/>
                </a:solidFill>
                <a:latin typeface="Times New Roman" panose="02020603050405020304" pitchFamily="18" charset="0"/>
                <a:cs typeface="Times New Roman" panose="02020603050405020304" pitchFamily="18" charset="0"/>
              </a:rPr>
              <a:t>) has the most number of data scientist positions? [certified]</a:t>
            </a:r>
          </a:p>
          <a:p>
            <a:endParaRPr lang="en-IN" sz="2000" cap="none" dirty="0" smtClean="0">
              <a:solidFill>
                <a:schemeClr val="bg2"/>
              </a:solidFill>
              <a:latin typeface="Times New Roman" panose="02020603050405020304" pitchFamily="18" charset="0"/>
              <a:cs typeface="Times New Roman" panose="02020603050405020304" pitchFamily="18" charset="0"/>
            </a:endParaRPr>
          </a:p>
          <a:p>
            <a:r>
              <a:rPr lang="en-IN" sz="2000" cap="none" dirty="0" smtClean="0">
                <a:solidFill>
                  <a:schemeClr val="bg2"/>
                </a:solidFill>
                <a:latin typeface="Times New Roman" panose="02020603050405020304" pitchFamily="18" charset="0"/>
                <a:cs typeface="Times New Roman" panose="02020603050405020304" pitchFamily="18" charset="0"/>
              </a:rPr>
              <a:t>4)Which top 5 employers file the most petitions each year? - case status - all</a:t>
            </a:r>
          </a:p>
          <a:p>
            <a:r>
              <a:rPr lang="en-IN" sz="2000" cap="none" dirty="0">
                <a:solidFill>
                  <a:schemeClr val="bg2"/>
                </a:solidFill>
                <a:latin typeface="Times New Roman" panose="02020603050405020304" pitchFamily="18" charset="0"/>
                <a:cs typeface="Times New Roman" panose="02020603050405020304" pitchFamily="18" charset="0"/>
              </a:rPr>
              <a:t> </a:t>
            </a:r>
          </a:p>
          <a:p>
            <a:endParaRPr lang="en-IN" sz="2000" cap="none"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702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631067"/>
            <a:ext cx="8825659" cy="450758"/>
          </a:xfrm>
        </p:spPr>
        <p:txBody>
          <a:bodyPr/>
          <a:lstStyle/>
          <a:p>
            <a:r>
              <a:rPr lang="en-IN" sz="2800" b="1" i="1" dirty="0" smtClean="0">
                <a:latin typeface="Times New Roman" panose="02020603050405020304" pitchFamily="18" charset="0"/>
                <a:cs typeface="Times New Roman" panose="02020603050405020304" pitchFamily="18" charset="0"/>
              </a:rPr>
              <a:t>Analyzing </a:t>
            </a:r>
            <a:r>
              <a:rPr lang="en-IN" sz="2800" b="1" i="1" dirty="0">
                <a:latin typeface="Times New Roman" panose="02020603050405020304" pitchFamily="18" charset="0"/>
                <a:cs typeface="Times New Roman" panose="02020603050405020304" pitchFamily="18" charset="0"/>
              </a:rPr>
              <a:t>Factors</a:t>
            </a:r>
          </a:p>
        </p:txBody>
      </p:sp>
      <p:sp>
        <p:nvSpPr>
          <p:cNvPr id="5" name="Subtitle 4"/>
          <p:cNvSpPr>
            <a:spLocks noGrp="1"/>
          </p:cNvSpPr>
          <p:nvPr>
            <p:ph type="subTitle" idx="1"/>
          </p:nvPr>
        </p:nvSpPr>
        <p:spPr>
          <a:xfrm>
            <a:off x="631063" y="1081825"/>
            <a:ext cx="10560163" cy="5190186"/>
          </a:xfrm>
        </p:spPr>
        <p:txBody>
          <a:bodyPr>
            <a:noAutofit/>
          </a:bodyPr>
          <a:lstStyle/>
          <a:p>
            <a:r>
              <a:rPr lang="en-IN" cap="none" dirty="0" smtClean="0">
                <a:solidFill>
                  <a:schemeClr val="bg2"/>
                </a:solidFill>
                <a:latin typeface="Times New Roman" panose="02020603050405020304" pitchFamily="18" charset="0"/>
                <a:cs typeface="Times New Roman" panose="02020603050405020304" pitchFamily="18" charset="0"/>
              </a:rPr>
              <a:t>5) find the most popular top 10 job positions for h1b visa applications for each year?</a:t>
            </a:r>
          </a:p>
          <a:p>
            <a:r>
              <a:rPr lang="en-IN" cap="none" dirty="0" smtClean="0">
                <a:solidFill>
                  <a:schemeClr val="bg2"/>
                </a:solidFill>
                <a:latin typeface="Times New Roman" panose="02020603050405020304" pitchFamily="18" charset="0"/>
                <a:cs typeface="Times New Roman" panose="02020603050405020304" pitchFamily="18" charset="0"/>
              </a:rPr>
              <a:t>a) for all the applications</a:t>
            </a:r>
          </a:p>
          <a:p>
            <a:r>
              <a:rPr lang="en-IN" cap="none" dirty="0" smtClean="0">
                <a:solidFill>
                  <a:schemeClr val="bg2"/>
                </a:solidFill>
                <a:latin typeface="Times New Roman" panose="02020603050405020304" pitchFamily="18" charset="0"/>
                <a:cs typeface="Times New Roman" panose="02020603050405020304" pitchFamily="18" charset="0"/>
              </a:rPr>
              <a:t>b) for only certified applications.</a:t>
            </a:r>
          </a:p>
          <a:p>
            <a:endParaRPr lang="en-IN" cap="none" dirty="0">
              <a:solidFill>
                <a:schemeClr val="bg2"/>
              </a:solidFill>
              <a:latin typeface="Times New Roman" panose="02020603050405020304" pitchFamily="18" charset="0"/>
              <a:cs typeface="Times New Roman" panose="02020603050405020304" pitchFamily="18" charset="0"/>
            </a:endParaRPr>
          </a:p>
          <a:p>
            <a:r>
              <a:rPr lang="en-IN" cap="none" dirty="0" smtClean="0">
                <a:solidFill>
                  <a:schemeClr val="bg2"/>
                </a:solidFill>
                <a:latin typeface="Times New Roman" panose="02020603050405020304" pitchFamily="18" charset="0"/>
                <a:cs typeface="Times New Roman" panose="02020603050405020304" pitchFamily="18" charset="0"/>
              </a:rPr>
              <a:t>6) find the percentage and the count of each case status on total applications for each year. create a line graph depicting the pattern of all the cases over the period of time.</a:t>
            </a:r>
          </a:p>
          <a:p>
            <a:r>
              <a:rPr lang="en-IN" cap="none" dirty="0" smtClean="0">
                <a:solidFill>
                  <a:schemeClr val="bg2"/>
                </a:solidFill>
                <a:latin typeface="Times New Roman" panose="02020603050405020304" pitchFamily="18" charset="0"/>
                <a:cs typeface="Times New Roman" panose="02020603050405020304" pitchFamily="18" charset="0"/>
              </a:rPr>
              <a:t> </a:t>
            </a:r>
          </a:p>
          <a:p>
            <a:r>
              <a:rPr lang="en-IN" cap="none" dirty="0" smtClean="0">
                <a:solidFill>
                  <a:schemeClr val="bg2"/>
                </a:solidFill>
                <a:latin typeface="Times New Roman" panose="02020603050405020304" pitchFamily="18" charset="0"/>
                <a:cs typeface="Times New Roman" panose="02020603050405020304" pitchFamily="18" charset="0"/>
              </a:rPr>
              <a:t>7) create a bar graph to depict the number of applications for each year [all]</a:t>
            </a:r>
          </a:p>
          <a:p>
            <a:r>
              <a:rPr lang="en-IN" cap="none" dirty="0" smtClean="0">
                <a:solidFill>
                  <a:schemeClr val="bg2"/>
                </a:solidFill>
                <a:latin typeface="Times New Roman" panose="02020603050405020304" pitchFamily="18" charset="0"/>
                <a:cs typeface="Times New Roman" panose="02020603050405020304" pitchFamily="18" charset="0"/>
              </a:rPr>
              <a:t> </a:t>
            </a:r>
          </a:p>
          <a:p>
            <a:r>
              <a:rPr lang="en-IN" cap="none" dirty="0" smtClean="0">
                <a:solidFill>
                  <a:schemeClr val="bg2"/>
                </a:solidFill>
                <a:latin typeface="Times New Roman" panose="02020603050405020304" pitchFamily="18" charset="0"/>
                <a:cs typeface="Times New Roman" panose="02020603050405020304" pitchFamily="18" charset="0"/>
              </a:rPr>
              <a:t>8) find the average prevailing wage for each job for each year (take part time and full time separate). arrange the output in descending order - [certified and certified withdrawn.]</a:t>
            </a:r>
          </a:p>
          <a:p>
            <a:endParaRPr lang="en-IN" cap="none" dirty="0" smtClean="0">
              <a:solidFill>
                <a:schemeClr val="bg2"/>
              </a:solidFill>
              <a:latin typeface="Times New Roman" panose="02020603050405020304" pitchFamily="18" charset="0"/>
              <a:cs typeface="Times New Roman" panose="02020603050405020304" pitchFamily="18" charset="0"/>
            </a:endParaRPr>
          </a:p>
          <a:p>
            <a:r>
              <a:rPr lang="en-IN" cap="none" dirty="0" smtClean="0">
                <a:solidFill>
                  <a:schemeClr val="bg2"/>
                </a:solidFill>
                <a:latin typeface="Times New Roman" panose="02020603050405020304" pitchFamily="18" charset="0"/>
                <a:cs typeface="Times New Roman" panose="02020603050405020304" pitchFamily="18" charset="0"/>
              </a:rPr>
              <a:t>9) which are the employers along with the number of petitions who have the success rate more than 70%  in petitions. (total petitions filed 1000 or more than 1000) ?</a:t>
            </a:r>
          </a:p>
          <a:p>
            <a:endParaRPr lang="en-IN" cap="none"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73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579549"/>
            <a:ext cx="8825659" cy="669702"/>
          </a:xfrm>
        </p:spPr>
        <p:txBody>
          <a:bodyPr/>
          <a:lstStyle/>
          <a:p>
            <a:r>
              <a:rPr lang="en-IN" sz="2800" b="1" i="1" dirty="0">
                <a:latin typeface="Times New Roman" panose="02020603050405020304" pitchFamily="18" charset="0"/>
                <a:cs typeface="Times New Roman" panose="02020603050405020304" pitchFamily="18" charset="0"/>
              </a:rPr>
              <a:t>Analysing Factors</a:t>
            </a:r>
            <a:endParaRPr lang="en-IN" sz="2800" dirty="0"/>
          </a:p>
        </p:txBody>
      </p:sp>
      <p:sp>
        <p:nvSpPr>
          <p:cNvPr id="5" name="Subtitle 4"/>
          <p:cNvSpPr>
            <a:spLocks noGrp="1"/>
          </p:cNvSpPr>
          <p:nvPr>
            <p:ph type="subTitle" idx="1"/>
          </p:nvPr>
        </p:nvSpPr>
        <p:spPr>
          <a:xfrm>
            <a:off x="721218" y="1249251"/>
            <a:ext cx="10779616" cy="4868214"/>
          </a:xfrm>
        </p:spPr>
        <p:txBody>
          <a:bodyPr/>
          <a:lstStyle/>
          <a:p>
            <a:r>
              <a:rPr lang="en-IN" cap="none" dirty="0" smtClean="0">
                <a:solidFill>
                  <a:schemeClr val="bg2"/>
                </a:solidFill>
                <a:latin typeface="Times New Roman" panose="02020603050405020304" pitchFamily="18" charset="0"/>
                <a:cs typeface="Times New Roman" panose="02020603050405020304" pitchFamily="18" charset="0"/>
              </a:rPr>
              <a:t>10) Which are the  job positions along with the number of petitions which have the success rate more than 70%  in petitions (total petitions filed 1000 or more than 1000)?</a:t>
            </a:r>
          </a:p>
          <a:p>
            <a:r>
              <a:rPr lang="en-IN" cap="none" dirty="0" smtClean="0">
                <a:solidFill>
                  <a:schemeClr val="bg2"/>
                </a:solidFill>
                <a:latin typeface="Times New Roman" panose="02020603050405020304" pitchFamily="18" charset="0"/>
                <a:cs typeface="Times New Roman" panose="02020603050405020304" pitchFamily="18" charset="0"/>
              </a:rPr>
              <a:t> </a:t>
            </a:r>
          </a:p>
          <a:p>
            <a:r>
              <a:rPr lang="en-IN" cap="none" dirty="0" smtClean="0">
                <a:solidFill>
                  <a:schemeClr val="bg2"/>
                </a:solidFill>
                <a:latin typeface="Times New Roman" panose="02020603050405020304" pitchFamily="18" charset="0"/>
                <a:cs typeface="Times New Roman" panose="02020603050405020304" pitchFamily="18" charset="0"/>
              </a:rPr>
              <a:t>11) Export result for question no 10 to mysql database.</a:t>
            </a:r>
          </a:p>
          <a:p>
            <a:r>
              <a:rPr lang="en-IN" cap="none" dirty="0" smtClean="0">
                <a:solidFill>
                  <a:schemeClr val="bg2"/>
                </a:solidFill>
                <a:latin typeface="Times New Roman" panose="02020603050405020304" pitchFamily="18" charset="0"/>
                <a:cs typeface="Times New Roman" panose="02020603050405020304" pitchFamily="18" charset="0"/>
              </a:rPr>
              <a:t> </a:t>
            </a:r>
          </a:p>
          <a:p>
            <a:endParaRPr lang="en-IN" cap="none"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382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1 a) Is the number of petitions with Data Engineer job title increasing over </a:t>
            </a:r>
            <a:r>
              <a:rPr lang="en-IN" sz="1800" dirty="0" smtClean="0">
                <a:latin typeface="Times New Roman" panose="02020603050405020304" pitchFamily="18" charset="0"/>
                <a:cs typeface="Times New Roman" panose="02020603050405020304" pitchFamily="18" charset="0"/>
              </a:rPr>
              <a:t>time?</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Technology Used : HIVE</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endParaRPr lang="en-IN" dirty="0"/>
          </a:p>
        </p:txBody>
      </p:sp>
      <p:graphicFrame>
        <p:nvGraphicFramePr>
          <p:cNvPr id="4" name="Chart 3"/>
          <p:cNvGraphicFramePr>
            <a:graphicFrameLocks/>
          </p:cNvGraphicFramePr>
          <p:nvPr>
            <p:extLst>
              <p:ext uri="{D42A27DB-BD31-4B8C-83A1-F6EECF244321}">
                <p14:modId xmlns:p14="http://schemas.microsoft.com/office/powerpoint/2010/main" val="298937674"/>
              </p:ext>
            </p:extLst>
          </p:nvPr>
        </p:nvGraphicFramePr>
        <p:xfrm>
          <a:off x="1154955" y="2603500"/>
          <a:ext cx="8980717" cy="38488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3856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017" y="811369"/>
            <a:ext cx="8761413" cy="1023809"/>
          </a:xfrm>
        </p:spPr>
        <p:txBody>
          <a:bodyPr/>
          <a:lstStyle/>
          <a:p>
            <a:r>
              <a:rPr lang="en-IN" sz="2000" dirty="0" smtClean="0">
                <a:latin typeface="Times New Roman" panose="02020603050405020304" pitchFamily="18" charset="0"/>
                <a:cs typeface="Times New Roman" panose="02020603050405020304" pitchFamily="18" charset="0"/>
              </a:rPr>
              <a:t>1.b</a:t>
            </a:r>
            <a:r>
              <a:rPr lang="en-IN" sz="2000" dirty="0">
                <a:latin typeface="Times New Roman" panose="02020603050405020304" pitchFamily="18" charset="0"/>
                <a:cs typeface="Times New Roman" panose="02020603050405020304" pitchFamily="18" charset="0"/>
              </a:rPr>
              <a:t>) Find top 5 job titles who are having highest </a:t>
            </a:r>
            <a:r>
              <a:rPr lang="en-IN" sz="2000" dirty="0" err="1">
                <a:latin typeface="Times New Roman" panose="02020603050405020304" pitchFamily="18" charset="0"/>
                <a:cs typeface="Times New Roman" panose="02020603050405020304" pitchFamily="18" charset="0"/>
              </a:rPr>
              <a:t>avg</a:t>
            </a:r>
            <a:r>
              <a:rPr lang="en-IN" sz="2000" dirty="0">
                <a:latin typeface="Times New Roman" panose="02020603050405020304" pitchFamily="18" charset="0"/>
                <a:cs typeface="Times New Roman" panose="02020603050405020304" pitchFamily="18" charset="0"/>
              </a:rPr>
              <a:t> growth in applications.[ALL]</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T</a:t>
            </a:r>
            <a:r>
              <a:rPr lang="en-IN" sz="2000" dirty="0" smtClean="0">
                <a:latin typeface="Times New Roman" panose="02020603050405020304" pitchFamily="18" charset="0"/>
                <a:cs typeface="Times New Roman" panose="02020603050405020304" pitchFamily="18" charset="0"/>
              </a:rPr>
              <a:t>echnology used : PIG</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9740598"/>
              </p:ext>
            </p:extLst>
          </p:nvPr>
        </p:nvGraphicFramePr>
        <p:xfrm>
          <a:off x="2112135" y="3078048"/>
          <a:ext cx="7147775" cy="3142445"/>
        </p:xfrm>
        <a:graphic>
          <a:graphicData uri="http://schemas.openxmlformats.org/drawingml/2006/table">
            <a:tbl>
              <a:tblPr>
                <a:tableStyleId>{3C2FFA5D-87B4-456A-9821-1D502468CF0F}</a:tableStyleId>
              </a:tblPr>
              <a:tblGrid>
                <a:gridCol w="3896441"/>
                <a:gridCol w="3251334"/>
              </a:tblGrid>
              <a:tr h="502637">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JOB_TITLE</a:t>
                      </a:r>
                      <a:endParaRPr lang="en-IN" sz="18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AVG_GROWTH</a:t>
                      </a:r>
                      <a:endParaRPr lang="en-IN" sz="18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r>
              <a:tr h="629260">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SENIOR SYSTEMS ANALYST JC60</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4255.4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502637">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SOFTWARE DEVELOPER 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3480.8</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502637">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(PROJECT MANAGER 3</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3233.4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50263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(SYSTEMS ANALYST JC65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2985</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50263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(MODULE LEAD</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2917.2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bl>
          </a:graphicData>
        </a:graphic>
      </p:graphicFrame>
    </p:spTree>
    <p:extLst>
      <p:ext uri="{BB962C8B-B14F-4D97-AF65-F5344CB8AC3E}">
        <p14:creationId xmlns:p14="http://schemas.microsoft.com/office/powerpoint/2010/main" val="20036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625937"/>
            <a:ext cx="8761413" cy="1099831"/>
          </a:xfrm>
        </p:spPr>
        <p:txBody>
          <a:bodyPr/>
          <a:lstStyle/>
          <a:p>
            <a:r>
              <a:rPr lang="en-IN" sz="1800" dirty="0">
                <a:latin typeface="Times New Roman" panose="02020603050405020304" pitchFamily="18" charset="0"/>
                <a:ea typeface="Calibri" panose="020F0502020204030204" pitchFamily="34" charset="0"/>
                <a:cs typeface="Times New Roman" panose="02020603050405020304" pitchFamily="18" charset="0"/>
              </a:rPr>
              <a:t>2 a) Which part of the US has the most Data Engineer jobs for each year?</a:t>
            </a:r>
            <a:r>
              <a:rPr lang="en-IN" sz="1800" dirty="0">
                <a:latin typeface="Calibri" panose="020F0502020204030204" pitchFamily="34" charset="0"/>
                <a:ea typeface="Calibri" panose="020F0502020204030204" pitchFamily="34" charset="0"/>
                <a:cs typeface="Times New Roman" panose="02020603050405020304" pitchFamily="18" charset="0"/>
              </a:rPr>
              <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smtClean="0">
                <a:latin typeface="Calibri" panose="020F0502020204030204" pitchFamily="34" charset="0"/>
                <a:ea typeface="Calibri" panose="020F0502020204030204" pitchFamily="34" charset="0"/>
                <a:cs typeface="Times New Roman" panose="02020603050405020304" pitchFamily="18" charset="0"/>
              </a:rPr>
              <a:t> Technology used : HIVE</a:t>
            </a:r>
            <a:endParaRPr lang="en-IN" sz="1800"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03917598"/>
              </p:ext>
            </p:extLst>
          </p:nvPr>
        </p:nvGraphicFramePr>
        <p:xfrm>
          <a:off x="1931831" y="3374268"/>
          <a:ext cx="7173533" cy="2794714"/>
        </p:xfrm>
        <a:graphic>
          <a:graphicData uri="http://schemas.openxmlformats.org/drawingml/2006/table">
            <a:tbl>
              <a:tblPr>
                <a:tableStyleId>{284E427A-3D55-4303-BF80-6455036E1DE7}</a:tableStyleId>
              </a:tblPr>
              <a:tblGrid>
                <a:gridCol w="3960754"/>
                <a:gridCol w="823275"/>
                <a:gridCol w="2389504"/>
              </a:tblGrid>
              <a:tr h="623728">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WORK_SITE</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YEAR</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NO. OF DATA ENGG JOB</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61831">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SAN FRANCISCO, CALIFORNIA  </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2011</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3</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61831">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SAN FRANCISCO, CALIFORNIA</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2012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7</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361831">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MENLO PARK, CALIFORNIA</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2013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10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361831">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MENLO PARK, CALIFORNIA</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2014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13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361831">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SAN FRANCISCO, CALIFORNIA</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2015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33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r h="361831">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MENLO PARK, CALIFORNIA</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2016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35</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r>
            </a:tbl>
          </a:graphicData>
        </a:graphic>
      </p:graphicFrame>
    </p:spTree>
    <p:extLst>
      <p:ext uri="{BB962C8B-B14F-4D97-AF65-F5344CB8AC3E}">
        <p14:creationId xmlns:p14="http://schemas.microsoft.com/office/powerpoint/2010/main" val="1867563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50006"/>
            <a:ext cx="8825659" cy="927279"/>
          </a:xfrm>
        </p:spPr>
        <p:txBody>
          <a:bodyPr/>
          <a:lstStyle/>
          <a:p>
            <a:r>
              <a:rPr lang="en-IN" sz="1800" dirty="0" smtClean="0">
                <a:latin typeface="Times New Roman" panose="02020603050405020304" pitchFamily="18" charset="0"/>
                <a:cs typeface="Times New Roman" panose="02020603050405020304" pitchFamily="18" charset="0"/>
              </a:rPr>
              <a:t>Q2.b)Find </a:t>
            </a:r>
            <a:r>
              <a:rPr lang="en-IN" sz="1800" dirty="0">
                <a:latin typeface="Times New Roman" panose="02020603050405020304" pitchFamily="18" charset="0"/>
                <a:cs typeface="Times New Roman" panose="02020603050405020304" pitchFamily="18" charset="0"/>
              </a:rPr>
              <a:t>top 5 locations in the US who have got certified visa for each year.[certified]</a:t>
            </a:r>
            <a:br>
              <a:rPr lang="en-IN" sz="1800" dirty="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Technology used : HIVE</a:t>
            </a:r>
            <a:endParaRPr lang="en-IN" sz="1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54955" y="1944710"/>
            <a:ext cx="8825659" cy="3694090"/>
          </a:xfrm>
        </p:spPr>
        <p:txBody>
          <a:bodyPr/>
          <a:lstStyle/>
          <a:p>
            <a:r>
              <a:rPr lang="en-IN" b="1" i="1" dirty="0" smtClean="0">
                <a:solidFill>
                  <a:schemeClr val="bg2"/>
                </a:solidFill>
                <a:latin typeface="Times New Roman" panose="02020603050405020304" pitchFamily="18" charset="0"/>
                <a:cs typeface="Times New Roman" panose="02020603050405020304" pitchFamily="18" charset="0"/>
              </a:rPr>
              <a:t>OUPUT : FOR 2011</a:t>
            </a:r>
          </a:p>
          <a:p>
            <a:r>
              <a:rPr lang="en-IN" cap="none" dirty="0" smtClean="0">
                <a:solidFill>
                  <a:schemeClr val="bg2"/>
                </a:solidFill>
                <a:latin typeface="Times New Roman" panose="02020603050405020304" pitchFamily="18" charset="0"/>
                <a:cs typeface="Times New Roman" panose="02020603050405020304" pitchFamily="18" charset="0"/>
              </a:rPr>
              <a:t>WORK_SITE			     YEAR    COUNT</a:t>
            </a:r>
            <a:endParaRPr lang="en-IN" dirty="0" smtClean="0">
              <a:solidFill>
                <a:schemeClr val="bg2"/>
              </a:solidFill>
              <a:latin typeface="Times New Roman" panose="02020603050405020304" pitchFamily="18" charset="0"/>
              <a:cs typeface="Times New Roman" panose="02020603050405020304" pitchFamily="18" charset="0"/>
            </a:endParaRPr>
          </a:p>
          <a:p>
            <a:r>
              <a:rPr lang="en-IN" dirty="0">
                <a:solidFill>
                  <a:schemeClr val="bg2"/>
                </a:solidFill>
                <a:latin typeface="Times New Roman" panose="02020603050405020304" pitchFamily="18" charset="0"/>
                <a:cs typeface="Times New Roman" panose="02020603050405020304" pitchFamily="18" charset="0"/>
              </a:rPr>
              <a:t>NEW YORK, NEW YORK	2011	</a:t>
            </a:r>
            <a:r>
              <a:rPr lang="en-IN" dirty="0" smtClean="0">
                <a:solidFill>
                  <a:schemeClr val="bg2"/>
                </a:solidFill>
                <a:latin typeface="Times New Roman" panose="02020603050405020304" pitchFamily="18" charset="0"/>
                <a:cs typeface="Times New Roman" panose="02020603050405020304" pitchFamily="18" charset="0"/>
              </a:rPr>
              <a:t> 23172</a:t>
            </a:r>
            <a:endParaRPr lang="en-IN" dirty="0">
              <a:solidFill>
                <a:schemeClr val="bg2"/>
              </a:solidFill>
              <a:latin typeface="Times New Roman" panose="02020603050405020304" pitchFamily="18" charset="0"/>
              <a:cs typeface="Times New Roman" panose="02020603050405020304" pitchFamily="18" charset="0"/>
            </a:endParaRPr>
          </a:p>
          <a:p>
            <a:r>
              <a:rPr lang="en-IN" dirty="0">
                <a:solidFill>
                  <a:schemeClr val="bg2"/>
                </a:solidFill>
                <a:latin typeface="Times New Roman" panose="02020603050405020304" pitchFamily="18" charset="0"/>
                <a:cs typeface="Times New Roman" panose="02020603050405020304" pitchFamily="18" charset="0"/>
              </a:rPr>
              <a:t>HOUSTON, TEXAS	</a:t>
            </a:r>
            <a:r>
              <a:rPr lang="en-IN" dirty="0" smtClean="0">
                <a:solidFill>
                  <a:schemeClr val="bg2"/>
                </a:solidFill>
                <a:latin typeface="Times New Roman" panose="02020603050405020304" pitchFamily="18" charset="0"/>
                <a:cs typeface="Times New Roman" panose="02020603050405020304" pitchFamily="18" charset="0"/>
              </a:rPr>
              <a:t>2011 </a:t>
            </a:r>
            <a:r>
              <a:rPr lang="en-IN" dirty="0">
                <a:solidFill>
                  <a:schemeClr val="bg2"/>
                </a:solidFill>
                <a:latin typeface="Times New Roman" panose="02020603050405020304" pitchFamily="18" charset="0"/>
                <a:cs typeface="Times New Roman" panose="02020603050405020304" pitchFamily="18" charset="0"/>
              </a:rPr>
              <a:t>	8184</a:t>
            </a:r>
          </a:p>
          <a:p>
            <a:r>
              <a:rPr lang="en-IN" dirty="0">
                <a:solidFill>
                  <a:schemeClr val="bg2"/>
                </a:solidFill>
                <a:latin typeface="Times New Roman" panose="02020603050405020304" pitchFamily="18" charset="0"/>
                <a:cs typeface="Times New Roman" panose="02020603050405020304" pitchFamily="18" charset="0"/>
              </a:rPr>
              <a:t>CHICAGO, ILLINOIS	</a:t>
            </a:r>
            <a:r>
              <a:rPr lang="en-IN" dirty="0" smtClean="0">
                <a:solidFill>
                  <a:schemeClr val="bg2"/>
                </a:solidFill>
                <a:latin typeface="Times New Roman" panose="02020603050405020304" pitchFamily="18" charset="0"/>
                <a:cs typeface="Times New Roman" panose="02020603050405020304" pitchFamily="18" charset="0"/>
              </a:rPr>
              <a:t>2011 </a:t>
            </a:r>
            <a:r>
              <a:rPr lang="en-IN" dirty="0">
                <a:solidFill>
                  <a:schemeClr val="bg2"/>
                </a:solidFill>
                <a:latin typeface="Times New Roman" panose="02020603050405020304" pitchFamily="18" charset="0"/>
                <a:cs typeface="Times New Roman" panose="02020603050405020304" pitchFamily="18" charset="0"/>
              </a:rPr>
              <a:t>	5188</a:t>
            </a:r>
          </a:p>
          <a:p>
            <a:r>
              <a:rPr lang="en-IN" dirty="0">
                <a:solidFill>
                  <a:schemeClr val="bg2"/>
                </a:solidFill>
                <a:latin typeface="Times New Roman" panose="02020603050405020304" pitchFamily="18" charset="0"/>
                <a:cs typeface="Times New Roman" panose="02020603050405020304" pitchFamily="18" charset="0"/>
              </a:rPr>
              <a:t>SAN JOSE, CALIFORNIA	</a:t>
            </a:r>
            <a:r>
              <a:rPr lang="en-IN" dirty="0" smtClean="0">
                <a:solidFill>
                  <a:schemeClr val="bg2"/>
                </a:solidFill>
                <a:latin typeface="Times New Roman" panose="02020603050405020304" pitchFamily="18" charset="0"/>
                <a:cs typeface="Times New Roman" panose="02020603050405020304" pitchFamily="18" charset="0"/>
              </a:rPr>
              <a:t>2011 </a:t>
            </a:r>
            <a:r>
              <a:rPr lang="en-IN" dirty="0">
                <a:solidFill>
                  <a:schemeClr val="bg2"/>
                </a:solidFill>
                <a:latin typeface="Times New Roman" panose="02020603050405020304" pitchFamily="18" charset="0"/>
                <a:cs typeface="Times New Roman" panose="02020603050405020304" pitchFamily="18" charset="0"/>
              </a:rPr>
              <a:t>	4713</a:t>
            </a:r>
          </a:p>
          <a:p>
            <a:r>
              <a:rPr lang="en-IN" dirty="0">
                <a:solidFill>
                  <a:schemeClr val="bg2"/>
                </a:solidFill>
                <a:latin typeface="Times New Roman" panose="02020603050405020304" pitchFamily="18" charset="0"/>
                <a:cs typeface="Times New Roman" panose="02020603050405020304" pitchFamily="18" charset="0"/>
              </a:rPr>
              <a:t>SAN FRANCISCO, CALIFORNIA	2011	</a:t>
            </a:r>
            <a:r>
              <a:rPr lang="en-IN" dirty="0" smtClean="0">
                <a:solidFill>
                  <a:schemeClr val="bg2"/>
                </a:solidFill>
                <a:latin typeface="Times New Roman" panose="02020603050405020304" pitchFamily="18" charset="0"/>
                <a:cs typeface="Times New Roman" panose="02020603050405020304" pitchFamily="18" charset="0"/>
              </a:rPr>
              <a:t> 4711</a:t>
            </a:r>
            <a:endParaRPr lang="en-IN" dirty="0">
              <a:solidFill>
                <a:schemeClr val="bg2"/>
              </a:solidFill>
              <a:latin typeface="Times New Roman" panose="02020603050405020304" pitchFamily="18" charset="0"/>
              <a:cs typeface="Times New Roman" panose="02020603050405020304" pitchFamily="18" charset="0"/>
            </a:endParaRPr>
          </a:p>
          <a:p>
            <a:endParaRPr lang="en-IN" b="1" i="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1694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10581" y="759854"/>
            <a:ext cx="8825659" cy="1107583"/>
          </a:xfrm>
        </p:spPr>
        <p:txBody>
          <a:bodyPr/>
          <a:lstStyle/>
          <a:p>
            <a:r>
              <a:rPr lang="en-IN" sz="1800" dirty="0" smtClean="0">
                <a:latin typeface="Times New Roman" panose="02020603050405020304" pitchFamily="18" charset="0"/>
                <a:cs typeface="Times New Roman" panose="02020603050405020304" pitchFamily="18" charset="0"/>
              </a:rPr>
              <a:t>Q3.Which </a:t>
            </a:r>
            <a:r>
              <a:rPr lang="en-IN" sz="1800" dirty="0">
                <a:latin typeface="Times New Roman" panose="02020603050405020304" pitchFamily="18" charset="0"/>
                <a:cs typeface="Times New Roman" panose="02020603050405020304" pitchFamily="18" charset="0"/>
              </a:rPr>
              <a:t>industry(SOC_NAME) has the most number of Data Scientist positions?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[certified]</a:t>
            </a:r>
            <a:br>
              <a:rPr lang="en-IN" sz="1800" dirty="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Technology Used : HIVE</a:t>
            </a:r>
            <a:endParaRPr lang="en-IN" sz="1800"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1154955" y="2266682"/>
            <a:ext cx="8825659" cy="3372118"/>
          </a:xfrm>
        </p:spPr>
        <p:txBody>
          <a:bodyPr/>
          <a:lstStyle/>
          <a:p>
            <a:r>
              <a:rPr lang="en-IN" b="1" i="1" dirty="0" smtClean="0">
                <a:solidFill>
                  <a:schemeClr val="bg2"/>
                </a:solidFill>
                <a:latin typeface="Times New Roman" panose="02020603050405020304" pitchFamily="18" charset="0"/>
                <a:cs typeface="Times New Roman" panose="02020603050405020304" pitchFamily="18" charset="0"/>
              </a:rPr>
              <a:t>OUTPUT :</a:t>
            </a:r>
            <a:endParaRPr lang="en-IN" b="1" i="1" dirty="0">
              <a:solidFill>
                <a:schemeClr val="bg2"/>
              </a:solidFill>
              <a:latin typeface="Times New Roman" panose="02020603050405020304" pitchFamily="18" charset="0"/>
              <a:cs typeface="Times New Roman" panose="02020603050405020304" pitchFamily="18" charset="0"/>
            </a:endParaRPr>
          </a:p>
          <a:p>
            <a:r>
              <a:rPr lang="en-IN" dirty="0">
                <a:solidFill>
                  <a:schemeClr val="bg2"/>
                </a:solidFill>
                <a:latin typeface="Times New Roman" panose="02020603050405020304" pitchFamily="18" charset="0"/>
                <a:cs typeface="Times New Roman" panose="02020603050405020304" pitchFamily="18" charset="0"/>
              </a:rPr>
              <a:t>STATISTICIANS	 369</a:t>
            </a:r>
          </a:p>
          <a:p>
            <a:endParaRPr lang="en-IN"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81599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dirty="0">
                <a:latin typeface="Times New Roman" panose="02020603050405020304" pitchFamily="18" charset="0"/>
                <a:cs typeface="Times New Roman" panose="02020603050405020304" pitchFamily="18" charset="0"/>
              </a:rPr>
              <a:t>4)Which top 5 employers file the most petitions each year? - Case Status - ALL</a:t>
            </a:r>
            <a:br>
              <a:rPr lang="en-IN" sz="1800" dirty="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Technology Used : PIG</a:t>
            </a:r>
            <a:endParaRPr lang="en-IN" sz="1800"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87432164"/>
              </p:ext>
            </p:extLst>
          </p:nvPr>
        </p:nvGraphicFramePr>
        <p:xfrm>
          <a:off x="1648495" y="3425826"/>
          <a:ext cx="8783391" cy="2907192"/>
        </p:xfrm>
        <a:graphic>
          <a:graphicData uri="http://schemas.openxmlformats.org/drawingml/2006/table">
            <a:tbl>
              <a:tblPr>
                <a:tableStyleId>{284E427A-3D55-4303-BF80-6455036E1DE7}</a:tableStyleId>
              </a:tblPr>
              <a:tblGrid>
                <a:gridCol w="6592966"/>
                <a:gridCol w="1040994"/>
                <a:gridCol w="1149431"/>
              </a:tblGrid>
              <a:tr h="231713">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employer</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year</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count</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r>
              <a:tr h="231713">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TATA CONSULTANCY SERVICES LIMITED</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2011</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5416</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r>
              <a:tr h="231713">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MICROSOFT CORPORATION</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2011</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4253</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r>
              <a:tr h="243298">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DELOITTE CONSULTING LLP</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2011</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3621</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r>
              <a:tr h="243298">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WIPRO LIMITED</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2011</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3028</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r>
              <a:tr h="419401">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COGNIZANT TECHNOLOGY SOLUTIONS U.S. CORPORATION</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2011</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2721</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r>
              <a:tr h="243298">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INFOSYS LIMITED</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2012</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15818</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r>
              <a:tr h="243298">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WIPRO LIMITED</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2012</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7182</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r>
              <a:tr h="500876">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TATA CONSULTANCY SERVICES LIMITED</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solidFill>
                            <a:schemeClr val="tx1"/>
                          </a:solidFill>
                          <a:effectLst/>
                          <a:latin typeface="Times New Roman" panose="02020603050405020304" pitchFamily="18" charset="0"/>
                          <a:cs typeface="Times New Roman" panose="02020603050405020304" pitchFamily="18" charset="0"/>
                        </a:rPr>
                        <a:t>2012</a:t>
                      </a:r>
                      <a:endParaRPr lang="en-IN" sz="1800" b="0" i="0" u="none" strike="noStrike">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solidFill>
                            <a:schemeClr val="tx1"/>
                          </a:solidFill>
                          <a:effectLst/>
                          <a:latin typeface="Times New Roman" panose="02020603050405020304" pitchFamily="18" charset="0"/>
                          <a:cs typeface="Times New Roman" panose="02020603050405020304" pitchFamily="18" charset="0"/>
                        </a:rPr>
                        <a:t>6735</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r>
            </a:tbl>
          </a:graphicData>
        </a:graphic>
      </p:graphicFrame>
    </p:spTree>
    <p:extLst>
      <p:ext uri="{BB962C8B-B14F-4D97-AF65-F5344CB8AC3E}">
        <p14:creationId xmlns:p14="http://schemas.microsoft.com/office/powerpoint/2010/main" val="4124343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631065"/>
            <a:ext cx="8761413" cy="1049567"/>
          </a:xfrm>
        </p:spPr>
        <p:txBody>
          <a:bodyPr/>
          <a:lstStyle/>
          <a:p>
            <a:r>
              <a:rPr lang="en-IN" sz="1800" dirty="0">
                <a:latin typeface="Times New Roman" panose="02020603050405020304" pitchFamily="18" charset="0"/>
                <a:cs typeface="Times New Roman" panose="02020603050405020304" pitchFamily="18" charset="0"/>
              </a:rPr>
              <a:t>5) Find the most popular top 10 job positions for H1B visa applications for each year?</a:t>
            </a:r>
            <a:br>
              <a:rPr lang="en-IN" sz="1800" dirty="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a</a:t>
            </a:r>
            <a:r>
              <a:rPr lang="en-IN" sz="1800" dirty="0">
                <a:latin typeface="Times New Roman" panose="02020603050405020304" pitchFamily="18" charset="0"/>
                <a:cs typeface="Times New Roman" panose="02020603050405020304" pitchFamily="18" charset="0"/>
              </a:rPr>
              <a:t>) for all the applications</a:t>
            </a:r>
            <a:br>
              <a:rPr lang="en-IN" sz="1800" dirty="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Technology used : PIG</a:t>
            </a:r>
            <a:endParaRPr lang="en-IN" sz="1800"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32423871"/>
              </p:ext>
            </p:extLst>
          </p:nvPr>
        </p:nvGraphicFramePr>
        <p:xfrm>
          <a:off x="2987899" y="2459867"/>
          <a:ext cx="7083380" cy="4077353"/>
        </p:xfrm>
        <a:graphic>
          <a:graphicData uri="http://schemas.openxmlformats.org/drawingml/2006/table">
            <a:tbl>
              <a:tblPr>
                <a:tableStyleId>{284E427A-3D55-4303-BF80-6455036E1DE7}</a:tableStyleId>
              </a:tblPr>
              <a:tblGrid>
                <a:gridCol w="4697400"/>
                <a:gridCol w="1192990"/>
                <a:gridCol w="1192990"/>
              </a:tblGrid>
              <a:tr h="282818">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job title</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year</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count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818">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PROGRAMMER ANALYST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53743</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818">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SOFTWARE ENGINEER</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30668</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818">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SOFTWARE DEVELOPER</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14041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818">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SYSTEMS ANALYST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12314</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818">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COMPUTER PROGRAMMER</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11668</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400719">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BUSINESS ANALYST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9167</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818">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COMPUTER SYSTEMS ANALYST</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6900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818">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SENIOR SOFTWARE ENGINEER</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6439</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818">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DEVELOPER</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6084</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818">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TECHNOLOGY LEAD - US</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5410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818">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PROGRAMMER ANALYST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31799</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818">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SOFTWARE ENGINEER</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12763</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82818">
                <a:tc>
                  <a:txBody>
                    <a:bodyPr/>
                    <a:lstStyle/>
                    <a:p>
                      <a:pPr algn="ctr" fontAlgn="b"/>
                      <a:r>
                        <a:rPr lang="en-IN" sz="1600" u="none" strike="noStrike">
                          <a:effectLst/>
                          <a:latin typeface="Times New Roman" panose="02020603050405020304" pitchFamily="18" charset="0"/>
                          <a:cs typeface="Times New Roman" panose="02020603050405020304" pitchFamily="18" charset="0"/>
                        </a:rPr>
                        <a:t>COMPUTER PROGRAMMER</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dirty="0">
                          <a:effectLst/>
                          <a:latin typeface="Times New Roman" panose="02020603050405020304" pitchFamily="18" charset="0"/>
                          <a:cs typeface="Times New Roman" panose="02020603050405020304" pitchFamily="18" charset="0"/>
                        </a:rPr>
                        <a:t>8998</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bl>
          </a:graphicData>
        </a:graphic>
      </p:graphicFrame>
    </p:spTree>
    <p:extLst>
      <p:ext uri="{BB962C8B-B14F-4D97-AF65-F5344CB8AC3E}">
        <p14:creationId xmlns:p14="http://schemas.microsoft.com/office/powerpoint/2010/main" val="2932933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850007"/>
            <a:ext cx="8825659" cy="927279"/>
          </a:xfrm>
        </p:spPr>
        <p:txBody>
          <a:bodyPr/>
          <a:lstStyle/>
          <a:p>
            <a:r>
              <a:rPr lang="en-IN" sz="3600" b="1" i="1" dirty="0">
                <a:latin typeface="Times New Roman" panose="02020603050405020304" pitchFamily="18" charset="0"/>
                <a:cs typeface="Times New Roman" panose="02020603050405020304" pitchFamily="18" charset="0"/>
              </a:rPr>
              <a:t>Objective</a:t>
            </a:r>
          </a:p>
        </p:txBody>
      </p:sp>
      <p:sp>
        <p:nvSpPr>
          <p:cNvPr id="5" name="Subtitle 4"/>
          <p:cNvSpPr>
            <a:spLocks noGrp="1"/>
          </p:cNvSpPr>
          <p:nvPr>
            <p:ph type="subTitle" idx="1"/>
          </p:nvPr>
        </p:nvSpPr>
        <p:spPr>
          <a:xfrm>
            <a:off x="974651" y="1982665"/>
            <a:ext cx="8825659" cy="861420"/>
          </a:xfrm>
        </p:spPr>
        <p:txBody>
          <a:bodyPr>
            <a:normAutofit/>
          </a:bodyPr>
          <a:lstStyle/>
          <a:p>
            <a:r>
              <a:rPr lang="en-IN" sz="2400" cap="none" dirty="0">
                <a:solidFill>
                  <a:schemeClr val="bg2"/>
                </a:solidFill>
                <a:latin typeface="Times New Roman" panose="02020603050405020304" pitchFamily="18" charset="0"/>
                <a:cs typeface="Times New Roman" panose="02020603050405020304" pitchFamily="18" charset="0"/>
              </a:rPr>
              <a:t>T</a:t>
            </a:r>
            <a:r>
              <a:rPr lang="en-IN" sz="2400" cap="none" dirty="0" smtClean="0">
                <a:solidFill>
                  <a:schemeClr val="bg2"/>
                </a:solidFill>
                <a:latin typeface="Times New Roman" panose="02020603050405020304" pitchFamily="18" charset="0"/>
                <a:cs typeface="Times New Roman" panose="02020603050405020304" pitchFamily="18" charset="0"/>
              </a:rPr>
              <a:t>he aim of this project is to examine and analyse H1B data using different data analysis tools like MapReduce, Hive ,Pig.</a:t>
            </a:r>
            <a:endParaRPr lang="en-IN" sz="2400" cap="none"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9627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566670"/>
            <a:ext cx="8761413" cy="1113962"/>
          </a:xfrm>
        </p:spPr>
        <p:txBody>
          <a:bodyPr/>
          <a:lstStyle/>
          <a:p>
            <a:r>
              <a:rPr lang="en-IN" sz="1800" dirty="0" smtClean="0">
                <a:latin typeface="Times New Roman" panose="02020603050405020304" pitchFamily="18" charset="0"/>
                <a:cs typeface="Times New Roman" panose="02020603050405020304" pitchFamily="18" charset="0"/>
              </a:rPr>
              <a:t>5</a:t>
            </a:r>
            <a:r>
              <a:rPr lang="en-IN" sz="1800" dirty="0">
                <a:latin typeface="Times New Roman" panose="02020603050405020304" pitchFamily="18" charset="0"/>
                <a:cs typeface="Times New Roman" panose="02020603050405020304" pitchFamily="18" charset="0"/>
              </a:rPr>
              <a:t>) Find the most popular top 10 job positions for H1B visa applications for each year?</a:t>
            </a:r>
            <a:br>
              <a:rPr lang="en-IN" sz="1800" dirty="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b</a:t>
            </a:r>
            <a:r>
              <a:rPr lang="en-IN" sz="1800" dirty="0">
                <a:latin typeface="Times New Roman" panose="02020603050405020304" pitchFamily="18" charset="0"/>
                <a:cs typeface="Times New Roman" panose="02020603050405020304" pitchFamily="18" charset="0"/>
              </a:rPr>
              <a:t>) for only certified applications.</a:t>
            </a:r>
            <a:br>
              <a:rPr lang="en-IN" sz="1800" dirty="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Technology used : PIG</a:t>
            </a:r>
            <a:endParaRPr lang="en-IN" sz="1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43332686"/>
              </p:ext>
            </p:extLst>
          </p:nvPr>
        </p:nvGraphicFramePr>
        <p:xfrm>
          <a:off x="2601533" y="2859105"/>
          <a:ext cx="7431110" cy="3631848"/>
        </p:xfrm>
        <a:graphic>
          <a:graphicData uri="http://schemas.openxmlformats.org/drawingml/2006/table">
            <a:tbl>
              <a:tblPr>
                <a:tableStyleId>{284E427A-3D55-4303-BF80-6455036E1DE7}</a:tableStyleId>
              </a:tblPr>
              <a:tblGrid>
                <a:gridCol w="5187756"/>
                <a:gridCol w="1121677"/>
                <a:gridCol w="1121677"/>
              </a:tblGrid>
              <a:tr h="330168">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job title</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year</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count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30168">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PROGRAMMER ANALYST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2011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28806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30168">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SOFTWARE ENGINEER</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2011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11224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30168">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COMPUTER PROGRAMMER</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2011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8038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30168">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SYSTEMS ANALYST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2011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7850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30168">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BUSINESS ANALYST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2011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3444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30168">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COMPUTER SYSTEMS ANALYST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2011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3152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30168">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ASSISTANT PROFESSOR</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2011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3050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30168">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PHYSICAL THERAPIST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2011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2911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30168">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SENIOR SOFTWARE ENGINEER</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2011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2595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30168">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SENIOR CONSULTANT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2011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2585</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bl>
          </a:graphicData>
        </a:graphic>
      </p:graphicFrame>
    </p:spTree>
    <p:extLst>
      <p:ext uri="{BB962C8B-B14F-4D97-AF65-F5344CB8AC3E}">
        <p14:creationId xmlns:p14="http://schemas.microsoft.com/office/powerpoint/2010/main" val="3188097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dirty="0">
                <a:latin typeface="Times New Roman" panose="02020603050405020304" pitchFamily="18" charset="0"/>
                <a:cs typeface="Times New Roman" panose="02020603050405020304" pitchFamily="18" charset="0"/>
              </a:rPr>
              <a:t>6) Find the percentage and the count of each case status on total applications for each year. Create a line graph depicting the pattern of All the cases over the period of time.</a:t>
            </a:r>
            <a:br>
              <a:rPr lang="en-IN" sz="1800" dirty="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Technology used : MapReduce</a:t>
            </a:r>
            <a:endParaRPr lang="en-IN" sz="1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895979"/>
              </p:ext>
            </p:extLst>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9355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dirty="0">
                <a:latin typeface="Times New Roman" panose="02020603050405020304" pitchFamily="18" charset="0"/>
                <a:cs typeface="Times New Roman" panose="02020603050405020304" pitchFamily="18" charset="0"/>
              </a:rPr>
              <a:t>7) Create a bar graph to depict the number of applications for each year [All]</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Technology used : MapReduce</a:t>
            </a: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5976036"/>
              </p:ext>
            </p:extLst>
          </p:nvPr>
        </p:nvGraphicFramePr>
        <p:xfrm>
          <a:off x="1154955" y="2384559"/>
          <a:ext cx="8824913" cy="41450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411418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566670"/>
            <a:ext cx="8761413" cy="1113962"/>
          </a:xfrm>
        </p:spPr>
        <p:txBody>
          <a:bodyPr/>
          <a:lstStyle/>
          <a:p>
            <a:r>
              <a:rPr lang="en-IN" sz="1800" dirty="0">
                <a:latin typeface="Times New Roman" panose="02020603050405020304" pitchFamily="18" charset="0"/>
                <a:cs typeface="Times New Roman" panose="02020603050405020304" pitchFamily="18" charset="0"/>
              </a:rPr>
              <a:t>8) Find the average Prevailing Wage for each Job for each Year (take part time and full time separate). Arrange the output in descending order - [Certified and Certified Withdrawn.]</a:t>
            </a:r>
            <a:br>
              <a:rPr lang="en-IN" sz="1800" dirty="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Technology Used : PIG</a:t>
            </a:r>
            <a:endParaRPr lang="en-IN" sz="1800"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23927855"/>
              </p:ext>
            </p:extLst>
          </p:nvPr>
        </p:nvGraphicFramePr>
        <p:xfrm>
          <a:off x="463639" y="2434108"/>
          <a:ext cx="11088710" cy="4239642"/>
        </p:xfrm>
        <a:graphic>
          <a:graphicData uri="http://schemas.openxmlformats.org/drawingml/2006/table">
            <a:tbl>
              <a:tblPr>
                <a:tableStyleId>{284E427A-3D55-4303-BF80-6455036E1DE7}</a:tableStyleId>
              </a:tblPr>
              <a:tblGrid>
                <a:gridCol w="4687296"/>
                <a:gridCol w="1089506"/>
                <a:gridCol w="2202607"/>
                <a:gridCol w="3109301"/>
              </a:tblGrid>
              <a:tr h="542217">
                <a:tc>
                  <a:txBody>
                    <a:bodyPr/>
                    <a:lstStyle/>
                    <a:p>
                      <a:pPr algn="ctr" fontAlgn="b"/>
                      <a:r>
                        <a:rPr lang="en-IN" sz="1600" u="none" strike="noStrike" dirty="0">
                          <a:effectLst/>
                          <a:latin typeface="Times New Roman" panose="02020603050405020304" pitchFamily="18" charset="0"/>
                          <a:cs typeface="Times New Roman" panose="02020603050405020304" pitchFamily="18" charset="0"/>
                        </a:rPr>
                        <a:t>JOB_TITLE</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YEAR</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FULL_TIME_POSITION</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AVG_PREVILING_WAGE</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42217">
                <a:tc>
                  <a:txBody>
                    <a:bodyPr/>
                    <a:lstStyle/>
                    <a:p>
                      <a:pPr algn="ctr" fontAlgn="b"/>
                      <a:r>
                        <a:rPr lang="en-IN" sz="1600" u="none" strike="noStrike">
                          <a:effectLst/>
                          <a:latin typeface="Times New Roman" panose="02020603050405020304" pitchFamily="18" charset="0"/>
                          <a:cs typeface="Times New Roman" panose="02020603050405020304" pitchFamily="18" charset="0"/>
                        </a:rPr>
                        <a:t>(AREA MANAGER  PHARMACEUTICAL PACKAGING</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Y)</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2.13E+08</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42217">
                <a:tc>
                  <a:txBody>
                    <a:bodyPr/>
                    <a:lstStyle/>
                    <a:p>
                      <a:pPr algn="ctr" fontAlgn="b"/>
                      <a:r>
                        <a:rPr lang="en-IN" sz="1600" u="none" strike="noStrike">
                          <a:effectLst/>
                          <a:latin typeface="Times New Roman" panose="02020603050405020304" pitchFamily="18" charset="0"/>
                          <a:cs typeface="Times New Roman" panose="02020603050405020304" pitchFamily="18" charset="0"/>
                        </a:rPr>
                        <a:t>(DEVELOPER (SOFTWARE SYSTEMS APPLICATIONS)</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Y)</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1.77E+08</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9568">
                <a:tc>
                  <a:txBody>
                    <a:bodyPr/>
                    <a:lstStyle/>
                    <a:p>
                      <a:pPr algn="ctr" fontAlgn="b"/>
                      <a:r>
                        <a:rPr lang="en-IN" sz="1600" u="none" strike="noStrike">
                          <a:effectLst/>
                          <a:latin typeface="Times New Roman" panose="02020603050405020304" pitchFamily="18" charset="0"/>
                          <a:cs typeface="Times New Roman" panose="02020603050405020304" pitchFamily="18" charset="0"/>
                        </a:rPr>
                        <a:t>(SYSTEMS ENGINEER (DIAGNOSTICS)</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Y)</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9.55E+07</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9568">
                <a:tc>
                  <a:txBody>
                    <a:bodyPr/>
                    <a:lstStyle/>
                    <a:p>
                      <a:pPr algn="ctr" fontAlgn="b"/>
                      <a:r>
                        <a:rPr lang="en-IN" sz="1600" u="none" strike="noStrike">
                          <a:effectLst/>
                          <a:latin typeface="Times New Roman" panose="02020603050405020304" pitchFamily="18" charset="0"/>
                          <a:cs typeface="Times New Roman" panose="02020603050405020304" pitchFamily="18" charset="0"/>
                        </a:rPr>
                        <a:t>(SENIOR COST CONSULTANT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Y)</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8.56E+07</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9568">
                <a:tc>
                  <a:txBody>
                    <a:bodyPr/>
                    <a:lstStyle/>
                    <a:p>
                      <a:pPr algn="ctr" fontAlgn="b"/>
                      <a:r>
                        <a:rPr lang="en-IN" sz="1600" u="none" strike="noStrike">
                          <a:effectLst/>
                          <a:latin typeface="Times New Roman" panose="02020603050405020304" pitchFamily="18" charset="0"/>
                          <a:cs typeface="Times New Roman" panose="02020603050405020304" pitchFamily="18" charset="0"/>
                        </a:rPr>
                        <a:t>(RADIATION ONCOLOGIST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Y)</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7.66E+07</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9568">
                <a:tc>
                  <a:txBody>
                    <a:bodyPr/>
                    <a:lstStyle/>
                    <a:p>
                      <a:pPr algn="ctr" fontAlgn="b"/>
                      <a:r>
                        <a:rPr lang="en-IN" sz="1600" u="none" strike="noStrike">
                          <a:effectLst/>
                          <a:latin typeface="Times New Roman" panose="02020603050405020304" pitchFamily="18" charset="0"/>
                          <a:cs typeface="Times New Roman" panose="02020603050405020304" pitchFamily="18" charset="0"/>
                        </a:rPr>
                        <a:t>(IT ADMINSTRATIVE ASSISTANT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Y)</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7.11E+07</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516015">
                <a:tc>
                  <a:txBody>
                    <a:bodyPr/>
                    <a:lstStyle/>
                    <a:p>
                      <a:pPr algn="ctr" fontAlgn="b"/>
                      <a:r>
                        <a:rPr lang="en-IN" sz="1600" u="none" strike="noStrike">
                          <a:effectLst/>
                          <a:latin typeface="Times New Roman" panose="02020603050405020304" pitchFamily="18" charset="0"/>
                          <a:cs typeface="Times New Roman" panose="02020603050405020304" pitchFamily="18" charset="0"/>
                        </a:rPr>
                        <a:t>(VERIFICATION AND VALIDATION ENGINEER</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Y)</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6.69E+07</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9568">
                <a:tc>
                  <a:txBody>
                    <a:bodyPr/>
                    <a:lstStyle/>
                    <a:p>
                      <a:pPr algn="ctr" fontAlgn="b"/>
                      <a:r>
                        <a:rPr lang="en-IN" sz="1600" u="none" strike="noStrike">
                          <a:effectLst/>
                          <a:latin typeface="Times New Roman" panose="02020603050405020304" pitchFamily="18" charset="0"/>
                          <a:cs typeface="Times New Roman" panose="02020603050405020304" pitchFamily="18" charset="0"/>
                        </a:rPr>
                        <a:t>(SENIOR STAFF TEACHER</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Y)</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3.32E+07</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9568">
                <a:tc>
                  <a:txBody>
                    <a:bodyPr/>
                    <a:lstStyle/>
                    <a:p>
                      <a:pPr algn="ctr" fontAlgn="b"/>
                      <a:r>
                        <a:rPr lang="en-IN" sz="1600" u="none" strike="noStrike">
                          <a:effectLst/>
                          <a:latin typeface="Times New Roman" panose="02020603050405020304" pitchFamily="18" charset="0"/>
                          <a:cs typeface="Times New Roman" panose="02020603050405020304" pitchFamily="18" charset="0"/>
                        </a:rPr>
                        <a:t>(TECHNICAL SOFTWARE CONSULTANT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Y)</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1.64E+07</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99568">
                <a:tc>
                  <a:txBody>
                    <a:bodyPr/>
                    <a:lstStyle/>
                    <a:p>
                      <a:pPr algn="ctr" fontAlgn="b"/>
                      <a:r>
                        <a:rPr lang="en-IN" sz="1600" u="none" strike="noStrike">
                          <a:effectLst/>
                          <a:latin typeface="Times New Roman" panose="02020603050405020304" pitchFamily="18" charset="0"/>
                          <a:cs typeface="Times New Roman" panose="02020603050405020304" pitchFamily="18" charset="0"/>
                        </a:rPr>
                        <a:t>(PRINCIPAL ARCHITECT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2011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a:effectLst/>
                          <a:latin typeface="Times New Roman" panose="02020603050405020304" pitchFamily="18" charset="0"/>
                          <a:cs typeface="Times New Roman" panose="02020603050405020304" pitchFamily="18" charset="0"/>
                        </a:rPr>
                        <a:t>Y)</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u="none" strike="noStrike" dirty="0">
                          <a:effectLst/>
                          <a:latin typeface="Times New Roman" panose="02020603050405020304" pitchFamily="18" charset="0"/>
                          <a:cs typeface="Times New Roman" panose="02020603050405020304" pitchFamily="18" charset="0"/>
                        </a:rPr>
                        <a:t>9925884.706</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bl>
          </a:graphicData>
        </a:graphic>
      </p:graphicFrame>
    </p:spTree>
    <p:extLst>
      <p:ext uri="{BB962C8B-B14F-4D97-AF65-F5344CB8AC3E}">
        <p14:creationId xmlns:p14="http://schemas.microsoft.com/office/powerpoint/2010/main" val="8209540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11370" y="540914"/>
            <a:ext cx="9594760" cy="837126"/>
          </a:xfrm>
        </p:spPr>
        <p:txBody>
          <a:bodyPr/>
          <a:lstStyle/>
          <a:p>
            <a:r>
              <a:rPr lang="en-IN" sz="1800" dirty="0">
                <a:latin typeface="Times New Roman" panose="02020603050405020304" pitchFamily="18" charset="0"/>
                <a:cs typeface="Times New Roman" panose="02020603050405020304" pitchFamily="18" charset="0"/>
              </a:rPr>
              <a:t>9) Which are the employers along with the number of petitions who have the success rate more than 70%  in petitions. (total petitions filed 1000 OR more than 1000) ?</a:t>
            </a:r>
            <a:br>
              <a:rPr lang="en-IN" sz="1800" dirty="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Technology Used : MapReduce</a:t>
            </a:r>
            <a:endParaRPr lang="en-IN" sz="18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484080735"/>
              </p:ext>
            </p:extLst>
          </p:nvPr>
        </p:nvGraphicFramePr>
        <p:xfrm>
          <a:off x="811372" y="1483235"/>
          <a:ext cx="10676583" cy="4541601"/>
        </p:xfrm>
        <a:graphic>
          <a:graphicData uri="http://schemas.openxmlformats.org/drawingml/2006/table">
            <a:tbl>
              <a:tblPr>
                <a:tableStyleId>{284E427A-3D55-4303-BF80-6455036E1DE7}</a:tableStyleId>
              </a:tblPr>
              <a:tblGrid>
                <a:gridCol w="6080750"/>
                <a:gridCol w="1659837"/>
                <a:gridCol w="1576643"/>
                <a:gridCol w="1359353"/>
              </a:tblGrid>
              <a:tr h="309093">
                <a:tc>
                  <a:txBody>
                    <a:bodyPr/>
                    <a:lstStyle/>
                    <a:p>
                      <a:pPr algn="ctr" rtl="0" fontAlgn="ctr"/>
                      <a:r>
                        <a:rPr lang="en-IN" sz="1800" b="0" i="0" u="none" strike="noStrike" dirty="0" smtClean="0">
                          <a:solidFill>
                            <a:schemeClr val="tx1"/>
                          </a:solidFill>
                          <a:effectLst/>
                          <a:latin typeface="Times New Roman" panose="02020603050405020304" pitchFamily="18" charset="0"/>
                          <a:cs typeface="Times New Roman" panose="02020603050405020304" pitchFamily="18" charset="0"/>
                        </a:rPr>
                        <a:t>Employer_name</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b="0" i="0" u="none" strike="noStrike" dirty="0" smtClean="0">
                          <a:solidFill>
                            <a:srgbClr val="000000"/>
                          </a:solidFill>
                          <a:effectLst/>
                          <a:latin typeface="Times New Roman" panose="02020603050405020304" pitchFamily="18" charset="0"/>
                          <a:cs typeface="Times New Roman" panose="02020603050405020304" pitchFamily="18" charset="0"/>
                        </a:rPr>
                        <a:t>Total applications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b="0" i="0" u="none" strike="noStrike" dirty="0" smtClean="0">
                          <a:solidFill>
                            <a:srgbClr val="000000"/>
                          </a:solidFill>
                          <a:effectLst/>
                          <a:latin typeface="Times New Roman" panose="02020603050405020304" pitchFamily="18" charset="0"/>
                          <a:cs typeface="Times New Roman" panose="02020603050405020304" pitchFamily="18" charset="0"/>
                        </a:rPr>
                        <a:t>Certified+certified_withdrawn applications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b="0" i="0" u="none" strike="noStrike" dirty="0" smtClean="0">
                          <a:solidFill>
                            <a:srgbClr val="000000"/>
                          </a:solidFill>
                          <a:effectLst/>
                          <a:latin typeface="Times New Roman" panose="02020603050405020304" pitchFamily="18" charset="0"/>
                          <a:cs typeface="Times New Roman" panose="02020603050405020304" pitchFamily="18" charset="0"/>
                        </a:rPr>
                        <a:t>Sccess_rate</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9093">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HTC GLOBAL SERVICES INC</a:t>
                      </a:r>
                      <a:endParaRPr lang="en-IN" sz="1800" b="0" i="0" u="none" strike="noStrike" dirty="0">
                        <a:solidFill>
                          <a:srgbClr val="EF53A5"/>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1164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1164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100</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9093">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INFOSYS LIMITED</a:t>
                      </a:r>
                      <a:endParaRPr lang="en-IN" sz="1800" b="0" i="0" u="none" strike="noStrike" dirty="0">
                        <a:solidFill>
                          <a:srgbClr val="EF53A5"/>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130592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129992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99.54055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9093">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DIASPARK INC</a:t>
                      </a:r>
                      <a:endParaRPr lang="en-IN" sz="1800" b="0" i="0" u="none" strike="noStrike" dirty="0">
                        <a:solidFill>
                          <a:srgbClr val="EF53A5"/>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1419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1412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99.50669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9093">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ACCENTURE LLP</a:t>
                      </a:r>
                      <a:endParaRPr lang="en-IN" sz="1800" b="0" i="0" u="none" strike="noStrike" dirty="0">
                        <a:solidFill>
                          <a:srgbClr val="EF53A5"/>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33447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33244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99.39307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9093">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TECH MAHINDRA (AMERICAS) INC</a:t>
                      </a:r>
                      <a:endParaRPr lang="en-IN" sz="1800" b="0" i="0" u="none" strike="noStrike" dirty="0">
                        <a:solidFill>
                          <a:srgbClr val="EF53A5"/>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10732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10661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99.33843</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9093">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TATA CONSULTANCY SERVICES LIMITED</a:t>
                      </a:r>
                      <a:endParaRPr lang="en-IN" sz="1800" b="0" i="0" u="none" strike="noStrike">
                        <a:solidFill>
                          <a:srgbClr val="EF53A5"/>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64726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64297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99.33721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9093">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YASH TECHNOLOGIES INC</a:t>
                      </a:r>
                      <a:endParaRPr lang="en-IN" sz="1800" b="0" i="0" u="none" strike="noStrike" dirty="0">
                        <a:solidFill>
                          <a:srgbClr val="EF53A5"/>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2214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2198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99.27733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9093">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YASH &amp; LUJAN CONSULTING INC</a:t>
                      </a:r>
                      <a:endParaRPr lang="en-IN" sz="1800" b="0" i="0" u="none" strike="noStrike">
                        <a:solidFill>
                          <a:srgbClr val="EF53A5"/>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1372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1362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99.27114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9093">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HCL AMERICA INC</a:t>
                      </a:r>
                      <a:endParaRPr lang="en-IN" sz="1800" b="0" i="0" u="none" strike="noStrike">
                        <a:solidFill>
                          <a:srgbClr val="EF53A5"/>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22678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22512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99.26801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9093">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RELIABLE SOFTWARE RESOURCES INC</a:t>
                      </a:r>
                      <a:endParaRPr lang="en-IN" sz="1800" b="0" i="0" u="none" strike="noStrike" dirty="0">
                        <a:solidFill>
                          <a:srgbClr val="EF53A5"/>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1992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1975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99.14659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9093">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NTT DATA INC</a:t>
                      </a:r>
                      <a:endParaRPr lang="en-IN" sz="1800" b="0" i="0" u="none" strike="noStrike">
                        <a:solidFill>
                          <a:srgbClr val="EF53A5"/>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4611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4571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99.13251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309093">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ERP ANALYSTS INC</a:t>
                      </a:r>
                      <a:endParaRPr lang="en-IN" sz="1800" b="0" i="0" u="none" strike="noStrike">
                        <a:solidFill>
                          <a:srgbClr val="EF53A5"/>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1785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1769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99.10364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bl>
          </a:graphicData>
        </a:graphic>
      </p:graphicFrame>
    </p:spTree>
    <p:extLst>
      <p:ext uri="{BB962C8B-B14F-4D97-AF65-F5344CB8AC3E}">
        <p14:creationId xmlns:p14="http://schemas.microsoft.com/office/powerpoint/2010/main" val="37368739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682" y="690333"/>
            <a:ext cx="8761413" cy="1061194"/>
          </a:xfrm>
        </p:spPr>
        <p:txBody>
          <a:bodyPr/>
          <a:lstStyle/>
          <a:p>
            <a:r>
              <a:rPr lang="en-IN" sz="1800" dirty="0">
                <a:latin typeface="Times New Roman" panose="02020603050405020304" pitchFamily="18" charset="0"/>
                <a:cs typeface="Times New Roman" panose="02020603050405020304" pitchFamily="18" charset="0"/>
              </a:rPr>
              <a:t>10) Which are the  job positions along with the number of petitions which have the success rate more than 70%  in petitions (total petitions filed 1000 OR more than 1000)?</a:t>
            </a:r>
            <a:br>
              <a:rPr lang="en-IN" sz="1800" dirty="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Technology Used : MapReduce</a:t>
            </a:r>
            <a:endParaRPr lang="en-IN" sz="1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2334837"/>
              </p:ext>
            </p:extLst>
          </p:nvPr>
        </p:nvGraphicFramePr>
        <p:xfrm>
          <a:off x="244699" y="2311019"/>
          <a:ext cx="11487956" cy="4218079"/>
        </p:xfrm>
        <a:graphic>
          <a:graphicData uri="http://schemas.openxmlformats.org/drawingml/2006/table">
            <a:tbl>
              <a:tblPr>
                <a:tableStyleId>{284E427A-3D55-4303-BF80-6455036E1DE7}</a:tableStyleId>
              </a:tblPr>
              <a:tblGrid>
                <a:gridCol w="4474256"/>
                <a:gridCol w="2001995"/>
                <a:gridCol w="3153564"/>
                <a:gridCol w="1858141"/>
              </a:tblGrid>
              <a:tr h="410732">
                <a:tc>
                  <a:txBody>
                    <a:bodyPr/>
                    <a:lstStyle/>
                    <a:p>
                      <a:pPr algn="ctr" fontAlgn="b"/>
                      <a:r>
                        <a:rPr lang="en-IN" sz="1800" b="0" i="0" u="none" strike="noStrike" dirty="0" smtClean="0">
                          <a:solidFill>
                            <a:schemeClr val="dk1"/>
                          </a:solidFill>
                          <a:effectLst/>
                          <a:latin typeface="Times New Roman" panose="02020603050405020304" pitchFamily="18" charset="0"/>
                          <a:cs typeface="Times New Roman" panose="02020603050405020304" pitchFamily="18" charset="0"/>
                        </a:rPr>
                        <a:t>Job_Title</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smtClean="0">
                          <a:effectLst/>
                          <a:latin typeface="Times New Roman" panose="02020603050405020304" pitchFamily="18" charset="0"/>
                          <a:cs typeface="Times New Roman" panose="02020603050405020304" pitchFamily="18" charset="0"/>
                        </a:rPr>
                        <a:t>Total </a:t>
                      </a:r>
                      <a:r>
                        <a:rPr lang="en-IN" sz="1800" u="none" strike="noStrike" dirty="0">
                          <a:effectLst/>
                          <a:latin typeface="Times New Roman" panose="02020603050405020304" pitchFamily="18" charset="0"/>
                          <a:cs typeface="Times New Roman" panose="02020603050405020304" pitchFamily="18" charset="0"/>
                        </a:rPr>
                        <a:t>no. of applications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smtClean="0">
                          <a:effectLst/>
                          <a:latin typeface="Times New Roman" panose="02020603050405020304" pitchFamily="18" charset="0"/>
                          <a:cs typeface="Times New Roman" panose="02020603050405020304" pitchFamily="18" charset="0"/>
                        </a:rPr>
                        <a:t>Certified +Certified_Withdrawn </a:t>
                      </a:r>
                      <a:r>
                        <a:rPr lang="en-IN" sz="1800" u="none" strike="noStrike" dirty="0">
                          <a:effectLst/>
                          <a:latin typeface="Times New Roman" panose="02020603050405020304" pitchFamily="18" charset="0"/>
                          <a:cs typeface="Times New Roman" panose="02020603050405020304" pitchFamily="18" charset="0"/>
                        </a:rPr>
                        <a:t>applications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smtClean="0">
                          <a:effectLst/>
                          <a:latin typeface="Times New Roman" panose="02020603050405020304" pitchFamily="18" charset="0"/>
                          <a:cs typeface="Times New Roman" panose="02020603050405020304" pitchFamily="18" charset="0"/>
                        </a:rPr>
                        <a:t>Success_Rate</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26924">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PRODUCTION SUPPORT LEAD - US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1301</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1301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100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26924">
                <a:tc>
                  <a:txBody>
                    <a:bodyPr/>
                    <a:lstStyle/>
                    <a:p>
                      <a:pPr algn="ctr" fontAlgn="b"/>
                      <a:r>
                        <a:rPr lang="en-IN" sz="1800" u="none" strike="noStrike">
                          <a:effectLst/>
                          <a:latin typeface="Times New Roman" panose="02020603050405020304" pitchFamily="18" charset="0"/>
                          <a:cs typeface="Times New Roman" panose="02020603050405020304" pitchFamily="18" charset="0"/>
                        </a:rPr>
                        <a:t>ASSOCIATE CONSULTANT - US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4393</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4390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99.93170954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26924">
                <a:tc>
                  <a:txBody>
                    <a:bodyPr/>
                    <a:lstStyle/>
                    <a:p>
                      <a:pPr algn="ctr" fontAlgn="b"/>
                      <a:r>
                        <a:rPr lang="en-IN" sz="1800" u="none" strike="noStrike">
                          <a:effectLst/>
                          <a:latin typeface="Times New Roman" panose="02020603050405020304" pitchFamily="18" charset="0"/>
                          <a:cs typeface="Times New Roman" panose="02020603050405020304" pitchFamily="18" charset="0"/>
                        </a:rPr>
                        <a:t>SYSTEMS ENGINEER - US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10036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10026</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99.90035871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26924">
                <a:tc>
                  <a:txBody>
                    <a:bodyPr/>
                    <a:lstStyle/>
                    <a:p>
                      <a:pPr algn="ctr" fontAlgn="b"/>
                      <a:r>
                        <a:rPr lang="en-IN" sz="1800" u="none" strike="noStrike">
                          <a:effectLst/>
                          <a:latin typeface="Times New Roman" panose="02020603050405020304" pitchFamily="18" charset="0"/>
                          <a:cs typeface="Times New Roman" panose="02020603050405020304" pitchFamily="18" charset="0"/>
                        </a:rPr>
                        <a:t>TEST ENGINEER - US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2198</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2195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99.86351228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410732">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PRODUCTION SUPPORT ANALYST - US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1451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1449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99.86216402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26924">
                <a:tc>
                  <a:txBody>
                    <a:bodyPr/>
                    <a:lstStyle/>
                    <a:p>
                      <a:pPr algn="ctr" fontAlgn="b"/>
                      <a:r>
                        <a:rPr lang="en-IN" sz="1800" u="none" strike="noStrike">
                          <a:effectLst/>
                          <a:latin typeface="Times New Roman" panose="02020603050405020304" pitchFamily="18" charset="0"/>
                          <a:cs typeface="Times New Roman" panose="02020603050405020304" pitchFamily="18" charset="0"/>
                        </a:rPr>
                        <a:t>TEST ANALYST - US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4958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4949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99.81847519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26924">
                <a:tc>
                  <a:txBody>
                    <a:bodyPr/>
                    <a:lstStyle/>
                    <a:p>
                      <a:pPr algn="ctr" fontAlgn="b"/>
                      <a:r>
                        <a:rPr lang="en-IN" sz="1800" u="none" strike="noStrike">
                          <a:effectLst/>
                          <a:latin typeface="Times New Roman" panose="02020603050405020304" pitchFamily="18" charset="0"/>
                          <a:cs typeface="Times New Roman" panose="02020603050405020304" pitchFamily="18" charset="0"/>
                        </a:rPr>
                        <a:t>CONSULTANT - US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7426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7412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99.8114732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26924">
                <a:tc>
                  <a:txBody>
                    <a:bodyPr/>
                    <a:lstStyle/>
                    <a:p>
                      <a:pPr algn="ctr" fontAlgn="b"/>
                      <a:r>
                        <a:rPr lang="en-IN" sz="1800" u="none" strike="noStrike">
                          <a:effectLst/>
                          <a:latin typeface="Times New Roman" panose="02020603050405020304" pitchFamily="18" charset="0"/>
                          <a:cs typeface="Times New Roman" panose="02020603050405020304" pitchFamily="18" charset="0"/>
                        </a:rPr>
                        <a:t>TECHNOLOGY LEAD - US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28350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28294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99.80246914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26924">
                <a:tc>
                  <a:txBody>
                    <a:bodyPr/>
                    <a:lstStyle/>
                    <a:p>
                      <a:pPr algn="ctr" fontAlgn="b"/>
                      <a:r>
                        <a:rPr lang="en-IN" sz="1800" u="none" strike="noStrike">
                          <a:effectLst/>
                          <a:latin typeface="Times New Roman" panose="02020603050405020304" pitchFamily="18" charset="0"/>
                          <a:cs typeface="Times New Roman" panose="02020603050405020304" pitchFamily="18" charset="0"/>
                        </a:rPr>
                        <a:t>TECHNICAL TEST LEAD - US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5374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5363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99.79531076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410732">
                <a:tc>
                  <a:txBody>
                    <a:bodyPr/>
                    <a:lstStyle/>
                    <a:p>
                      <a:pPr algn="ctr" fontAlgn="b"/>
                      <a:r>
                        <a:rPr lang="en-IN" sz="1800" u="none" strike="noStrike">
                          <a:effectLst/>
                          <a:latin typeface="Times New Roman" panose="02020603050405020304" pitchFamily="18" charset="0"/>
                          <a:cs typeface="Times New Roman" panose="02020603050405020304" pitchFamily="18" charset="0"/>
                        </a:rPr>
                        <a:t>SENIOR TECHNOLOGY ARCHITECT - US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1417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1414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99.78828511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26924">
                <a:tc>
                  <a:txBody>
                    <a:bodyPr/>
                    <a:lstStyle/>
                    <a:p>
                      <a:pPr algn="ctr" fontAlgn="b"/>
                      <a:r>
                        <a:rPr lang="en-IN" sz="1800" u="none" strike="noStrike">
                          <a:effectLst/>
                          <a:latin typeface="Times New Roman" panose="02020603050405020304" pitchFamily="18" charset="0"/>
                          <a:cs typeface="Times New Roman" panose="02020603050405020304" pitchFamily="18" charset="0"/>
                        </a:rPr>
                        <a:t>TECHNOLOGY ARCHITECT - US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4707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4696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99.7663055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26924">
                <a:tc>
                  <a:txBody>
                    <a:bodyPr/>
                    <a:lstStyle/>
                    <a:p>
                      <a:pPr algn="ctr" fontAlgn="b"/>
                      <a:r>
                        <a:rPr lang="en-IN" sz="1800" u="none" strike="noStrike">
                          <a:effectLst/>
                          <a:latin typeface="Times New Roman" panose="02020603050405020304" pitchFamily="18" charset="0"/>
                          <a:cs typeface="Times New Roman" panose="02020603050405020304" pitchFamily="18" charset="0"/>
                        </a:rPr>
                        <a:t>TECHNOLOGY ANALYST - US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26055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25993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99.76204183</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bl>
          </a:graphicData>
        </a:graphic>
      </p:graphicFrame>
    </p:spTree>
    <p:extLst>
      <p:ext uri="{BB962C8B-B14F-4D97-AF65-F5344CB8AC3E}">
        <p14:creationId xmlns:p14="http://schemas.microsoft.com/office/powerpoint/2010/main" val="4509126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5710" y="489396"/>
            <a:ext cx="9251175" cy="734096"/>
          </a:xfrm>
        </p:spPr>
        <p:txBody>
          <a:bodyPr/>
          <a:lstStyle/>
          <a:p>
            <a:r>
              <a:rPr lang="en-IN" sz="1600" dirty="0">
                <a:latin typeface="Times New Roman" panose="02020603050405020304" pitchFamily="18" charset="0"/>
                <a:cs typeface="Times New Roman" panose="02020603050405020304" pitchFamily="18" charset="0"/>
              </a:rPr>
              <a:t>11) Export result for question no 10 to </a:t>
            </a:r>
            <a:r>
              <a:rPr lang="en-IN" sz="1600" dirty="0" err="1">
                <a:latin typeface="Times New Roman" panose="02020603050405020304" pitchFamily="18" charset="0"/>
                <a:cs typeface="Times New Roman" panose="02020603050405020304" pitchFamily="18" charset="0"/>
              </a:rPr>
              <a:t>MySql</a:t>
            </a:r>
            <a:r>
              <a:rPr lang="en-IN" sz="1600" dirty="0">
                <a:latin typeface="Times New Roman" panose="02020603050405020304" pitchFamily="18" charset="0"/>
                <a:cs typeface="Times New Roman" panose="02020603050405020304" pitchFamily="18" charset="0"/>
              </a:rPr>
              <a:t> database.</a:t>
            </a:r>
            <a:br>
              <a:rPr lang="en-IN" sz="1600" dirty="0">
                <a:latin typeface="Times New Roman" panose="02020603050405020304" pitchFamily="18" charset="0"/>
                <a:cs typeface="Times New Roman" panose="02020603050405020304" pitchFamily="18" charset="0"/>
              </a:rPr>
            </a:br>
            <a:r>
              <a:rPr lang="en-IN" sz="1600" dirty="0" smtClean="0">
                <a:latin typeface="Times New Roman" panose="02020603050405020304" pitchFamily="18" charset="0"/>
                <a:cs typeface="Times New Roman" panose="02020603050405020304" pitchFamily="18" charset="0"/>
              </a:rPr>
              <a:t>Technology Used : Sqoop</a:t>
            </a:r>
            <a:br>
              <a:rPr lang="en-IN" sz="1600" dirty="0" smtClean="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1"/>
          </p:nvPr>
        </p:nvSpPr>
        <p:spPr>
          <a:xfrm>
            <a:off x="515156" y="1068946"/>
            <a:ext cx="11462196" cy="5241701"/>
          </a:xfrm>
        </p:spPr>
        <p:txBody>
          <a:bodyPr>
            <a:noAutofit/>
          </a:bodyPr>
          <a:lstStyle/>
          <a:p>
            <a:r>
              <a:rPr lang="en-IN" sz="1400" cap="none" dirty="0" smtClean="0">
                <a:solidFill>
                  <a:schemeClr val="bg2"/>
                </a:solidFill>
                <a:latin typeface="Corbel" panose="020B0503020204020204" pitchFamily="34" charset="0"/>
                <a:cs typeface="Times New Roman" panose="02020603050405020304" pitchFamily="18" charset="0"/>
              </a:rPr>
              <a:t>1.mysql –u root –p</a:t>
            </a:r>
          </a:p>
          <a:p>
            <a:r>
              <a:rPr lang="en-IN" sz="1400" cap="none" dirty="0" smtClean="0">
                <a:solidFill>
                  <a:schemeClr val="bg2"/>
                </a:solidFill>
                <a:latin typeface="Corbel" panose="020B0503020204020204" pitchFamily="34" charset="0"/>
                <a:cs typeface="Times New Roman" panose="02020603050405020304" pitchFamily="18" charset="0"/>
              </a:rPr>
              <a:t>2. create database h1b;</a:t>
            </a:r>
          </a:p>
          <a:p>
            <a:r>
              <a:rPr lang="en-IN" sz="1400" cap="none" dirty="0" smtClean="0">
                <a:solidFill>
                  <a:schemeClr val="bg2"/>
                </a:solidFill>
                <a:latin typeface="Corbel" panose="020B0503020204020204" pitchFamily="34" charset="0"/>
                <a:cs typeface="Times New Roman" panose="02020603050405020304" pitchFamily="18" charset="0"/>
              </a:rPr>
              <a:t>3. use h1b;</a:t>
            </a:r>
          </a:p>
          <a:p>
            <a:r>
              <a:rPr lang="en-US" sz="1400" cap="none" dirty="0" smtClean="0">
                <a:solidFill>
                  <a:schemeClr val="bg2"/>
                </a:solidFill>
                <a:latin typeface="Corbel" panose="020B0503020204020204" pitchFamily="34" charset="0"/>
                <a:cs typeface="Times New Roman" panose="02020603050405020304" pitchFamily="18" charset="0"/>
              </a:rPr>
              <a:t>4.CREATE </a:t>
            </a:r>
            <a:r>
              <a:rPr lang="en-US" sz="1400" cap="none" dirty="0">
                <a:solidFill>
                  <a:schemeClr val="bg2"/>
                </a:solidFill>
                <a:latin typeface="Corbel" panose="020B0503020204020204" pitchFamily="34" charset="0"/>
                <a:cs typeface="Times New Roman" panose="02020603050405020304" pitchFamily="18" charset="0"/>
              </a:rPr>
              <a:t>TABLE success_rate(</a:t>
            </a:r>
            <a:r>
              <a:rPr lang="en-US" sz="1400" cap="none" dirty="0" err="1">
                <a:solidFill>
                  <a:schemeClr val="bg2"/>
                </a:solidFill>
                <a:latin typeface="Corbel" panose="020B0503020204020204" pitchFamily="34" charset="0"/>
                <a:cs typeface="Times New Roman" panose="02020603050405020304" pitchFamily="18" charset="0"/>
              </a:rPr>
              <a:t>job_title</a:t>
            </a:r>
            <a:r>
              <a:rPr lang="en-US" sz="1400" cap="none" dirty="0">
                <a:solidFill>
                  <a:schemeClr val="bg2"/>
                </a:solidFill>
                <a:latin typeface="Corbel" panose="020B0503020204020204" pitchFamily="34" charset="0"/>
                <a:cs typeface="Times New Roman" panose="02020603050405020304" pitchFamily="18" charset="0"/>
              </a:rPr>
              <a:t> varchar(100)NOT NULL,total_no_of_appl INT NOT NULL,certifiedANDcertified_withdrwan_count INT NOT NULL,</a:t>
            </a:r>
          </a:p>
          <a:p>
            <a:r>
              <a:rPr lang="en-IN" sz="1400" cap="none" dirty="0" smtClean="0">
                <a:solidFill>
                  <a:schemeClr val="bg2"/>
                </a:solidFill>
                <a:latin typeface="Corbel" panose="020B0503020204020204" pitchFamily="34" charset="0"/>
                <a:cs typeface="Times New Roman" panose="02020603050405020304" pitchFamily="18" charset="0"/>
              </a:rPr>
              <a:t>5.desc success_rate;</a:t>
            </a:r>
          </a:p>
          <a:p>
            <a:r>
              <a:rPr lang="en-US" sz="1400" cap="none" dirty="0" smtClean="0">
                <a:solidFill>
                  <a:schemeClr val="bg2"/>
                </a:solidFill>
                <a:latin typeface="Corbel" panose="020B0503020204020204" pitchFamily="34" charset="0"/>
                <a:cs typeface="Times New Roman" panose="02020603050405020304" pitchFamily="18" charset="0"/>
              </a:rPr>
              <a:t> </a:t>
            </a:r>
            <a:r>
              <a:rPr lang="en-IN" sz="1400" cap="none" dirty="0" smtClean="0">
                <a:solidFill>
                  <a:schemeClr val="bg2"/>
                </a:solidFill>
                <a:latin typeface="Corbel" panose="020B0503020204020204" pitchFamily="34" charset="0"/>
                <a:cs typeface="Times New Roman" panose="02020603050405020304" pitchFamily="18" charset="0"/>
              </a:rPr>
              <a:t>+---------------------------------------+--------------+------+-----+---------+-------+</a:t>
            </a:r>
          </a:p>
          <a:p>
            <a:r>
              <a:rPr lang="en-IN" sz="1400" cap="none" dirty="0" smtClean="0">
                <a:solidFill>
                  <a:schemeClr val="bg2"/>
                </a:solidFill>
                <a:latin typeface="Corbel" panose="020B0503020204020204" pitchFamily="34" charset="0"/>
                <a:cs typeface="Times New Roman" panose="02020603050405020304" pitchFamily="18" charset="0"/>
              </a:rPr>
              <a:t>| field                                 | type         | null | key | default | extra |</a:t>
            </a:r>
          </a:p>
          <a:p>
            <a:r>
              <a:rPr lang="en-IN" sz="1400" cap="none" dirty="0" smtClean="0">
                <a:solidFill>
                  <a:schemeClr val="bg2"/>
                </a:solidFill>
                <a:latin typeface="Corbel" panose="020B0503020204020204" pitchFamily="34" charset="0"/>
                <a:cs typeface="Times New Roman" panose="02020603050405020304" pitchFamily="18" charset="0"/>
              </a:rPr>
              <a:t>+---------------------------------------+--------------+------+-----+---------+-------+</a:t>
            </a:r>
          </a:p>
          <a:p>
            <a:r>
              <a:rPr lang="en-IN" sz="1400" cap="none" dirty="0" smtClean="0">
                <a:solidFill>
                  <a:schemeClr val="bg2"/>
                </a:solidFill>
                <a:latin typeface="Corbel" panose="020B0503020204020204" pitchFamily="34" charset="0"/>
                <a:cs typeface="Times New Roman" panose="02020603050405020304" pitchFamily="18" charset="0"/>
              </a:rPr>
              <a:t>| job_title                             | varchar(100) | no   |     | null    |       |</a:t>
            </a:r>
          </a:p>
          <a:p>
            <a:r>
              <a:rPr lang="en-IN" sz="1400" cap="none" dirty="0" smtClean="0">
                <a:solidFill>
                  <a:schemeClr val="bg2"/>
                </a:solidFill>
                <a:latin typeface="Corbel" panose="020B0503020204020204" pitchFamily="34" charset="0"/>
                <a:cs typeface="Times New Roman" panose="02020603050405020304" pitchFamily="18" charset="0"/>
              </a:rPr>
              <a:t>| total_no_of_appl                      | int(11)      | no   |     | null    |       |</a:t>
            </a:r>
          </a:p>
          <a:p>
            <a:r>
              <a:rPr lang="en-IN" sz="1400" cap="none" dirty="0" smtClean="0">
                <a:solidFill>
                  <a:schemeClr val="bg2"/>
                </a:solidFill>
                <a:latin typeface="Corbel" panose="020B0503020204020204" pitchFamily="34" charset="0"/>
                <a:cs typeface="Times New Roman" panose="02020603050405020304" pitchFamily="18" charset="0"/>
              </a:rPr>
              <a:t>| certifiedandcertified_withdrwan_count | </a:t>
            </a:r>
            <a:r>
              <a:rPr lang="en-IN" sz="1400" cap="none" dirty="0" err="1" smtClean="0">
                <a:solidFill>
                  <a:schemeClr val="bg2"/>
                </a:solidFill>
                <a:latin typeface="Corbel" panose="020B0503020204020204" pitchFamily="34" charset="0"/>
                <a:cs typeface="Times New Roman" panose="02020603050405020304" pitchFamily="18" charset="0"/>
              </a:rPr>
              <a:t>int</a:t>
            </a:r>
            <a:r>
              <a:rPr lang="en-IN" sz="1400" cap="none" dirty="0" smtClean="0">
                <a:solidFill>
                  <a:schemeClr val="bg2"/>
                </a:solidFill>
                <a:latin typeface="Corbel" panose="020B0503020204020204" pitchFamily="34" charset="0"/>
                <a:cs typeface="Times New Roman" panose="02020603050405020304" pitchFamily="18" charset="0"/>
              </a:rPr>
              <a:t>(11)      | no   |     | null    |       |</a:t>
            </a:r>
          </a:p>
          <a:p>
            <a:r>
              <a:rPr lang="en-IN" sz="1400" cap="none" dirty="0" smtClean="0">
                <a:solidFill>
                  <a:schemeClr val="bg2"/>
                </a:solidFill>
                <a:latin typeface="Corbel" panose="020B0503020204020204" pitchFamily="34" charset="0"/>
                <a:cs typeface="Times New Roman" panose="02020603050405020304" pitchFamily="18" charset="0"/>
              </a:rPr>
              <a:t>| success_rate                          | float        | no   |     | null    |       |</a:t>
            </a:r>
          </a:p>
          <a:p>
            <a:r>
              <a:rPr lang="en-IN" sz="1400" cap="none" dirty="0" smtClean="0">
                <a:solidFill>
                  <a:schemeClr val="bg2"/>
                </a:solidFill>
                <a:latin typeface="Corbel" panose="020B0503020204020204" pitchFamily="34" charset="0"/>
                <a:cs typeface="Times New Roman" panose="02020603050405020304" pitchFamily="18" charset="0"/>
              </a:rPr>
              <a:t>+---------------------------------------+--------------+------+-----+---------+-------+</a:t>
            </a:r>
          </a:p>
          <a:p>
            <a:r>
              <a:rPr lang="en-IN" sz="1400" cap="none" dirty="0" smtClean="0">
                <a:solidFill>
                  <a:schemeClr val="bg2"/>
                </a:solidFill>
                <a:latin typeface="Corbel" panose="020B0503020204020204" pitchFamily="34" charset="0"/>
                <a:cs typeface="Times New Roman" panose="02020603050405020304" pitchFamily="18" charset="0"/>
              </a:rPr>
              <a:t>6.</a:t>
            </a:r>
            <a:r>
              <a:rPr lang="en-IN" sz="1400" dirty="0"/>
              <a:t> </a:t>
            </a:r>
            <a:r>
              <a:rPr lang="en-IN" sz="1400" cap="none" dirty="0" smtClean="0">
                <a:solidFill>
                  <a:schemeClr val="bg2"/>
                </a:solidFill>
                <a:latin typeface="Times New Roman" panose="02020603050405020304" pitchFamily="18" charset="0"/>
                <a:cs typeface="Times New Roman" panose="02020603050405020304" pitchFamily="18" charset="0"/>
              </a:rPr>
              <a:t>sqoop export --connect jdbc:mysql://localhost/h1b --username 'root' --password '</a:t>
            </a:r>
            <a:r>
              <a:rPr lang="en-IN" sz="1400" cap="none" dirty="0" err="1" smtClean="0">
                <a:solidFill>
                  <a:schemeClr val="bg2"/>
                </a:solidFill>
                <a:latin typeface="Times New Roman" panose="02020603050405020304" pitchFamily="18" charset="0"/>
                <a:cs typeface="Times New Roman" panose="02020603050405020304" pitchFamily="18" charset="0"/>
              </a:rPr>
              <a:t>hduser</a:t>
            </a:r>
            <a:r>
              <a:rPr lang="en-IN" sz="1400" cap="none" dirty="0" smtClean="0">
                <a:solidFill>
                  <a:schemeClr val="bg2"/>
                </a:solidFill>
                <a:latin typeface="Times New Roman" panose="02020603050405020304" pitchFamily="18" charset="0"/>
                <a:cs typeface="Times New Roman" panose="02020603050405020304" pitchFamily="18" charset="0"/>
              </a:rPr>
              <a:t>' --table success_rate --export-</a:t>
            </a:r>
            <a:r>
              <a:rPr lang="en-IN" sz="1400" cap="none" dirty="0" err="1" smtClean="0">
                <a:solidFill>
                  <a:schemeClr val="bg2"/>
                </a:solidFill>
                <a:latin typeface="Times New Roman" panose="02020603050405020304" pitchFamily="18" charset="0"/>
                <a:cs typeface="Times New Roman" panose="02020603050405020304" pitchFamily="18" charset="0"/>
              </a:rPr>
              <a:t>dir</a:t>
            </a:r>
            <a:r>
              <a:rPr lang="en-IN" sz="1400" cap="none" dirty="0" smtClean="0">
                <a:solidFill>
                  <a:schemeClr val="bg2"/>
                </a:solidFill>
                <a:latin typeface="Times New Roman" panose="02020603050405020304" pitchFamily="18" charset="0"/>
                <a:cs typeface="Times New Roman" panose="02020603050405020304" pitchFamily="18" charset="0"/>
              </a:rPr>
              <a:t> /problem10 --input-fields-terminated-by ',' --mysql-delimiters -m 1;</a:t>
            </a:r>
          </a:p>
          <a:p>
            <a:endParaRPr lang="en-IN" sz="1400" cap="none" dirty="0" smtClean="0">
              <a:solidFill>
                <a:schemeClr val="bg2"/>
              </a:solidFill>
              <a:latin typeface="Corbel" panose="020B0503020204020204" pitchFamily="34" charset="0"/>
              <a:cs typeface="Times New Roman" panose="02020603050405020304" pitchFamily="18" charset="0"/>
            </a:endParaRPr>
          </a:p>
          <a:p>
            <a:endParaRPr lang="en-IN" sz="1400" cap="none" dirty="0">
              <a:solidFill>
                <a:schemeClr val="bg2"/>
              </a:solidFill>
              <a:latin typeface="Corbel" panose="020B0503020204020204" pitchFamily="34" charset="0"/>
              <a:cs typeface="Times New Roman" panose="02020603050405020304" pitchFamily="18" charset="0"/>
            </a:endParaRPr>
          </a:p>
        </p:txBody>
      </p:sp>
    </p:spTree>
    <p:extLst>
      <p:ext uri="{BB962C8B-B14F-4D97-AF65-F5344CB8AC3E}">
        <p14:creationId xmlns:p14="http://schemas.microsoft.com/office/powerpoint/2010/main" val="29334543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61772" y="773210"/>
            <a:ext cx="8825659" cy="540436"/>
          </a:xfrm>
        </p:spPr>
        <p:txBody>
          <a:bodyPr/>
          <a:lstStyle/>
          <a:p>
            <a:r>
              <a:rPr lang="en-IN" sz="3200" b="1" i="1" dirty="0" smtClean="0">
                <a:latin typeface="Times New Roman" panose="02020603050405020304" pitchFamily="18" charset="0"/>
                <a:cs typeface="Times New Roman" panose="02020603050405020304" pitchFamily="18" charset="0"/>
              </a:rPr>
              <a:t>Conclusion</a:t>
            </a:r>
            <a:endParaRPr lang="en-IN" sz="3200" b="1" i="1"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961771" y="1558345"/>
            <a:ext cx="8825659" cy="4275786"/>
          </a:xfrm>
        </p:spPr>
        <p:txBody>
          <a:bodyPr>
            <a:normAutofit/>
          </a:bodyPr>
          <a:lstStyle/>
          <a:p>
            <a:pPr marL="285750" indent="-285750">
              <a:buFont typeface="Wingdings" panose="05000000000000000000" pitchFamily="2" charset="2"/>
              <a:buChar char="Ø"/>
            </a:pPr>
            <a:r>
              <a:rPr lang="en-IN" sz="2400" cap="none" dirty="0">
                <a:solidFill>
                  <a:schemeClr val="bg2"/>
                </a:solidFill>
                <a:latin typeface="Times New Roman" panose="02020603050405020304" pitchFamily="18" charset="0"/>
                <a:cs typeface="Times New Roman" panose="02020603050405020304" pitchFamily="18" charset="0"/>
              </a:rPr>
              <a:t>H</a:t>
            </a:r>
            <a:r>
              <a:rPr lang="en-IN" sz="2400" cap="none" dirty="0" smtClean="0">
                <a:solidFill>
                  <a:schemeClr val="bg2"/>
                </a:solidFill>
                <a:latin typeface="Times New Roman" panose="02020603050405020304" pitchFamily="18" charset="0"/>
                <a:cs typeface="Times New Roman" panose="02020603050405020304" pitchFamily="18" charset="0"/>
              </a:rPr>
              <a:t>aving highest average growth in applications.</a:t>
            </a:r>
            <a:r>
              <a:rPr lang="en-IN" sz="2400" cap="none" dirty="0">
                <a:solidFill>
                  <a:schemeClr val="bg2"/>
                </a:solidFill>
                <a:latin typeface="Times New Roman" panose="02020603050405020304" pitchFamily="18" charset="0"/>
                <a:cs typeface="Times New Roman" panose="02020603050405020304" pitchFamily="18" charset="0"/>
              </a:rPr>
              <a:t> SENIOR SYSTEMS ANALYST JC60</a:t>
            </a:r>
            <a:r>
              <a:rPr lang="en-IN" sz="2400" cap="none" dirty="0">
                <a:solidFill>
                  <a:schemeClr val="bg2"/>
                </a:solidFill>
              </a:rPr>
              <a:t> </a:t>
            </a:r>
            <a:endParaRPr lang="en-IN" sz="2400" cap="none" dirty="0" smtClean="0">
              <a:solidFill>
                <a:schemeClr val="bg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cap="none" dirty="0" smtClean="0">
                <a:solidFill>
                  <a:schemeClr val="bg2"/>
                </a:solidFill>
                <a:latin typeface="Times New Roman" panose="02020603050405020304" pitchFamily="18" charset="0"/>
                <a:cs typeface="Times New Roman" panose="02020603050405020304" pitchFamily="18" charset="0"/>
              </a:rPr>
              <a:t>Petitions for DATA ENGINEER job position is increased over time.</a:t>
            </a:r>
          </a:p>
          <a:p>
            <a:pPr marL="285750" indent="-285750">
              <a:buFont typeface="Wingdings" panose="05000000000000000000" pitchFamily="2" charset="2"/>
              <a:buChar char="Ø"/>
            </a:pPr>
            <a:r>
              <a:rPr lang="en-IN" sz="2400" cap="none" dirty="0" smtClean="0">
                <a:solidFill>
                  <a:schemeClr val="bg2"/>
                </a:solidFill>
                <a:latin typeface="Times New Roman" panose="02020603050405020304" pitchFamily="18" charset="0"/>
                <a:cs typeface="Times New Roman" panose="02020603050405020304" pitchFamily="18" charset="0"/>
              </a:rPr>
              <a:t>STATISTICIAN Industry have most number data scientist.</a:t>
            </a:r>
          </a:p>
          <a:p>
            <a:pPr marL="285750" indent="-285750">
              <a:buFont typeface="Wingdings" panose="05000000000000000000" pitchFamily="2" charset="2"/>
              <a:buChar char="Ø"/>
            </a:pPr>
            <a:r>
              <a:rPr lang="en-IN" sz="2400" cap="none" dirty="0">
                <a:solidFill>
                  <a:schemeClr val="bg2"/>
                </a:solidFill>
                <a:latin typeface="Times New Roman" panose="02020603050405020304" pitchFamily="18" charset="0"/>
                <a:cs typeface="Times New Roman" panose="02020603050405020304" pitchFamily="18" charset="0"/>
              </a:rPr>
              <a:t>N</a:t>
            </a:r>
            <a:r>
              <a:rPr lang="en-IN" sz="2400" cap="none" dirty="0" smtClean="0">
                <a:solidFill>
                  <a:schemeClr val="bg2"/>
                </a:solidFill>
                <a:latin typeface="Times New Roman" panose="02020603050405020304" pitchFamily="18" charset="0"/>
                <a:cs typeface="Times New Roman" panose="02020603050405020304" pitchFamily="18" charset="0"/>
              </a:rPr>
              <a:t>umber of application are increased each year.</a:t>
            </a:r>
          </a:p>
          <a:p>
            <a:pPr marL="285750" indent="-285750">
              <a:buFont typeface="Wingdings" panose="05000000000000000000" pitchFamily="2" charset="2"/>
              <a:buChar char="Ø"/>
            </a:pPr>
            <a:r>
              <a:rPr lang="en-IN" sz="2400" cap="none" dirty="0" smtClean="0">
                <a:solidFill>
                  <a:schemeClr val="bg2"/>
                </a:solidFill>
                <a:latin typeface="Times New Roman" panose="02020603050405020304" pitchFamily="18" charset="0"/>
                <a:cs typeface="Times New Roman" panose="02020603050405020304" pitchFamily="18" charset="0"/>
              </a:rPr>
              <a:t>HTC GLOBAL SERVICES INC employer have max success rate than other employers.</a:t>
            </a:r>
          </a:p>
          <a:p>
            <a:pPr marL="285750" indent="-285750">
              <a:buFont typeface="Wingdings" panose="05000000000000000000" pitchFamily="2" charset="2"/>
              <a:buChar char="Ø"/>
            </a:pPr>
            <a:r>
              <a:rPr lang="en-IN" sz="2400" cap="none" dirty="0">
                <a:solidFill>
                  <a:schemeClr val="bg2"/>
                </a:solidFill>
                <a:latin typeface="Times New Roman" panose="02020603050405020304" pitchFamily="18" charset="0"/>
                <a:cs typeface="Times New Roman" panose="02020603050405020304" pitchFamily="18" charset="0"/>
              </a:rPr>
              <a:t>S</a:t>
            </a:r>
            <a:r>
              <a:rPr lang="en-IN" sz="2400" cap="none" dirty="0" smtClean="0">
                <a:solidFill>
                  <a:schemeClr val="bg2"/>
                </a:solidFill>
                <a:latin typeface="Times New Roman" panose="02020603050405020304" pitchFamily="18" charset="0"/>
                <a:cs typeface="Times New Roman" panose="02020603050405020304" pitchFamily="18" charset="0"/>
              </a:rPr>
              <a:t>uccess rate is max for PRODUCTION SUPPORT LEAD – US.</a:t>
            </a:r>
          </a:p>
          <a:p>
            <a:pPr marL="285750" indent="-285750">
              <a:buFont typeface="Wingdings" panose="05000000000000000000" pitchFamily="2" charset="2"/>
              <a:buChar char="Ø"/>
            </a:pPr>
            <a:endParaRPr lang="en-IN" sz="2400" cap="none" dirty="0" smtClean="0">
              <a:solidFill>
                <a:schemeClr val="bg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solidFill>
                <a:srgbClr val="EF53A5"/>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p>
        </p:txBody>
      </p:sp>
    </p:spTree>
    <p:extLst>
      <p:ext uri="{BB962C8B-B14F-4D97-AF65-F5344CB8AC3E}">
        <p14:creationId xmlns:p14="http://schemas.microsoft.com/office/powerpoint/2010/main" val="2004425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283744" y="798967"/>
            <a:ext cx="8825659" cy="450284"/>
          </a:xfrm>
        </p:spPr>
        <p:txBody>
          <a:bodyPr/>
          <a:lstStyle/>
          <a:p>
            <a:r>
              <a:rPr lang="en-IN" sz="2800" b="1" i="1" dirty="0">
                <a:latin typeface="Times New Roman" panose="02020603050405020304" pitchFamily="18" charset="0"/>
                <a:cs typeface="Times New Roman" panose="02020603050405020304" pitchFamily="18" charset="0"/>
              </a:rPr>
              <a:t>                               What is big data?</a:t>
            </a:r>
          </a:p>
        </p:txBody>
      </p:sp>
      <p:sp>
        <p:nvSpPr>
          <p:cNvPr id="7" name="Subtitle 6"/>
          <p:cNvSpPr>
            <a:spLocks noGrp="1"/>
          </p:cNvSpPr>
          <p:nvPr>
            <p:ph type="subTitle" idx="1"/>
          </p:nvPr>
        </p:nvSpPr>
        <p:spPr>
          <a:xfrm>
            <a:off x="1154955" y="1532586"/>
            <a:ext cx="9302691" cy="4106215"/>
          </a:xfrm>
        </p:spPr>
        <p:txBody>
          <a:bodyPr>
            <a:normAutofit/>
          </a:bodyPr>
          <a:lstStyle/>
          <a:p>
            <a:pPr marL="285744" indent="-285744">
              <a:buFont typeface="Wingdings" panose="05000000000000000000" pitchFamily="2" charset="2"/>
              <a:buChar char="q"/>
            </a:pPr>
            <a:r>
              <a:rPr lang="en-US" sz="2400" cap="none" dirty="0">
                <a:solidFill>
                  <a:schemeClr val="bg2"/>
                </a:solidFill>
                <a:latin typeface="Times New Roman" panose="02020603050405020304" pitchFamily="18" charset="0"/>
                <a:cs typeface="Times New Roman" panose="02020603050405020304" pitchFamily="18" charset="0"/>
              </a:rPr>
              <a:t>T</a:t>
            </a:r>
            <a:r>
              <a:rPr lang="en-US" sz="2400" cap="none" dirty="0" smtClean="0">
                <a:solidFill>
                  <a:schemeClr val="bg2"/>
                </a:solidFill>
                <a:latin typeface="Times New Roman" panose="02020603050405020304" pitchFamily="18" charset="0"/>
                <a:cs typeface="Times New Roman" panose="02020603050405020304" pitchFamily="18" charset="0"/>
              </a:rPr>
              <a:t>he  </a:t>
            </a:r>
            <a:r>
              <a:rPr lang="en-US" sz="2400" cap="none" dirty="0">
                <a:solidFill>
                  <a:schemeClr val="bg2"/>
                </a:solidFill>
                <a:latin typeface="Times New Roman" panose="02020603050405020304" pitchFamily="18" charset="0"/>
                <a:cs typeface="Times New Roman" panose="02020603050405020304" pitchFamily="18" charset="0"/>
              </a:rPr>
              <a:t>big data refers to all the data that is being generated across the globe at an unprecedented rate. this data could be either structured or unstructured.</a:t>
            </a:r>
          </a:p>
          <a:p>
            <a:pPr marL="285744" indent="-285744">
              <a:buFont typeface="Wingdings" panose="05000000000000000000" pitchFamily="2" charset="2"/>
              <a:buChar char="q"/>
            </a:pPr>
            <a:r>
              <a:rPr lang="en-US" sz="2400" cap="none" dirty="0">
                <a:solidFill>
                  <a:schemeClr val="bg2"/>
                </a:solidFill>
                <a:latin typeface="Times New Roman" panose="02020603050405020304" pitchFamily="18" charset="0"/>
                <a:cs typeface="Times New Roman" panose="02020603050405020304" pitchFamily="18" charset="0"/>
              </a:rPr>
              <a:t>This data can’t be processed using tradition computing techniques.</a:t>
            </a:r>
          </a:p>
          <a:p>
            <a:pPr marL="285744" indent="-285744">
              <a:buFont typeface="Wingdings" panose="05000000000000000000" pitchFamily="2" charset="2"/>
              <a:buChar char="q"/>
            </a:pPr>
            <a:r>
              <a:rPr lang="en-US" sz="2400" cap="none" dirty="0">
                <a:solidFill>
                  <a:schemeClr val="bg2"/>
                </a:solidFill>
                <a:latin typeface="Times New Roman" panose="02020603050405020304" pitchFamily="18" charset="0"/>
                <a:cs typeface="Times New Roman" panose="02020603050405020304" pitchFamily="18" charset="0"/>
              </a:rPr>
              <a:t>Hadoop is a complete eco-system of open source that provide  the framework to deal with big data.</a:t>
            </a:r>
          </a:p>
        </p:txBody>
      </p:sp>
    </p:spTree>
    <p:extLst>
      <p:ext uri="{BB962C8B-B14F-4D97-AF65-F5344CB8AC3E}">
        <p14:creationId xmlns:p14="http://schemas.microsoft.com/office/powerpoint/2010/main" val="316246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3200" b="1" i="1" dirty="0">
                <a:latin typeface="Times New Roman" panose="02020603050405020304" pitchFamily="18" charset="0"/>
                <a:cs typeface="Times New Roman" panose="02020603050405020304" pitchFamily="18" charset="0"/>
              </a:rPr>
              <a:t>5V’s of </a:t>
            </a:r>
            <a:r>
              <a:rPr lang="en-IN" sz="3200" b="1" i="1" dirty="0" err="1">
                <a:latin typeface="Times New Roman" panose="02020603050405020304" pitchFamily="18" charset="0"/>
                <a:cs typeface="Times New Roman" panose="02020603050405020304" pitchFamily="18" charset="0"/>
              </a:rPr>
              <a:t>BigData</a:t>
            </a:r>
            <a:endParaRPr lang="en-IN" sz="3200" b="1" i="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363" y="489397"/>
            <a:ext cx="6890198" cy="5898524"/>
          </a:xfrm>
          <a:prstGeom prst="rect">
            <a:avLst/>
          </a:prstGeom>
        </p:spPr>
      </p:pic>
    </p:spTree>
    <p:extLst>
      <p:ext uri="{BB962C8B-B14F-4D97-AF65-F5344CB8AC3E}">
        <p14:creationId xmlns:p14="http://schemas.microsoft.com/office/powerpoint/2010/main" val="662707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1924" y="644422"/>
            <a:ext cx="8825659" cy="579073"/>
          </a:xfrm>
        </p:spPr>
        <p:txBody>
          <a:bodyPr/>
          <a:lstStyle/>
          <a:p>
            <a:r>
              <a:rPr lang="en-IN" sz="2800" b="1" i="1" dirty="0">
                <a:latin typeface="Times New Roman" panose="02020603050405020304" pitchFamily="18" charset="0"/>
                <a:cs typeface="Times New Roman" panose="02020603050405020304" pitchFamily="18" charset="0"/>
              </a:rPr>
              <a:t>HDFS Architecture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191" y="1434049"/>
            <a:ext cx="9053847" cy="4580385"/>
          </a:xfrm>
          <a:prstGeom prst="rect">
            <a:avLst/>
          </a:prstGeom>
        </p:spPr>
      </p:pic>
    </p:spTree>
    <p:extLst>
      <p:ext uri="{BB962C8B-B14F-4D97-AF65-F5344CB8AC3E}">
        <p14:creationId xmlns:p14="http://schemas.microsoft.com/office/powerpoint/2010/main" val="1441706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2581" y="631065"/>
            <a:ext cx="9285155" cy="579549"/>
          </a:xfrm>
        </p:spPr>
        <p:txBody>
          <a:bodyPr>
            <a:normAutofit/>
          </a:bodyPr>
          <a:lstStyle/>
          <a:p>
            <a:r>
              <a:rPr lang="en-IN" sz="2400" b="1" i="1" dirty="0" smtClean="0">
                <a:solidFill>
                  <a:schemeClr val="bg2"/>
                </a:solidFill>
                <a:latin typeface="Times New Roman" panose="02020603050405020304" pitchFamily="18" charset="0"/>
                <a:cs typeface="Times New Roman" panose="02020603050405020304" pitchFamily="18" charset="0"/>
              </a:rPr>
              <a:t>HADOOP ECOSYSTEM</a:t>
            </a:r>
            <a:endParaRPr lang="en-IN" sz="2400" b="1" i="1" dirty="0">
              <a:solidFill>
                <a:schemeClr val="bg2"/>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679" y="1532585"/>
            <a:ext cx="8126057" cy="4640723"/>
          </a:xfrm>
          <a:prstGeom prst="rect">
            <a:avLst/>
          </a:prstGeom>
        </p:spPr>
      </p:pic>
    </p:spTree>
    <p:extLst>
      <p:ext uri="{BB962C8B-B14F-4D97-AF65-F5344CB8AC3E}">
        <p14:creationId xmlns:p14="http://schemas.microsoft.com/office/powerpoint/2010/main" val="4161230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i="1" dirty="0">
                <a:latin typeface="Times New Roman" panose="02020603050405020304" pitchFamily="18" charset="0"/>
                <a:cs typeface="Times New Roman" panose="02020603050405020304" pitchFamily="18" charset="0"/>
              </a:rPr>
              <a:t>Yarn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799" y="2163651"/>
            <a:ext cx="8783392" cy="4515654"/>
          </a:xfrm>
          <a:prstGeom prst="rect">
            <a:avLst/>
          </a:prstGeom>
        </p:spPr>
      </p:pic>
    </p:spTree>
    <p:extLst>
      <p:ext uri="{BB962C8B-B14F-4D97-AF65-F5344CB8AC3E}">
        <p14:creationId xmlns:p14="http://schemas.microsoft.com/office/powerpoint/2010/main" val="2731950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549" y="618186"/>
            <a:ext cx="9401065" cy="772731"/>
          </a:xfrm>
        </p:spPr>
        <p:txBody>
          <a:bodyPr/>
          <a:lstStyle/>
          <a:p>
            <a:r>
              <a:rPr lang="en-IN" sz="2800" b="1" i="1" dirty="0">
                <a:latin typeface="Times New Roman" panose="02020603050405020304" pitchFamily="18" charset="0"/>
                <a:cs typeface="Times New Roman" panose="02020603050405020304" pitchFamily="18" charset="0"/>
              </a:rPr>
              <a:t>Hadoop features</a:t>
            </a:r>
          </a:p>
        </p:txBody>
      </p:sp>
      <p:sp>
        <p:nvSpPr>
          <p:cNvPr id="3" name="Subtitle 2"/>
          <p:cNvSpPr>
            <a:spLocks noGrp="1"/>
          </p:cNvSpPr>
          <p:nvPr>
            <p:ph type="subTitle" idx="1"/>
          </p:nvPr>
        </p:nvSpPr>
        <p:spPr>
          <a:xfrm>
            <a:off x="579549" y="1532586"/>
            <a:ext cx="10805375" cy="4675031"/>
          </a:xfrm>
        </p:spPr>
        <p:txBody>
          <a:bodyPr>
            <a:noAutofit/>
          </a:bodyPr>
          <a:lstStyle/>
          <a:p>
            <a:pPr fontAlgn="base"/>
            <a:r>
              <a:rPr lang="en-US" b="1" i="1" cap="none" dirty="0" smtClean="0">
                <a:solidFill>
                  <a:schemeClr val="bg2"/>
                </a:solidFill>
                <a:latin typeface="Corbel" panose="020B0503020204020204" pitchFamily="34" charset="0"/>
                <a:cs typeface="Times New Roman" panose="02020603050405020304" pitchFamily="18" charset="0"/>
              </a:rPr>
              <a:t>1. </a:t>
            </a:r>
            <a:r>
              <a:rPr lang="en-US" sz="1900" b="1" i="1" cap="none" dirty="0" smtClean="0">
                <a:solidFill>
                  <a:schemeClr val="bg2"/>
                </a:solidFill>
                <a:latin typeface="Corbel" panose="020B0503020204020204" pitchFamily="34" charset="0"/>
                <a:cs typeface="Times New Roman" panose="02020603050405020304" pitchFamily="18" charset="0"/>
              </a:rPr>
              <a:t>Scalable </a:t>
            </a:r>
            <a:r>
              <a:rPr lang="en-US" b="1" i="1" cap="none" dirty="0" smtClean="0">
                <a:solidFill>
                  <a:schemeClr val="bg2"/>
                </a:solidFill>
                <a:latin typeface="Corbel" panose="020B0503020204020204" pitchFamily="34" charset="0"/>
                <a:cs typeface="Times New Roman" panose="02020603050405020304" pitchFamily="18" charset="0"/>
              </a:rPr>
              <a:t> :</a:t>
            </a:r>
            <a:r>
              <a:rPr lang="en-US" b="1" i="1" cap="none" dirty="0" smtClean="0">
                <a:solidFill>
                  <a:schemeClr val="bg2"/>
                </a:solidFill>
                <a:latin typeface="Times New Roman" panose="02020603050405020304" pitchFamily="18" charset="0"/>
                <a:cs typeface="Times New Roman" panose="02020603050405020304" pitchFamily="18" charset="0"/>
              </a:rPr>
              <a:t>   </a:t>
            </a:r>
            <a:r>
              <a:rPr lang="en-US" cap="none" dirty="0" smtClean="0">
                <a:solidFill>
                  <a:schemeClr val="bg2"/>
                </a:solidFill>
                <a:latin typeface="Times New Roman" panose="02020603050405020304" pitchFamily="18" charset="0"/>
                <a:cs typeface="Times New Roman" panose="02020603050405020304" pitchFamily="18" charset="0"/>
              </a:rPr>
              <a:t>Hadoop is a highly scalable storage platform, because it can store and distribute very large data sets across hundreds of inexpensive servers that operate in parallel.</a:t>
            </a:r>
          </a:p>
          <a:p>
            <a:r>
              <a:rPr lang="en-IN" sz="1900" b="1" i="1" cap="none" dirty="0" smtClean="0">
                <a:solidFill>
                  <a:schemeClr val="bg2"/>
                </a:solidFill>
                <a:latin typeface="Corbel" panose="020B0503020204020204" pitchFamily="34" charset="0"/>
                <a:cs typeface="Times New Roman" panose="02020603050405020304" pitchFamily="18" charset="0"/>
              </a:rPr>
              <a:t>2.Cost Effective  :</a:t>
            </a:r>
            <a:r>
              <a:rPr lang="en-IN" sz="1900" b="1" i="1" cap="none" dirty="0" smtClean="0">
                <a:solidFill>
                  <a:schemeClr val="bg2"/>
                </a:solidFill>
                <a:latin typeface="Times New Roman" panose="02020603050405020304" pitchFamily="18" charset="0"/>
                <a:cs typeface="Times New Roman" panose="02020603050405020304" pitchFamily="18" charset="0"/>
              </a:rPr>
              <a:t>     </a:t>
            </a:r>
            <a:r>
              <a:rPr lang="en-IN" cap="none" dirty="0" smtClean="0">
                <a:solidFill>
                  <a:schemeClr val="bg2"/>
                </a:solidFill>
                <a:latin typeface="Times New Roman" panose="02020603050405020304" pitchFamily="18" charset="0"/>
                <a:cs typeface="Times New Roman" panose="02020603050405020304" pitchFamily="18" charset="0"/>
              </a:rPr>
              <a:t>It is cost effective because it is open source  and file-system relies on commodity storage disks which are much less expensive.</a:t>
            </a:r>
            <a:r>
              <a:rPr lang="en-US" cap="none" dirty="0" smtClean="0">
                <a:solidFill>
                  <a:schemeClr val="bg2"/>
                </a:solidFill>
                <a:latin typeface="Times New Roman" panose="02020603050405020304" pitchFamily="18" charset="0"/>
                <a:cs typeface="Times New Roman" panose="02020603050405020304" pitchFamily="18" charset="0"/>
              </a:rPr>
              <a:t> , the file-system shares the hardware with the computation framework as well</a:t>
            </a:r>
            <a:r>
              <a:rPr lang="en-IN" cap="none" dirty="0" smtClean="0">
                <a:solidFill>
                  <a:schemeClr val="bg2"/>
                </a:solidFill>
                <a:latin typeface="Times New Roman" panose="02020603050405020304" pitchFamily="18" charset="0"/>
                <a:cs typeface="Times New Roman" panose="02020603050405020304" pitchFamily="18" charset="0"/>
              </a:rPr>
              <a:t>.</a:t>
            </a:r>
          </a:p>
          <a:p>
            <a:r>
              <a:rPr lang="en-IN" sz="1900" cap="none" dirty="0" smtClean="0">
                <a:solidFill>
                  <a:schemeClr val="bg2"/>
                </a:solidFill>
                <a:latin typeface="Corbel" panose="020B0503020204020204" pitchFamily="34" charset="0"/>
                <a:cs typeface="Times New Roman" panose="02020603050405020304" pitchFamily="18" charset="0"/>
              </a:rPr>
              <a:t>3.</a:t>
            </a:r>
            <a:r>
              <a:rPr lang="en-IN" sz="1900" b="1" i="1" cap="none" dirty="0" smtClean="0">
                <a:solidFill>
                  <a:schemeClr val="bg2"/>
                </a:solidFill>
                <a:latin typeface="Corbel" panose="020B0503020204020204" pitchFamily="34" charset="0"/>
                <a:cs typeface="Times New Roman" panose="02020603050405020304" pitchFamily="18" charset="0"/>
              </a:rPr>
              <a:t>Flexible  :   </a:t>
            </a:r>
            <a:r>
              <a:rPr lang="en-IN" sz="1900" b="1" i="1" cap="none" dirty="0" smtClean="0">
                <a:solidFill>
                  <a:schemeClr val="bg2"/>
                </a:solidFill>
                <a:latin typeface="Times New Roman" panose="02020603050405020304" pitchFamily="18" charset="0"/>
                <a:cs typeface="Times New Roman" panose="02020603050405020304" pitchFamily="18" charset="0"/>
              </a:rPr>
              <a:t> </a:t>
            </a:r>
            <a:r>
              <a:rPr lang="en-IN" cap="none" dirty="0" smtClean="0">
                <a:solidFill>
                  <a:schemeClr val="bg2"/>
                </a:solidFill>
                <a:latin typeface="Times New Roman" panose="02020603050405020304" pitchFamily="18" charset="0"/>
                <a:cs typeface="Times New Roman" panose="02020603050405020304" pitchFamily="18" charset="0"/>
              </a:rPr>
              <a:t>Hadoop enables you to easily access new data sources and processing of different kind of data like structured and unstructured.</a:t>
            </a:r>
          </a:p>
          <a:p>
            <a:r>
              <a:rPr lang="en-IN" sz="1900" cap="none" dirty="0" smtClean="0">
                <a:solidFill>
                  <a:schemeClr val="bg2"/>
                </a:solidFill>
                <a:latin typeface="Corbel" panose="020B0503020204020204" pitchFamily="34" charset="0"/>
                <a:cs typeface="Times New Roman" panose="02020603050405020304" pitchFamily="18" charset="0"/>
              </a:rPr>
              <a:t>4.</a:t>
            </a:r>
            <a:r>
              <a:rPr lang="en-IN" sz="1900" b="1" i="1" cap="none" dirty="0" smtClean="0">
                <a:solidFill>
                  <a:schemeClr val="bg2"/>
                </a:solidFill>
                <a:latin typeface="Corbel" panose="020B0503020204020204" pitchFamily="34" charset="0"/>
                <a:cs typeface="Times New Roman" panose="02020603050405020304" pitchFamily="18" charset="0"/>
              </a:rPr>
              <a:t>Fast  processing of data   :  </a:t>
            </a:r>
            <a:r>
              <a:rPr lang="en-US" cap="none" dirty="0" smtClean="0">
                <a:solidFill>
                  <a:schemeClr val="bg2"/>
                </a:solidFill>
                <a:latin typeface="Times New Roman" panose="02020603050405020304" pitchFamily="18" charset="0"/>
                <a:cs typeface="Times New Roman" panose="02020603050405020304" pitchFamily="18" charset="0"/>
              </a:rPr>
              <a:t>the tools for data processing are often on the same servers where the data is located, resulting in much faster data processing. if you're dealing with large volumes of unstructured data, hadoop is able to efficiently process terabytes of data in just minutes,</a:t>
            </a:r>
            <a:endParaRPr lang="en-IN" b="1" i="1" cap="none" dirty="0" smtClean="0">
              <a:solidFill>
                <a:schemeClr val="bg2"/>
              </a:solidFill>
              <a:latin typeface="Times New Roman" panose="02020603050405020304" pitchFamily="18" charset="0"/>
              <a:cs typeface="Times New Roman" panose="02020603050405020304" pitchFamily="18" charset="0"/>
            </a:endParaRPr>
          </a:p>
          <a:p>
            <a:r>
              <a:rPr lang="en-IN" sz="1900" cap="none" dirty="0" smtClean="0">
                <a:solidFill>
                  <a:schemeClr val="bg2"/>
                </a:solidFill>
                <a:latin typeface="Times New Roman" panose="02020603050405020304" pitchFamily="18" charset="0"/>
                <a:cs typeface="Times New Roman" panose="02020603050405020304" pitchFamily="18" charset="0"/>
              </a:rPr>
              <a:t>5</a:t>
            </a:r>
            <a:r>
              <a:rPr lang="en-IN" sz="1900" cap="none" dirty="0" smtClean="0">
                <a:solidFill>
                  <a:schemeClr val="bg2"/>
                </a:solidFill>
                <a:latin typeface="Corbel" panose="020B0503020204020204" pitchFamily="34" charset="0"/>
                <a:cs typeface="Times New Roman" panose="02020603050405020304" pitchFamily="18" charset="0"/>
              </a:rPr>
              <a:t>.</a:t>
            </a:r>
            <a:r>
              <a:rPr lang="en-IN" sz="1900" b="1" i="1" cap="none" dirty="0" smtClean="0">
                <a:solidFill>
                  <a:schemeClr val="bg2"/>
                </a:solidFill>
                <a:latin typeface="Corbel" panose="020B0503020204020204" pitchFamily="34" charset="0"/>
                <a:cs typeface="Times New Roman" panose="02020603050405020304" pitchFamily="18" charset="0"/>
              </a:rPr>
              <a:t>Fault tolerance   :   </a:t>
            </a:r>
            <a:r>
              <a:rPr lang="en-US" cap="none" dirty="0" smtClean="0">
                <a:solidFill>
                  <a:schemeClr val="bg2"/>
                </a:solidFill>
                <a:latin typeface="Times New Roman" panose="02020603050405020304" pitchFamily="18" charset="0"/>
                <a:cs typeface="Times New Roman" panose="02020603050405020304" pitchFamily="18" charset="0"/>
              </a:rPr>
              <a:t>a key advantage of using hadoop is its fault tolerance. when data is sent to an individual node, that data is also replicated to other nodes in the cluster, which means that in the event of failure, there is</a:t>
            </a:r>
            <a:r>
              <a:rPr lang="en-US" u="sng" cap="none" dirty="0" smtClean="0">
                <a:solidFill>
                  <a:schemeClr val="bg2"/>
                </a:solidFill>
                <a:latin typeface="Times New Roman" panose="02020603050405020304" pitchFamily="18" charset="0"/>
                <a:cs typeface="Times New Roman" panose="02020603050405020304" pitchFamily="18" charset="0"/>
              </a:rPr>
              <a:t> </a:t>
            </a:r>
            <a:r>
              <a:rPr lang="en-US" cap="none" dirty="0" smtClean="0">
                <a:solidFill>
                  <a:schemeClr val="bg2"/>
                </a:solidFill>
                <a:latin typeface="Times New Roman" panose="02020603050405020304" pitchFamily="18" charset="0"/>
                <a:cs typeface="Times New Roman" panose="02020603050405020304" pitchFamily="18" charset="0"/>
              </a:rPr>
              <a:t>another copy available for us</a:t>
            </a:r>
            <a:r>
              <a:rPr lang="en-US" cap="none" dirty="0" smtClean="0">
                <a:solidFill>
                  <a:schemeClr val="bg2"/>
                </a:solidFill>
                <a:latin typeface="Corbel" panose="020B0503020204020204" pitchFamily="34" charset="0"/>
                <a:cs typeface="Times New Roman" panose="02020603050405020304" pitchFamily="18" charset="0"/>
              </a:rPr>
              <a:t>e</a:t>
            </a:r>
            <a:endParaRPr lang="en-IN" cap="none" dirty="0">
              <a:solidFill>
                <a:schemeClr val="bg2"/>
              </a:solidFill>
              <a:latin typeface="Corbel" panose="020B0503020204020204" pitchFamily="34" charset="0"/>
              <a:cs typeface="Times New Roman" panose="02020603050405020304" pitchFamily="18" charset="0"/>
            </a:endParaRPr>
          </a:p>
        </p:txBody>
      </p:sp>
    </p:spTree>
    <p:extLst>
      <p:ext uri="{BB962C8B-B14F-4D97-AF65-F5344CB8AC3E}">
        <p14:creationId xmlns:p14="http://schemas.microsoft.com/office/powerpoint/2010/main" val="4236621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56825"/>
            <a:ext cx="8825659" cy="373485"/>
          </a:xfrm>
        </p:spPr>
        <p:txBody>
          <a:bodyPr/>
          <a:lstStyle/>
          <a:p>
            <a:r>
              <a:rPr lang="en-IN" sz="2800" b="1" i="1" dirty="0">
                <a:latin typeface="Times New Roman" panose="02020603050405020304" pitchFamily="18" charset="0"/>
                <a:cs typeface="Times New Roman" panose="02020603050405020304" pitchFamily="18" charset="0"/>
              </a:rPr>
              <a:t>Technologies Used</a:t>
            </a:r>
          </a:p>
        </p:txBody>
      </p:sp>
      <p:sp>
        <p:nvSpPr>
          <p:cNvPr id="3" name="Subtitle 2"/>
          <p:cNvSpPr>
            <a:spLocks noGrp="1"/>
          </p:cNvSpPr>
          <p:nvPr>
            <p:ph type="subTitle" idx="1"/>
          </p:nvPr>
        </p:nvSpPr>
        <p:spPr>
          <a:xfrm>
            <a:off x="772732" y="1030310"/>
            <a:ext cx="10483403" cy="5254580"/>
          </a:xfrm>
        </p:spPr>
        <p:txBody>
          <a:bodyPr>
            <a:normAutofit/>
          </a:bodyPr>
          <a:lstStyle/>
          <a:p>
            <a:r>
              <a:rPr lang="en-IN" b="1" i="1" dirty="0" smtClean="0">
                <a:solidFill>
                  <a:schemeClr val="bg2"/>
                </a:solidFill>
                <a:latin typeface="Times New Roman" panose="02020603050405020304" pitchFamily="18" charset="0"/>
                <a:cs typeface="Times New Roman" panose="02020603050405020304" pitchFamily="18" charset="0"/>
              </a:rPr>
              <a:t>Mapreduce :</a:t>
            </a:r>
          </a:p>
          <a:p>
            <a:r>
              <a:rPr lang="en-US" cap="none" dirty="0" smtClean="0">
                <a:solidFill>
                  <a:schemeClr val="bg2"/>
                </a:solidFill>
                <a:latin typeface="Times New Roman" panose="02020603050405020304" pitchFamily="18" charset="0"/>
                <a:cs typeface="Times New Roman" panose="02020603050405020304" pitchFamily="18" charset="0"/>
              </a:rPr>
              <a:t>Hadoop map-reduce is a software framework for easily writing applications which process vast amounts of data in-parallel on large clusters (thousands of nodes) of commodity hardware in a reliable, fault-tolerant manner.</a:t>
            </a:r>
            <a:endParaRPr lang="en-IN" b="1" i="1" cap="none" dirty="0" smtClean="0">
              <a:solidFill>
                <a:schemeClr val="bg2"/>
              </a:solidFill>
              <a:latin typeface="Times New Roman" panose="02020603050405020304" pitchFamily="18" charset="0"/>
              <a:cs typeface="Times New Roman" panose="02020603050405020304" pitchFamily="18" charset="0"/>
            </a:endParaRPr>
          </a:p>
          <a:p>
            <a:r>
              <a:rPr lang="en-IN" b="1" i="1" dirty="0" smtClean="0">
                <a:solidFill>
                  <a:schemeClr val="bg2"/>
                </a:solidFill>
                <a:latin typeface="Times New Roman" panose="02020603050405020304" pitchFamily="18" charset="0"/>
                <a:cs typeface="Times New Roman" panose="02020603050405020304" pitchFamily="18" charset="0"/>
              </a:rPr>
              <a:t>Hive : </a:t>
            </a:r>
          </a:p>
          <a:p>
            <a:r>
              <a:rPr lang="en-IN" b="1" i="1" dirty="0" smtClean="0">
                <a:solidFill>
                  <a:schemeClr val="bg2"/>
                </a:solidFill>
                <a:latin typeface="Times New Roman" panose="02020603050405020304" pitchFamily="18" charset="0"/>
                <a:cs typeface="Times New Roman" panose="02020603050405020304" pitchFamily="18" charset="0"/>
              </a:rPr>
              <a:t>A</a:t>
            </a:r>
            <a:r>
              <a:rPr lang="en-US" cap="none" dirty="0" smtClean="0">
                <a:solidFill>
                  <a:schemeClr val="bg2"/>
                </a:solidFill>
                <a:latin typeface="Times New Roman" panose="02020603050405020304" pitchFamily="18" charset="0"/>
                <a:cs typeface="Times New Roman" panose="02020603050405020304" pitchFamily="18" charset="0"/>
              </a:rPr>
              <a:t>apache hive is an open-source data</a:t>
            </a:r>
            <a:r>
              <a:rPr lang="en-US" u="sng" cap="none" dirty="0" smtClean="0">
                <a:solidFill>
                  <a:schemeClr val="bg2"/>
                </a:solidFill>
                <a:latin typeface="Times New Roman" panose="02020603050405020304" pitchFamily="18" charset="0"/>
                <a:cs typeface="Times New Roman" panose="02020603050405020304" pitchFamily="18" charset="0"/>
              </a:rPr>
              <a:t> </a:t>
            </a:r>
            <a:r>
              <a:rPr lang="en-US" cap="none" dirty="0" smtClean="0">
                <a:solidFill>
                  <a:schemeClr val="bg2"/>
                </a:solidFill>
                <a:latin typeface="Times New Roman" panose="02020603050405020304" pitchFamily="18" charset="0"/>
                <a:cs typeface="Times New Roman" panose="02020603050405020304" pitchFamily="18" charset="0"/>
              </a:rPr>
              <a:t>warehouse system for querying</a:t>
            </a:r>
            <a:r>
              <a:rPr lang="en-US" u="sng" cap="none" dirty="0" smtClean="0">
                <a:solidFill>
                  <a:schemeClr val="bg2"/>
                </a:solidFill>
                <a:latin typeface="Times New Roman" panose="02020603050405020304" pitchFamily="18" charset="0"/>
                <a:cs typeface="Times New Roman" panose="02020603050405020304" pitchFamily="18" charset="0"/>
                <a:hlinkClick r:id="rId2"/>
              </a:rPr>
              <a:t> </a:t>
            </a:r>
            <a:r>
              <a:rPr lang="en-US" cap="none" dirty="0" smtClean="0">
                <a:solidFill>
                  <a:schemeClr val="bg2"/>
                </a:solidFill>
                <a:latin typeface="Times New Roman" panose="02020603050405020304" pitchFamily="18" charset="0"/>
                <a:cs typeface="Times New Roman" panose="02020603050405020304" pitchFamily="18" charset="0"/>
              </a:rPr>
              <a:t>and analyzing large datasets stored in hadoop.</a:t>
            </a:r>
            <a:r>
              <a:rPr lang="en-US" dirty="0"/>
              <a:t> </a:t>
            </a:r>
            <a:r>
              <a:rPr lang="en-US" cap="none" dirty="0" smtClean="0">
                <a:solidFill>
                  <a:schemeClr val="bg2"/>
                </a:solidFill>
                <a:latin typeface="Times New Roman" panose="02020603050405020304" pitchFamily="18" charset="0"/>
                <a:cs typeface="Times New Roman" panose="02020603050405020304" pitchFamily="18" charset="0"/>
              </a:rPr>
              <a:t> it supports queries expressed in a language called HIVEQL, which automatically translates </a:t>
            </a:r>
            <a:r>
              <a:rPr lang="en-US" cap="none" dirty="0" err="1" smtClean="0">
                <a:solidFill>
                  <a:schemeClr val="bg2"/>
                </a:solidFill>
                <a:latin typeface="Times New Roman" panose="02020603050405020304" pitchFamily="18" charset="0"/>
                <a:cs typeface="Times New Roman" panose="02020603050405020304" pitchFamily="18" charset="0"/>
              </a:rPr>
              <a:t>sql</a:t>
            </a:r>
            <a:r>
              <a:rPr lang="en-US" cap="none" dirty="0" smtClean="0">
                <a:solidFill>
                  <a:schemeClr val="bg2"/>
                </a:solidFill>
                <a:latin typeface="Times New Roman" panose="02020603050405020304" pitchFamily="18" charset="0"/>
                <a:cs typeface="Times New Roman" panose="02020603050405020304" pitchFamily="18" charset="0"/>
              </a:rPr>
              <a:t>-like queries into mapreduce jobs executed on hadoop</a:t>
            </a:r>
            <a:r>
              <a:rPr lang="en-US" cap="none" dirty="0" smtClean="0">
                <a:solidFill>
                  <a:schemeClr val="bg2"/>
                </a:solidFill>
              </a:rPr>
              <a:t>.</a:t>
            </a:r>
            <a:endParaRPr lang="en-IN" b="1" i="1" cap="none" dirty="0" smtClean="0">
              <a:solidFill>
                <a:schemeClr val="bg2"/>
              </a:solidFill>
              <a:latin typeface="Times New Roman" panose="02020603050405020304" pitchFamily="18" charset="0"/>
              <a:cs typeface="Times New Roman" panose="02020603050405020304" pitchFamily="18" charset="0"/>
            </a:endParaRPr>
          </a:p>
          <a:p>
            <a:r>
              <a:rPr lang="en-IN" b="1" i="1" cap="none" dirty="0" smtClean="0">
                <a:solidFill>
                  <a:schemeClr val="bg2"/>
                </a:solidFill>
                <a:latin typeface="Times New Roman" panose="02020603050405020304" pitchFamily="18" charset="0"/>
                <a:cs typeface="Times New Roman" panose="02020603050405020304" pitchFamily="18" charset="0"/>
              </a:rPr>
              <a:t>PIG :</a:t>
            </a:r>
          </a:p>
          <a:p>
            <a:r>
              <a:rPr lang="en-IN" b="1" i="1" cap="none" dirty="0" smtClean="0">
                <a:solidFill>
                  <a:schemeClr val="bg2"/>
                </a:solidFill>
                <a:latin typeface="Times New Roman" panose="02020603050405020304" pitchFamily="18" charset="0"/>
                <a:cs typeface="Times New Roman" panose="02020603050405020304" pitchFamily="18" charset="0"/>
              </a:rPr>
              <a:t> </a:t>
            </a:r>
            <a:r>
              <a:rPr lang="en-IN" cap="none" dirty="0">
                <a:solidFill>
                  <a:schemeClr val="bg2"/>
                </a:solidFill>
                <a:latin typeface="Times New Roman" panose="02020603050405020304" pitchFamily="18" charset="0"/>
                <a:cs typeface="Times New Roman" panose="02020603050405020304" pitchFamily="18" charset="0"/>
              </a:rPr>
              <a:t>P</a:t>
            </a:r>
            <a:r>
              <a:rPr lang="en-IN" cap="none" dirty="0" smtClean="0">
                <a:solidFill>
                  <a:schemeClr val="bg2"/>
                </a:solidFill>
                <a:latin typeface="Times New Roman" panose="02020603050405020304" pitchFamily="18" charset="0"/>
                <a:cs typeface="Times New Roman" panose="02020603050405020304" pitchFamily="18" charset="0"/>
              </a:rPr>
              <a:t>ig</a:t>
            </a:r>
            <a:r>
              <a:rPr lang="en-US" cap="none" dirty="0" smtClean="0">
                <a:solidFill>
                  <a:schemeClr val="bg2"/>
                </a:solidFill>
                <a:latin typeface="Times New Roman" panose="02020603050405020304" pitchFamily="18" charset="0"/>
                <a:cs typeface="Times New Roman" panose="02020603050405020304" pitchFamily="18" charset="0"/>
              </a:rPr>
              <a:t> is a high level scripting language that is used with apache hadoop. pig works with data from many sources, including structured and unstructured data. pig scripts are translated into a series of mapreduce jobs that are run on the apache hadoop cluster.</a:t>
            </a:r>
            <a:endParaRPr lang="en-IN" b="1" i="1" cap="none" dirty="0" smtClean="0">
              <a:solidFill>
                <a:schemeClr val="bg2"/>
              </a:solidFill>
              <a:latin typeface="Times New Roman" panose="02020603050405020304" pitchFamily="18" charset="0"/>
              <a:cs typeface="Times New Roman" panose="02020603050405020304" pitchFamily="18" charset="0"/>
            </a:endParaRPr>
          </a:p>
          <a:p>
            <a:r>
              <a:rPr lang="en-IN" b="1" i="1" dirty="0" smtClean="0">
                <a:solidFill>
                  <a:schemeClr val="bg2"/>
                </a:solidFill>
                <a:latin typeface="Times New Roman" panose="02020603050405020304" pitchFamily="18" charset="0"/>
                <a:cs typeface="Times New Roman" panose="02020603050405020304" pitchFamily="18" charset="0"/>
              </a:rPr>
              <a:t>sqoop  : </a:t>
            </a:r>
          </a:p>
          <a:p>
            <a:r>
              <a:rPr lang="en-US" cap="none" dirty="0" smtClean="0">
                <a:solidFill>
                  <a:schemeClr val="bg2"/>
                </a:solidFill>
                <a:latin typeface="Times New Roman" panose="02020603050405020304" pitchFamily="18" charset="0"/>
                <a:cs typeface="Times New Roman" panose="02020603050405020304" pitchFamily="18" charset="0"/>
              </a:rPr>
              <a:t>SQOOP is used to import and export data from external datastores into hadoop distributed file system or related hadoop eco-systems like hive and Hbase. similarly, sqoop can also be used to extract data from hadoop or its eco-systems</a:t>
            </a:r>
            <a:endParaRPr lang="en-IN" b="1" i="1" cap="none"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7188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2492</TotalTime>
  <Words>1334</Words>
  <Application>Microsoft Office PowerPoint</Application>
  <PresentationFormat>Widescreen</PresentationFormat>
  <Paragraphs>393</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Century Gothic</vt:lpstr>
      <vt:lpstr>Corbel</vt:lpstr>
      <vt:lpstr>Times New Roman</vt:lpstr>
      <vt:lpstr>Wingdings</vt:lpstr>
      <vt:lpstr>Wingdings 3</vt:lpstr>
      <vt:lpstr>Ion Boardroom</vt:lpstr>
      <vt:lpstr>PowerPoint Presentation</vt:lpstr>
      <vt:lpstr>Objective</vt:lpstr>
      <vt:lpstr>                               What is big data?</vt:lpstr>
      <vt:lpstr>5V’s of BigData</vt:lpstr>
      <vt:lpstr>HDFS Architecture</vt:lpstr>
      <vt:lpstr>PowerPoint Presentation</vt:lpstr>
      <vt:lpstr>Yarn</vt:lpstr>
      <vt:lpstr>Hadoop features</vt:lpstr>
      <vt:lpstr>Technologies Used</vt:lpstr>
      <vt:lpstr>Analysing Factors</vt:lpstr>
      <vt:lpstr>Analyzing Factors</vt:lpstr>
      <vt:lpstr>Analysing Factors</vt:lpstr>
      <vt:lpstr>1 a) Is the number of petitions with Data Engineer job title increasing over time? Technology Used : HIVE   </vt:lpstr>
      <vt:lpstr>1.b) Find top 5 job titles who are having highest avg growth in applications.[ALL]  Technology used : PIG </vt:lpstr>
      <vt:lpstr>2 a) Which part of the US has the most Data Engineer jobs for each year?  Technology used : HIVE</vt:lpstr>
      <vt:lpstr>Q2.b)Find top 5 locations in the US who have got certified visa for each year.[certified]          Technology used : HIVE</vt:lpstr>
      <vt:lpstr>Q3.Which industry(SOC_NAME) has the most number of Data Scientist positions? [certified] Technology Used : HIVE</vt:lpstr>
      <vt:lpstr>4)Which top 5 employers file the most petitions each year? - Case Status - ALL Technology Used : PIG</vt:lpstr>
      <vt:lpstr>5) Find the most popular top 10 job positions for H1B visa applications for each year? a) for all the applications Technology used : PIG</vt:lpstr>
      <vt:lpstr>5) Find the most popular top 10 job positions for H1B visa applications for each year? b) for only certified applications. Technology used : PIG</vt:lpstr>
      <vt:lpstr>6) Find the percentage and the count of each case status on total applications for each year. Create a line graph depicting the pattern of All the cases over the period of time. Technology used : MapReduce</vt:lpstr>
      <vt:lpstr>7) Create a bar graph to depict the number of applications for each year [All]  Technology used : MapReduce </vt:lpstr>
      <vt:lpstr>8) Find the average Prevailing Wage for each Job for each Year (take part time and full time separate). Arrange the output in descending order - [Certified and Certified Withdrawn.] Technology Used : PIG</vt:lpstr>
      <vt:lpstr>9) Which are the employers along with the number of petitions who have the success rate more than 70%  in petitions. (total petitions filed 1000 OR more than 1000) ? Technology Used : MapReduce</vt:lpstr>
      <vt:lpstr>10) Which are the  job positions along with the number of petitions which have the success rate more than 70%  in petitions (total petitions filed 1000 OR more than 1000)? Technology Used : MapReduce</vt:lpstr>
      <vt:lpstr>11) Export result for question no 10 to MySql database. Technology Used : Sqoop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87</cp:revision>
  <dcterms:created xsi:type="dcterms:W3CDTF">2017-10-16T14:45:31Z</dcterms:created>
  <dcterms:modified xsi:type="dcterms:W3CDTF">2017-10-23T13:19:49Z</dcterms:modified>
</cp:coreProperties>
</file>