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lvl1pPr defTabSz="758951">
              <a:defRPr sz="6640"/>
            </a:lvl1pPr>
          </a:lstStyle>
          <a:p>
            <a:pPr/>
            <a:r>
              <a:t>TELEMATIC FORTIGO </a:t>
            </a:r>
          </a:p>
        </p:txBody>
      </p:sp>
      <p:sp>
        <p:nvSpPr>
          <p:cNvPr id="95" name="Subtitle 2"/>
          <p:cNvSpPr txBox="1"/>
          <p:nvPr>
            <p:ph type="subTitle" sz="quarter" idx="1"/>
          </p:nvPr>
        </p:nvSpPr>
        <p:spPr>
          <a:prstGeom prst="rect">
            <a:avLst/>
          </a:prstGeom>
        </p:spPr>
        <p:txBody>
          <a:bodyPr/>
          <a:lstStyle/>
          <a:p>
            <a:pPr algn="r">
              <a:lnSpc>
                <a:spcPct val="80000"/>
              </a:lnSpc>
              <a:spcBef>
                <a:spcPts val="600"/>
              </a:spcBef>
              <a:defRPr sz="2700"/>
            </a:pPr>
            <a:r>
              <a:t>Done By</a:t>
            </a:r>
          </a:p>
          <a:p>
            <a:pPr algn="r">
              <a:lnSpc>
                <a:spcPct val="80000"/>
              </a:lnSpc>
              <a:spcBef>
                <a:spcPts val="600"/>
              </a:spcBef>
              <a:defRPr sz="2700"/>
            </a:pPr>
            <a:r>
              <a:t>Supriya Sundar </a:t>
            </a:r>
          </a:p>
          <a:p>
            <a:pPr algn="r">
              <a:lnSpc>
                <a:spcPct val="80000"/>
              </a:lnSpc>
              <a:spcBef>
                <a:spcPts val="600"/>
              </a:spcBef>
              <a:defRPr sz="2700"/>
            </a:pPr>
            <a:r>
              <a:t>Deepak Raj </a:t>
            </a:r>
          </a:p>
          <a:p>
            <a:pPr algn="r">
              <a:lnSpc>
                <a:spcPct val="80000"/>
              </a:lnSpc>
              <a:spcBef>
                <a:spcPts val="600"/>
              </a:spcBef>
              <a:defRPr sz="2700"/>
            </a:pPr>
            <a:r>
              <a:t>R. Meghna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Content Placeholder 2"/>
          <p:cNvSpPr txBox="1"/>
          <p:nvPr>
            <p:ph type="body" idx="1"/>
          </p:nvPr>
        </p:nvSpPr>
        <p:spPr>
          <a:xfrm>
            <a:off x="457200" y="228600"/>
            <a:ext cx="8229600" cy="6324600"/>
          </a:xfrm>
          <a:prstGeom prst="rect">
            <a:avLst/>
          </a:prstGeom>
        </p:spPr>
        <p:txBody>
          <a:bodyPr/>
          <a:lstStyle/>
          <a:p>
            <a:pPr>
              <a:defRPr b="1" u="sng"/>
            </a:pPr>
            <a:r>
              <a:t>Diesel Lock and Supervision:</a:t>
            </a:r>
          </a:p>
          <a:p>
            <a:pPr>
              <a:buSzTx/>
              <a:buNone/>
            </a:pPr>
            <a:r>
              <a:t>   The diesel lock would opened by the driver under authorisation via NFC .The diesel compartment is opened only upon the contention of the owner/client.</a:t>
            </a:r>
          </a:p>
          <a:p>
            <a:pPr>
              <a:buSzTx/>
              <a:buNone/>
            </a:pPr>
            <a:r>
              <a:t>   Opening and closure of the fuel tank and hence the amount of fuel consumed is under the direct control of the owner/client , eliminating the possibility of any discrepancy.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p>
            <a:pPr/>
            <a:r>
              <a:t>SIGNIFICANCE OF IoT</a:t>
            </a:r>
          </a:p>
        </p:txBody>
      </p:sp>
      <p:sp>
        <p:nvSpPr>
          <p:cNvPr id="121" name="Content Placeholder 2"/>
          <p:cNvSpPr txBox="1"/>
          <p:nvPr>
            <p:ph type="body" idx="1"/>
          </p:nvPr>
        </p:nvSpPr>
        <p:spPr>
          <a:xfrm>
            <a:off x="457200" y="1600200"/>
            <a:ext cx="8229600" cy="4525963"/>
          </a:xfrm>
          <a:prstGeom prst="rect">
            <a:avLst/>
          </a:prstGeom>
        </p:spPr>
        <p:txBody>
          <a:bodyPr/>
          <a:lstStyle/>
          <a:p>
            <a:pPr/>
            <a:r>
              <a:t>All details regarding the parameters are stored in a cloud server, via FireBase  </a:t>
            </a:r>
          </a:p>
          <a:p>
            <a:pPr/>
            <a:r>
              <a:t>This information is conveyed to an application developed through Kodular interface.</a:t>
            </a:r>
          </a:p>
          <a:p>
            <a:pPr/>
            <a:r>
              <a:t>Mere installation of the application would provide the consumer with required access and improved security over his/her containment.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533400" y="2971800"/>
            <a:ext cx="8229600" cy="1143000"/>
          </a:xfrm>
          <a:prstGeom prst="rect">
            <a:avLst/>
          </a:prstGeom>
        </p:spPr>
        <p:txBody>
          <a:body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p>
            <a:pPr/>
            <a:r>
              <a:t>OBJECTIVE</a:t>
            </a:r>
          </a:p>
        </p:txBody>
      </p:sp>
      <p:sp>
        <p:nvSpPr>
          <p:cNvPr id="98" name="Content Placeholder 2"/>
          <p:cNvSpPr txBox="1"/>
          <p:nvPr>
            <p:ph type="body" idx="1"/>
          </p:nvPr>
        </p:nvSpPr>
        <p:spPr>
          <a:xfrm>
            <a:off x="457200" y="1600200"/>
            <a:ext cx="8229600" cy="4525963"/>
          </a:xfrm>
          <a:prstGeom prst="rect">
            <a:avLst/>
          </a:prstGeom>
        </p:spPr>
        <p:txBody>
          <a:bodyPr/>
          <a:lstStyle/>
          <a:p>
            <a:pPr/>
            <a:r>
              <a:t>To Provide monitoring and tracking of containment ensuring secure logistics in transportation at real-time.</a:t>
            </a:r>
          </a:p>
          <a:p>
            <a:pPr/>
            <a:r>
              <a:t>To boost fuel efficiency.</a:t>
            </a:r>
          </a:p>
          <a:p>
            <a:pPr/>
            <a:r>
              <a:t>To provide enhanced customer service.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p>
            <a:pPr/>
            <a:r>
              <a:t>PARAMETERS</a:t>
            </a:r>
          </a:p>
        </p:txBody>
      </p:sp>
      <p:sp>
        <p:nvSpPr>
          <p:cNvPr id="101" name="Content Placeholder 2"/>
          <p:cNvSpPr txBox="1"/>
          <p:nvPr>
            <p:ph type="body" idx="1"/>
          </p:nvPr>
        </p:nvSpPr>
        <p:spPr>
          <a:xfrm>
            <a:off x="457200" y="1600200"/>
            <a:ext cx="8229600" cy="4525963"/>
          </a:xfrm>
          <a:prstGeom prst="rect">
            <a:avLst/>
          </a:prstGeom>
        </p:spPr>
        <p:txBody>
          <a:bodyPr/>
          <a:lstStyle/>
          <a:p>
            <a:pPr/>
            <a:r>
              <a:t>Driver’s Cabin access</a:t>
            </a:r>
          </a:p>
          <a:p>
            <a:pPr/>
            <a:r>
              <a:t>Automatic side shield Closure</a:t>
            </a:r>
          </a:p>
          <a:p>
            <a:pPr/>
            <a:r>
              <a:t>To detect drunken drive</a:t>
            </a:r>
          </a:p>
          <a:p>
            <a:pPr/>
            <a:r>
              <a:t>Speed monitoring</a:t>
            </a:r>
          </a:p>
          <a:p>
            <a:pPr/>
            <a:r>
              <a:t>Live Tracking</a:t>
            </a:r>
          </a:p>
          <a:p>
            <a:pPr/>
            <a:r>
              <a:t>Containment access</a:t>
            </a:r>
          </a:p>
          <a:p>
            <a:pPr/>
            <a:r>
              <a:t>Diesel level monitoring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prstGeom prst="rect">
            <a:avLst/>
          </a:prstGeom>
        </p:spPr>
        <p:txBody>
          <a:bodyPr/>
          <a:lstStyle/>
          <a:p>
            <a:pPr/>
            <a:r>
              <a:t>BLOCK  DIAGRAM </a:t>
            </a:r>
          </a:p>
        </p:txBody>
      </p:sp>
      <p:pic>
        <p:nvPicPr>
          <p:cNvPr id="104" name="Content Placeholder 3" descr="Content Placeholder 3"/>
          <p:cNvPicPr>
            <a:picLocks noChangeAspect="1"/>
          </p:cNvPicPr>
          <p:nvPr/>
        </p:nvPicPr>
        <p:blipFill>
          <a:blip r:embed="rId2">
            <a:extLst/>
          </a:blip>
          <a:stretch>
            <a:fillRect/>
          </a:stretch>
        </p:blipFill>
        <p:spPr>
          <a:xfrm>
            <a:off x="838200" y="1169482"/>
            <a:ext cx="7162800" cy="568851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457200" y="0"/>
            <a:ext cx="8229600" cy="1143000"/>
          </a:xfrm>
          <a:prstGeom prst="rect">
            <a:avLst/>
          </a:prstGeom>
        </p:spPr>
        <p:txBody>
          <a:bodyPr/>
          <a:lstStyle/>
          <a:p>
            <a:pPr/>
            <a:r>
              <a:t>FUNCTION</a:t>
            </a:r>
          </a:p>
        </p:txBody>
      </p:sp>
      <p:sp>
        <p:nvSpPr>
          <p:cNvPr id="107" name="Content Placeholder 2"/>
          <p:cNvSpPr txBox="1"/>
          <p:nvPr>
            <p:ph type="body" idx="1"/>
          </p:nvPr>
        </p:nvSpPr>
        <p:spPr>
          <a:xfrm>
            <a:off x="161614" y="870522"/>
            <a:ext cx="8382001" cy="5715001"/>
          </a:xfrm>
          <a:prstGeom prst="rect">
            <a:avLst/>
          </a:prstGeom>
        </p:spPr>
        <p:txBody>
          <a:bodyPr/>
          <a:lstStyle/>
          <a:p>
            <a:pPr marL="315468" indent="-315468" defTabSz="841247">
              <a:lnSpc>
                <a:spcPct val="90000"/>
              </a:lnSpc>
              <a:defRPr sz="2944"/>
            </a:pPr>
            <a:r>
              <a:rPr b="1" u="sng"/>
              <a:t>DRIVER’S CABIN ACCESS SYSTEM</a:t>
            </a:r>
            <a:r>
              <a:t>:</a:t>
            </a:r>
          </a:p>
          <a:p>
            <a:pPr marL="315468" indent="-315468" defTabSz="841247">
              <a:lnSpc>
                <a:spcPct val="90000"/>
              </a:lnSpc>
              <a:defRPr sz="2944"/>
            </a:pPr>
            <a:r>
              <a:t>The indigenous principle is the implementation of near field communication(NFC) to provide controlled access to the cabin which moves with the help of a servo motor.</a:t>
            </a:r>
          </a:p>
          <a:p>
            <a:pPr marL="315468" indent="-315468" defTabSz="841247">
              <a:lnSpc>
                <a:spcPct val="90000"/>
              </a:lnSpc>
              <a:defRPr sz="2944"/>
            </a:pPr>
            <a:r>
              <a:t>The implantation of NFC in real-time application has been demonstrated by RFID(Radio Frequency Identification) Reader and Tag in this prototype.</a:t>
            </a:r>
          </a:p>
          <a:p>
            <a:pPr marL="315468" indent="-315468" defTabSz="841247">
              <a:lnSpc>
                <a:spcPct val="90000"/>
              </a:lnSpc>
              <a:defRPr sz="2944"/>
            </a:pPr>
            <a:r>
              <a:t>The reader reads the tag and opens the door of the driver’s cabin and thus gives the driver access to get into the cabin to start manoeuvring.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533400" y="274638"/>
            <a:ext cx="8153400" cy="1020763"/>
          </a:xfrm>
          <a:prstGeom prst="rect">
            <a:avLst/>
          </a:prstGeom>
        </p:spPr>
        <p:txBody>
          <a:bodyPr/>
          <a:lstStyle/>
          <a:p>
            <a:pPr/>
            <a:r>
              <a:t>Implantation of NFC </a:t>
            </a:r>
          </a:p>
        </p:txBody>
      </p:sp>
      <p:pic>
        <p:nvPicPr>
          <p:cNvPr id="110" name="Content Placeholder 3" descr="Content Placeholder 3"/>
          <p:cNvPicPr>
            <a:picLocks noChangeAspect="1"/>
          </p:cNvPicPr>
          <p:nvPr/>
        </p:nvPicPr>
        <p:blipFill>
          <a:blip r:embed="rId2">
            <a:extLst/>
          </a:blip>
          <a:stretch>
            <a:fillRect/>
          </a:stretch>
        </p:blipFill>
        <p:spPr>
          <a:xfrm>
            <a:off x="1981200" y="1447800"/>
            <a:ext cx="4648200" cy="47389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Content Placeholder 2"/>
          <p:cNvSpPr txBox="1"/>
          <p:nvPr>
            <p:ph type="body" idx="1"/>
          </p:nvPr>
        </p:nvSpPr>
        <p:spPr>
          <a:xfrm>
            <a:off x="457200" y="228600"/>
            <a:ext cx="8229600" cy="6324600"/>
          </a:xfrm>
          <a:prstGeom prst="rect">
            <a:avLst/>
          </a:prstGeom>
        </p:spPr>
        <p:txBody>
          <a:bodyPr/>
          <a:lstStyle/>
          <a:p>
            <a:pPr>
              <a:defRPr b="1" u="sng"/>
            </a:pPr>
            <a:r>
              <a:t>WORKING:</a:t>
            </a:r>
          </a:p>
          <a:p>
            <a:pPr/>
            <a:r>
              <a:t>Cabin’s side shield Closure:</a:t>
            </a:r>
          </a:p>
          <a:p>
            <a:pPr>
              <a:buSzTx/>
              <a:buNone/>
            </a:pPr>
            <a:r>
              <a:t>   Cabin windows are automated such that they provide closure upon motion of the vehicle.</a:t>
            </a:r>
          </a:p>
          <a:p>
            <a:pPr>
              <a:buSzTx/>
              <a:buNone/>
            </a:pPr>
            <a:r>
              <a:t>   This is exclusively done to restrict air flow and external agents inside the cabin for effective working of breath analyzer which checks for the presence of ethanol.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Content Placeholder 2"/>
          <p:cNvSpPr txBox="1"/>
          <p:nvPr>
            <p:ph type="body" idx="1"/>
          </p:nvPr>
        </p:nvSpPr>
        <p:spPr>
          <a:xfrm>
            <a:off x="317500" y="228600"/>
            <a:ext cx="8229600" cy="6400800"/>
          </a:xfrm>
          <a:prstGeom prst="rect">
            <a:avLst/>
          </a:prstGeom>
        </p:spPr>
        <p:txBody>
          <a:bodyPr/>
          <a:lstStyle/>
          <a:p>
            <a:pPr>
              <a:lnSpc>
                <a:spcPct val="90000"/>
              </a:lnSpc>
              <a:spcBef>
                <a:spcPts val="600"/>
              </a:spcBef>
              <a:defRPr b="1" sz="2900" u="sng"/>
            </a:pPr>
            <a:r>
              <a:t>Breath Analyzer:</a:t>
            </a:r>
          </a:p>
          <a:p>
            <a:pPr>
              <a:lnSpc>
                <a:spcPct val="90000"/>
              </a:lnSpc>
              <a:spcBef>
                <a:spcPts val="600"/>
              </a:spcBef>
              <a:buSzTx/>
              <a:buNone/>
              <a:defRPr sz="2900"/>
            </a:pPr>
            <a:r>
              <a:t>   </a:t>
            </a:r>
            <a:r>
              <a:t>A </a:t>
            </a:r>
            <a:r>
              <a:t>MQ3 alcohol sensor to check if the driver is drunk and alerts the owner in the corresponding case.</a:t>
            </a:r>
          </a:p>
          <a:p>
            <a:pPr>
              <a:lnSpc>
                <a:spcPct val="90000"/>
              </a:lnSpc>
              <a:spcBef>
                <a:spcPts val="600"/>
              </a:spcBef>
              <a:buSzTx/>
              <a:buNone/>
              <a:defRPr sz="2900"/>
            </a:pPr>
            <a:r>
              <a:t>   </a:t>
            </a:r>
            <a:r>
              <a:t>It is suitable for detecting Alcohol, Benzine, CH4, Hexane, LPG, CO. Due to its high sensitivity and fast response time, measurements can be taken as soon as possible. The sensitivity of the sensor can be adjusted by using the potentiometer.</a:t>
            </a:r>
          </a:p>
          <a:p>
            <a:pPr>
              <a:lnSpc>
                <a:spcPct val="90000"/>
              </a:lnSpc>
              <a:spcBef>
                <a:spcPts val="600"/>
              </a:spcBef>
              <a:buSzTx/>
              <a:buNone/>
              <a:defRPr sz="2900"/>
            </a:pPr>
            <a:r>
              <a:t>   </a:t>
            </a:r>
            <a:r>
              <a:t>It is used in proving/disproving insurance claims in case of accidents or other mishaps.</a:t>
            </a:r>
          </a:p>
          <a:p>
            <a:pPr>
              <a:lnSpc>
                <a:spcPct val="90000"/>
              </a:lnSpc>
              <a:spcBef>
                <a:spcPts val="600"/>
              </a:spcBef>
              <a:buSzTx/>
              <a:buNone/>
              <a:defRPr sz="2900"/>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Content Placeholder 2"/>
          <p:cNvSpPr txBox="1"/>
          <p:nvPr>
            <p:ph type="body" idx="1"/>
          </p:nvPr>
        </p:nvSpPr>
        <p:spPr>
          <a:xfrm>
            <a:off x="457200" y="152400"/>
            <a:ext cx="8229600" cy="6477000"/>
          </a:xfrm>
          <a:prstGeom prst="rect">
            <a:avLst/>
          </a:prstGeom>
        </p:spPr>
        <p:txBody>
          <a:bodyPr/>
          <a:lstStyle/>
          <a:p>
            <a:pPr>
              <a:lnSpc>
                <a:spcPct val="90000"/>
              </a:lnSpc>
              <a:defRPr b="1" u="sng"/>
            </a:pPr>
            <a:r>
              <a:t>Speed Detection:</a:t>
            </a:r>
          </a:p>
          <a:p>
            <a:pPr>
              <a:lnSpc>
                <a:spcPct val="90000"/>
              </a:lnSpc>
            </a:pPr>
            <a:r>
              <a:t>The speed of the vehicle available at the speedometer is also logged within a cloud based server and the owner is alerted in case of extreme speeding.</a:t>
            </a:r>
          </a:p>
          <a:p>
            <a:pPr>
              <a:lnSpc>
                <a:spcPct val="90000"/>
              </a:lnSpc>
            </a:pPr>
            <a:r>
              <a:t> </a:t>
            </a:r>
            <a:r>
              <a:rPr b="1" u="sng"/>
              <a:t>Containment Lock:</a:t>
            </a:r>
            <a:endParaRPr b="1" u="sng"/>
          </a:p>
          <a:p>
            <a:pPr>
              <a:lnSpc>
                <a:spcPct val="90000"/>
              </a:lnSpc>
            </a:pPr>
            <a:r>
              <a:t>This is controlled by the NFC; notification regarding opening of the lock of the container would reach the owner immediately.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