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39660842f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39660842f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9660842f_6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39660842f_6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39660842f_1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39660842f_1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39ef2ed8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39ef2ed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39660842f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39660842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39ef2e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39ef2e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39660842f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39660842f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39660842f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39660842f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39660842f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39660842f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9660842f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9660842f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39ef2ed8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39ef2ed8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39660842f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39660842f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39ef2ed8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39ef2ed8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39660842f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39660842f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9660842f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9660842f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66216" y="1085850"/>
            <a:ext cx="66192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6216" y="3583035"/>
            <a:ext cx="6619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217" y="3600440"/>
            <a:ext cx="66192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216" y="514350"/>
            <a:ext cx="6619200" cy="27306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217" y="4025494"/>
            <a:ext cx="66192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216" y="1085850"/>
            <a:ext cx="6619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216" y="2743200"/>
            <a:ext cx="66192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101" y="1085850"/>
            <a:ext cx="5999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7800" y="2828380"/>
            <a:ext cx="5459700" cy="2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b="0" i="0" sz="1100" cap="small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216" y="3262993"/>
            <a:ext cx="6619200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721" y="728440"/>
            <a:ext cx="601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/>
        </p:nvSpPr>
        <p:spPr>
          <a:xfrm>
            <a:off x="6997867" y="1960340"/>
            <a:ext cx="601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216" y="2343151"/>
            <a:ext cx="66192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216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710" y="1485900"/>
            <a:ext cx="2210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347" y="2000250"/>
            <a:ext cx="2195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2744" y="1485900"/>
            <a:ext cx="2202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4829" y="2000250"/>
            <a:ext cx="22101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3525" y="1485900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3525" y="2000250"/>
            <a:ext cx="21990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1671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347" y="3188212"/>
            <a:ext cx="2205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347" y="1657350"/>
            <a:ext cx="2205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347" y="3620408"/>
            <a:ext cx="220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031" y="3188212"/>
            <a:ext cx="219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030" y="1657350"/>
            <a:ext cx="21978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016" y="3620408"/>
            <a:ext cx="22008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3525" y="3188212"/>
            <a:ext cx="21990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3524" y="1657350"/>
            <a:ext cx="2199000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3431" y="3620406"/>
            <a:ext cx="2202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1671" y="1600200"/>
            <a:ext cx="0" cy="2975100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609140" y="-241862"/>
            <a:ext cx="3146700" cy="6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4700560" y="1850110"/>
            <a:ext cx="43695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1259709" y="-104840"/>
            <a:ext cx="402660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66217" y="2146300"/>
            <a:ext cx="66192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66216" y="3583036"/>
            <a:ext cx="66192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27484" y="1545431"/>
            <a:ext cx="32973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240870" y="1542069"/>
            <a:ext cx="32973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7485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827484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4240871" y="1428750"/>
            <a:ext cx="3297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7" name="Google Shape;47;p6"/>
          <p:cNvSpPr txBox="1"/>
          <p:nvPr>
            <p:ph idx="4" type="body"/>
          </p:nvPr>
        </p:nvSpPr>
        <p:spPr>
          <a:xfrm>
            <a:off x="4240871" y="1885950"/>
            <a:ext cx="32973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1pPr>
            <a:lvl2pPr indent="-292100" lvl="1" marL="9144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2pPr>
            <a:lvl3pPr indent="-279400" lvl="2" marL="1371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3pPr>
            <a:lvl4pPr indent="-273050" lvl="3" marL="1828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4pPr>
            <a:lvl5pPr indent="-273050" lvl="4" marL="22860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5pPr>
            <a:lvl6pPr indent="-273050" lvl="5" marL="27432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6pPr>
            <a:lvl7pPr indent="-273050" lvl="6" marL="32004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7pPr>
            <a:lvl8pPr indent="-273050" lvl="7" marL="36576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8pPr>
            <a:lvl9pPr indent="-273050" lvl="8" marL="4114800" algn="l">
              <a:spcBef>
                <a:spcPts val="800"/>
              </a:spcBef>
              <a:spcAft>
                <a:spcPts val="0"/>
              </a:spcAft>
              <a:buSzPts val="700"/>
              <a:buChar char="►"/>
              <a:defRPr sz="900"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216" y="1085850"/>
            <a:ext cx="25509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8462" y="1085850"/>
            <a:ext cx="3897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04800" lvl="0" marL="457200" algn="l">
              <a:spcBef>
                <a:spcPts val="80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 sz="1400"/>
            </a:lvl2pPr>
            <a:lvl3pPr indent="-292100" lvl="2" marL="1371600" algn="l">
              <a:spcBef>
                <a:spcPts val="800"/>
              </a:spcBef>
              <a:spcAft>
                <a:spcPts val="0"/>
              </a:spcAft>
              <a:buSzPts val="1000"/>
              <a:buChar char="►"/>
              <a:defRPr sz="1200"/>
            </a:lvl3pPr>
            <a:lvl4pPr indent="-279400" lvl="3" marL="1828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4pPr>
            <a:lvl5pPr indent="-279400" lvl="4" marL="22860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5pPr>
            <a:lvl6pPr indent="-279400" lvl="5" marL="27432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6pPr>
            <a:lvl7pPr indent="-279400" lvl="6" marL="32004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7pPr>
            <a:lvl8pPr indent="-279400" lvl="7" marL="36576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8pPr>
            <a:lvl9pPr indent="-279400" lvl="8" marL="4114800" algn="l">
              <a:spcBef>
                <a:spcPts val="800"/>
              </a:spcBef>
              <a:spcAft>
                <a:spcPts val="0"/>
              </a:spcAft>
              <a:buSzPts val="800"/>
              <a:buChar char="►"/>
              <a:defRPr sz="1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216" y="2346960"/>
            <a:ext cx="25509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430" y="1390644"/>
            <a:ext cx="381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216" y="2743200"/>
            <a:ext cx="381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8" cy="314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0"/>
            <a:ext cx="1141809" cy="177408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6456759" y="1257300"/>
            <a:ext cx="2114700" cy="2114700"/>
          </a:xfrm>
          <a:prstGeom prst="ellipse">
            <a:avLst/>
          </a:prstGeom>
          <a:gradFill>
            <a:gsLst>
              <a:gs pos="0">
                <a:srgbClr val="78C4F1">
                  <a:alpha val="6666"/>
                </a:srgbClr>
              </a:gs>
              <a:gs pos="36000">
                <a:srgbClr val="78C4F1">
                  <a:alpha val="5882"/>
                </a:srgbClr>
              </a:gs>
              <a:gs pos="69000">
                <a:srgbClr val="78C4F1">
                  <a:alpha val="0"/>
                </a:srgbClr>
              </a:gs>
              <a:gs pos="100000">
                <a:srgbClr val="78C4F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59" y="0"/>
            <a:ext cx="1202541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6759" y="4572000"/>
            <a:ext cx="7453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7828359" y="0"/>
            <a:ext cx="514200" cy="85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845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21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794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794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794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794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794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794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616804" y="1342951"/>
            <a:ext cx="74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713753" y="2418900"/>
            <a:ext cx="289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4405" y="221797"/>
            <a:ext cx="6285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ctrTitle"/>
          </p:nvPr>
        </p:nvSpPr>
        <p:spPr>
          <a:xfrm>
            <a:off x="0" y="202700"/>
            <a:ext cx="5591700" cy="1023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PROCESS AUTOMATION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AGILE SOFTWARE DEVELOPMENT</a:t>
            </a:r>
            <a:endParaRPr b="1" sz="2400"/>
          </a:p>
        </p:txBody>
      </p:sp>
      <p:sp>
        <p:nvSpPr>
          <p:cNvPr id="148" name="Google Shape;148;p19"/>
          <p:cNvSpPr txBox="1"/>
          <p:nvPr>
            <p:ph idx="1" type="subTitle"/>
          </p:nvPr>
        </p:nvSpPr>
        <p:spPr>
          <a:xfrm>
            <a:off x="919700" y="1722170"/>
            <a:ext cx="6619200" cy="2592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TEAM: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SUPRIYA MURTY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ASHU KAPIL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PRATEEK TUTEJA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SIDHARTH NUNIA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84575" y="339544"/>
            <a:ext cx="7053600" cy="53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VISUALIZATIONS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00" y="878050"/>
            <a:ext cx="7359998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50" y="914000"/>
            <a:ext cx="7544323" cy="41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96200" y="101475"/>
            <a:ext cx="9047700" cy="504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1" lang="en" sz="2400">
                <a:latin typeface="Arial"/>
                <a:ea typeface="Arial"/>
                <a:cs typeface="Arial"/>
                <a:sym typeface="Arial"/>
              </a:rPr>
              <a:t>Part 3: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Different approaches identified to reach potential customers for Marketing the place were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Social Media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is a very wide reaching tool that can target a large number of companies at the same time. A lot of options are available in this area. Some of them are Facebook, Instagram and Snapchat etc.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youtube videos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can be a good idea to create nice videos of rental places and post them on Youtube.  It will help by giving a better idea of the place instead of simply posting pictures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Blogging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Each individual owner can create blogs depicting the facilities and other details about their places.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Search Engine Optimization 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 can be a good idea to use SEO techniques to bring properties to appear higher on the search list. This can help get more clients and  more revenue for the investors.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►"/>
            </a:pPr>
            <a:r>
              <a:rPr b="1" lang="en" sz="14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Hiring influencers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Sometimes hiring social media influencers can be very much a positive change on the image of the property. They can create publicity and get attention towards the rental place.</a:t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472325" y="413020"/>
            <a:ext cx="7053600" cy="63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STRATEGY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750" y="1052625"/>
            <a:ext cx="7053599" cy="40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484575" y="339545"/>
            <a:ext cx="7053600" cy="58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LESSONS LEARNED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827475" y="925075"/>
            <a:ext cx="7180500" cy="227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DEVELOPER: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Learned how excel macros work and how swiftly reporting can be done using the same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Learned to automate tasks by writing excel VBA scripts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Learned how to report bugs or failures during the implementation phase and over come the impediments or changes after the review.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Moreover learned about developer roles and responsibilities in a  team project and how an agile team works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BUSINESS ANALYST: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Learned how planning, communication, elicitation, requirements validation plays a vital role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Learned how convenient it is to respond to a change in agile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Outlining a plan on how to transform data into fruitful information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Helping with quality checks for the products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484575" y="339545"/>
            <a:ext cx="7053600" cy="65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LESSONS LEARNED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828375" y="998403"/>
            <a:ext cx="6709800" cy="3898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Managing scrum teams, scheduling meetings and tracking progress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Ensuring a communication plan and managing flow of information in a timely manner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Removing roadblocks by constant communication with stakeholders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Devising marketing strategy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Owner of the product.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Created product backlog for the development team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Responsible for acceptance criteria for user stories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Performed UAT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1156858" y="1918864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</a:t>
            </a:r>
            <a:r>
              <a:rPr b="1" lang="en"/>
              <a:t>DEMO OF SOLUTION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ROLES and RESPONSIBILITIES</a:t>
            </a:r>
            <a:endParaRPr b="1"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27475" y="901850"/>
            <a:ext cx="6709800" cy="3784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Supriya Murty</a:t>
            </a:r>
            <a:r>
              <a:rPr lang="en" sz="1800"/>
              <a:t>: </a:t>
            </a:r>
            <a:r>
              <a:rPr i="1" lang="en" sz="1800"/>
              <a:t>Developer</a:t>
            </a:r>
            <a:r>
              <a:rPr lang="en" sz="1800"/>
              <a:t> - Developing excel macros, writing code and creating reports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Prateek Tuteja</a:t>
            </a:r>
            <a:r>
              <a:rPr lang="en" sz="1800"/>
              <a:t>: </a:t>
            </a:r>
            <a:r>
              <a:rPr i="1" lang="en" sz="1800"/>
              <a:t>Business Analyst</a:t>
            </a:r>
            <a:r>
              <a:rPr lang="en" sz="1800"/>
              <a:t>: Solution design, developed visualization, support development and testing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800"/>
              <a:t>Sidharth Nunia</a:t>
            </a:r>
            <a:r>
              <a:rPr lang="en" sz="1800"/>
              <a:t>: </a:t>
            </a:r>
            <a:r>
              <a:rPr i="1" lang="en" sz="1800"/>
              <a:t>Product Owner</a:t>
            </a:r>
            <a:r>
              <a:rPr lang="en" sz="1800"/>
              <a:t>: Creating product backlog, estimation and prioritization of tasks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Ashu Kapil</a:t>
            </a:r>
            <a:r>
              <a:rPr lang="en" sz="1800"/>
              <a:t> : </a:t>
            </a:r>
            <a:r>
              <a:rPr i="1" lang="en" sz="1800"/>
              <a:t>Scrum master</a:t>
            </a:r>
            <a:r>
              <a:rPr lang="en" sz="1800"/>
              <a:t> - Marketing strategy, Scheduling meetings, removing roadblocks and ensuring progress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484575" y="339547"/>
            <a:ext cx="7053600" cy="75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828375" y="1093102"/>
            <a:ext cx="6709800" cy="363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Part 1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Automating the process of Monthly financial reporting for Airbnb as per the data provided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Part 2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Creating a Consolidated file to automate the current p</a:t>
            </a:r>
            <a:r>
              <a:rPr lang="en" sz="1800"/>
              <a:t>rocess  for  better maintenance. Creating dynamic  reports and dashboards for stakeholders and investors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Part 3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Devising a framework to market Palms Place villa to big corporation for events in Vegas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484575" y="339545"/>
            <a:ext cx="7053600" cy="60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</a:t>
            </a:r>
            <a:endParaRPr b="1"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827475" y="893177"/>
            <a:ext cx="6709800" cy="379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Adopted Agile methodology.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Implemented the tasks in the form sprints (2 weeks)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Initiated the project with Sprint Planning.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►"/>
            </a:pPr>
            <a:r>
              <a:rPr lang="en"/>
              <a:t>Organized Daily Standups to track the </a:t>
            </a:r>
            <a:r>
              <a:rPr lang="en"/>
              <a:t>progress.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475" y="893175"/>
            <a:ext cx="4993375" cy="21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84575" y="339545"/>
            <a:ext cx="7053600" cy="6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Product Backlog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827484" y="1539688"/>
            <a:ext cx="6709800" cy="314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052528"/>
            <a:ext cx="7810500" cy="36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FINDINGS</a:t>
            </a:r>
            <a:endParaRPr b="1"/>
          </a:p>
        </p:txBody>
      </p:sp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827475" y="932650"/>
            <a:ext cx="6863700" cy="421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/>
              <a:t>For Part 1:</a:t>
            </a:r>
            <a:endParaRPr b="1" sz="2400"/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Airbnb data pulled manually from the website contained many unwanted and unnecessary data and required data cleaning and data validation before reporting it to the investors or stakeholders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Automated the process and found out an easy way to perform data reporting using excel macros;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Final Report generated shows that most amount earned by the investor is in the month of January.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The total amount earned by the investor was $</a:t>
            </a:r>
            <a:r>
              <a:rPr lang="en" sz="1600"/>
              <a:t>11723.184</a:t>
            </a:r>
            <a:endParaRPr sz="1600"/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INVESTOR REPORT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75" y="949425"/>
            <a:ext cx="7494825" cy="394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559323" y="223380"/>
            <a:ext cx="8058000" cy="4445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For Part 2:</a:t>
            </a:r>
            <a:endParaRPr b="1" sz="2400"/>
          </a:p>
          <a:p>
            <a:pPr indent="-330200" lvl="0" marL="457200" rtl="0" algn="just">
              <a:spcBef>
                <a:spcPts val="80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Different information related to owners , their units, location with maintenance and cleaning information was provided in an excel sheets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Performed data cleaning and data consolidation with respect to unit number.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Most of the revenue is generated  between august to december and sales were at peak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Owner LeMar Koethe owned maximum number of units which includes entire MGM property and 1 Studio in Palms Villa.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Unit Number 53305 required the most cleaning and the cleaning expense was approximately $45,000 and least cleaning expense was required by Unit Number 56304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Owner Goettsche contributed the most for the room cleaning.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" sz="1600"/>
              <a:t>Unit Number 25321 required the most maintenance with a total maintenance cost of $1290.</a:t>
            </a:r>
            <a:endParaRPr sz="16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484575" y="339544"/>
            <a:ext cx="7053600" cy="495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CONSOLIDATED REPORT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75" y="1040425"/>
            <a:ext cx="7436776" cy="38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