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3" r:id="rId4"/>
  </p:sldMasterIdLst>
  <p:notesMasterIdLst>
    <p:notesMasterId r:id="rId33"/>
  </p:notesMasterIdLst>
  <p:handoutMasterIdLst>
    <p:handoutMasterId r:id="rId34"/>
  </p:handoutMasterIdLst>
  <p:sldIdLst>
    <p:sldId id="452" r:id="rId5"/>
    <p:sldId id="453" r:id="rId6"/>
    <p:sldId id="454" r:id="rId7"/>
    <p:sldId id="459" r:id="rId8"/>
    <p:sldId id="457" r:id="rId9"/>
    <p:sldId id="460" r:id="rId10"/>
    <p:sldId id="455" r:id="rId11"/>
    <p:sldId id="470" r:id="rId12"/>
    <p:sldId id="471" r:id="rId13"/>
    <p:sldId id="472" r:id="rId14"/>
    <p:sldId id="473" r:id="rId15"/>
    <p:sldId id="474" r:id="rId16"/>
    <p:sldId id="475" r:id="rId17"/>
    <p:sldId id="476" r:id="rId18"/>
    <p:sldId id="461" r:id="rId19"/>
    <p:sldId id="478" r:id="rId20"/>
    <p:sldId id="477" r:id="rId21"/>
    <p:sldId id="479" r:id="rId22"/>
    <p:sldId id="465" r:id="rId23"/>
    <p:sldId id="466" r:id="rId24"/>
    <p:sldId id="469" r:id="rId25"/>
    <p:sldId id="467" r:id="rId26"/>
    <p:sldId id="468" r:id="rId27"/>
    <p:sldId id="462" r:id="rId28"/>
    <p:sldId id="463" r:id="rId29"/>
    <p:sldId id="464" r:id="rId30"/>
    <p:sldId id="480" r:id="rId31"/>
    <p:sldId id="481" r:id="rId32"/>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rank Strauss" initials="F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FFCC"/>
    <a:srgbClr val="FFFFFF"/>
    <a:srgbClr val="BF9455"/>
    <a:srgbClr val="558F47"/>
    <a:srgbClr val="000A1E"/>
    <a:srgbClr val="52919C"/>
    <a:srgbClr val="005483"/>
    <a:srgbClr val="315083"/>
    <a:srgbClr val="005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4" autoAdjust="0"/>
    <p:restoredTop sz="86751" autoAdjust="0"/>
  </p:normalViewPr>
  <p:slideViewPr>
    <p:cSldViewPr>
      <p:cViewPr varScale="1">
        <p:scale>
          <a:sx n="86" d="100"/>
          <a:sy n="86" d="100"/>
        </p:scale>
        <p:origin x="528" y="72"/>
      </p:cViewPr>
      <p:guideLst>
        <p:guide orient="horz" pos="2160"/>
        <p:guide pos="3840"/>
      </p:guideLst>
    </p:cSldViewPr>
  </p:slideViewPr>
  <p:outlineViewPr>
    <p:cViewPr>
      <p:scale>
        <a:sx n="33" d="100"/>
        <a:sy n="33" d="100"/>
      </p:scale>
      <p:origin x="0" y="20358"/>
    </p:cViewPr>
  </p:outlineViewPr>
  <p:notesTextViewPr>
    <p:cViewPr>
      <p:scale>
        <a:sx n="100" d="100"/>
        <a:sy n="100" d="100"/>
      </p:scale>
      <p:origin x="0" y="0"/>
    </p:cViewPr>
  </p:notesTextViewPr>
  <p:sorterViewPr>
    <p:cViewPr>
      <p:scale>
        <a:sx n="170" d="100"/>
        <a:sy n="170" d="100"/>
      </p:scale>
      <p:origin x="0" y="-144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4" y="0"/>
            <a:ext cx="3170583" cy="480388"/>
          </a:xfrm>
          <a:prstGeom prst="rect">
            <a:avLst/>
          </a:prstGeom>
        </p:spPr>
        <p:txBody>
          <a:bodyPr vert="horz" lIns="81949" tIns="40974" rIns="81949" bIns="40974" rtlCol="0"/>
          <a:lstStyle>
            <a:lvl1pPr algn="l">
              <a:defRPr sz="1000" dirty="0"/>
            </a:lvl1pPr>
          </a:lstStyle>
          <a:p>
            <a:pPr>
              <a:defRPr/>
            </a:pPr>
            <a:endParaRPr lang="en-US" dirty="0"/>
          </a:p>
        </p:txBody>
      </p:sp>
      <p:sp>
        <p:nvSpPr>
          <p:cNvPr id="3" name="Date Placeholder 2"/>
          <p:cNvSpPr>
            <a:spLocks noGrp="1"/>
          </p:cNvSpPr>
          <p:nvPr>
            <p:ph type="dt" sz="quarter" idx="1"/>
          </p:nvPr>
        </p:nvSpPr>
        <p:spPr>
          <a:xfrm>
            <a:off x="4142976" y="0"/>
            <a:ext cx="3170583" cy="480388"/>
          </a:xfrm>
          <a:prstGeom prst="rect">
            <a:avLst/>
          </a:prstGeom>
        </p:spPr>
        <p:txBody>
          <a:bodyPr vert="horz" lIns="81949" tIns="40974" rIns="81949" bIns="40974" rtlCol="0"/>
          <a:lstStyle>
            <a:lvl1pPr algn="r">
              <a:defRPr sz="1000" smtClean="0"/>
            </a:lvl1pPr>
          </a:lstStyle>
          <a:p>
            <a:pPr>
              <a:defRPr/>
            </a:pPr>
            <a:fld id="{7BA8808E-4DEA-4670-979B-BFBB11E0697C}" type="datetimeFigureOut">
              <a:rPr lang="en-US"/>
              <a:pPr>
                <a:defRPr/>
              </a:pPr>
              <a:t>4/24/2019</a:t>
            </a:fld>
            <a:endParaRPr lang="en-US" dirty="0"/>
          </a:p>
        </p:txBody>
      </p:sp>
      <p:sp>
        <p:nvSpPr>
          <p:cNvPr id="4" name="Footer Placeholder 3"/>
          <p:cNvSpPr>
            <a:spLocks noGrp="1"/>
          </p:cNvSpPr>
          <p:nvPr>
            <p:ph type="ftr" sz="quarter" idx="2"/>
          </p:nvPr>
        </p:nvSpPr>
        <p:spPr>
          <a:xfrm>
            <a:off x="14" y="9119173"/>
            <a:ext cx="3170583" cy="480388"/>
          </a:xfrm>
          <a:prstGeom prst="rect">
            <a:avLst/>
          </a:prstGeom>
        </p:spPr>
        <p:txBody>
          <a:bodyPr vert="horz" lIns="81949" tIns="40974" rIns="81949" bIns="40974" rtlCol="0" anchor="b"/>
          <a:lstStyle>
            <a:lvl1pPr algn="l">
              <a:defRPr sz="1000" dirty="0"/>
            </a:lvl1pPr>
          </a:lstStyle>
          <a:p>
            <a:pPr>
              <a:defRPr/>
            </a:pPr>
            <a:endParaRPr lang="en-US" dirty="0"/>
          </a:p>
        </p:txBody>
      </p:sp>
      <p:sp>
        <p:nvSpPr>
          <p:cNvPr id="5" name="Slide Number Placeholder 4"/>
          <p:cNvSpPr>
            <a:spLocks noGrp="1"/>
          </p:cNvSpPr>
          <p:nvPr>
            <p:ph type="sldNum" sz="quarter" idx="3"/>
          </p:nvPr>
        </p:nvSpPr>
        <p:spPr>
          <a:xfrm>
            <a:off x="4142976" y="9119173"/>
            <a:ext cx="3170583" cy="480388"/>
          </a:xfrm>
          <a:prstGeom prst="rect">
            <a:avLst/>
          </a:prstGeom>
        </p:spPr>
        <p:txBody>
          <a:bodyPr vert="horz" lIns="81949" tIns="40974" rIns="81949" bIns="40974" rtlCol="0" anchor="b"/>
          <a:lstStyle>
            <a:lvl1pPr algn="r">
              <a:defRPr sz="1000" smtClean="0"/>
            </a:lvl1pPr>
          </a:lstStyle>
          <a:p>
            <a:pPr>
              <a:defRPr/>
            </a:pPr>
            <a:fld id="{18159B03-8861-4C8A-BF11-BE83DD7B3E82}" type="slidenum">
              <a:rPr lang="en-US"/>
              <a:pPr>
                <a:defRPr/>
              </a:pPr>
              <a:t>‹#›</a:t>
            </a:fld>
            <a:endParaRPr lang="en-US" dirty="0"/>
          </a:p>
        </p:txBody>
      </p:sp>
    </p:spTree>
    <p:extLst>
      <p:ext uri="{BB962C8B-B14F-4D97-AF65-F5344CB8AC3E}">
        <p14:creationId xmlns:p14="http://schemas.microsoft.com/office/powerpoint/2010/main" val="34551552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4" y="0"/>
            <a:ext cx="3170583" cy="480388"/>
          </a:xfrm>
          <a:prstGeom prst="rect">
            <a:avLst/>
          </a:prstGeom>
        </p:spPr>
        <p:txBody>
          <a:bodyPr vert="horz" lIns="81949" tIns="40974" rIns="81949" bIns="40974" rtlCol="0"/>
          <a:lstStyle>
            <a:lvl1pPr algn="l">
              <a:defRPr sz="1000" dirty="0"/>
            </a:lvl1pPr>
          </a:lstStyle>
          <a:p>
            <a:pPr>
              <a:defRPr/>
            </a:pPr>
            <a:endParaRPr lang="en-US" dirty="0"/>
          </a:p>
        </p:txBody>
      </p:sp>
      <p:sp>
        <p:nvSpPr>
          <p:cNvPr id="3" name="Date Placeholder 2"/>
          <p:cNvSpPr>
            <a:spLocks noGrp="1"/>
          </p:cNvSpPr>
          <p:nvPr>
            <p:ph type="dt" idx="1"/>
          </p:nvPr>
        </p:nvSpPr>
        <p:spPr>
          <a:xfrm>
            <a:off x="4142976" y="0"/>
            <a:ext cx="3170583" cy="480388"/>
          </a:xfrm>
          <a:prstGeom prst="rect">
            <a:avLst/>
          </a:prstGeom>
        </p:spPr>
        <p:txBody>
          <a:bodyPr vert="horz" lIns="81949" tIns="40974" rIns="81949" bIns="40974" rtlCol="0"/>
          <a:lstStyle>
            <a:lvl1pPr algn="r">
              <a:defRPr sz="1000"/>
            </a:lvl1pPr>
          </a:lstStyle>
          <a:p>
            <a:pPr>
              <a:defRPr/>
            </a:pPr>
            <a:fld id="{68447D75-0BDC-4C89-85A6-2F0F6268F170}" type="datetimeFigureOut">
              <a:rPr lang="en-US"/>
              <a:pPr>
                <a:defRPr/>
              </a:pPr>
              <a:t>4/24/2019</a:t>
            </a:fld>
            <a:endParaRPr lang="en-US" dirty="0"/>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81949" tIns="40974" rIns="81949" bIns="40974" rtlCol="0" anchor="ctr"/>
          <a:lstStyle/>
          <a:p>
            <a:pPr lvl="0"/>
            <a:endParaRPr lang="en-US" noProof="0" dirty="0"/>
          </a:p>
        </p:txBody>
      </p:sp>
      <p:sp>
        <p:nvSpPr>
          <p:cNvPr id="5" name="Notes Placeholder 4"/>
          <p:cNvSpPr>
            <a:spLocks noGrp="1"/>
          </p:cNvSpPr>
          <p:nvPr>
            <p:ph type="body" sz="quarter" idx="3"/>
          </p:nvPr>
        </p:nvSpPr>
        <p:spPr>
          <a:xfrm>
            <a:off x="732183" y="4561239"/>
            <a:ext cx="5850835" cy="4320213"/>
          </a:xfrm>
          <a:prstGeom prst="rect">
            <a:avLst/>
          </a:prstGeom>
        </p:spPr>
        <p:txBody>
          <a:bodyPr vert="horz" lIns="81949" tIns="40974" rIns="81949" bIns="4097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4" y="9119173"/>
            <a:ext cx="3170583" cy="480388"/>
          </a:xfrm>
          <a:prstGeom prst="rect">
            <a:avLst/>
          </a:prstGeom>
        </p:spPr>
        <p:txBody>
          <a:bodyPr vert="horz" lIns="81949" tIns="40974" rIns="81949" bIns="40974" rtlCol="0" anchor="b"/>
          <a:lstStyle>
            <a:lvl1pPr algn="l">
              <a:defRPr sz="1000" dirty="0"/>
            </a:lvl1pPr>
          </a:lstStyle>
          <a:p>
            <a:pPr>
              <a:defRPr/>
            </a:pPr>
            <a:endParaRPr lang="en-US" dirty="0"/>
          </a:p>
        </p:txBody>
      </p:sp>
      <p:sp>
        <p:nvSpPr>
          <p:cNvPr id="7" name="Slide Number Placeholder 6"/>
          <p:cNvSpPr>
            <a:spLocks noGrp="1"/>
          </p:cNvSpPr>
          <p:nvPr>
            <p:ph type="sldNum" sz="quarter" idx="5"/>
          </p:nvPr>
        </p:nvSpPr>
        <p:spPr>
          <a:xfrm>
            <a:off x="4142976" y="9119173"/>
            <a:ext cx="3170583" cy="480388"/>
          </a:xfrm>
          <a:prstGeom prst="rect">
            <a:avLst/>
          </a:prstGeom>
        </p:spPr>
        <p:txBody>
          <a:bodyPr vert="horz" lIns="81949" tIns="40974" rIns="81949" bIns="40974" rtlCol="0" anchor="b"/>
          <a:lstStyle>
            <a:lvl1pPr algn="r">
              <a:defRPr sz="1000"/>
            </a:lvl1pPr>
          </a:lstStyle>
          <a:p>
            <a:pPr>
              <a:defRPr/>
            </a:pPr>
            <a:fld id="{03AC0817-D1D7-4999-971A-39BBBAD687E7}" type="slidenum">
              <a:rPr lang="en-US"/>
              <a:pPr>
                <a:defRPr/>
              </a:pPr>
              <a:t>‹#›</a:t>
            </a:fld>
            <a:endParaRPr lang="en-US" dirty="0"/>
          </a:p>
        </p:txBody>
      </p:sp>
    </p:spTree>
    <p:extLst>
      <p:ext uri="{BB962C8B-B14F-4D97-AF65-F5344CB8AC3E}">
        <p14:creationId xmlns:p14="http://schemas.microsoft.com/office/powerpoint/2010/main" val="3235830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19138"/>
            <a:ext cx="6400800" cy="3600450"/>
          </a:xfrm>
          <a:noFill/>
          <a:ln>
            <a:solidFill>
              <a:srgbClr val="000000"/>
            </a:solidFill>
            <a:miter lim="800000"/>
            <a:headEnd/>
            <a:tailEnd/>
          </a:ln>
        </p:spPr>
      </p:sp>
      <p:sp>
        <p:nvSpPr>
          <p:cNvPr id="1433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dirty="0"/>
          </a:p>
        </p:txBody>
      </p:sp>
      <p:sp>
        <p:nvSpPr>
          <p:cNvPr id="143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48507">
              <a:defRPr/>
            </a:pPr>
            <a:fld id="{292D55F3-C5C4-4A22-998B-A54F7B613804}" type="slidenum">
              <a:rPr lang="en-US">
                <a:solidFill>
                  <a:prstClr val="black"/>
                </a:solidFill>
              </a:rPr>
              <a:pPr defTabSz="948507">
                <a:defRPr/>
              </a:pPr>
              <a:t>1</a:t>
            </a:fld>
            <a:endParaRPr lang="en-US" dirty="0">
              <a:solidFill>
                <a:prstClr val="black"/>
              </a:solidFill>
            </a:endParaRPr>
          </a:p>
        </p:txBody>
      </p:sp>
    </p:spTree>
    <p:extLst>
      <p:ext uri="{BB962C8B-B14F-4D97-AF65-F5344CB8AC3E}">
        <p14:creationId xmlns:p14="http://schemas.microsoft.com/office/powerpoint/2010/main" val="49557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flickr.com/photos/masstravel/6961145730"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12"/>
          <p:cNvSpPr>
            <a:spLocks noChangeArrowheads="1"/>
          </p:cNvSpPr>
          <p:nvPr userDrawn="1"/>
        </p:nvSpPr>
        <p:spPr bwMode="auto">
          <a:xfrm>
            <a:off x="304800" y="1219200"/>
            <a:ext cx="11480800" cy="2362200"/>
          </a:xfrm>
          <a:prstGeom prst="rect">
            <a:avLst/>
          </a:prstGeom>
          <a:solidFill>
            <a:srgbClr val="C00000"/>
          </a:solidFill>
          <a:ln w="9525">
            <a:solidFill>
              <a:schemeClr val="tx1"/>
            </a:solidFill>
            <a:miter lim="800000"/>
            <a:headEnd/>
            <a:tailEnd/>
          </a:ln>
          <a:effectLst/>
        </p:spPr>
        <p:txBody>
          <a:bodyPr wrap="none" anchor="ctr"/>
          <a:lstStyle/>
          <a:p>
            <a:pPr>
              <a:defRPr/>
            </a:pPr>
            <a:endParaRPr lang="en-US" dirty="0"/>
          </a:p>
        </p:txBody>
      </p:sp>
      <p:sp>
        <p:nvSpPr>
          <p:cNvPr id="4" name="Rectangle 10"/>
          <p:cNvSpPr/>
          <p:nvPr userDrawn="1"/>
        </p:nvSpPr>
        <p:spPr>
          <a:xfrm>
            <a:off x="304800" y="990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Rectangle 11"/>
          <p:cNvSpPr/>
          <p:nvPr userDrawn="1"/>
        </p:nvSpPr>
        <p:spPr>
          <a:xfrm>
            <a:off x="304800" y="3657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322" name="Rectangle 2"/>
          <p:cNvSpPr>
            <a:spLocks noGrp="1" noChangeArrowheads="1"/>
          </p:cNvSpPr>
          <p:nvPr>
            <p:ph type="ctrTitle"/>
          </p:nvPr>
        </p:nvSpPr>
        <p:spPr>
          <a:xfrm>
            <a:off x="711200" y="1447800"/>
            <a:ext cx="10363200" cy="1981200"/>
          </a:xfrm>
        </p:spPr>
        <p:txBody>
          <a:bodyPr/>
          <a:lstStyle>
            <a:lvl1pPr>
              <a:defRPr sz="2800">
                <a:solidFill>
                  <a:schemeClr val="bg1"/>
                </a:solidFill>
                <a:latin typeface="Britannic Bold" panose="020B0903060703020204" pitchFamily="34" charset="0"/>
              </a:defRPr>
            </a:lvl1pPr>
          </a:lstStyle>
          <a:p>
            <a:r>
              <a:rPr lang="en-US" dirty="0"/>
              <a:t>Click to edit Master title style</a:t>
            </a:r>
          </a:p>
        </p:txBody>
      </p:sp>
      <p:sp>
        <p:nvSpPr>
          <p:cNvPr id="8" name="Rectangle 4"/>
          <p:cNvSpPr>
            <a:spLocks noGrp="1" noChangeArrowheads="1"/>
          </p:cNvSpPr>
          <p:nvPr>
            <p:ph type="dt" sz="half" idx="10"/>
          </p:nvPr>
        </p:nvSpPr>
        <p:spPr/>
        <p:txBody>
          <a:bodyPr/>
          <a:lstStyle>
            <a:lvl1pPr>
              <a:defRPr dirty="0"/>
            </a:lvl1pPr>
          </a:lstStyle>
          <a:p>
            <a:pPr>
              <a:defRPr/>
            </a:pPr>
            <a:r>
              <a:rPr lang="en-US"/>
              <a:t>January 19</a:t>
            </a:r>
            <a:endParaRPr lang="en-US" dirty="0"/>
          </a:p>
        </p:txBody>
      </p:sp>
      <p:sp>
        <p:nvSpPr>
          <p:cNvPr id="9" name="Rectangle 5"/>
          <p:cNvSpPr>
            <a:spLocks noGrp="1" noChangeArrowheads="1"/>
          </p:cNvSpPr>
          <p:nvPr>
            <p:ph type="ftr" sz="quarter" idx="11"/>
          </p:nvPr>
        </p:nvSpPr>
        <p:spPr/>
        <p:txBody>
          <a:bodyPr/>
          <a:lstStyle>
            <a:lvl1pPr>
              <a:defRPr dirty="0"/>
            </a:lvl1pPr>
          </a:lstStyle>
          <a:p>
            <a:pPr>
              <a:defRPr/>
            </a:pPr>
            <a:r>
              <a:rPr lang="en-US"/>
              <a:t>Big Data Architecture &amp; Governance</a:t>
            </a:r>
            <a:endParaRPr lang="en-US" dirty="0"/>
          </a:p>
        </p:txBody>
      </p:sp>
    </p:spTree>
    <p:extLst>
      <p:ext uri="{BB962C8B-B14F-4D97-AF65-F5344CB8AC3E}">
        <p14:creationId xmlns:p14="http://schemas.microsoft.com/office/powerpoint/2010/main" val="209838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AAA8E167-F972-4F1D-A80E-F93D2A15381E}"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2389717" y="4800600"/>
            <a:ext cx="7315200" cy="566738"/>
          </a:xfrm>
        </p:spPr>
        <p:txBody>
          <a:bodyPr anchor="b"/>
          <a:lstStyle>
            <a:lvl1pPr algn="l">
              <a:defRPr sz="2000" b="0"/>
            </a:lvl1pPr>
          </a:lstStyle>
          <a:p>
            <a:r>
              <a:rPr lang="en-US" dirty="0"/>
              <a:t>Click to edit Master title style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pic>
        <p:nvPicPr>
          <p:cNvPr id="11" name="Picture 10" descr="A large white building&#10;&#10;Description automatically generated">
            <a:extLst>
              <a:ext uri="{FF2B5EF4-FFF2-40B4-BE49-F238E27FC236}">
                <a16:creationId xmlns:a16="http://schemas.microsoft.com/office/drawing/2014/main" id="{ABDFE807-E820-4E2A-993B-B5899DCD0091}"/>
              </a:ext>
            </a:extLst>
          </p:cNvPr>
          <p:cNvPicPr>
            <a:picLocks noChangeAspect="1"/>
          </p:cNvPicPr>
          <p:nvPr userDrawn="1"/>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81400" y="228600"/>
            <a:ext cx="4800600" cy="3429000"/>
          </a:xfrm>
          <a:prstGeom prst="rect">
            <a:avLst/>
          </a:prstGeom>
        </p:spPr>
      </p:pic>
    </p:spTree>
    <p:extLst>
      <p:ext uri="{BB962C8B-B14F-4D97-AF65-F5344CB8AC3E}">
        <p14:creationId xmlns:p14="http://schemas.microsoft.com/office/powerpoint/2010/main" val="125985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January 19</a:t>
            </a:r>
            <a:endParaRPr lang="en-US" dirty="0"/>
          </a:p>
        </p:txBody>
      </p:sp>
      <p:sp>
        <p:nvSpPr>
          <p:cNvPr id="4" name="Footer Placeholder 3"/>
          <p:cNvSpPr>
            <a:spLocks noGrp="1"/>
          </p:cNvSpPr>
          <p:nvPr>
            <p:ph type="ftr" sz="quarter" idx="11"/>
          </p:nvPr>
        </p:nvSpPr>
        <p:spPr/>
        <p:txBody>
          <a:bodyPr/>
          <a:lstStyle/>
          <a:p>
            <a:pPr>
              <a:defRPr/>
            </a:pPr>
            <a:r>
              <a:rPr lang="en-US"/>
              <a:t>Big Data Architecture &amp; Governance</a:t>
            </a:r>
            <a:endParaRPr lang="en-US" dirty="0"/>
          </a:p>
        </p:txBody>
      </p:sp>
    </p:spTree>
    <p:extLst>
      <p:ext uri="{BB962C8B-B14F-4D97-AF65-F5344CB8AC3E}">
        <p14:creationId xmlns:p14="http://schemas.microsoft.com/office/powerpoint/2010/main" val="245082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EA000755-9599-4746-87C7-91A40B0BD4EA}"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6" name="Straight Connector 9"/>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sz="2000" b="0">
                <a:solidFill>
                  <a:srgbClr val="FF0000"/>
                </a:solidFill>
                <a:latin typeface="Britannic Bold" panose="020B0903060703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5483"/>
              </a:buClr>
              <a:defRPr sz="1800">
                <a:latin typeface="Calibri" pitchFamily="34" charset="0"/>
              </a:defRPr>
            </a:lvl1pPr>
            <a:lvl2pPr>
              <a:buClr>
                <a:srgbClr val="005483"/>
              </a:buClr>
              <a:defRPr sz="1600">
                <a:latin typeface="Calibri" pitchFamily="34" charset="0"/>
              </a:defRPr>
            </a:lvl2pPr>
            <a:lvl3pPr>
              <a:buClr>
                <a:srgbClr val="005483"/>
              </a:buClr>
              <a:defRPr sz="1600">
                <a:latin typeface="Calibri" pitchFamily="34" charset="0"/>
              </a:defRPr>
            </a:lvl3pPr>
            <a:lvl4pPr>
              <a:buClr>
                <a:srgbClr val="005483"/>
              </a:buClr>
              <a:defRPr sz="1600">
                <a:latin typeface="Calibri" pitchFamily="34" charset="0"/>
              </a:defRPr>
            </a:lvl4pPr>
            <a:lvl5pPr>
              <a:buClr>
                <a:srgbClr val="005483"/>
              </a:buClr>
              <a:defRPr sz="1600">
                <a:latin typeface="Calibr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758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51BB932B-5716-4940-92D6-E60B757A5065}"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5" name="Straight Connector 4"/>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11" name="Title 1"/>
          <p:cNvSpPr>
            <a:spLocks noGrp="1"/>
          </p:cNvSpPr>
          <p:nvPr>
            <p:ph type="title"/>
          </p:nvPr>
        </p:nvSpPr>
        <p:spPr>
          <a:xfrm>
            <a:off x="304800" y="2667000"/>
            <a:ext cx="11506200" cy="533400"/>
          </a:xfrm>
          <a:solidFill>
            <a:srgbClr val="FF0000"/>
          </a:solidFill>
          <a:ln>
            <a:noFill/>
          </a:ln>
        </p:spPr>
        <p:style>
          <a:lnRef idx="0">
            <a:scrgbClr r="0" g="0" b="0"/>
          </a:lnRef>
          <a:fillRef idx="0">
            <a:scrgbClr r="0" g="0" b="0"/>
          </a:fillRef>
          <a:effectRef idx="0">
            <a:scrgbClr r="0" g="0" b="0"/>
          </a:effectRef>
          <a:fontRef idx="minor">
            <a:schemeClr val="lt1"/>
          </a:fontRef>
        </p:style>
        <p:txBody>
          <a:bodyPr/>
          <a:lstStyle>
            <a:lvl1pPr>
              <a:defRPr sz="2000">
                <a:solidFill>
                  <a:schemeClr val="bg1"/>
                </a:solidFill>
                <a:latin typeface="Britannic Bold" panose="020B0903060703020204" pitchFamily="34" charset="0"/>
              </a:defRPr>
            </a:lvl1pPr>
          </a:lstStyle>
          <a:p>
            <a:r>
              <a:rPr lang="en-US" dirty="0"/>
              <a:t>Click to edit Master title style</a:t>
            </a:r>
          </a:p>
        </p:txBody>
      </p:sp>
      <p:sp>
        <p:nvSpPr>
          <p:cNvPr id="6" name="Rectangle 10">
            <a:extLst>
              <a:ext uri="{FF2B5EF4-FFF2-40B4-BE49-F238E27FC236}">
                <a16:creationId xmlns:a16="http://schemas.microsoft.com/office/drawing/2014/main" id="{B4707C9F-49E8-43FA-9CDB-AB4D02F67082}"/>
              </a:ext>
            </a:extLst>
          </p:cNvPr>
          <p:cNvSpPr/>
          <p:nvPr userDrawn="1"/>
        </p:nvSpPr>
        <p:spPr>
          <a:xfrm>
            <a:off x="304800" y="24384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10">
            <a:extLst>
              <a:ext uri="{FF2B5EF4-FFF2-40B4-BE49-F238E27FC236}">
                <a16:creationId xmlns:a16="http://schemas.microsoft.com/office/drawing/2014/main" id="{75924729-B795-41C3-A194-F752BB66A982}"/>
              </a:ext>
            </a:extLst>
          </p:cNvPr>
          <p:cNvSpPr/>
          <p:nvPr userDrawn="1"/>
        </p:nvSpPr>
        <p:spPr>
          <a:xfrm>
            <a:off x="304800" y="3276600"/>
            <a:ext cx="11480800" cy="152400"/>
          </a:xfrm>
          <a:prstGeom prst="rect">
            <a:avLst/>
          </a:prstGeom>
          <a:solidFill>
            <a:srgbClr val="515151"/>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 name="Date Placeholder 1">
            <a:extLst>
              <a:ext uri="{FF2B5EF4-FFF2-40B4-BE49-F238E27FC236}">
                <a16:creationId xmlns:a16="http://schemas.microsoft.com/office/drawing/2014/main" id="{331DACAB-449D-41E7-8755-95FB78A8792C}"/>
              </a:ext>
            </a:extLst>
          </p:cNvPr>
          <p:cNvSpPr>
            <a:spLocks noGrp="1"/>
          </p:cNvSpPr>
          <p:nvPr>
            <p:ph type="dt" sz="half" idx="10"/>
          </p:nvPr>
        </p:nvSpPr>
        <p:spPr/>
        <p:txBody>
          <a:bodyPr/>
          <a:lstStyle/>
          <a:p>
            <a:pPr>
              <a:defRPr/>
            </a:pPr>
            <a:r>
              <a:rPr lang="en-US"/>
              <a:t>January 19</a:t>
            </a:r>
            <a:endParaRPr lang="en-US" dirty="0"/>
          </a:p>
        </p:txBody>
      </p:sp>
      <p:sp>
        <p:nvSpPr>
          <p:cNvPr id="4" name="Footer Placeholder 3">
            <a:extLst>
              <a:ext uri="{FF2B5EF4-FFF2-40B4-BE49-F238E27FC236}">
                <a16:creationId xmlns:a16="http://schemas.microsoft.com/office/drawing/2014/main" id="{CE22E345-60EB-4D82-88DB-8F8322B1EF44}"/>
              </a:ext>
            </a:extLst>
          </p:cNvPr>
          <p:cNvSpPr>
            <a:spLocks noGrp="1"/>
          </p:cNvSpPr>
          <p:nvPr>
            <p:ph type="ftr" sz="quarter" idx="11"/>
          </p:nvPr>
        </p:nvSpPr>
        <p:spPr/>
        <p:txBody>
          <a:bodyPr/>
          <a:lstStyle/>
          <a:p>
            <a:pPr>
              <a:defRPr/>
            </a:pPr>
            <a:r>
              <a:rPr lang="en-US"/>
              <a:t>Big Data Architecture &amp; Governance</a:t>
            </a:r>
            <a:endParaRPr lang="en-US" dirty="0"/>
          </a:p>
        </p:txBody>
      </p:sp>
    </p:spTree>
    <p:extLst>
      <p:ext uri="{BB962C8B-B14F-4D97-AF65-F5344CB8AC3E}">
        <p14:creationId xmlns:p14="http://schemas.microsoft.com/office/powerpoint/2010/main" val="341564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3D7C39F8-C1BF-4EE4-8043-BEE291923568}"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a:solidFill>
                  <a:srgbClr val="FF0000"/>
                </a:solidFill>
              </a:defRPr>
            </a:lvl1pPr>
          </a:lstStyle>
          <a:p>
            <a:r>
              <a:rPr lang="en-US" dirty="0"/>
              <a:t>Click to edit Master title style</a:t>
            </a:r>
          </a:p>
        </p:txBody>
      </p:sp>
      <p:sp>
        <p:nvSpPr>
          <p:cNvPr id="3" name="Content Placeholder 2"/>
          <p:cNvSpPr>
            <a:spLocks noGrp="1"/>
          </p:cNvSpPr>
          <p:nvPr>
            <p:ph sz="half" idx="1"/>
          </p:nvPr>
        </p:nvSpPr>
        <p:spPr>
          <a:xfrm>
            <a:off x="609600" y="990600"/>
            <a:ext cx="5384800" cy="5135563"/>
          </a:xfrm>
        </p:spPr>
        <p:txBody>
          <a:bodyPr/>
          <a:lstStyle>
            <a:lvl1pPr>
              <a:defRPr sz="1400"/>
            </a:lvl1pPr>
            <a:lvl2pPr>
              <a:defRPr sz="1200"/>
            </a:lvl2pPr>
            <a:lvl3pPr>
              <a:defRPr sz="1200"/>
            </a:lvl3pPr>
            <a:lvl4pPr>
              <a:defRPr sz="1200"/>
            </a:lvl4pPr>
            <a:lvl5pPr>
              <a:buClr>
                <a:srgbClr val="005483"/>
              </a:buCl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990600"/>
            <a:ext cx="5384800" cy="5135563"/>
          </a:xfrm>
        </p:spPr>
        <p:txBody>
          <a:bodyPr/>
          <a:lstStyle>
            <a:lvl1pPr>
              <a:defRPr sz="1400"/>
            </a:lvl1pPr>
            <a:lvl2pPr>
              <a:defRPr sz="1200"/>
            </a:lvl2pPr>
            <a:lvl3pPr>
              <a:defRPr sz="1200"/>
            </a:lvl3pPr>
            <a:lvl4pPr>
              <a:defRPr sz="1200"/>
            </a:lvl4pPr>
            <a:lvl5pPr>
              <a:buClr>
                <a:srgbClr val="005483"/>
              </a:buClr>
              <a:defRPr sz="12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0087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CA9B05B1-A48E-4D69-A117-E7CC81340D89}"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9" name="Straight Connector 9"/>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609600" y="274638"/>
            <a:ext cx="10972800" cy="1143000"/>
          </a:xfrm>
        </p:spPr>
        <p:txBody>
          <a:bodyPr/>
          <a:lstStyle>
            <a:lvl1pPr>
              <a:defRPr>
                <a:solidFill>
                  <a:srgbClr val="FF0000"/>
                </a:solidFil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400"/>
            </a:lvl1pPr>
            <a:lvl2pPr>
              <a:defRPr sz="1200"/>
            </a:lvl2pPr>
            <a:lvl3pPr>
              <a:defRPr sz="1200"/>
            </a:lvl3pPr>
            <a:lvl4pPr>
              <a:defRPr sz="1200"/>
            </a:lvl4pPr>
            <a:lvl5pPr>
              <a:buClr>
                <a:srgbClr val="005483"/>
              </a:buCl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1400"/>
            </a:lvl1pPr>
            <a:lvl2pPr>
              <a:defRPr sz="1200"/>
            </a:lvl2pPr>
            <a:lvl3pPr>
              <a:defRPr sz="1200"/>
            </a:lvl3pPr>
            <a:lvl4pPr>
              <a:defRPr sz="1200"/>
            </a:lvl4pPr>
            <a:lvl5pPr>
              <a:buClr>
                <a:srgbClr val="005483"/>
              </a:buClr>
              <a:defRPr sz="12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883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38A78591-7F5C-4C02-880F-AEA48AC39C41}"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5" name="Straight Connector 5"/>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p:txBody>
          <a:bodyPr/>
          <a:lstStyle>
            <a:lvl1pPr>
              <a:defRPr sz="2000">
                <a:solidFill>
                  <a:srgbClr val="FF0000"/>
                </a:solidFill>
              </a:defRPr>
            </a:lvl1pPr>
          </a:lstStyle>
          <a:p>
            <a:r>
              <a:rPr lang="en-US" dirty="0"/>
              <a:t>Click to edit Master title style</a:t>
            </a:r>
          </a:p>
        </p:txBody>
      </p:sp>
    </p:spTree>
    <p:extLst>
      <p:ext uri="{BB962C8B-B14F-4D97-AF65-F5344CB8AC3E}">
        <p14:creationId xmlns:p14="http://schemas.microsoft.com/office/powerpoint/2010/main" val="323267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txBox="1">
            <a:spLocks noChangeArrowheads="1"/>
          </p:cNvSpPr>
          <p:nvPr userDrawn="1"/>
        </p:nvSpPr>
        <p:spPr bwMode="auto">
          <a:xfrm>
            <a:off x="8737600" y="6245225"/>
            <a:ext cx="3149600" cy="476250"/>
          </a:xfrm>
          <a:prstGeom prst="rect">
            <a:avLst/>
          </a:prstGeom>
          <a:noFill/>
          <a:ln w="9525">
            <a:noFill/>
            <a:miter lim="800000"/>
            <a:headEnd/>
            <a:tailEnd/>
          </a:ln>
          <a:effectLst/>
        </p:spPr>
        <p:txBody>
          <a:bodyPr/>
          <a:lstStyle>
            <a:lvl1pPr>
              <a:defRPr smtClean="0"/>
            </a:lvl1pPr>
          </a:lstStyle>
          <a:p>
            <a:pPr algn="r">
              <a:defRPr/>
            </a:pPr>
            <a:endParaRPr lang="en-US" sz="1000" b="1" dirty="0">
              <a:solidFill>
                <a:schemeClr val="accent2">
                  <a:lumMod val="75000"/>
                </a:schemeClr>
              </a:solidFill>
              <a:latin typeface="+mn-lt"/>
            </a:endParaRPr>
          </a:p>
          <a:p>
            <a:pPr algn="r">
              <a:defRPr/>
            </a:pPr>
            <a:fld id="{D7D9DF00-AA16-4B64-848A-226D8AD4756F}" type="slidenum">
              <a:rPr lang="en-US" sz="1000" b="1">
                <a:solidFill>
                  <a:srgbClr val="005483"/>
                </a:solidFill>
                <a:latin typeface="Calibri" pitchFamily="34" charset="0"/>
              </a:rPr>
              <a:pPr algn="r">
                <a:defRPr/>
              </a:pPr>
              <a:t>‹#›</a:t>
            </a:fld>
            <a:endParaRPr lang="en-US" sz="1000" b="1" dirty="0">
              <a:solidFill>
                <a:srgbClr val="005483"/>
              </a:solidFill>
              <a:latin typeface="Calibri" pitchFamily="34" charset="0"/>
            </a:endParaRPr>
          </a:p>
        </p:txBody>
      </p:sp>
      <p:cxnSp>
        <p:nvCxnSpPr>
          <p:cNvPr id="4" name="Straight Connector 4"/>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8024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7" name="Straight Connector 7"/>
          <p:cNvCxnSpPr/>
          <p:nvPr userDrawn="1"/>
        </p:nvCxnSpPr>
        <p:spPr>
          <a:xfrm>
            <a:off x="508000" y="6400800"/>
            <a:ext cx="9042400" cy="0"/>
          </a:xfrm>
          <a:prstGeom prst="line">
            <a:avLst/>
          </a:prstGeom>
          <a:ln>
            <a:solidFill>
              <a:srgbClr val="005483"/>
            </a:solidFill>
          </a:ln>
        </p:spPr>
        <p:style>
          <a:lnRef idx="1">
            <a:schemeClr val="accent3"/>
          </a:lnRef>
          <a:fillRef idx="0">
            <a:schemeClr val="accent3"/>
          </a:fillRef>
          <a:effectRef idx="0">
            <a:schemeClr val="accent3"/>
          </a:effectRef>
          <a:fontRef idx="minor">
            <a:schemeClr val="tx1"/>
          </a:fontRef>
        </p:style>
      </p:cxnSp>
      <p:sp>
        <p:nvSpPr>
          <p:cNvPr id="2" name="Title 1"/>
          <p:cNvSpPr>
            <a:spLocks noGrp="1"/>
          </p:cNvSpPr>
          <p:nvPr>
            <p:ph type="title"/>
          </p:nvPr>
        </p:nvSpPr>
        <p:spPr>
          <a:xfrm>
            <a:off x="609601" y="273050"/>
            <a:ext cx="4011084" cy="1162050"/>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1400"/>
            </a:lvl1pPr>
            <a:lvl2pPr>
              <a:defRPr sz="1200"/>
            </a:lvl2pPr>
            <a:lvl3pPr>
              <a:defRPr sz="1200"/>
            </a:lvl3pPr>
            <a:lvl4pPr>
              <a:defRPr sz="1200"/>
            </a:lvl4pPr>
            <a:lvl5pPr>
              <a:buClr>
                <a:srgbClr val="005483"/>
              </a:buClr>
              <a:defRPr sz="12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372907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January 19</a:t>
            </a:r>
            <a:endParaRPr lang="en-US" dirty="0"/>
          </a:p>
        </p:txBody>
      </p:sp>
      <p:sp>
        <p:nvSpPr>
          <p:cNvPr id="4" name="Footer Placeholder 3"/>
          <p:cNvSpPr>
            <a:spLocks noGrp="1"/>
          </p:cNvSpPr>
          <p:nvPr>
            <p:ph type="ftr" sz="quarter" idx="11"/>
          </p:nvPr>
        </p:nvSpPr>
        <p:spPr/>
        <p:txBody>
          <a:bodyPr/>
          <a:lstStyle/>
          <a:p>
            <a:pPr>
              <a:defRPr/>
            </a:pPr>
            <a:r>
              <a:rPr lang="en-US"/>
              <a:t>Big Data Architecture &amp; Governance</a:t>
            </a:r>
            <a:endParaRPr lang="en-US" dirty="0"/>
          </a:p>
        </p:txBody>
      </p:sp>
    </p:spTree>
    <p:extLst>
      <p:ext uri="{BB962C8B-B14F-4D97-AF65-F5344CB8AC3E}">
        <p14:creationId xmlns:p14="http://schemas.microsoft.com/office/powerpoint/2010/main" val="320393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8000" y="152401"/>
            <a:ext cx="109728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09600" y="990600"/>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09600" y="6553200"/>
            <a:ext cx="2844800" cy="274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900" dirty="0"/>
            </a:lvl1pPr>
          </a:lstStyle>
          <a:p>
            <a:pPr>
              <a:defRPr/>
            </a:pPr>
            <a:r>
              <a:rPr lang="en-US"/>
              <a:t>January 19</a:t>
            </a:r>
          </a:p>
        </p:txBody>
      </p:sp>
      <p:sp>
        <p:nvSpPr>
          <p:cNvPr id="1029" name="Rectangle 5"/>
          <p:cNvSpPr>
            <a:spLocks noGrp="1" noChangeArrowheads="1"/>
          </p:cNvSpPr>
          <p:nvPr>
            <p:ph type="ftr" sz="quarter" idx="3"/>
          </p:nvPr>
        </p:nvSpPr>
        <p:spPr bwMode="auto">
          <a:xfrm>
            <a:off x="4191000" y="6553199"/>
            <a:ext cx="3860800" cy="2743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00" dirty="0"/>
            </a:lvl1pPr>
          </a:lstStyle>
          <a:p>
            <a:pPr>
              <a:defRPr/>
            </a:pPr>
            <a:r>
              <a:rPr lang="en-US"/>
              <a:t>Big Data Architecture &amp; Governance</a:t>
            </a:r>
          </a:p>
        </p:txBody>
      </p:sp>
      <p:pic>
        <p:nvPicPr>
          <p:cNvPr id="6" name="Picture 5">
            <a:extLst>
              <a:ext uri="{FF2B5EF4-FFF2-40B4-BE49-F238E27FC236}">
                <a16:creationId xmlns:a16="http://schemas.microsoft.com/office/drawing/2014/main" id="{C045C862-6649-4F0E-999C-B04AB4BCAC89}"/>
              </a:ext>
            </a:extLst>
          </p:cNvPr>
          <p:cNvPicPr>
            <a:picLocks noChangeAspect="1"/>
          </p:cNvPicPr>
          <p:nvPr userDrawn="1"/>
        </p:nvPicPr>
        <p:blipFill>
          <a:blip r:embed="rId13">
            <a:alphaModFix/>
          </a:blip>
          <a:stretch>
            <a:fillRect/>
          </a:stretch>
        </p:blipFill>
        <p:spPr>
          <a:xfrm rot="16200000">
            <a:off x="10993208" y="4944322"/>
            <a:ext cx="1969470" cy="333885"/>
          </a:xfrm>
          <a:prstGeom prst="rect">
            <a:avLst/>
          </a:prstGeom>
        </p:spPr>
      </p:pic>
    </p:spTree>
    <p:extLst>
      <p:ext uri="{BB962C8B-B14F-4D97-AF65-F5344CB8AC3E}">
        <p14:creationId xmlns:p14="http://schemas.microsoft.com/office/powerpoint/2010/main" val="586415857"/>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dt="0"/>
  <p:txStyles>
    <p:titleStyle>
      <a:lvl1pPr algn="l" rtl="0" eaLnBrk="0" fontAlgn="base" hangingPunct="0">
        <a:spcBef>
          <a:spcPct val="0"/>
        </a:spcBef>
        <a:spcAft>
          <a:spcPct val="0"/>
        </a:spcAft>
        <a:defRPr sz="2000">
          <a:solidFill>
            <a:srgbClr val="FF0000"/>
          </a:solidFill>
          <a:latin typeface="Britannic Bold" panose="020B0903060703020204" pitchFamily="34" charset="0"/>
          <a:ea typeface="+mj-ea"/>
          <a:cs typeface="+mj-cs"/>
        </a:defRPr>
      </a:lvl1pPr>
      <a:lvl2pPr algn="l" rtl="0" eaLnBrk="0" fontAlgn="base" hangingPunct="0">
        <a:spcBef>
          <a:spcPct val="0"/>
        </a:spcBef>
        <a:spcAft>
          <a:spcPct val="0"/>
        </a:spcAft>
        <a:defRPr sz="2000">
          <a:solidFill>
            <a:srgbClr val="005483"/>
          </a:solidFill>
          <a:latin typeface="Cambria" pitchFamily="18" charset="0"/>
        </a:defRPr>
      </a:lvl2pPr>
      <a:lvl3pPr algn="l" rtl="0" eaLnBrk="0" fontAlgn="base" hangingPunct="0">
        <a:spcBef>
          <a:spcPct val="0"/>
        </a:spcBef>
        <a:spcAft>
          <a:spcPct val="0"/>
        </a:spcAft>
        <a:defRPr sz="2000">
          <a:solidFill>
            <a:srgbClr val="005483"/>
          </a:solidFill>
          <a:latin typeface="Cambria" pitchFamily="18" charset="0"/>
        </a:defRPr>
      </a:lvl3pPr>
      <a:lvl4pPr algn="l" rtl="0" eaLnBrk="0" fontAlgn="base" hangingPunct="0">
        <a:spcBef>
          <a:spcPct val="0"/>
        </a:spcBef>
        <a:spcAft>
          <a:spcPct val="0"/>
        </a:spcAft>
        <a:defRPr sz="2000">
          <a:solidFill>
            <a:srgbClr val="005483"/>
          </a:solidFill>
          <a:latin typeface="Cambria" pitchFamily="18" charset="0"/>
        </a:defRPr>
      </a:lvl4pPr>
      <a:lvl5pPr algn="l" rtl="0" eaLnBrk="0" fontAlgn="base" hangingPunct="0">
        <a:spcBef>
          <a:spcPct val="0"/>
        </a:spcBef>
        <a:spcAft>
          <a:spcPct val="0"/>
        </a:spcAft>
        <a:defRPr sz="2000">
          <a:solidFill>
            <a:srgbClr val="005483"/>
          </a:solidFill>
          <a:latin typeface="Cambria" pitchFamily="18" charset="0"/>
        </a:defRPr>
      </a:lvl5pPr>
      <a:lvl6pPr marL="457200" algn="l" rtl="0" fontAlgn="base">
        <a:spcBef>
          <a:spcPct val="0"/>
        </a:spcBef>
        <a:spcAft>
          <a:spcPct val="0"/>
        </a:spcAft>
        <a:defRPr sz="2000">
          <a:solidFill>
            <a:schemeClr val="tx2"/>
          </a:solidFill>
          <a:latin typeface="Verdana" pitchFamily="34" charset="0"/>
        </a:defRPr>
      </a:lvl6pPr>
      <a:lvl7pPr marL="914400" algn="l" rtl="0" fontAlgn="base">
        <a:spcBef>
          <a:spcPct val="0"/>
        </a:spcBef>
        <a:spcAft>
          <a:spcPct val="0"/>
        </a:spcAft>
        <a:defRPr sz="2000">
          <a:solidFill>
            <a:schemeClr val="tx2"/>
          </a:solidFill>
          <a:latin typeface="Verdana" pitchFamily="34" charset="0"/>
        </a:defRPr>
      </a:lvl7pPr>
      <a:lvl8pPr marL="1371600" algn="l" rtl="0" fontAlgn="base">
        <a:spcBef>
          <a:spcPct val="0"/>
        </a:spcBef>
        <a:spcAft>
          <a:spcPct val="0"/>
        </a:spcAft>
        <a:defRPr sz="2000">
          <a:solidFill>
            <a:schemeClr val="tx2"/>
          </a:solidFill>
          <a:latin typeface="Verdana" pitchFamily="34" charset="0"/>
        </a:defRPr>
      </a:lvl8pPr>
      <a:lvl9pPr marL="1828800" algn="l" rtl="0" fontAlgn="base">
        <a:spcBef>
          <a:spcPct val="0"/>
        </a:spcBef>
        <a:spcAft>
          <a:spcPct val="0"/>
        </a:spcAft>
        <a:defRPr sz="20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rgbClr val="005483"/>
        </a:buClr>
        <a:buFont typeface="Wingdings" pitchFamily="2" charset="2"/>
        <a:buChar char="§"/>
        <a:defRPr sz="14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rgbClr val="005483"/>
        </a:buClr>
        <a:buChar char="–"/>
        <a:defRPr sz="1200">
          <a:solidFill>
            <a:schemeClr val="tx1"/>
          </a:solidFill>
          <a:latin typeface="Calibri" pitchFamily="34" charset="0"/>
        </a:defRPr>
      </a:lvl2pPr>
      <a:lvl3pPr marL="1143000" indent="-228600" algn="l" rtl="0" eaLnBrk="0" fontAlgn="base" hangingPunct="0">
        <a:spcBef>
          <a:spcPct val="20000"/>
        </a:spcBef>
        <a:spcAft>
          <a:spcPct val="0"/>
        </a:spcAft>
        <a:buClr>
          <a:srgbClr val="005483"/>
        </a:buClr>
        <a:buChar char="•"/>
        <a:defRPr sz="1200">
          <a:solidFill>
            <a:schemeClr val="tx1"/>
          </a:solidFill>
          <a:latin typeface="Calibri" pitchFamily="34" charset="0"/>
        </a:defRPr>
      </a:lvl3pPr>
      <a:lvl4pPr marL="1600200" indent="-228600" algn="l" rtl="0" eaLnBrk="0" fontAlgn="base" hangingPunct="0">
        <a:spcBef>
          <a:spcPct val="20000"/>
        </a:spcBef>
        <a:spcAft>
          <a:spcPct val="0"/>
        </a:spcAft>
        <a:buClr>
          <a:srgbClr val="005483"/>
        </a:buClr>
        <a:buChar char="–"/>
        <a:defRPr sz="1200">
          <a:solidFill>
            <a:schemeClr val="tx1"/>
          </a:solidFill>
          <a:latin typeface="Calibri" pitchFamily="34" charset="0"/>
        </a:defRPr>
      </a:lvl4pPr>
      <a:lvl5pPr marL="2057400" indent="-228600" algn="l" rtl="0" eaLnBrk="0" fontAlgn="base" hangingPunct="0">
        <a:spcBef>
          <a:spcPct val="20000"/>
        </a:spcBef>
        <a:spcAft>
          <a:spcPct val="0"/>
        </a:spcAft>
        <a:buClr>
          <a:srgbClr val="771F28"/>
        </a:buClr>
        <a:buChar char="»"/>
        <a:defRPr sz="1200">
          <a:solidFill>
            <a:schemeClr val="tx1"/>
          </a:solidFill>
          <a:latin typeface="Calibri" pitchFamily="34" charset="0"/>
        </a:defRPr>
      </a:lvl5pPr>
      <a:lvl6pPr marL="2514600" indent="-228600" algn="l" rtl="0" fontAlgn="base">
        <a:spcBef>
          <a:spcPct val="20000"/>
        </a:spcBef>
        <a:spcAft>
          <a:spcPct val="0"/>
        </a:spcAft>
        <a:buClr>
          <a:schemeClr val="bg2"/>
        </a:buClr>
        <a:buChar char="»"/>
        <a:defRPr sz="800">
          <a:solidFill>
            <a:schemeClr val="tx1"/>
          </a:solidFill>
          <a:latin typeface="+mn-lt"/>
        </a:defRPr>
      </a:lvl6pPr>
      <a:lvl7pPr marL="2971800" indent="-228600" algn="l" rtl="0" fontAlgn="base">
        <a:spcBef>
          <a:spcPct val="20000"/>
        </a:spcBef>
        <a:spcAft>
          <a:spcPct val="0"/>
        </a:spcAft>
        <a:buClr>
          <a:schemeClr val="bg2"/>
        </a:buClr>
        <a:buChar char="»"/>
        <a:defRPr sz="800">
          <a:solidFill>
            <a:schemeClr val="tx1"/>
          </a:solidFill>
          <a:latin typeface="+mn-lt"/>
        </a:defRPr>
      </a:lvl7pPr>
      <a:lvl8pPr marL="3429000" indent="-228600" algn="l" rtl="0" fontAlgn="base">
        <a:spcBef>
          <a:spcPct val="20000"/>
        </a:spcBef>
        <a:spcAft>
          <a:spcPct val="0"/>
        </a:spcAft>
        <a:buClr>
          <a:schemeClr val="bg2"/>
        </a:buClr>
        <a:buChar char="»"/>
        <a:defRPr sz="800">
          <a:solidFill>
            <a:schemeClr val="tx1"/>
          </a:solidFill>
          <a:latin typeface="+mn-lt"/>
        </a:defRPr>
      </a:lvl8pPr>
      <a:lvl9pPr marL="3886200" indent="-228600" algn="l" rtl="0" fontAlgn="base">
        <a:spcBef>
          <a:spcPct val="20000"/>
        </a:spcBef>
        <a:spcAft>
          <a:spcPct val="0"/>
        </a:spcAft>
        <a:buClr>
          <a:schemeClr val="bg2"/>
        </a:buClr>
        <a:buChar char="»"/>
        <a:defRPr sz="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4"/>
          <p:cNvSpPr>
            <a:spLocks noGrp="1"/>
          </p:cNvSpPr>
          <p:nvPr>
            <p:ph type="title"/>
          </p:nvPr>
        </p:nvSpPr>
        <p:spPr/>
        <p:txBody>
          <a:bodyPr/>
          <a:lstStyle/>
          <a:p>
            <a:r>
              <a:rPr lang="en-US" b="1" dirty="0"/>
              <a:t>Big Data Architecture and Governance</a:t>
            </a:r>
            <a:br>
              <a:rPr lang="en-US" sz="2400" dirty="0"/>
            </a:br>
            <a:br>
              <a:rPr lang="en-US" sz="2400" dirty="0"/>
            </a:br>
            <a:r>
              <a:rPr lang="en-US" sz="1800" dirty="0"/>
              <a:t> </a:t>
            </a:r>
            <a:br>
              <a:rPr lang="en-US" sz="1800" dirty="0"/>
            </a:br>
            <a:r>
              <a:rPr lang="en-US" sz="1800" dirty="0"/>
              <a:t>Individual Project – MetLife</a:t>
            </a:r>
            <a:br>
              <a:rPr lang="en-US" sz="1800" dirty="0"/>
            </a:br>
            <a:r>
              <a:rPr lang="en-US" sz="1800" dirty="0"/>
              <a:t> </a:t>
            </a:r>
          </a:p>
        </p:txBody>
      </p:sp>
      <p:sp>
        <p:nvSpPr>
          <p:cNvPr id="7" name="Text Placeholder 6">
            <a:extLst>
              <a:ext uri="{FF2B5EF4-FFF2-40B4-BE49-F238E27FC236}">
                <a16:creationId xmlns:a16="http://schemas.microsoft.com/office/drawing/2014/main" id="{67EB1B95-50C0-4E0B-80C6-CD707E2EE4E4}"/>
              </a:ext>
            </a:extLst>
          </p:cNvPr>
          <p:cNvSpPr>
            <a:spLocks noGrp="1"/>
          </p:cNvSpPr>
          <p:nvPr>
            <p:ph type="body" sz="half" idx="2"/>
          </p:nvPr>
        </p:nvSpPr>
        <p:spPr/>
        <p:txBody>
          <a:bodyPr/>
          <a:lstStyle/>
          <a:p>
            <a:r>
              <a:rPr lang="en-US" dirty="0"/>
              <a:t>Supriya Murty</a:t>
            </a:r>
          </a:p>
          <a:p>
            <a:r>
              <a:rPr lang="en-US" dirty="0"/>
              <a:t>NUID- 001431577</a:t>
            </a:r>
          </a:p>
        </p:txBody>
      </p:sp>
    </p:spTree>
    <p:extLst>
      <p:ext uri="{BB962C8B-B14F-4D97-AF65-F5344CB8AC3E}">
        <p14:creationId xmlns:p14="http://schemas.microsoft.com/office/powerpoint/2010/main" val="1557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03D-D100-4320-93A3-F69E15FEB955}"/>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21468245-ADEF-41C7-800F-9CDB0A99E2CE}"/>
              </a:ext>
            </a:extLst>
          </p:cNvPr>
          <p:cNvSpPr>
            <a:spLocks noGrp="1"/>
          </p:cNvSpPr>
          <p:nvPr>
            <p:ph idx="1"/>
          </p:nvPr>
        </p:nvSpPr>
        <p:spPr/>
        <p:txBody>
          <a:bodyPr/>
          <a:lstStyle/>
          <a:p>
            <a:r>
              <a:rPr lang="en-US" dirty="0"/>
              <a:t>Whether improving customer service, supporting cross-sell and upsell, enhancing business efficiency or reducing risk, MongoDB and Hadoop provide the foundation to operationalize big data.</a:t>
            </a:r>
          </a:p>
          <a:p>
            <a:endParaRPr lang="en-US" dirty="0"/>
          </a:p>
          <a:p>
            <a:endParaRPr lang="en-US" dirty="0"/>
          </a:p>
        </p:txBody>
      </p:sp>
      <p:sp>
        <p:nvSpPr>
          <p:cNvPr id="4" name="Rectangle 3">
            <a:extLst>
              <a:ext uri="{FF2B5EF4-FFF2-40B4-BE49-F238E27FC236}">
                <a16:creationId xmlns:a16="http://schemas.microsoft.com/office/drawing/2014/main" id="{ACD9539A-C3C1-4158-9FAA-6067939F8A64}"/>
              </a:ext>
            </a:extLst>
          </p:cNvPr>
          <p:cNvSpPr/>
          <p:nvPr/>
        </p:nvSpPr>
        <p:spPr>
          <a:xfrm>
            <a:off x="1219200" y="1981200"/>
            <a:ext cx="14478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p>
        </p:txBody>
      </p:sp>
      <p:cxnSp>
        <p:nvCxnSpPr>
          <p:cNvPr id="6" name="Straight Arrow Connector 5">
            <a:extLst>
              <a:ext uri="{FF2B5EF4-FFF2-40B4-BE49-F238E27FC236}">
                <a16:creationId xmlns:a16="http://schemas.microsoft.com/office/drawing/2014/main" id="{ABC9DFE5-7687-4464-90C3-EB21335F1D69}"/>
              </a:ext>
            </a:extLst>
          </p:cNvPr>
          <p:cNvCxnSpPr>
            <a:cxnSpLocks/>
            <a:stCxn id="4" idx="3"/>
          </p:cNvCxnSpPr>
          <p:nvPr/>
        </p:nvCxnSpPr>
        <p:spPr>
          <a:xfrm>
            <a:off x="2667000" y="36576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80E3D36-B7C8-4AC8-BF4F-870741E90E5B}"/>
              </a:ext>
            </a:extLst>
          </p:cNvPr>
          <p:cNvSpPr/>
          <p:nvPr/>
        </p:nvSpPr>
        <p:spPr>
          <a:xfrm>
            <a:off x="3429000" y="1981200"/>
            <a:ext cx="1295400"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 queue</a:t>
            </a:r>
          </a:p>
        </p:txBody>
      </p:sp>
      <p:cxnSp>
        <p:nvCxnSpPr>
          <p:cNvPr id="11" name="Straight Connector 10">
            <a:extLst>
              <a:ext uri="{FF2B5EF4-FFF2-40B4-BE49-F238E27FC236}">
                <a16:creationId xmlns:a16="http://schemas.microsoft.com/office/drawing/2014/main" id="{9556B99A-4DC7-4B4B-87B0-33A2D8628FCA}"/>
              </a:ext>
            </a:extLst>
          </p:cNvPr>
          <p:cNvCxnSpPr>
            <a:cxnSpLocks/>
            <a:stCxn id="7" idx="3"/>
          </p:cNvCxnSpPr>
          <p:nvPr/>
        </p:nvCxnSpPr>
        <p:spPr>
          <a:xfrm>
            <a:off x="4724400" y="36957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1B735-AC07-4ACB-BCDE-E77907FF07D6}"/>
              </a:ext>
            </a:extLst>
          </p:cNvPr>
          <p:cNvCxnSpPr/>
          <p:nvPr/>
        </p:nvCxnSpPr>
        <p:spPr>
          <a:xfrm flipV="1">
            <a:off x="5334000" y="2286000"/>
            <a:ext cx="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D5DB1B-8F31-411A-8AD1-39057E5F9C6E}"/>
              </a:ext>
            </a:extLst>
          </p:cNvPr>
          <p:cNvCxnSpPr/>
          <p:nvPr/>
        </p:nvCxnSpPr>
        <p:spPr>
          <a:xfrm>
            <a:off x="5334000" y="36576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0CC57BC-239B-48BD-B447-EC53C9CAFB18}"/>
              </a:ext>
            </a:extLst>
          </p:cNvPr>
          <p:cNvCxnSpPr/>
          <p:nvPr/>
        </p:nvCxnSpPr>
        <p:spPr>
          <a:xfrm>
            <a:off x="5334000" y="2286000"/>
            <a:ext cx="106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D275DA-F33A-4B59-A53E-E105E38BC518}"/>
              </a:ext>
            </a:extLst>
          </p:cNvPr>
          <p:cNvCxnSpPr/>
          <p:nvPr/>
        </p:nvCxnSpPr>
        <p:spPr>
          <a:xfrm>
            <a:off x="5334000" y="4953000"/>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48891FF8-BC67-40B2-A82C-428696661826}"/>
              </a:ext>
            </a:extLst>
          </p:cNvPr>
          <p:cNvSpPr/>
          <p:nvPr/>
        </p:nvSpPr>
        <p:spPr>
          <a:xfrm>
            <a:off x="4953000" y="1828800"/>
            <a:ext cx="5181600" cy="396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85D711B-7257-4B5B-BA1A-FB5B93F23B0D}"/>
              </a:ext>
            </a:extLst>
          </p:cNvPr>
          <p:cNvSpPr txBox="1"/>
          <p:nvPr/>
        </p:nvSpPr>
        <p:spPr>
          <a:xfrm>
            <a:off x="6553201" y="1828800"/>
            <a:ext cx="1752599" cy="369332"/>
          </a:xfrm>
          <a:prstGeom prst="rect">
            <a:avLst/>
          </a:prstGeom>
          <a:noFill/>
        </p:spPr>
        <p:txBody>
          <a:bodyPr wrap="square" rtlCol="0">
            <a:spAutoFit/>
          </a:bodyPr>
          <a:lstStyle/>
          <a:p>
            <a:r>
              <a:rPr lang="en-US" dirty="0"/>
              <a:t>Data Ingestion </a:t>
            </a:r>
          </a:p>
        </p:txBody>
      </p:sp>
      <p:sp>
        <p:nvSpPr>
          <p:cNvPr id="24" name="TextBox 23">
            <a:extLst>
              <a:ext uri="{FF2B5EF4-FFF2-40B4-BE49-F238E27FC236}">
                <a16:creationId xmlns:a16="http://schemas.microsoft.com/office/drawing/2014/main" id="{21BC4D50-214D-4CF6-AE58-EB9D4A54647E}"/>
              </a:ext>
            </a:extLst>
          </p:cNvPr>
          <p:cNvSpPr txBox="1"/>
          <p:nvPr/>
        </p:nvSpPr>
        <p:spPr>
          <a:xfrm>
            <a:off x="5391706" y="4566486"/>
            <a:ext cx="1424127" cy="369332"/>
          </a:xfrm>
          <a:prstGeom prst="rect">
            <a:avLst/>
          </a:prstGeom>
          <a:noFill/>
        </p:spPr>
        <p:txBody>
          <a:bodyPr wrap="square" rtlCol="0">
            <a:spAutoFit/>
          </a:bodyPr>
          <a:lstStyle/>
          <a:p>
            <a:r>
              <a:rPr lang="en-US" dirty="0"/>
              <a:t>Raw data</a:t>
            </a:r>
          </a:p>
        </p:txBody>
      </p:sp>
      <p:sp>
        <p:nvSpPr>
          <p:cNvPr id="27" name="TextBox 26">
            <a:extLst>
              <a:ext uri="{FF2B5EF4-FFF2-40B4-BE49-F238E27FC236}">
                <a16:creationId xmlns:a16="http://schemas.microsoft.com/office/drawing/2014/main" id="{D293E5D4-F3BB-47BF-BCA1-267C798DCD50}"/>
              </a:ext>
            </a:extLst>
          </p:cNvPr>
          <p:cNvSpPr txBox="1"/>
          <p:nvPr/>
        </p:nvSpPr>
        <p:spPr>
          <a:xfrm>
            <a:off x="5282336" y="2335768"/>
            <a:ext cx="1424127" cy="646331"/>
          </a:xfrm>
          <a:prstGeom prst="rect">
            <a:avLst/>
          </a:prstGeom>
          <a:noFill/>
        </p:spPr>
        <p:txBody>
          <a:bodyPr wrap="square" rtlCol="0">
            <a:spAutoFit/>
          </a:bodyPr>
          <a:lstStyle/>
          <a:p>
            <a:r>
              <a:rPr lang="en-US" dirty="0"/>
              <a:t>Processed data</a:t>
            </a:r>
          </a:p>
        </p:txBody>
      </p:sp>
      <p:sp>
        <p:nvSpPr>
          <p:cNvPr id="28" name="Rectangle 27">
            <a:extLst>
              <a:ext uri="{FF2B5EF4-FFF2-40B4-BE49-F238E27FC236}">
                <a16:creationId xmlns:a16="http://schemas.microsoft.com/office/drawing/2014/main" id="{FD301F81-F8C2-4D37-B06C-81F2CB227755}"/>
              </a:ext>
            </a:extLst>
          </p:cNvPr>
          <p:cNvSpPr/>
          <p:nvPr/>
        </p:nvSpPr>
        <p:spPr>
          <a:xfrm>
            <a:off x="5867400" y="2910681"/>
            <a:ext cx="4038596"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03E46ADE-46DA-4162-9A55-15851EC7952F}"/>
              </a:ext>
            </a:extLst>
          </p:cNvPr>
          <p:cNvSpPr/>
          <p:nvPr/>
        </p:nvSpPr>
        <p:spPr>
          <a:xfrm>
            <a:off x="5933614" y="3132936"/>
            <a:ext cx="685800" cy="922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Extraction&amp; staging</a:t>
            </a:r>
          </a:p>
        </p:txBody>
      </p:sp>
      <p:cxnSp>
        <p:nvCxnSpPr>
          <p:cNvPr id="31" name="Straight Arrow Connector 30">
            <a:extLst>
              <a:ext uri="{FF2B5EF4-FFF2-40B4-BE49-F238E27FC236}">
                <a16:creationId xmlns:a16="http://schemas.microsoft.com/office/drawing/2014/main" id="{8296D366-05D8-4996-A6E3-B3BE6D061A47}"/>
              </a:ext>
            </a:extLst>
          </p:cNvPr>
          <p:cNvCxnSpPr/>
          <p:nvPr/>
        </p:nvCxnSpPr>
        <p:spPr>
          <a:xfrm>
            <a:off x="6629400" y="3429000"/>
            <a:ext cx="45720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Oval 31">
            <a:extLst>
              <a:ext uri="{FF2B5EF4-FFF2-40B4-BE49-F238E27FC236}">
                <a16:creationId xmlns:a16="http://schemas.microsoft.com/office/drawing/2014/main" id="{8403D752-8914-424F-A654-266801086113}"/>
              </a:ext>
            </a:extLst>
          </p:cNvPr>
          <p:cNvSpPr/>
          <p:nvPr/>
        </p:nvSpPr>
        <p:spPr>
          <a:xfrm>
            <a:off x="7086599" y="3179356"/>
            <a:ext cx="533399" cy="8758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cleansing</a:t>
            </a:r>
          </a:p>
        </p:txBody>
      </p:sp>
      <p:cxnSp>
        <p:nvCxnSpPr>
          <p:cNvPr id="33" name="Straight Arrow Connector 32">
            <a:extLst>
              <a:ext uri="{FF2B5EF4-FFF2-40B4-BE49-F238E27FC236}">
                <a16:creationId xmlns:a16="http://schemas.microsoft.com/office/drawing/2014/main" id="{473EE223-9CD8-47ED-B0BA-1D6FD012DCD4}"/>
              </a:ext>
            </a:extLst>
          </p:cNvPr>
          <p:cNvCxnSpPr/>
          <p:nvPr/>
        </p:nvCxnSpPr>
        <p:spPr>
          <a:xfrm>
            <a:off x="7619998" y="3429000"/>
            <a:ext cx="45720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6" name="Oval 35">
            <a:extLst>
              <a:ext uri="{FF2B5EF4-FFF2-40B4-BE49-F238E27FC236}">
                <a16:creationId xmlns:a16="http://schemas.microsoft.com/office/drawing/2014/main" id="{84F0C7F4-C6EA-4625-B97B-91F4FA8522C0}"/>
              </a:ext>
            </a:extLst>
          </p:cNvPr>
          <p:cNvSpPr/>
          <p:nvPr/>
        </p:nvSpPr>
        <p:spPr>
          <a:xfrm>
            <a:off x="8000998" y="3132616"/>
            <a:ext cx="685800" cy="9223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Normalization &amp; storage</a:t>
            </a:r>
          </a:p>
        </p:txBody>
      </p:sp>
      <p:cxnSp>
        <p:nvCxnSpPr>
          <p:cNvPr id="37" name="Straight Arrow Connector 36">
            <a:extLst>
              <a:ext uri="{FF2B5EF4-FFF2-40B4-BE49-F238E27FC236}">
                <a16:creationId xmlns:a16="http://schemas.microsoft.com/office/drawing/2014/main" id="{00568A8B-0245-4682-97AE-2AB01E3E1942}"/>
              </a:ext>
            </a:extLst>
          </p:cNvPr>
          <p:cNvCxnSpPr/>
          <p:nvPr/>
        </p:nvCxnSpPr>
        <p:spPr>
          <a:xfrm>
            <a:off x="8686798" y="3429000"/>
            <a:ext cx="457200"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8" name="Oval 37">
            <a:extLst>
              <a:ext uri="{FF2B5EF4-FFF2-40B4-BE49-F238E27FC236}">
                <a16:creationId xmlns:a16="http://schemas.microsoft.com/office/drawing/2014/main" id="{8F06F0A4-8581-4B4B-BCBC-500D942EEFFE}"/>
              </a:ext>
            </a:extLst>
          </p:cNvPr>
          <p:cNvSpPr/>
          <p:nvPr/>
        </p:nvSpPr>
        <p:spPr>
          <a:xfrm>
            <a:off x="9143998" y="3097227"/>
            <a:ext cx="685800" cy="1108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Transformation and </a:t>
            </a:r>
            <a:r>
              <a:rPr lang="en-US" sz="900" dirty="0" err="1"/>
              <a:t>performnace</a:t>
            </a:r>
            <a:endParaRPr lang="en-US" sz="900" dirty="0"/>
          </a:p>
        </p:txBody>
      </p:sp>
      <p:sp>
        <p:nvSpPr>
          <p:cNvPr id="39" name="TextBox 38">
            <a:extLst>
              <a:ext uri="{FF2B5EF4-FFF2-40B4-BE49-F238E27FC236}">
                <a16:creationId xmlns:a16="http://schemas.microsoft.com/office/drawing/2014/main" id="{5B0E98D7-743E-49BC-A620-0041E6436F73}"/>
              </a:ext>
            </a:extLst>
          </p:cNvPr>
          <p:cNvSpPr txBox="1"/>
          <p:nvPr/>
        </p:nvSpPr>
        <p:spPr>
          <a:xfrm>
            <a:off x="6684400" y="2531785"/>
            <a:ext cx="2992997" cy="369332"/>
          </a:xfrm>
          <a:prstGeom prst="rect">
            <a:avLst/>
          </a:prstGeom>
          <a:noFill/>
        </p:spPr>
        <p:txBody>
          <a:bodyPr wrap="square" rtlCol="0">
            <a:spAutoFit/>
          </a:bodyPr>
          <a:lstStyle/>
          <a:p>
            <a:r>
              <a:rPr lang="en-US" dirty="0"/>
              <a:t>Batch processing &amp; views</a:t>
            </a:r>
          </a:p>
        </p:txBody>
      </p:sp>
      <p:sp>
        <p:nvSpPr>
          <p:cNvPr id="40" name="Rectangle 39">
            <a:extLst>
              <a:ext uri="{FF2B5EF4-FFF2-40B4-BE49-F238E27FC236}">
                <a16:creationId xmlns:a16="http://schemas.microsoft.com/office/drawing/2014/main" id="{8CD8A690-243F-4D51-9D7F-92E7693CCD11}"/>
              </a:ext>
            </a:extLst>
          </p:cNvPr>
          <p:cNvSpPr/>
          <p:nvPr/>
        </p:nvSpPr>
        <p:spPr>
          <a:xfrm>
            <a:off x="6477000" y="4751152"/>
            <a:ext cx="2057364" cy="45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HADOOP HDFS</a:t>
            </a:r>
          </a:p>
        </p:txBody>
      </p:sp>
      <p:sp>
        <p:nvSpPr>
          <p:cNvPr id="41" name="Rectangle 40">
            <a:extLst>
              <a:ext uri="{FF2B5EF4-FFF2-40B4-BE49-F238E27FC236}">
                <a16:creationId xmlns:a16="http://schemas.microsoft.com/office/drawing/2014/main" id="{C850B7CF-11B4-4252-9736-C0E3C9D0E75E}"/>
              </a:ext>
            </a:extLst>
          </p:cNvPr>
          <p:cNvSpPr/>
          <p:nvPr/>
        </p:nvSpPr>
        <p:spPr>
          <a:xfrm>
            <a:off x="6419295" y="2184610"/>
            <a:ext cx="1353100" cy="279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Mongodb</a:t>
            </a:r>
            <a:endParaRPr lang="en-US" dirty="0">
              <a:solidFill>
                <a:schemeClr val="tx1"/>
              </a:solidFill>
            </a:endParaRPr>
          </a:p>
        </p:txBody>
      </p:sp>
      <p:cxnSp>
        <p:nvCxnSpPr>
          <p:cNvPr id="44" name="Straight Arrow Connector 43">
            <a:extLst>
              <a:ext uri="{FF2B5EF4-FFF2-40B4-BE49-F238E27FC236}">
                <a16:creationId xmlns:a16="http://schemas.microsoft.com/office/drawing/2014/main" id="{A9141335-AF82-4F6E-859E-8CAAA1BAE6C6}"/>
              </a:ext>
            </a:extLst>
          </p:cNvPr>
          <p:cNvCxnSpPr/>
          <p:nvPr/>
        </p:nvCxnSpPr>
        <p:spPr>
          <a:xfrm>
            <a:off x="10134600" y="3431219"/>
            <a:ext cx="533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3FCCD6F-877C-4387-A540-7A6108627EBF}"/>
              </a:ext>
            </a:extLst>
          </p:cNvPr>
          <p:cNvSpPr/>
          <p:nvPr/>
        </p:nvSpPr>
        <p:spPr>
          <a:xfrm>
            <a:off x="10591800" y="1828800"/>
            <a:ext cx="1219162"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Distributed processing framework like “SPARK”</a:t>
            </a:r>
          </a:p>
        </p:txBody>
      </p:sp>
      <p:cxnSp>
        <p:nvCxnSpPr>
          <p:cNvPr id="47" name="Straight Connector 46">
            <a:extLst>
              <a:ext uri="{FF2B5EF4-FFF2-40B4-BE49-F238E27FC236}">
                <a16:creationId xmlns:a16="http://schemas.microsoft.com/office/drawing/2014/main" id="{87BB864C-0116-49D7-B551-F6BC0DC62580}"/>
              </a:ext>
            </a:extLst>
          </p:cNvPr>
          <p:cNvCxnSpPr>
            <a:cxnSpLocks/>
          </p:cNvCxnSpPr>
          <p:nvPr/>
        </p:nvCxnSpPr>
        <p:spPr>
          <a:xfrm flipH="1" flipV="1">
            <a:off x="10373182" y="2198132"/>
            <a:ext cx="14058" cy="122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CC2EB6B-6B1D-44C0-8763-2971AA59EEEB}"/>
              </a:ext>
            </a:extLst>
          </p:cNvPr>
          <p:cNvCxnSpPr>
            <a:cxnSpLocks/>
          </p:cNvCxnSpPr>
          <p:nvPr/>
        </p:nvCxnSpPr>
        <p:spPr>
          <a:xfrm flipV="1">
            <a:off x="10380210" y="3426781"/>
            <a:ext cx="0" cy="1369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30408-BAEC-4234-8A95-69B052780DC3}"/>
              </a:ext>
            </a:extLst>
          </p:cNvPr>
          <p:cNvCxnSpPr>
            <a:cxnSpLocks/>
          </p:cNvCxnSpPr>
          <p:nvPr/>
        </p:nvCxnSpPr>
        <p:spPr>
          <a:xfrm flipH="1">
            <a:off x="8534364" y="4795793"/>
            <a:ext cx="1859906" cy="236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41B1E31-D898-4552-BA1D-AEE5896D104B}"/>
              </a:ext>
            </a:extLst>
          </p:cNvPr>
          <p:cNvCxnSpPr>
            <a:cxnSpLocks/>
          </p:cNvCxnSpPr>
          <p:nvPr/>
        </p:nvCxnSpPr>
        <p:spPr>
          <a:xfrm flipH="1">
            <a:off x="7803465" y="2198132"/>
            <a:ext cx="2580261" cy="95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773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42BD-0177-4D1A-88A0-DD3A4C964546}"/>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70D6639F-084D-4AAA-AC1D-2537C86B9BB9}"/>
              </a:ext>
            </a:extLst>
          </p:cNvPr>
          <p:cNvSpPr>
            <a:spLocks noGrp="1"/>
          </p:cNvSpPr>
          <p:nvPr>
            <p:ph idx="1"/>
          </p:nvPr>
        </p:nvSpPr>
        <p:spPr/>
        <p:txBody>
          <a:bodyPr/>
          <a:lstStyle/>
          <a:p>
            <a:r>
              <a:rPr lang="en-US" dirty="0"/>
              <a:t>Data from the various data sources are ingested to a pub/sub message queue, which routes all raw data into HDFS. Processed events that drive real-time actions, are routed to MongoDB for immediate consumption by operational applications.</a:t>
            </a:r>
          </a:p>
          <a:p>
            <a:r>
              <a:rPr lang="en-US" dirty="0"/>
              <a:t>Distributed processing frameworks such as Spark then materialize batch views from the raw data stored in the Hadoop data lake.</a:t>
            </a:r>
          </a:p>
          <a:p>
            <a:r>
              <a:rPr lang="en-US" dirty="0"/>
              <a:t>MongoDB exposes these models to the operational processes, serving queries and updates against them with real-time responsiveness.</a:t>
            </a:r>
          </a:p>
          <a:p>
            <a:r>
              <a:rPr lang="en-US" dirty="0"/>
              <a:t>The distributed processing frameworks can re-compute analytics models, against data stored in either HDFS or MongoDB, continuously flowing updates from the operational database to analytics views.</a:t>
            </a:r>
          </a:p>
          <a:p>
            <a:r>
              <a:rPr lang="en-US" dirty="0"/>
              <a:t> The analytic views can be achieved through interactive dashboards, web reports, Ad-hoc reports and analytics.</a:t>
            </a:r>
          </a:p>
          <a:p>
            <a:r>
              <a:rPr lang="en-US" dirty="0"/>
              <a:t>The interface keeps a record of all the past interactions each customer may have had with MetLife across all its omni-channel touch points, such as the call center , in-person interactions with agents, as well as claims and policy updates. </a:t>
            </a:r>
          </a:p>
          <a:p>
            <a:r>
              <a:rPr lang="en-US" dirty="0"/>
              <a:t>Since the software platform provides a complete timeline of customers’ transactions – claims, records, status, etc., it also enables MetLife’s agents to quickly retrieve and cross-sell solutions which is the aim behind the project.</a:t>
            </a:r>
          </a:p>
          <a:p>
            <a:pPr marL="0" indent="0">
              <a:buNone/>
            </a:pPr>
            <a:endParaRPr lang="en-US" dirty="0"/>
          </a:p>
        </p:txBody>
      </p:sp>
    </p:spTree>
    <p:extLst>
      <p:ext uri="{BB962C8B-B14F-4D97-AF65-F5344CB8AC3E}">
        <p14:creationId xmlns:p14="http://schemas.microsoft.com/office/powerpoint/2010/main" val="3276576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D51E-36BE-4D7C-B3EF-FD018AEE123F}"/>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BE70987B-DC5D-4B42-BA98-26385F3D7A33}"/>
              </a:ext>
            </a:extLst>
          </p:cNvPr>
          <p:cNvSpPr>
            <a:spLocks noGrp="1"/>
          </p:cNvSpPr>
          <p:nvPr>
            <p:ph idx="1"/>
          </p:nvPr>
        </p:nvSpPr>
        <p:spPr/>
        <p:txBody>
          <a:bodyPr/>
          <a:lstStyle/>
          <a:p>
            <a:r>
              <a:rPr lang="en-US" sz="2000" b="1" dirty="0">
                <a:solidFill>
                  <a:srgbClr val="FF0000"/>
                </a:solidFill>
              </a:rPr>
              <a:t>Database-MongoDB</a:t>
            </a:r>
          </a:p>
          <a:p>
            <a:pPr marL="0" indent="0">
              <a:buNone/>
            </a:pPr>
            <a:r>
              <a:rPr lang="en-US" sz="2000" dirty="0"/>
              <a:t>The consolidated view brings together data from more than 70 legacy systems and merges it into a single record. It runs across six servers in two data centers and presently stores about 24 terabytes of data. That includes MetLife’s entire U.S. customer base (some 45 million agreements in total), although the goal is to expand it to international customers and multiple languages, as well, and maybe even create a customer-facing version. </a:t>
            </a:r>
          </a:p>
          <a:p>
            <a:pPr marL="0" indent="0">
              <a:buNone/>
            </a:pPr>
            <a:endParaRPr lang="en-US" sz="2000" dirty="0"/>
          </a:p>
          <a:p>
            <a:pPr marL="0" indent="0">
              <a:buNone/>
            </a:pPr>
            <a:r>
              <a:rPr lang="en-US" sz="2000" dirty="0"/>
              <a:t> </a:t>
            </a:r>
            <a:r>
              <a:rPr lang="en-US" sz="2000" b="1" dirty="0">
                <a:solidFill>
                  <a:srgbClr val="FF0000"/>
                </a:solidFill>
              </a:rPr>
              <a:t>Why MongoDB?</a:t>
            </a:r>
          </a:p>
          <a:p>
            <a:pPr marL="0" indent="0">
              <a:buNone/>
            </a:pPr>
            <a:r>
              <a:rPr lang="en-US" sz="2000" dirty="0"/>
              <a:t>Everything we know about a customer and everything we know about a policy can be  stored into a single JSON [Java Script Object Notation] document ."Any other database wouldn't allow to view customers as a single record without caring about structure at all. With Mongo, we can bring a group policy and an individual policy together without any [data] normalization, and we use a Web services layer and the application to render the best view of that data." </a:t>
            </a:r>
            <a:endParaRPr lang="en-US" sz="2000" b="1" dirty="0">
              <a:solidFill>
                <a:srgbClr val="FF0000"/>
              </a:solidFill>
            </a:endParaRPr>
          </a:p>
        </p:txBody>
      </p:sp>
    </p:spTree>
    <p:extLst>
      <p:ext uri="{BB962C8B-B14F-4D97-AF65-F5344CB8AC3E}">
        <p14:creationId xmlns:p14="http://schemas.microsoft.com/office/powerpoint/2010/main" val="172142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6DD5-EB99-493D-857C-ECA1DA06784F}"/>
              </a:ext>
            </a:extLst>
          </p:cNvPr>
          <p:cNvSpPr>
            <a:spLocks noGrp="1"/>
          </p:cNvSpPr>
          <p:nvPr>
            <p:ph type="title"/>
          </p:nvPr>
        </p:nvSpPr>
        <p:spPr/>
        <p:txBody>
          <a:bodyPr/>
          <a:lstStyle/>
          <a:p>
            <a:r>
              <a:rPr lang="en-US" dirty="0" err="1"/>
              <a:t>DataBase</a:t>
            </a:r>
            <a:endParaRPr lang="en-US" dirty="0"/>
          </a:p>
        </p:txBody>
      </p:sp>
      <p:sp>
        <p:nvSpPr>
          <p:cNvPr id="3" name="Content Placeholder 2">
            <a:extLst>
              <a:ext uri="{FF2B5EF4-FFF2-40B4-BE49-F238E27FC236}">
                <a16:creationId xmlns:a16="http://schemas.microsoft.com/office/drawing/2014/main" id="{55656F7E-17A8-4923-94C3-D197113572CD}"/>
              </a:ext>
            </a:extLst>
          </p:cNvPr>
          <p:cNvSpPr>
            <a:spLocks noGrp="1"/>
          </p:cNvSpPr>
          <p:nvPr>
            <p:ph idx="1"/>
          </p:nvPr>
        </p:nvSpPr>
        <p:spPr/>
        <p:txBody>
          <a:bodyPr/>
          <a:lstStyle/>
          <a:p>
            <a:r>
              <a:rPr lang="en-US" dirty="0"/>
              <a:t>MongoDB Architecture that can be build to achieve consolidated view:</a:t>
            </a:r>
          </a:p>
          <a:p>
            <a:endParaRPr lang="en-US" dirty="0"/>
          </a:p>
        </p:txBody>
      </p:sp>
      <p:pic>
        <p:nvPicPr>
          <p:cNvPr id="4" name="Picture 3">
            <a:extLst>
              <a:ext uri="{FF2B5EF4-FFF2-40B4-BE49-F238E27FC236}">
                <a16:creationId xmlns:a16="http://schemas.microsoft.com/office/drawing/2014/main" id="{9074A6F0-F2EE-42EE-BB3A-660FA73C72F6}"/>
              </a:ext>
            </a:extLst>
          </p:cNvPr>
          <p:cNvPicPr>
            <a:picLocks noChangeAspect="1"/>
          </p:cNvPicPr>
          <p:nvPr/>
        </p:nvPicPr>
        <p:blipFill rotWithShape="1">
          <a:blip r:embed="rId2"/>
          <a:srcRect l="12500" t="16667" r="12500" b="10918"/>
          <a:stretch/>
        </p:blipFill>
        <p:spPr>
          <a:xfrm>
            <a:off x="990600" y="1447801"/>
            <a:ext cx="9601201" cy="4678362"/>
          </a:xfrm>
          <a:prstGeom prst="rect">
            <a:avLst/>
          </a:prstGeom>
        </p:spPr>
      </p:pic>
    </p:spTree>
    <p:extLst>
      <p:ext uri="{BB962C8B-B14F-4D97-AF65-F5344CB8AC3E}">
        <p14:creationId xmlns:p14="http://schemas.microsoft.com/office/powerpoint/2010/main" val="1968225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776B9-8E2A-4856-8DEA-F13ED4B952FF}"/>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263982FC-A14D-45BF-BD83-D6869C27E2AD}"/>
              </a:ext>
            </a:extLst>
          </p:cNvPr>
          <p:cNvSpPr>
            <a:spLocks noGrp="1"/>
          </p:cNvSpPr>
          <p:nvPr>
            <p:ph idx="1"/>
          </p:nvPr>
        </p:nvSpPr>
        <p:spPr/>
        <p:txBody>
          <a:bodyPr/>
          <a:lstStyle/>
          <a:p>
            <a:r>
              <a:rPr lang="en-US" sz="2400" dirty="0"/>
              <a:t>MongoDB helps because:</a:t>
            </a:r>
          </a:p>
          <a:p>
            <a:pPr>
              <a:buFont typeface="+mj-lt"/>
              <a:buAutoNum type="arabicPeriod"/>
            </a:pPr>
            <a:r>
              <a:rPr lang="en-US" sz="2400" dirty="0"/>
              <a:t>Dynamic schema: can handle vastly different data together and keep improving and fixing issues over time easily.</a:t>
            </a:r>
          </a:p>
          <a:p>
            <a:pPr>
              <a:buFont typeface="+mj-lt"/>
              <a:buAutoNum type="arabicPeriod"/>
            </a:pPr>
            <a:r>
              <a:rPr lang="en-US" sz="2400" dirty="0"/>
              <a:t>High scale/performance- directly impacts customer experience or CSR MTTR SO every seconds count</a:t>
            </a:r>
          </a:p>
          <a:p>
            <a:pPr>
              <a:buFont typeface="+mj-lt"/>
              <a:buAutoNum type="arabicPeriod"/>
            </a:pPr>
            <a:r>
              <a:rPr lang="en-US" sz="2400" dirty="0"/>
              <a:t>Auto- </a:t>
            </a:r>
            <a:r>
              <a:rPr lang="en-US" sz="2400" dirty="0" err="1"/>
              <a:t>sharding</a:t>
            </a:r>
            <a:r>
              <a:rPr lang="en-US" sz="2400" dirty="0"/>
              <a:t>- can automatically add processing power as customers and insurance and other products are added.</a:t>
            </a:r>
          </a:p>
          <a:p>
            <a:pPr>
              <a:buFont typeface="+mj-lt"/>
              <a:buAutoNum type="arabicPeriod"/>
            </a:pPr>
            <a:r>
              <a:rPr lang="en-US" sz="2400" dirty="0"/>
              <a:t>Rich querying- supporting ends users directly requires multiple ways of access and key/value is not sufficient</a:t>
            </a:r>
          </a:p>
          <a:p>
            <a:pPr>
              <a:buFont typeface="+mj-lt"/>
              <a:buAutoNum type="arabicPeriod"/>
            </a:pPr>
            <a:r>
              <a:rPr lang="en-US" sz="2400" dirty="0"/>
              <a:t>Aggregation framework- database- supported roll-ups for analysis on data hub for customer information .</a:t>
            </a:r>
          </a:p>
        </p:txBody>
      </p:sp>
    </p:spTree>
    <p:extLst>
      <p:ext uri="{BB962C8B-B14F-4D97-AF65-F5344CB8AC3E}">
        <p14:creationId xmlns:p14="http://schemas.microsoft.com/office/powerpoint/2010/main" val="2195374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F1F8D-660F-449F-9349-37D34A2BA5E4}"/>
              </a:ext>
            </a:extLst>
          </p:cNvPr>
          <p:cNvSpPr>
            <a:spLocks noGrp="1"/>
          </p:cNvSpPr>
          <p:nvPr>
            <p:ph type="title"/>
          </p:nvPr>
        </p:nvSpPr>
        <p:spPr/>
        <p:txBody>
          <a:bodyPr/>
          <a:lstStyle/>
          <a:p>
            <a:r>
              <a:rPr lang="en-US" dirty="0"/>
              <a:t>Project Plan</a:t>
            </a:r>
          </a:p>
        </p:txBody>
      </p:sp>
      <p:sp>
        <p:nvSpPr>
          <p:cNvPr id="3" name="Content Placeholder 2">
            <a:extLst>
              <a:ext uri="{FF2B5EF4-FFF2-40B4-BE49-F238E27FC236}">
                <a16:creationId xmlns:a16="http://schemas.microsoft.com/office/drawing/2014/main" id="{FFBD4DC5-3DF7-4342-901D-DAC2560C640C}"/>
              </a:ext>
            </a:extLst>
          </p:cNvPr>
          <p:cNvSpPr>
            <a:spLocks noGrp="1"/>
          </p:cNvSpPr>
          <p:nvPr>
            <p:ph idx="1"/>
          </p:nvPr>
        </p:nvSpPr>
        <p:spPr/>
        <p:txBody>
          <a:bodyPr/>
          <a:lstStyle/>
          <a:p>
            <a:pPr marL="0" indent="0">
              <a:buNone/>
            </a:pPr>
            <a:r>
              <a:rPr lang="en-US" sz="2800" dirty="0"/>
              <a:t>STEP 1</a:t>
            </a:r>
          </a:p>
          <a:p>
            <a:r>
              <a:rPr lang="en-US" dirty="0"/>
              <a:t>The foremost thing was project selection on the basis of the swot analysis, Risk factor and budget allocation and time required for project completed, total investment and some other factors.</a:t>
            </a:r>
          </a:p>
          <a:p>
            <a:pPr marL="0" indent="0">
              <a:buNone/>
            </a:pPr>
            <a:endParaRPr lang="en-US" dirty="0"/>
          </a:p>
        </p:txBody>
      </p:sp>
      <p:pic>
        <p:nvPicPr>
          <p:cNvPr id="5" name="Picture 4">
            <a:extLst>
              <a:ext uri="{FF2B5EF4-FFF2-40B4-BE49-F238E27FC236}">
                <a16:creationId xmlns:a16="http://schemas.microsoft.com/office/drawing/2014/main" id="{F5E38E54-2ACB-465D-A80E-1CF9ECA5FF7C}"/>
              </a:ext>
            </a:extLst>
          </p:cNvPr>
          <p:cNvPicPr>
            <a:picLocks noChangeAspect="1"/>
          </p:cNvPicPr>
          <p:nvPr/>
        </p:nvPicPr>
        <p:blipFill rotWithShape="1">
          <a:blip r:embed="rId2"/>
          <a:srcRect l="15000" t="17777" r="2500" b="26631"/>
          <a:stretch/>
        </p:blipFill>
        <p:spPr>
          <a:xfrm>
            <a:off x="685800" y="2286000"/>
            <a:ext cx="10972800" cy="4114799"/>
          </a:xfrm>
          <a:prstGeom prst="rect">
            <a:avLst/>
          </a:prstGeom>
        </p:spPr>
      </p:pic>
    </p:spTree>
    <p:extLst>
      <p:ext uri="{BB962C8B-B14F-4D97-AF65-F5344CB8AC3E}">
        <p14:creationId xmlns:p14="http://schemas.microsoft.com/office/powerpoint/2010/main" val="2770329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C416-2D7B-48BD-9C99-12B2C1F18246}"/>
              </a:ext>
            </a:extLst>
          </p:cNvPr>
          <p:cNvSpPr>
            <a:spLocks noGrp="1"/>
          </p:cNvSpPr>
          <p:nvPr>
            <p:ph type="title"/>
          </p:nvPr>
        </p:nvSpPr>
        <p:spPr/>
        <p:txBody>
          <a:bodyPr/>
          <a:lstStyle/>
          <a:p>
            <a:r>
              <a:rPr lang="en-US" dirty="0"/>
              <a:t>Project plan-Timeline sheet</a:t>
            </a:r>
          </a:p>
        </p:txBody>
      </p:sp>
      <p:graphicFrame>
        <p:nvGraphicFramePr>
          <p:cNvPr id="4" name="Content Placeholder 3">
            <a:extLst>
              <a:ext uri="{FF2B5EF4-FFF2-40B4-BE49-F238E27FC236}">
                <a16:creationId xmlns:a16="http://schemas.microsoft.com/office/drawing/2014/main" id="{AAEFE6DB-6488-4D76-AD01-8F4CBBEFF1E0}"/>
              </a:ext>
            </a:extLst>
          </p:cNvPr>
          <p:cNvGraphicFramePr>
            <a:graphicFrameLocks noGrp="1"/>
          </p:cNvGraphicFramePr>
          <p:nvPr>
            <p:ph idx="1"/>
            <p:extLst>
              <p:ext uri="{D42A27DB-BD31-4B8C-83A1-F6EECF244321}">
                <p14:modId xmlns:p14="http://schemas.microsoft.com/office/powerpoint/2010/main" val="2218090470"/>
              </p:ext>
            </p:extLst>
          </p:nvPr>
        </p:nvGraphicFramePr>
        <p:xfrm>
          <a:off x="609600" y="990600"/>
          <a:ext cx="11125200" cy="3474720"/>
        </p:xfrm>
        <a:graphic>
          <a:graphicData uri="http://schemas.openxmlformats.org/drawingml/2006/table">
            <a:tbl>
              <a:tblPr firstRow="1" bandRow="1">
                <a:tableStyleId>{5C22544A-7EE6-4342-B048-85BDC9FD1C3A}</a:tableStyleId>
              </a:tblPr>
              <a:tblGrid>
                <a:gridCol w="3708400">
                  <a:extLst>
                    <a:ext uri="{9D8B030D-6E8A-4147-A177-3AD203B41FA5}">
                      <a16:colId xmlns:a16="http://schemas.microsoft.com/office/drawing/2014/main" val="155783533"/>
                    </a:ext>
                  </a:extLst>
                </a:gridCol>
                <a:gridCol w="3708400">
                  <a:extLst>
                    <a:ext uri="{9D8B030D-6E8A-4147-A177-3AD203B41FA5}">
                      <a16:colId xmlns:a16="http://schemas.microsoft.com/office/drawing/2014/main" val="2504645044"/>
                    </a:ext>
                  </a:extLst>
                </a:gridCol>
                <a:gridCol w="3708400">
                  <a:extLst>
                    <a:ext uri="{9D8B030D-6E8A-4147-A177-3AD203B41FA5}">
                      <a16:colId xmlns:a16="http://schemas.microsoft.com/office/drawing/2014/main" val="3339755174"/>
                    </a:ext>
                  </a:extLst>
                </a:gridCol>
              </a:tblGrid>
              <a:tr h="301592">
                <a:tc>
                  <a:txBody>
                    <a:bodyPr/>
                    <a:lstStyle/>
                    <a:p>
                      <a:r>
                        <a:rPr lang="en-US" dirty="0"/>
                        <a:t>TASKS</a:t>
                      </a:r>
                    </a:p>
                  </a:txBody>
                  <a:tcPr/>
                </a:tc>
                <a:tc>
                  <a:txBody>
                    <a:bodyPr/>
                    <a:lstStyle/>
                    <a:p>
                      <a:r>
                        <a:rPr lang="en-US" dirty="0"/>
                        <a:t>START DATE</a:t>
                      </a:r>
                    </a:p>
                  </a:txBody>
                  <a:tcPr/>
                </a:tc>
                <a:tc>
                  <a:txBody>
                    <a:bodyPr/>
                    <a:lstStyle/>
                    <a:p>
                      <a:r>
                        <a:rPr lang="en-US" dirty="0"/>
                        <a:t>END DATE</a:t>
                      </a:r>
                    </a:p>
                  </a:txBody>
                  <a:tcPr/>
                </a:tc>
                <a:extLst>
                  <a:ext uri="{0D108BD9-81ED-4DB2-BD59-A6C34878D82A}">
                    <a16:rowId xmlns:a16="http://schemas.microsoft.com/office/drawing/2014/main" val="235748649"/>
                  </a:ext>
                </a:extLst>
              </a:tr>
              <a:tr h="301592">
                <a:tc>
                  <a:txBody>
                    <a:bodyPr/>
                    <a:lstStyle/>
                    <a:p>
                      <a:r>
                        <a:rPr lang="en-US" dirty="0"/>
                        <a:t>PROJECT AIM</a:t>
                      </a:r>
                    </a:p>
                  </a:txBody>
                  <a:tcPr/>
                </a:tc>
                <a:tc>
                  <a:txBody>
                    <a:bodyPr/>
                    <a:lstStyle/>
                    <a:p>
                      <a:r>
                        <a:rPr lang="en-US" dirty="0"/>
                        <a:t>1/12/2019</a:t>
                      </a:r>
                    </a:p>
                  </a:txBody>
                  <a:tcPr/>
                </a:tc>
                <a:tc>
                  <a:txBody>
                    <a:bodyPr/>
                    <a:lstStyle/>
                    <a:p>
                      <a:r>
                        <a:rPr lang="en-US" dirty="0"/>
                        <a:t>1/15/2019</a:t>
                      </a:r>
                    </a:p>
                  </a:txBody>
                  <a:tcPr/>
                </a:tc>
                <a:extLst>
                  <a:ext uri="{0D108BD9-81ED-4DB2-BD59-A6C34878D82A}">
                    <a16:rowId xmlns:a16="http://schemas.microsoft.com/office/drawing/2014/main" val="2504574863"/>
                  </a:ext>
                </a:extLst>
              </a:tr>
              <a:tr h="301592">
                <a:tc>
                  <a:txBody>
                    <a:bodyPr/>
                    <a:lstStyle/>
                    <a:p>
                      <a:r>
                        <a:rPr lang="en-US" dirty="0"/>
                        <a:t>GOAL</a:t>
                      </a:r>
                    </a:p>
                  </a:txBody>
                  <a:tcPr/>
                </a:tc>
                <a:tc>
                  <a:txBody>
                    <a:bodyPr/>
                    <a:lstStyle/>
                    <a:p>
                      <a:r>
                        <a:rPr lang="en-US" dirty="0"/>
                        <a:t>1/16/2019</a:t>
                      </a:r>
                    </a:p>
                  </a:txBody>
                  <a:tcPr/>
                </a:tc>
                <a:tc>
                  <a:txBody>
                    <a:bodyPr/>
                    <a:lstStyle/>
                    <a:p>
                      <a:r>
                        <a:rPr lang="en-US" dirty="0"/>
                        <a:t>1/19/2019</a:t>
                      </a:r>
                    </a:p>
                  </a:txBody>
                  <a:tcPr/>
                </a:tc>
                <a:extLst>
                  <a:ext uri="{0D108BD9-81ED-4DB2-BD59-A6C34878D82A}">
                    <a16:rowId xmlns:a16="http://schemas.microsoft.com/office/drawing/2014/main" val="1404387019"/>
                  </a:ext>
                </a:extLst>
              </a:tr>
              <a:tr h="301592">
                <a:tc>
                  <a:txBody>
                    <a:bodyPr/>
                    <a:lstStyle/>
                    <a:p>
                      <a:r>
                        <a:rPr lang="en-US" dirty="0"/>
                        <a:t>REQUIREMENT GATHERING</a:t>
                      </a:r>
                    </a:p>
                  </a:txBody>
                  <a:tcPr/>
                </a:tc>
                <a:tc>
                  <a:txBody>
                    <a:bodyPr/>
                    <a:lstStyle/>
                    <a:p>
                      <a:r>
                        <a:rPr lang="en-US" dirty="0"/>
                        <a:t>1/21/2019</a:t>
                      </a:r>
                    </a:p>
                  </a:txBody>
                  <a:tcPr/>
                </a:tc>
                <a:tc>
                  <a:txBody>
                    <a:bodyPr/>
                    <a:lstStyle/>
                    <a:p>
                      <a:r>
                        <a:rPr lang="en-US" dirty="0"/>
                        <a:t>1/28/2019</a:t>
                      </a:r>
                    </a:p>
                  </a:txBody>
                  <a:tcPr/>
                </a:tc>
                <a:extLst>
                  <a:ext uri="{0D108BD9-81ED-4DB2-BD59-A6C34878D82A}">
                    <a16:rowId xmlns:a16="http://schemas.microsoft.com/office/drawing/2014/main" val="1775102529"/>
                  </a:ext>
                </a:extLst>
              </a:tr>
              <a:tr h="301592">
                <a:tc>
                  <a:txBody>
                    <a:bodyPr/>
                    <a:lstStyle/>
                    <a:p>
                      <a:r>
                        <a:rPr lang="en-US" dirty="0"/>
                        <a:t>RESOURCE IDENTIFICATION</a:t>
                      </a:r>
                    </a:p>
                  </a:txBody>
                  <a:tcPr/>
                </a:tc>
                <a:tc>
                  <a:txBody>
                    <a:bodyPr/>
                    <a:lstStyle/>
                    <a:p>
                      <a:r>
                        <a:rPr lang="en-US" dirty="0"/>
                        <a:t>1/29/2019</a:t>
                      </a:r>
                    </a:p>
                  </a:txBody>
                  <a:tcPr/>
                </a:tc>
                <a:tc>
                  <a:txBody>
                    <a:bodyPr/>
                    <a:lstStyle/>
                    <a:p>
                      <a:r>
                        <a:rPr lang="en-US" dirty="0"/>
                        <a:t>2/4/2019</a:t>
                      </a:r>
                    </a:p>
                  </a:txBody>
                  <a:tcPr/>
                </a:tc>
                <a:extLst>
                  <a:ext uri="{0D108BD9-81ED-4DB2-BD59-A6C34878D82A}">
                    <a16:rowId xmlns:a16="http://schemas.microsoft.com/office/drawing/2014/main" val="2490511906"/>
                  </a:ext>
                </a:extLst>
              </a:tr>
              <a:tr h="301592">
                <a:tc>
                  <a:txBody>
                    <a:bodyPr/>
                    <a:lstStyle/>
                    <a:p>
                      <a:r>
                        <a:rPr lang="en-US" dirty="0"/>
                        <a:t>PROJECT PLANNING</a:t>
                      </a:r>
                    </a:p>
                  </a:txBody>
                  <a:tcPr/>
                </a:tc>
                <a:tc>
                  <a:txBody>
                    <a:bodyPr/>
                    <a:lstStyle/>
                    <a:p>
                      <a:r>
                        <a:rPr lang="en-US" dirty="0"/>
                        <a:t>2/5/2019</a:t>
                      </a:r>
                    </a:p>
                  </a:txBody>
                  <a:tcPr/>
                </a:tc>
                <a:tc>
                  <a:txBody>
                    <a:bodyPr/>
                    <a:lstStyle/>
                    <a:p>
                      <a:r>
                        <a:rPr lang="en-US" dirty="0"/>
                        <a:t>2/15/2019</a:t>
                      </a:r>
                    </a:p>
                  </a:txBody>
                  <a:tcPr/>
                </a:tc>
                <a:extLst>
                  <a:ext uri="{0D108BD9-81ED-4DB2-BD59-A6C34878D82A}">
                    <a16:rowId xmlns:a16="http://schemas.microsoft.com/office/drawing/2014/main" val="3107097871"/>
                  </a:ext>
                </a:extLst>
              </a:tr>
              <a:tr h="527785">
                <a:tc>
                  <a:txBody>
                    <a:bodyPr/>
                    <a:lstStyle/>
                    <a:p>
                      <a:r>
                        <a:rPr lang="en-US" dirty="0"/>
                        <a:t>DISCUSSIONS &amp; BRAINSTROMING</a:t>
                      </a:r>
                    </a:p>
                  </a:txBody>
                  <a:tcPr/>
                </a:tc>
                <a:tc>
                  <a:txBody>
                    <a:bodyPr/>
                    <a:lstStyle/>
                    <a:p>
                      <a:r>
                        <a:rPr lang="en-US" dirty="0"/>
                        <a:t>2/16/2019</a:t>
                      </a:r>
                    </a:p>
                  </a:txBody>
                  <a:tcPr/>
                </a:tc>
                <a:tc>
                  <a:txBody>
                    <a:bodyPr/>
                    <a:lstStyle/>
                    <a:p>
                      <a:r>
                        <a:rPr lang="en-US" dirty="0"/>
                        <a:t>2/21/2019</a:t>
                      </a:r>
                    </a:p>
                  </a:txBody>
                  <a:tcPr/>
                </a:tc>
                <a:extLst>
                  <a:ext uri="{0D108BD9-81ED-4DB2-BD59-A6C34878D82A}">
                    <a16:rowId xmlns:a16="http://schemas.microsoft.com/office/drawing/2014/main" val="4095742871"/>
                  </a:ext>
                </a:extLst>
              </a:tr>
              <a:tr h="527785">
                <a:tc>
                  <a:txBody>
                    <a:bodyPr/>
                    <a:lstStyle/>
                    <a:p>
                      <a:r>
                        <a:rPr lang="en-US" dirty="0"/>
                        <a:t>SOFTWARE/TOOLS IDENTIFICATION</a:t>
                      </a:r>
                    </a:p>
                  </a:txBody>
                  <a:tcPr/>
                </a:tc>
                <a:tc>
                  <a:txBody>
                    <a:bodyPr/>
                    <a:lstStyle/>
                    <a:p>
                      <a:r>
                        <a:rPr lang="en-US" dirty="0"/>
                        <a:t>2/22/2019</a:t>
                      </a:r>
                    </a:p>
                  </a:txBody>
                  <a:tcPr/>
                </a:tc>
                <a:tc>
                  <a:txBody>
                    <a:bodyPr/>
                    <a:lstStyle/>
                    <a:p>
                      <a:r>
                        <a:rPr lang="en-US" dirty="0"/>
                        <a:t>2/28/2019</a:t>
                      </a:r>
                    </a:p>
                  </a:txBody>
                  <a:tcPr/>
                </a:tc>
                <a:extLst>
                  <a:ext uri="{0D108BD9-81ED-4DB2-BD59-A6C34878D82A}">
                    <a16:rowId xmlns:a16="http://schemas.microsoft.com/office/drawing/2014/main" val="307922801"/>
                  </a:ext>
                </a:extLst>
              </a:tr>
            </a:tbl>
          </a:graphicData>
        </a:graphic>
      </p:graphicFrame>
    </p:spTree>
    <p:extLst>
      <p:ext uri="{BB962C8B-B14F-4D97-AF65-F5344CB8AC3E}">
        <p14:creationId xmlns:p14="http://schemas.microsoft.com/office/powerpoint/2010/main" val="2537219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A978-78E9-494C-97A2-235D8D5498F6}"/>
              </a:ext>
            </a:extLst>
          </p:cNvPr>
          <p:cNvSpPr>
            <a:spLocks noGrp="1"/>
          </p:cNvSpPr>
          <p:nvPr>
            <p:ph type="title"/>
          </p:nvPr>
        </p:nvSpPr>
        <p:spPr/>
        <p:txBody>
          <a:bodyPr/>
          <a:lstStyle/>
          <a:p>
            <a:r>
              <a:rPr lang="en-US" dirty="0"/>
              <a:t> Project plan-Timeline sheet</a:t>
            </a:r>
          </a:p>
        </p:txBody>
      </p:sp>
      <p:graphicFrame>
        <p:nvGraphicFramePr>
          <p:cNvPr id="4" name="Content Placeholder 3">
            <a:extLst>
              <a:ext uri="{FF2B5EF4-FFF2-40B4-BE49-F238E27FC236}">
                <a16:creationId xmlns:a16="http://schemas.microsoft.com/office/drawing/2014/main" id="{22B680F4-CAD4-4651-856B-422B63120F36}"/>
              </a:ext>
            </a:extLst>
          </p:cNvPr>
          <p:cNvGraphicFramePr>
            <a:graphicFrameLocks noGrp="1"/>
          </p:cNvGraphicFramePr>
          <p:nvPr>
            <p:ph idx="1"/>
            <p:extLst>
              <p:ext uri="{D42A27DB-BD31-4B8C-83A1-F6EECF244321}">
                <p14:modId xmlns:p14="http://schemas.microsoft.com/office/powerpoint/2010/main" val="920666128"/>
              </p:ext>
            </p:extLst>
          </p:nvPr>
        </p:nvGraphicFramePr>
        <p:xfrm>
          <a:off x="609600" y="990600"/>
          <a:ext cx="10972800" cy="323596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460574371"/>
                    </a:ext>
                  </a:extLst>
                </a:gridCol>
                <a:gridCol w="3657600">
                  <a:extLst>
                    <a:ext uri="{9D8B030D-6E8A-4147-A177-3AD203B41FA5}">
                      <a16:colId xmlns:a16="http://schemas.microsoft.com/office/drawing/2014/main" val="1074393035"/>
                    </a:ext>
                  </a:extLst>
                </a:gridCol>
                <a:gridCol w="3657600">
                  <a:extLst>
                    <a:ext uri="{9D8B030D-6E8A-4147-A177-3AD203B41FA5}">
                      <a16:colId xmlns:a16="http://schemas.microsoft.com/office/drawing/2014/main" val="953749059"/>
                    </a:ext>
                  </a:extLst>
                </a:gridCol>
              </a:tblGrid>
              <a:tr h="370840">
                <a:tc>
                  <a:txBody>
                    <a:bodyPr/>
                    <a:lstStyle/>
                    <a:p>
                      <a:r>
                        <a:rPr lang="en-US" dirty="0"/>
                        <a:t>TASKS</a:t>
                      </a:r>
                    </a:p>
                  </a:txBody>
                  <a:tcPr/>
                </a:tc>
                <a:tc>
                  <a:txBody>
                    <a:bodyPr/>
                    <a:lstStyle/>
                    <a:p>
                      <a:r>
                        <a:rPr lang="en-US" dirty="0"/>
                        <a:t>START DATE</a:t>
                      </a:r>
                    </a:p>
                  </a:txBody>
                  <a:tcPr/>
                </a:tc>
                <a:tc>
                  <a:txBody>
                    <a:bodyPr/>
                    <a:lstStyle/>
                    <a:p>
                      <a:r>
                        <a:rPr lang="en-US" dirty="0"/>
                        <a:t>END DATE</a:t>
                      </a:r>
                    </a:p>
                  </a:txBody>
                  <a:tcPr/>
                </a:tc>
                <a:extLst>
                  <a:ext uri="{0D108BD9-81ED-4DB2-BD59-A6C34878D82A}">
                    <a16:rowId xmlns:a16="http://schemas.microsoft.com/office/drawing/2014/main" val="3382366429"/>
                  </a:ext>
                </a:extLst>
              </a:tr>
              <a:tr h="370840">
                <a:tc>
                  <a:txBody>
                    <a:bodyPr/>
                    <a:lstStyle/>
                    <a:p>
                      <a:r>
                        <a:rPr lang="en-US" dirty="0"/>
                        <a:t>SWOT AND RISK ANALYSIS</a:t>
                      </a:r>
                    </a:p>
                  </a:txBody>
                  <a:tcPr/>
                </a:tc>
                <a:tc>
                  <a:txBody>
                    <a:bodyPr/>
                    <a:lstStyle/>
                    <a:p>
                      <a:r>
                        <a:rPr lang="en-US" dirty="0"/>
                        <a:t>3/1/2019</a:t>
                      </a:r>
                    </a:p>
                  </a:txBody>
                  <a:tcPr/>
                </a:tc>
                <a:tc>
                  <a:txBody>
                    <a:bodyPr/>
                    <a:lstStyle/>
                    <a:p>
                      <a:r>
                        <a:rPr lang="en-US" dirty="0"/>
                        <a:t>3/7/2019</a:t>
                      </a:r>
                    </a:p>
                  </a:txBody>
                  <a:tcPr/>
                </a:tc>
                <a:extLst>
                  <a:ext uri="{0D108BD9-81ED-4DB2-BD59-A6C34878D82A}">
                    <a16:rowId xmlns:a16="http://schemas.microsoft.com/office/drawing/2014/main" val="1361751734"/>
                  </a:ext>
                </a:extLst>
              </a:tr>
              <a:tr h="370840">
                <a:tc>
                  <a:txBody>
                    <a:bodyPr/>
                    <a:lstStyle/>
                    <a:p>
                      <a:r>
                        <a:rPr lang="en-US" dirty="0"/>
                        <a:t>RESOURCE ALLOCATION</a:t>
                      </a:r>
                    </a:p>
                  </a:txBody>
                  <a:tcPr/>
                </a:tc>
                <a:tc>
                  <a:txBody>
                    <a:bodyPr/>
                    <a:lstStyle/>
                    <a:p>
                      <a:r>
                        <a:rPr lang="en-US" dirty="0"/>
                        <a:t>3/8/2019</a:t>
                      </a:r>
                    </a:p>
                  </a:txBody>
                  <a:tcPr/>
                </a:tc>
                <a:tc>
                  <a:txBody>
                    <a:bodyPr/>
                    <a:lstStyle/>
                    <a:p>
                      <a:r>
                        <a:rPr lang="en-US" dirty="0"/>
                        <a:t>3/11/2019</a:t>
                      </a:r>
                    </a:p>
                  </a:txBody>
                  <a:tcPr/>
                </a:tc>
                <a:extLst>
                  <a:ext uri="{0D108BD9-81ED-4DB2-BD59-A6C34878D82A}">
                    <a16:rowId xmlns:a16="http://schemas.microsoft.com/office/drawing/2014/main" val="2390685104"/>
                  </a:ext>
                </a:extLst>
              </a:tr>
              <a:tr h="370840">
                <a:tc>
                  <a:txBody>
                    <a:bodyPr/>
                    <a:lstStyle/>
                    <a:p>
                      <a:r>
                        <a:rPr lang="en-US" dirty="0"/>
                        <a:t>BUDGET /COST ESTIMATION</a:t>
                      </a:r>
                    </a:p>
                  </a:txBody>
                  <a:tcPr/>
                </a:tc>
                <a:tc>
                  <a:txBody>
                    <a:bodyPr/>
                    <a:lstStyle/>
                    <a:p>
                      <a:r>
                        <a:rPr lang="en-US" dirty="0"/>
                        <a:t>3/12/2019</a:t>
                      </a:r>
                    </a:p>
                  </a:txBody>
                  <a:tcPr/>
                </a:tc>
                <a:tc>
                  <a:txBody>
                    <a:bodyPr/>
                    <a:lstStyle/>
                    <a:p>
                      <a:r>
                        <a:rPr lang="en-US" dirty="0"/>
                        <a:t>3/15/2019</a:t>
                      </a:r>
                    </a:p>
                  </a:txBody>
                  <a:tcPr/>
                </a:tc>
                <a:extLst>
                  <a:ext uri="{0D108BD9-81ED-4DB2-BD59-A6C34878D82A}">
                    <a16:rowId xmlns:a16="http://schemas.microsoft.com/office/drawing/2014/main" val="265381763"/>
                  </a:ext>
                </a:extLst>
              </a:tr>
              <a:tr h="370840">
                <a:tc>
                  <a:txBody>
                    <a:bodyPr/>
                    <a:lstStyle/>
                    <a:p>
                      <a:r>
                        <a:rPr lang="en-US" dirty="0"/>
                        <a:t>BUDGET ALLOCATION</a:t>
                      </a:r>
                    </a:p>
                  </a:txBody>
                  <a:tcPr/>
                </a:tc>
                <a:tc>
                  <a:txBody>
                    <a:bodyPr/>
                    <a:lstStyle/>
                    <a:p>
                      <a:r>
                        <a:rPr lang="en-US" dirty="0"/>
                        <a:t>3/16/2019</a:t>
                      </a:r>
                    </a:p>
                  </a:txBody>
                  <a:tcPr/>
                </a:tc>
                <a:tc>
                  <a:txBody>
                    <a:bodyPr/>
                    <a:lstStyle/>
                    <a:p>
                      <a:r>
                        <a:rPr lang="en-US" dirty="0"/>
                        <a:t>3/18/2019</a:t>
                      </a:r>
                    </a:p>
                  </a:txBody>
                  <a:tcPr/>
                </a:tc>
                <a:extLst>
                  <a:ext uri="{0D108BD9-81ED-4DB2-BD59-A6C34878D82A}">
                    <a16:rowId xmlns:a16="http://schemas.microsoft.com/office/drawing/2014/main" val="2393079249"/>
                  </a:ext>
                </a:extLst>
              </a:tr>
              <a:tr h="370840">
                <a:tc>
                  <a:txBody>
                    <a:bodyPr/>
                    <a:lstStyle/>
                    <a:p>
                      <a:r>
                        <a:rPr lang="en-US" dirty="0"/>
                        <a:t>PROJECT PROTOTYPING</a:t>
                      </a:r>
                    </a:p>
                  </a:txBody>
                  <a:tcPr/>
                </a:tc>
                <a:tc>
                  <a:txBody>
                    <a:bodyPr/>
                    <a:lstStyle/>
                    <a:p>
                      <a:r>
                        <a:rPr lang="en-US" dirty="0"/>
                        <a:t>3/19/2019</a:t>
                      </a:r>
                    </a:p>
                  </a:txBody>
                  <a:tcPr/>
                </a:tc>
                <a:tc>
                  <a:txBody>
                    <a:bodyPr/>
                    <a:lstStyle/>
                    <a:p>
                      <a:r>
                        <a:rPr lang="en-US" dirty="0"/>
                        <a:t>3/5/2018</a:t>
                      </a:r>
                    </a:p>
                  </a:txBody>
                  <a:tcPr/>
                </a:tc>
                <a:extLst>
                  <a:ext uri="{0D108BD9-81ED-4DB2-BD59-A6C34878D82A}">
                    <a16:rowId xmlns:a16="http://schemas.microsoft.com/office/drawing/2014/main" val="3467680382"/>
                  </a:ext>
                </a:extLst>
              </a:tr>
              <a:tr h="370840">
                <a:tc>
                  <a:txBody>
                    <a:bodyPr/>
                    <a:lstStyle/>
                    <a:p>
                      <a:r>
                        <a:rPr lang="en-US" dirty="0"/>
                        <a:t>BUILDING DATA ARCHITECTURE</a:t>
                      </a:r>
                    </a:p>
                  </a:txBody>
                  <a:tcPr/>
                </a:tc>
                <a:tc>
                  <a:txBody>
                    <a:bodyPr/>
                    <a:lstStyle/>
                    <a:p>
                      <a:r>
                        <a:rPr lang="en-US" dirty="0"/>
                        <a:t>4/6/2019</a:t>
                      </a:r>
                    </a:p>
                  </a:txBody>
                  <a:tcPr/>
                </a:tc>
                <a:tc>
                  <a:txBody>
                    <a:bodyPr/>
                    <a:lstStyle/>
                    <a:p>
                      <a:r>
                        <a:rPr lang="en-US" dirty="0"/>
                        <a:t>4/15/2019</a:t>
                      </a:r>
                    </a:p>
                  </a:txBody>
                  <a:tcPr/>
                </a:tc>
                <a:extLst>
                  <a:ext uri="{0D108BD9-81ED-4DB2-BD59-A6C34878D82A}">
                    <a16:rowId xmlns:a16="http://schemas.microsoft.com/office/drawing/2014/main" val="2200291135"/>
                  </a:ext>
                </a:extLst>
              </a:tr>
              <a:tr h="370840">
                <a:tc>
                  <a:txBody>
                    <a:bodyPr/>
                    <a:lstStyle/>
                    <a:p>
                      <a:r>
                        <a:rPr lang="en-US" dirty="0"/>
                        <a:t>DATABASE SELECTION</a:t>
                      </a:r>
                    </a:p>
                  </a:txBody>
                  <a:tcPr/>
                </a:tc>
                <a:tc>
                  <a:txBody>
                    <a:bodyPr/>
                    <a:lstStyle/>
                    <a:p>
                      <a:r>
                        <a:rPr lang="en-US" dirty="0"/>
                        <a:t>4/16/2019</a:t>
                      </a:r>
                    </a:p>
                  </a:txBody>
                  <a:tcPr/>
                </a:tc>
                <a:tc>
                  <a:txBody>
                    <a:bodyPr/>
                    <a:lstStyle/>
                    <a:p>
                      <a:r>
                        <a:rPr lang="en-US" dirty="0"/>
                        <a:t>4/23/2019</a:t>
                      </a:r>
                    </a:p>
                  </a:txBody>
                  <a:tcPr/>
                </a:tc>
                <a:extLst>
                  <a:ext uri="{0D108BD9-81ED-4DB2-BD59-A6C34878D82A}">
                    <a16:rowId xmlns:a16="http://schemas.microsoft.com/office/drawing/2014/main" val="699417332"/>
                  </a:ext>
                </a:extLst>
              </a:tr>
            </a:tbl>
          </a:graphicData>
        </a:graphic>
      </p:graphicFrame>
    </p:spTree>
    <p:extLst>
      <p:ext uri="{BB962C8B-B14F-4D97-AF65-F5344CB8AC3E}">
        <p14:creationId xmlns:p14="http://schemas.microsoft.com/office/powerpoint/2010/main" val="4072513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95D9-BA8D-4BA5-97DF-A91E11F80BE3}"/>
              </a:ext>
            </a:extLst>
          </p:cNvPr>
          <p:cNvSpPr>
            <a:spLocks noGrp="1"/>
          </p:cNvSpPr>
          <p:nvPr>
            <p:ph type="title"/>
          </p:nvPr>
        </p:nvSpPr>
        <p:spPr>
          <a:xfrm>
            <a:off x="533400" y="-60035"/>
            <a:ext cx="10972800" cy="563563"/>
          </a:xfrm>
        </p:spPr>
        <p:txBody>
          <a:bodyPr/>
          <a:lstStyle/>
          <a:p>
            <a:r>
              <a:rPr lang="en-US" dirty="0"/>
              <a:t>Project plan-Timeline sheet</a:t>
            </a:r>
          </a:p>
        </p:txBody>
      </p:sp>
      <p:graphicFrame>
        <p:nvGraphicFramePr>
          <p:cNvPr id="4" name="Content Placeholder 3">
            <a:extLst>
              <a:ext uri="{FF2B5EF4-FFF2-40B4-BE49-F238E27FC236}">
                <a16:creationId xmlns:a16="http://schemas.microsoft.com/office/drawing/2014/main" id="{09042995-7782-4835-AEF6-885A946D7783}"/>
              </a:ext>
            </a:extLst>
          </p:cNvPr>
          <p:cNvGraphicFramePr>
            <a:graphicFrameLocks noGrp="1"/>
          </p:cNvGraphicFramePr>
          <p:nvPr>
            <p:ph idx="1"/>
            <p:extLst>
              <p:ext uri="{D42A27DB-BD31-4B8C-83A1-F6EECF244321}">
                <p14:modId xmlns:p14="http://schemas.microsoft.com/office/powerpoint/2010/main" val="3546655085"/>
              </p:ext>
            </p:extLst>
          </p:nvPr>
        </p:nvGraphicFramePr>
        <p:xfrm>
          <a:off x="609600" y="990600"/>
          <a:ext cx="10972800" cy="471932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809007889"/>
                    </a:ext>
                  </a:extLst>
                </a:gridCol>
                <a:gridCol w="3657600">
                  <a:extLst>
                    <a:ext uri="{9D8B030D-6E8A-4147-A177-3AD203B41FA5}">
                      <a16:colId xmlns:a16="http://schemas.microsoft.com/office/drawing/2014/main" val="2981640891"/>
                    </a:ext>
                  </a:extLst>
                </a:gridCol>
                <a:gridCol w="3657600">
                  <a:extLst>
                    <a:ext uri="{9D8B030D-6E8A-4147-A177-3AD203B41FA5}">
                      <a16:colId xmlns:a16="http://schemas.microsoft.com/office/drawing/2014/main" val="3626748434"/>
                    </a:ext>
                  </a:extLst>
                </a:gridCol>
              </a:tblGrid>
              <a:tr h="370840">
                <a:tc>
                  <a:txBody>
                    <a:bodyPr/>
                    <a:lstStyle/>
                    <a:p>
                      <a:r>
                        <a:rPr lang="en-US" dirty="0"/>
                        <a:t>TASKS</a:t>
                      </a:r>
                    </a:p>
                  </a:txBody>
                  <a:tcPr/>
                </a:tc>
                <a:tc>
                  <a:txBody>
                    <a:bodyPr/>
                    <a:lstStyle/>
                    <a:p>
                      <a:r>
                        <a:rPr lang="en-US" dirty="0"/>
                        <a:t>START DATE</a:t>
                      </a:r>
                    </a:p>
                  </a:txBody>
                  <a:tcPr/>
                </a:tc>
                <a:tc>
                  <a:txBody>
                    <a:bodyPr/>
                    <a:lstStyle/>
                    <a:p>
                      <a:r>
                        <a:rPr lang="en-US" dirty="0"/>
                        <a:t>END DATE</a:t>
                      </a:r>
                    </a:p>
                  </a:txBody>
                  <a:tcPr/>
                </a:tc>
                <a:extLst>
                  <a:ext uri="{0D108BD9-81ED-4DB2-BD59-A6C34878D82A}">
                    <a16:rowId xmlns:a16="http://schemas.microsoft.com/office/drawing/2014/main" val="101774311"/>
                  </a:ext>
                </a:extLst>
              </a:tr>
              <a:tr h="370840">
                <a:tc>
                  <a:txBody>
                    <a:bodyPr/>
                    <a:lstStyle/>
                    <a:p>
                      <a:r>
                        <a:rPr lang="en-US" dirty="0"/>
                        <a:t>DATA COLLECTION</a:t>
                      </a:r>
                    </a:p>
                  </a:txBody>
                  <a:tcPr/>
                </a:tc>
                <a:tc>
                  <a:txBody>
                    <a:bodyPr/>
                    <a:lstStyle/>
                    <a:p>
                      <a:r>
                        <a:rPr lang="en-US" dirty="0"/>
                        <a:t>4/24/2019</a:t>
                      </a:r>
                    </a:p>
                  </a:txBody>
                  <a:tcPr/>
                </a:tc>
                <a:tc>
                  <a:txBody>
                    <a:bodyPr/>
                    <a:lstStyle/>
                    <a:p>
                      <a:r>
                        <a:rPr lang="en-US" dirty="0"/>
                        <a:t>4/30/2019</a:t>
                      </a:r>
                    </a:p>
                  </a:txBody>
                  <a:tcPr/>
                </a:tc>
                <a:extLst>
                  <a:ext uri="{0D108BD9-81ED-4DB2-BD59-A6C34878D82A}">
                    <a16:rowId xmlns:a16="http://schemas.microsoft.com/office/drawing/2014/main" val="2943996042"/>
                  </a:ext>
                </a:extLst>
              </a:tr>
              <a:tr h="370840">
                <a:tc>
                  <a:txBody>
                    <a:bodyPr/>
                    <a:lstStyle/>
                    <a:p>
                      <a:r>
                        <a:rPr lang="en-US" dirty="0"/>
                        <a:t>DATA PROCESSING</a:t>
                      </a:r>
                    </a:p>
                  </a:txBody>
                  <a:tcPr/>
                </a:tc>
                <a:tc>
                  <a:txBody>
                    <a:bodyPr/>
                    <a:lstStyle/>
                    <a:p>
                      <a:r>
                        <a:rPr lang="en-US" dirty="0"/>
                        <a:t>5/1/2019</a:t>
                      </a:r>
                    </a:p>
                  </a:txBody>
                  <a:tcPr/>
                </a:tc>
                <a:tc>
                  <a:txBody>
                    <a:bodyPr/>
                    <a:lstStyle/>
                    <a:p>
                      <a:r>
                        <a:rPr lang="en-US" dirty="0"/>
                        <a:t>5/20/2019</a:t>
                      </a:r>
                    </a:p>
                  </a:txBody>
                  <a:tcPr/>
                </a:tc>
                <a:extLst>
                  <a:ext uri="{0D108BD9-81ED-4DB2-BD59-A6C34878D82A}">
                    <a16:rowId xmlns:a16="http://schemas.microsoft.com/office/drawing/2014/main" val="1921159723"/>
                  </a:ext>
                </a:extLst>
              </a:tr>
              <a:tr h="370840">
                <a:tc>
                  <a:txBody>
                    <a:bodyPr/>
                    <a:lstStyle/>
                    <a:p>
                      <a:r>
                        <a:rPr lang="en-US" dirty="0"/>
                        <a:t>PROJECT BULIDING</a:t>
                      </a:r>
                    </a:p>
                  </a:txBody>
                  <a:tcPr/>
                </a:tc>
                <a:tc>
                  <a:txBody>
                    <a:bodyPr/>
                    <a:lstStyle/>
                    <a:p>
                      <a:r>
                        <a:rPr lang="en-US" dirty="0"/>
                        <a:t>5/21/2019</a:t>
                      </a:r>
                    </a:p>
                  </a:txBody>
                  <a:tcPr/>
                </a:tc>
                <a:tc>
                  <a:txBody>
                    <a:bodyPr/>
                    <a:lstStyle/>
                    <a:p>
                      <a:r>
                        <a:rPr lang="en-US" dirty="0"/>
                        <a:t>6/15/2019</a:t>
                      </a:r>
                    </a:p>
                  </a:txBody>
                  <a:tcPr/>
                </a:tc>
                <a:extLst>
                  <a:ext uri="{0D108BD9-81ED-4DB2-BD59-A6C34878D82A}">
                    <a16:rowId xmlns:a16="http://schemas.microsoft.com/office/drawing/2014/main" val="1151671455"/>
                  </a:ext>
                </a:extLst>
              </a:tr>
              <a:tr h="370840">
                <a:tc>
                  <a:txBody>
                    <a:bodyPr/>
                    <a:lstStyle/>
                    <a:p>
                      <a:r>
                        <a:rPr lang="en-US" dirty="0"/>
                        <a:t>DATA STORAGE IN A SINGLE VIEW</a:t>
                      </a:r>
                    </a:p>
                  </a:txBody>
                  <a:tcPr/>
                </a:tc>
                <a:tc>
                  <a:txBody>
                    <a:bodyPr/>
                    <a:lstStyle/>
                    <a:p>
                      <a:r>
                        <a:rPr lang="en-US" dirty="0"/>
                        <a:t>6/17/2019</a:t>
                      </a:r>
                    </a:p>
                  </a:txBody>
                  <a:tcPr/>
                </a:tc>
                <a:tc>
                  <a:txBody>
                    <a:bodyPr/>
                    <a:lstStyle/>
                    <a:p>
                      <a:r>
                        <a:rPr lang="en-US" dirty="0"/>
                        <a:t>6/25/2019</a:t>
                      </a:r>
                    </a:p>
                  </a:txBody>
                  <a:tcPr/>
                </a:tc>
                <a:extLst>
                  <a:ext uri="{0D108BD9-81ED-4DB2-BD59-A6C34878D82A}">
                    <a16:rowId xmlns:a16="http://schemas.microsoft.com/office/drawing/2014/main" val="2491309530"/>
                  </a:ext>
                </a:extLst>
              </a:tr>
              <a:tr h="370840">
                <a:tc>
                  <a:txBody>
                    <a:bodyPr/>
                    <a:lstStyle/>
                    <a:p>
                      <a:r>
                        <a:rPr lang="en-US" dirty="0"/>
                        <a:t>DATA VISUALIZATION</a:t>
                      </a:r>
                    </a:p>
                  </a:txBody>
                  <a:tcPr/>
                </a:tc>
                <a:tc>
                  <a:txBody>
                    <a:bodyPr/>
                    <a:lstStyle/>
                    <a:p>
                      <a:r>
                        <a:rPr lang="en-US" dirty="0"/>
                        <a:t>6/26/2019</a:t>
                      </a:r>
                    </a:p>
                  </a:txBody>
                  <a:tcPr/>
                </a:tc>
                <a:tc>
                  <a:txBody>
                    <a:bodyPr/>
                    <a:lstStyle/>
                    <a:p>
                      <a:r>
                        <a:rPr lang="en-US" dirty="0"/>
                        <a:t>6/30/2019</a:t>
                      </a:r>
                    </a:p>
                  </a:txBody>
                  <a:tcPr/>
                </a:tc>
                <a:extLst>
                  <a:ext uri="{0D108BD9-81ED-4DB2-BD59-A6C34878D82A}">
                    <a16:rowId xmlns:a16="http://schemas.microsoft.com/office/drawing/2014/main" val="3427385479"/>
                  </a:ext>
                </a:extLst>
              </a:tr>
              <a:tr h="370840">
                <a:tc>
                  <a:txBody>
                    <a:bodyPr/>
                    <a:lstStyle/>
                    <a:p>
                      <a:r>
                        <a:rPr lang="en-US" dirty="0"/>
                        <a:t>DATA ANALYSIS</a:t>
                      </a:r>
                    </a:p>
                  </a:txBody>
                  <a:tcPr/>
                </a:tc>
                <a:tc>
                  <a:txBody>
                    <a:bodyPr/>
                    <a:lstStyle/>
                    <a:p>
                      <a:r>
                        <a:rPr lang="en-US" dirty="0"/>
                        <a:t>7/1/2019</a:t>
                      </a:r>
                    </a:p>
                  </a:txBody>
                  <a:tcPr/>
                </a:tc>
                <a:tc>
                  <a:txBody>
                    <a:bodyPr/>
                    <a:lstStyle/>
                    <a:p>
                      <a:r>
                        <a:rPr lang="en-US" dirty="0"/>
                        <a:t>7/13/2019</a:t>
                      </a:r>
                    </a:p>
                  </a:txBody>
                  <a:tcPr/>
                </a:tc>
                <a:extLst>
                  <a:ext uri="{0D108BD9-81ED-4DB2-BD59-A6C34878D82A}">
                    <a16:rowId xmlns:a16="http://schemas.microsoft.com/office/drawing/2014/main" val="1140206343"/>
                  </a:ext>
                </a:extLst>
              </a:tr>
              <a:tr h="370840">
                <a:tc>
                  <a:txBody>
                    <a:bodyPr/>
                    <a:lstStyle/>
                    <a:p>
                      <a:r>
                        <a:rPr lang="en-US" dirty="0"/>
                        <a:t>TESTING</a:t>
                      </a:r>
                    </a:p>
                  </a:txBody>
                  <a:tcPr/>
                </a:tc>
                <a:tc>
                  <a:txBody>
                    <a:bodyPr/>
                    <a:lstStyle/>
                    <a:p>
                      <a:r>
                        <a:rPr lang="en-US" dirty="0"/>
                        <a:t>7/14/2019</a:t>
                      </a:r>
                    </a:p>
                  </a:txBody>
                  <a:tcPr/>
                </a:tc>
                <a:tc>
                  <a:txBody>
                    <a:bodyPr/>
                    <a:lstStyle/>
                    <a:p>
                      <a:r>
                        <a:rPr lang="en-US" dirty="0"/>
                        <a:t>7/24/2019</a:t>
                      </a:r>
                    </a:p>
                  </a:txBody>
                  <a:tcPr/>
                </a:tc>
                <a:extLst>
                  <a:ext uri="{0D108BD9-81ED-4DB2-BD59-A6C34878D82A}">
                    <a16:rowId xmlns:a16="http://schemas.microsoft.com/office/drawing/2014/main" val="361053945"/>
                  </a:ext>
                </a:extLst>
              </a:tr>
              <a:tr h="370840">
                <a:tc>
                  <a:txBody>
                    <a:bodyPr/>
                    <a:lstStyle/>
                    <a:p>
                      <a:r>
                        <a:rPr lang="en-US" dirty="0"/>
                        <a:t>RESULT ANALYSIS</a:t>
                      </a:r>
                    </a:p>
                  </a:txBody>
                  <a:tcPr/>
                </a:tc>
                <a:tc>
                  <a:txBody>
                    <a:bodyPr/>
                    <a:lstStyle/>
                    <a:p>
                      <a:r>
                        <a:rPr lang="en-US" dirty="0"/>
                        <a:t>7/25/2019</a:t>
                      </a:r>
                    </a:p>
                  </a:txBody>
                  <a:tcPr/>
                </a:tc>
                <a:tc>
                  <a:txBody>
                    <a:bodyPr/>
                    <a:lstStyle/>
                    <a:p>
                      <a:r>
                        <a:rPr lang="en-US" dirty="0"/>
                        <a:t>7/31/2019</a:t>
                      </a:r>
                    </a:p>
                  </a:txBody>
                  <a:tcPr/>
                </a:tc>
                <a:extLst>
                  <a:ext uri="{0D108BD9-81ED-4DB2-BD59-A6C34878D82A}">
                    <a16:rowId xmlns:a16="http://schemas.microsoft.com/office/drawing/2014/main" val="3714579590"/>
                  </a:ext>
                </a:extLst>
              </a:tr>
              <a:tr h="370840">
                <a:tc>
                  <a:txBody>
                    <a:bodyPr/>
                    <a:lstStyle/>
                    <a:p>
                      <a:r>
                        <a:rPr lang="en-US" dirty="0"/>
                        <a:t>MODIFICATIONS</a:t>
                      </a:r>
                    </a:p>
                  </a:txBody>
                  <a:tcPr/>
                </a:tc>
                <a:tc>
                  <a:txBody>
                    <a:bodyPr/>
                    <a:lstStyle/>
                    <a:p>
                      <a:r>
                        <a:rPr lang="en-US" dirty="0"/>
                        <a:t>8/1/2019</a:t>
                      </a:r>
                    </a:p>
                  </a:txBody>
                  <a:tcPr/>
                </a:tc>
                <a:tc>
                  <a:txBody>
                    <a:bodyPr/>
                    <a:lstStyle/>
                    <a:p>
                      <a:r>
                        <a:rPr lang="en-US" dirty="0"/>
                        <a:t>8/5/2019</a:t>
                      </a:r>
                    </a:p>
                  </a:txBody>
                  <a:tcPr/>
                </a:tc>
                <a:extLst>
                  <a:ext uri="{0D108BD9-81ED-4DB2-BD59-A6C34878D82A}">
                    <a16:rowId xmlns:a16="http://schemas.microsoft.com/office/drawing/2014/main" val="3329396850"/>
                  </a:ext>
                </a:extLst>
              </a:tr>
              <a:tr h="370840">
                <a:tc>
                  <a:txBody>
                    <a:bodyPr/>
                    <a:lstStyle/>
                    <a:p>
                      <a:r>
                        <a:rPr lang="en-US" dirty="0"/>
                        <a:t>DOCUMENTATION</a:t>
                      </a:r>
                    </a:p>
                  </a:txBody>
                  <a:tcPr/>
                </a:tc>
                <a:tc>
                  <a:txBody>
                    <a:bodyPr/>
                    <a:lstStyle/>
                    <a:p>
                      <a:r>
                        <a:rPr lang="en-US" dirty="0"/>
                        <a:t>8/6/2019</a:t>
                      </a:r>
                    </a:p>
                  </a:txBody>
                  <a:tcPr/>
                </a:tc>
                <a:tc>
                  <a:txBody>
                    <a:bodyPr/>
                    <a:lstStyle/>
                    <a:p>
                      <a:r>
                        <a:rPr lang="en-US" dirty="0"/>
                        <a:t>8/10/2019</a:t>
                      </a:r>
                    </a:p>
                  </a:txBody>
                  <a:tcPr/>
                </a:tc>
                <a:extLst>
                  <a:ext uri="{0D108BD9-81ED-4DB2-BD59-A6C34878D82A}">
                    <a16:rowId xmlns:a16="http://schemas.microsoft.com/office/drawing/2014/main" val="2365742776"/>
                  </a:ext>
                </a:extLst>
              </a:tr>
              <a:tr h="370840">
                <a:tc>
                  <a:txBody>
                    <a:bodyPr/>
                    <a:lstStyle/>
                    <a:p>
                      <a:r>
                        <a:rPr lang="en-US" dirty="0"/>
                        <a:t>STATUS REPORTS</a:t>
                      </a:r>
                    </a:p>
                  </a:txBody>
                  <a:tcPr/>
                </a:tc>
                <a:tc>
                  <a:txBody>
                    <a:bodyPr/>
                    <a:lstStyle/>
                    <a:p>
                      <a:r>
                        <a:rPr lang="en-US" dirty="0"/>
                        <a:t>8/11/2019</a:t>
                      </a:r>
                    </a:p>
                  </a:txBody>
                  <a:tcPr/>
                </a:tc>
                <a:tc>
                  <a:txBody>
                    <a:bodyPr/>
                    <a:lstStyle/>
                    <a:p>
                      <a:r>
                        <a:rPr lang="en-US" dirty="0"/>
                        <a:t>8/15/2019</a:t>
                      </a:r>
                    </a:p>
                  </a:txBody>
                  <a:tcPr/>
                </a:tc>
                <a:extLst>
                  <a:ext uri="{0D108BD9-81ED-4DB2-BD59-A6C34878D82A}">
                    <a16:rowId xmlns:a16="http://schemas.microsoft.com/office/drawing/2014/main" val="4020739474"/>
                  </a:ext>
                </a:extLst>
              </a:tr>
            </a:tbl>
          </a:graphicData>
        </a:graphic>
      </p:graphicFrame>
    </p:spTree>
    <p:extLst>
      <p:ext uri="{BB962C8B-B14F-4D97-AF65-F5344CB8AC3E}">
        <p14:creationId xmlns:p14="http://schemas.microsoft.com/office/powerpoint/2010/main" val="1418497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3A2D0-6110-4FD3-8AD3-965EC8CFEB9A}"/>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69AA751A-8986-47F2-B36E-9CBF5EAE7F3A}"/>
              </a:ext>
            </a:extLst>
          </p:cNvPr>
          <p:cNvSpPr>
            <a:spLocks noGrp="1"/>
          </p:cNvSpPr>
          <p:nvPr>
            <p:ph idx="1"/>
          </p:nvPr>
        </p:nvSpPr>
        <p:spPr/>
        <p:txBody>
          <a:bodyPr/>
          <a:lstStyle/>
          <a:p>
            <a:pPr marL="0" indent="0">
              <a:buNone/>
            </a:pPr>
            <a:r>
              <a:rPr lang="en-US" sz="2400" dirty="0"/>
              <a:t>STEP 2</a:t>
            </a:r>
          </a:p>
          <a:p>
            <a:r>
              <a:rPr lang="en-US" dirty="0"/>
              <a:t>Once the project was finalized the next step was project initiation which involved preparing mandate which included the scope, purpose, objective and other related functionalities of the project.</a:t>
            </a:r>
          </a:p>
          <a:p>
            <a:endParaRPr lang="en-US" dirty="0"/>
          </a:p>
        </p:txBody>
      </p:sp>
      <p:pic>
        <p:nvPicPr>
          <p:cNvPr id="4" name="Picture 3">
            <a:extLst>
              <a:ext uri="{FF2B5EF4-FFF2-40B4-BE49-F238E27FC236}">
                <a16:creationId xmlns:a16="http://schemas.microsoft.com/office/drawing/2014/main" id="{2129DB24-7538-4705-A091-DC9306CF033D}"/>
              </a:ext>
            </a:extLst>
          </p:cNvPr>
          <p:cNvPicPr>
            <a:picLocks noChangeAspect="1"/>
          </p:cNvPicPr>
          <p:nvPr/>
        </p:nvPicPr>
        <p:blipFill rotWithShape="1">
          <a:blip r:embed="rId2"/>
          <a:srcRect l="15000" t="28889" b="10671"/>
          <a:stretch/>
        </p:blipFill>
        <p:spPr>
          <a:xfrm>
            <a:off x="609600" y="2133600"/>
            <a:ext cx="10668000" cy="4267199"/>
          </a:xfrm>
          <a:prstGeom prst="rect">
            <a:avLst/>
          </a:prstGeom>
        </p:spPr>
      </p:pic>
    </p:spTree>
    <p:extLst>
      <p:ext uri="{BB962C8B-B14F-4D97-AF65-F5344CB8AC3E}">
        <p14:creationId xmlns:p14="http://schemas.microsoft.com/office/powerpoint/2010/main" val="174500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341231-91DF-4244-B87E-8FF499260C0F}"/>
              </a:ext>
            </a:extLst>
          </p:cNvPr>
          <p:cNvSpPr>
            <a:spLocks noGrp="1"/>
          </p:cNvSpPr>
          <p:nvPr>
            <p:ph type="title"/>
          </p:nvPr>
        </p:nvSpPr>
        <p:spPr/>
        <p:txBody>
          <a:bodyPr/>
          <a:lstStyle/>
          <a:p>
            <a:r>
              <a:rPr lang="en-US" dirty="0">
                <a:solidFill>
                  <a:srgbClr val="FF0000"/>
                </a:solidFill>
              </a:rPr>
              <a:t>Company Name: MetLife</a:t>
            </a:r>
          </a:p>
        </p:txBody>
      </p:sp>
      <p:sp>
        <p:nvSpPr>
          <p:cNvPr id="6" name="Content Placeholder 5">
            <a:extLst>
              <a:ext uri="{FF2B5EF4-FFF2-40B4-BE49-F238E27FC236}">
                <a16:creationId xmlns:a16="http://schemas.microsoft.com/office/drawing/2014/main" id="{7D812208-A3F3-4681-80EB-188D7BF74A35}"/>
              </a:ext>
            </a:extLst>
          </p:cNvPr>
          <p:cNvSpPr>
            <a:spLocks noGrp="1"/>
          </p:cNvSpPr>
          <p:nvPr>
            <p:ph idx="1"/>
          </p:nvPr>
        </p:nvSpPr>
        <p:spPr/>
        <p:txBody>
          <a:bodyPr/>
          <a:lstStyle/>
          <a:p>
            <a:r>
              <a:rPr lang="en-US" b="1" dirty="0"/>
              <a:t>Industry: </a:t>
            </a:r>
            <a:r>
              <a:rPr lang="en-US" sz="1600" dirty="0"/>
              <a:t>Insurance: Life, Health (stock)</a:t>
            </a:r>
            <a:endParaRPr lang="en-US" sz="1600" b="1" dirty="0"/>
          </a:p>
          <a:p>
            <a:r>
              <a:rPr lang="en-US" b="1" dirty="0"/>
              <a:t>History/Background:  </a:t>
            </a:r>
            <a:r>
              <a:rPr lang="en-US" sz="1600" dirty="0"/>
              <a:t>Organized by a group of New York City businessmen in 1863, the National Union Life and Limb Insurance Company began business in July 1864 insuring Civil War sailors and soldiers against wartime-related disabilities. National Union had written only 17 life and 56 accident policies, and was in last place among the 27 life companies operating in New York.</a:t>
            </a:r>
          </a:p>
          <a:p>
            <a:r>
              <a:rPr lang="en-US" sz="1600" dirty="0"/>
              <a:t>After five difficult years in business and several reorganizations and name changes, President James R. Dow and the board of directors decided to drop the casualty business and focus on life insurance business. And this gave birth to Metropolitan Life Insurance Company(MetLife).</a:t>
            </a:r>
          </a:p>
          <a:p>
            <a:r>
              <a:rPr lang="en-US" sz="1600" dirty="0"/>
              <a:t>This new venture also faced difficulties as there were policy lapses over successive years which forced the company to contract until it reached its lowest point in the late 1870s.</a:t>
            </a:r>
          </a:p>
          <a:p>
            <a:r>
              <a:rPr lang="en-US" sz="1600" dirty="0"/>
              <a:t>In 1879, MetLife President Joseph F. Knapp turned his attention to England, where "industrial" or "workingmen's" insurance programs were widely successful. American companies had not bothered to pursue industrial insurance up to that time because of the expense involved in building and sustaining an agency force to sell policies door to door.</a:t>
            </a:r>
          </a:p>
          <a:p>
            <a:r>
              <a:rPr lang="en-US" sz="1600" dirty="0"/>
              <a:t>By importing English agents to train an American agency force, MetLife quickly transferred successful British methods for use in the United States. By 1880, the company was signing up 700 new industrial policies a day. Rapidly increasing volume quickly drove down distribution costs, and the new program proved immediately successful.</a:t>
            </a:r>
          </a:p>
          <a:p>
            <a:pPr marL="0" indent="0">
              <a:buNone/>
            </a:pPr>
            <a:endParaRPr lang="en-US" dirty="0"/>
          </a:p>
          <a:p>
            <a:endParaRPr lang="en-US" b="1" dirty="0"/>
          </a:p>
        </p:txBody>
      </p:sp>
    </p:spTree>
    <p:extLst>
      <p:ext uri="{BB962C8B-B14F-4D97-AF65-F5344CB8AC3E}">
        <p14:creationId xmlns:p14="http://schemas.microsoft.com/office/powerpoint/2010/main" val="2390354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5AEA-27F4-4F79-86D4-E44BE2DD2851}"/>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7E4F34FB-809E-4071-B33E-4A1A1F6C0EBB}"/>
              </a:ext>
            </a:extLst>
          </p:cNvPr>
          <p:cNvSpPr>
            <a:spLocks noGrp="1"/>
          </p:cNvSpPr>
          <p:nvPr>
            <p:ph idx="1"/>
          </p:nvPr>
        </p:nvSpPr>
        <p:spPr/>
        <p:txBody>
          <a:bodyPr/>
          <a:lstStyle/>
          <a:p>
            <a:pPr marL="0" indent="0">
              <a:buNone/>
            </a:pPr>
            <a:r>
              <a:rPr lang="en-US" sz="2400" dirty="0"/>
              <a:t>STEP 3</a:t>
            </a:r>
          </a:p>
          <a:p>
            <a:pPr marL="0" indent="0">
              <a:buNone/>
            </a:pPr>
            <a:r>
              <a:rPr lang="en-US" dirty="0"/>
              <a:t>After The project initiation the next step was planning which involved SWOT Analysis, Budget and resource allocation, preparation of Gantt chart and timeline sheet.</a:t>
            </a:r>
          </a:p>
          <a:p>
            <a:r>
              <a:rPr lang="en-US" dirty="0"/>
              <a:t> SWOT ANALYSIS</a:t>
            </a:r>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E6185E2B-8240-4E8E-98B3-F4EDDB6EB974}"/>
              </a:ext>
            </a:extLst>
          </p:cNvPr>
          <p:cNvPicPr>
            <a:picLocks noChangeAspect="1"/>
          </p:cNvPicPr>
          <p:nvPr/>
        </p:nvPicPr>
        <p:blipFill rotWithShape="1">
          <a:blip r:embed="rId2"/>
          <a:srcRect l="34374" t="20000" r="4376" b="30000"/>
          <a:stretch/>
        </p:blipFill>
        <p:spPr>
          <a:xfrm>
            <a:off x="636972" y="2450237"/>
            <a:ext cx="9116628" cy="3906288"/>
          </a:xfrm>
          <a:prstGeom prst="rect">
            <a:avLst/>
          </a:prstGeom>
        </p:spPr>
      </p:pic>
    </p:spTree>
    <p:extLst>
      <p:ext uri="{BB962C8B-B14F-4D97-AF65-F5344CB8AC3E}">
        <p14:creationId xmlns:p14="http://schemas.microsoft.com/office/powerpoint/2010/main" val="3583748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03C2-3B55-442F-B165-5BBDEC702560}"/>
              </a:ext>
            </a:extLst>
          </p:cNvPr>
          <p:cNvSpPr>
            <a:spLocks noGrp="1"/>
          </p:cNvSpPr>
          <p:nvPr>
            <p:ph type="title"/>
          </p:nvPr>
        </p:nvSpPr>
        <p:spPr>
          <a:xfrm>
            <a:off x="609600" y="274638"/>
            <a:ext cx="10972800" cy="1020762"/>
          </a:xfrm>
        </p:spPr>
        <p:txBody>
          <a:bodyPr/>
          <a:lstStyle/>
          <a:p>
            <a:r>
              <a:rPr lang="en-US" dirty="0"/>
              <a:t>Continued..</a:t>
            </a:r>
          </a:p>
        </p:txBody>
      </p:sp>
      <p:sp>
        <p:nvSpPr>
          <p:cNvPr id="3" name="Text Placeholder 2">
            <a:extLst>
              <a:ext uri="{FF2B5EF4-FFF2-40B4-BE49-F238E27FC236}">
                <a16:creationId xmlns:a16="http://schemas.microsoft.com/office/drawing/2014/main" id="{05C9BA17-4901-4A7A-BD2A-C786AD59C72A}"/>
              </a:ext>
            </a:extLst>
          </p:cNvPr>
          <p:cNvSpPr>
            <a:spLocks noGrp="1"/>
          </p:cNvSpPr>
          <p:nvPr>
            <p:ph type="body" idx="1"/>
          </p:nvPr>
        </p:nvSpPr>
        <p:spPr/>
        <p:txBody>
          <a:bodyPr/>
          <a:lstStyle/>
          <a:p>
            <a:r>
              <a:rPr lang="en-US" dirty="0"/>
              <a:t>BUDGET ALLOCATION</a:t>
            </a:r>
          </a:p>
        </p:txBody>
      </p:sp>
      <p:sp>
        <p:nvSpPr>
          <p:cNvPr id="5" name="Text Placeholder 4">
            <a:extLst>
              <a:ext uri="{FF2B5EF4-FFF2-40B4-BE49-F238E27FC236}">
                <a16:creationId xmlns:a16="http://schemas.microsoft.com/office/drawing/2014/main" id="{ADF2F67F-0D34-4BE6-B285-B2ABD43AD189}"/>
              </a:ext>
            </a:extLst>
          </p:cNvPr>
          <p:cNvSpPr>
            <a:spLocks noGrp="1"/>
          </p:cNvSpPr>
          <p:nvPr>
            <p:ph type="body" sz="quarter" idx="3"/>
          </p:nvPr>
        </p:nvSpPr>
        <p:spPr/>
        <p:txBody>
          <a:bodyPr/>
          <a:lstStyle/>
          <a:p>
            <a:r>
              <a:rPr lang="en-US" dirty="0"/>
              <a:t>BUDGET DISTRIBUTION</a:t>
            </a:r>
          </a:p>
        </p:txBody>
      </p:sp>
      <p:pic>
        <p:nvPicPr>
          <p:cNvPr id="7" name="Content Placeholder 6">
            <a:extLst>
              <a:ext uri="{FF2B5EF4-FFF2-40B4-BE49-F238E27FC236}">
                <a16:creationId xmlns:a16="http://schemas.microsoft.com/office/drawing/2014/main" id="{E76141FD-F347-4814-A437-811790D3B063}"/>
              </a:ext>
            </a:extLst>
          </p:cNvPr>
          <p:cNvPicPr>
            <a:picLocks noGrp="1" noChangeAspect="1"/>
          </p:cNvPicPr>
          <p:nvPr>
            <p:ph sz="half" idx="2"/>
          </p:nvPr>
        </p:nvPicPr>
        <p:blipFill rotWithShape="1">
          <a:blip r:embed="rId2"/>
          <a:srcRect l="28749" t="20000" r="13125" b="18889"/>
          <a:stretch/>
        </p:blipFill>
        <p:spPr>
          <a:xfrm>
            <a:off x="610129" y="2557800"/>
            <a:ext cx="5386388" cy="3843000"/>
          </a:xfrm>
          <a:prstGeom prst="rect">
            <a:avLst/>
          </a:prstGeom>
        </p:spPr>
      </p:pic>
      <p:pic>
        <p:nvPicPr>
          <p:cNvPr id="8" name="Content Placeholder 7">
            <a:extLst>
              <a:ext uri="{FF2B5EF4-FFF2-40B4-BE49-F238E27FC236}">
                <a16:creationId xmlns:a16="http://schemas.microsoft.com/office/drawing/2014/main" id="{3F20BB87-225E-48A2-91AF-12C5EEFC631B}"/>
              </a:ext>
            </a:extLst>
          </p:cNvPr>
          <p:cNvPicPr>
            <a:picLocks noGrp="1" noChangeAspect="1"/>
          </p:cNvPicPr>
          <p:nvPr>
            <p:ph sz="quarter" idx="4"/>
          </p:nvPr>
        </p:nvPicPr>
        <p:blipFill rotWithShape="1">
          <a:blip r:embed="rId3"/>
          <a:srcRect l="28125" t="20000" r="13125" b="18889"/>
          <a:stretch/>
        </p:blipFill>
        <p:spPr>
          <a:xfrm>
            <a:off x="6192838" y="2573788"/>
            <a:ext cx="5389562" cy="3827012"/>
          </a:xfrm>
          <a:prstGeom prst="rect">
            <a:avLst/>
          </a:prstGeom>
        </p:spPr>
      </p:pic>
    </p:spTree>
    <p:extLst>
      <p:ext uri="{BB962C8B-B14F-4D97-AF65-F5344CB8AC3E}">
        <p14:creationId xmlns:p14="http://schemas.microsoft.com/office/powerpoint/2010/main" val="2376693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07A78-2784-4C13-902A-C588088A8AEE}"/>
              </a:ext>
            </a:extLst>
          </p:cNvPr>
          <p:cNvSpPr>
            <a:spLocks noGrp="1"/>
          </p:cNvSpPr>
          <p:nvPr>
            <p:ph idx="1"/>
          </p:nvPr>
        </p:nvSpPr>
        <p:spPr/>
        <p:txBody>
          <a:bodyPr/>
          <a:lstStyle/>
          <a:p>
            <a:pPr marL="0" indent="0">
              <a:buNone/>
            </a:pPr>
            <a:r>
              <a:rPr lang="en-US" dirty="0"/>
              <a:t>RESOURCE ALLOCATION AND MANAGEMENT</a:t>
            </a:r>
          </a:p>
        </p:txBody>
      </p:sp>
      <p:sp>
        <p:nvSpPr>
          <p:cNvPr id="5" name="Title 1">
            <a:extLst>
              <a:ext uri="{FF2B5EF4-FFF2-40B4-BE49-F238E27FC236}">
                <a16:creationId xmlns:a16="http://schemas.microsoft.com/office/drawing/2014/main" id="{C6B42422-6F6A-4AA2-A34A-462DF7AA27E8}"/>
              </a:ext>
            </a:extLst>
          </p:cNvPr>
          <p:cNvSpPr>
            <a:spLocks noGrp="1"/>
          </p:cNvSpPr>
          <p:nvPr>
            <p:ph type="title"/>
          </p:nvPr>
        </p:nvSpPr>
        <p:spPr>
          <a:xfrm>
            <a:off x="508000" y="152401"/>
            <a:ext cx="10972800" cy="563563"/>
          </a:xfrm>
        </p:spPr>
        <p:txBody>
          <a:bodyPr/>
          <a:lstStyle/>
          <a:p>
            <a:r>
              <a:rPr lang="en-US" dirty="0"/>
              <a:t>Continued..</a:t>
            </a:r>
          </a:p>
        </p:txBody>
      </p:sp>
      <p:pic>
        <p:nvPicPr>
          <p:cNvPr id="7" name="Picture 6">
            <a:extLst>
              <a:ext uri="{FF2B5EF4-FFF2-40B4-BE49-F238E27FC236}">
                <a16:creationId xmlns:a16="http://schemas.microsoft.com/office/drawing/2014/main" id="{58DE7819-6577-4EAF-8323-AE61F89BE789}"/>
              </a:ext>
            </a:extLst>
          </p:cNvPr>
          <p:cNvPicPr>
            <a:picLocks noChangeAspect="1"/>
          </p:cNvPicPr>
          <p:nvPr/>
        </p:nvPicPr>
        <p:blipFill rotWithShape="1">
          <a:blip r:embed="rId2"/>
          <a:srcRect l="18750" t="20000" r="3749" b="18889"/>
          <a:stretch/>
        </p:blipFill>
        <p:spPr>
          <a:xfrm>
            <a:off x="609599" y="1462881"/>
            <a:ext cx="10513581" cy="4663282"/>
          </a:xfrm>
          <a:prstGeom prst="rect">
            <a:avLst/>
          </a:prstGeom>
        </p:spPr>
      </p:pic>
    </p:spTree>
    <p:extLst>
      <p:ext uri="{BB962C8B-B14F-4D97-AF65-F5344CB8AC3E}">
        <p14:creationId xmlns:p14="http://schemas.microsoft.com/office/powerpoint/2010/main" val="2602809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8E56D-952C-46D8-8628-3A3B5F675F37}"/>
              </a:ext>
            </a:extLst>
          </p:cNvPr>
          <p:cNvSpPr>
            <a:spLocks noGrp="1"/>
          </p:cNvSpPr>
          <p:nvPr>
            <p:ph idx="1"/>
          </p:nvPr>
        </p:nvSpPr>
        <p:spPr/>
        <p:txBody>
          <a:bodyPr/>
          <a:lstStyle/>
          <a:p>
            <a:pPr marL="0" indent="0">
              <a:buNone/>
            </a:pPr>
            <a:r>
              <a:rPr lang="en-US" dirty="0"/>
              <a:t>STEP 4:</a:t>
            </a:r>
          </a:p>
          <a:p>
            <a:pPr marL="0" indent="0">
              <a:buNone/>
            </a:pPr>
            <a:r>
              <a:rPr lang="en-US" dirty="0"/>
              <a:t>To construct the Vision diagram to identify the data sources and destination and also the data ingestion process.</a:t>
            </a:r>
          </a:p>
          <a:p>
            <a:pPr marL="0" indent="0">
              <a:buNone/>
            </a:pPr>
            <a:endParaRPr lang="en-US" dirty="0"/>
          </a:p>
          <a:p>
            <a:pPr marL="0" indent="0">
              <a:buNone/>
            </a:pPr>
            <a:r>
              <a:rPr lang="en-US" dirty="0"/>
              <a:t>Step 5:</a:t>
            </a:r>
          </a:p>
          <a:p>
            <a:pPr marL="0" indent="0">
              <a:buNone/>
            </a:pPr>
            <a:r>
              <a:rPr lang="en-US" dirty="0"/>
              <a:t>To write down the steps of Project management life cycle(PMI/PLC Doc.) which includes all the phases of project development from initiation to monitoring and control.</a:t>
            </a:r>
          </a:p>
          <a:p>
            <a:pPr marL="0" indent="0">
              <a:buNone/>
            </a:pPr>
            <a:endParaRPr lang="en-US" dirty="0"/>
          </a:p>
        </p:txBody>
      </p:sp>
      <p:sp>
        <p:nvSpPr>
          <p:cNvPr id="4" name="Title 1">
            <a:extLst>
              <a:ext uri="{FF2B5EF4-FFF2-40B4-BE49-F238E27FC236}">
                <a16:creationId xmlns:a16="http://schemas.microsoft.com/office/drawing/2014/main" id="{4E0A5C7E-688E-40A4-B8C5-778A7C317A0D}"/>
              </a:ext>
            </a:extLst>
          </p:cNvPr>
          <p:cNvSpPr>
            <a:spLocks noGrp="1"/>
          </p:cNvSpPr>
          <p:nvPr>
            <p:ph type="title"/>
          </p:nvPr>
        </p:nvSpPr>
        <p:spPr>
          <a:xfrm>
            <a:off x="533400" y="168274"/>
            <a:ext cx="10972800" cy="563563"/>
          </a:xfrm>
        </p:spPr>
        <p:txBody>
          <a:bodyPr/>
          <a:lstStyle/>
          <a:p>
            <a:r>
              <a:rPr lang="en-US" dirty="0"/>
              <a:t>Continued..</a:t>
            </a:r>
          </a:p>
        </p:txBody>
      </p:sp>
      <p:pic>
        <p:nvPicPr>
          <p:cNvPr id="5" name="Picture 4">
            <a:extLst>
              <a:ext uri="{FF2B5EF4-FFF2-40B4-BE49-F238E27FC236}">
                <a16:creationId xmlns:a16="http://schemas.microsoft.com/office/drawing/2014/main" id="{F00B6ED9-0D05-4628-899F-5DDC8912B379}"/>
              </a:ext>
            </a:extLst>
          </p:cNvPr>
          <p:cNvPicPr>
            <a:picLocks noChangeAspect="1"/>
          </p:cNvPicPr>
          <p:nvPr/>
        </p:nvPicPr>
        <p:blipFill rotWithShape="1">
          <a:blip r:embed="rId2"/>
          <a:srcRect t="23333" r="22500" b="10671"/>
          <a:stretch/>
        </p:blipFill>
        <p:spPr>
          <a:xfrm>
            <a:off x="762000" y="2971800"/>
            <a:ext cx="10134600" cy="3413126"/>
          </a:xfrm>
          <a:prstGeom prst="rect">
            <a:avLst/>
          </a:prstGeom>
        </p:spPr>
      </p:pic>
    </p:spTree>
    <p:extLst>
      <p:ext uri="{BB962C8B-B14F-4D97-AF65-F5344CB8AC3E}">
        <p14:creationId xmlns:p14="http://schemas.microsoft.com/office/powerpoint/2010/main" val="4212459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FC58-110F-4203-999D-6E533DD7F60F}"/>
              </a:ext>
            </a:extLst>
          </p:cNvPr>
          <p:cNvSpPr>
            <a:spLocks noGrp="1"/>
          </p:cNvSpPr>
          <p:nvPr>
            <p:ph type="title"/>
          </p:nvPr>
        </p:nvSpPr>
        <p:spPr/>
        <p:txBody>
          <a:bodyPr/>
          <a:lstStyle/>
          <a:p>
            <a:r>
              <a:rPr lang="en-US" dirty="0"/>
              <a:t>Risk and Issues</a:t>
            </a:r>
          </a:p>
        </p:txBody>
      </p:sp>
      <p:pic>
        <p:nvPicPr>
          <p:cNvPr id="7" name="Content Placeholder 6">
            <a:extLst>
              <a:ext uri="{FF2B5EF4-FFF2-40B4-BE49-F238E27FC236}">
                <a16:creationId xmlns:a16="http://schemas.microsoft.com/office/drawing/2014/main" id="{7A446113-65A6-4E8F-ADF4-B94CC77DCECF}"/>
              </a:ext>
            </a:extLst>
          </p:cNvPr>
          <p:cNvPicPr>
            <a:picLocks noGrp="1" noChangeAspect="1"/>
          </p:cNvPicPr>
          <p:nvPr>
            <p:ph sz="half" idx="2"/>
          </p:nvPr>
        </p:nvPicPr>
        <p:blipFill rotWithShape="1">
          <a:blip r:embed="rId2"/>
          <a:srcRect l="12732" t="26308" r="2830" b="8424"/>
          <a:stretch/>
        </p:blipFill>
        <p:spPr>
          <a:xfrm>
            <a:off x="304799" y="1828800"/>
            <a:ext cx="5693833" cy="4038600"/>
          </a:xfrm>
          <a:prstGeom prst="rect">
            <a:avLst/>
          </a:prstGeom>
        </p:spPr>
      </p:pic>
      <p:sp>
        <p:nvSpPr>
          <p:cNvPr id="5" name="Text Placeholder 4">
            <a:extLst>
              <a:ext uri="{FF2B5EF4-FFF2-40B4-BE49-F238E27FC236}">
                <a16:creationId xmlns:a16="http://schemas.microsoft.com/office/drawing/2014/main" id="{34F7E15C-F0AF-478B-AE74-44E162069492}"/>
              </a:ext>
            </a:extLst>
          </p:cNvPr>
          <p:cNvSpPr>
            <a:spLocks noGrp="1"/>
          </p:cNvSpPr>
          <p:nvPr>
            <p:ph type="body" sz="quarter" idx="3"/>
          </p:nvPr>
        </p:nvSpPr>
        <p:spPr/>
        <p:txBody>
          <a:bodyPr/>
          <a:lstStyle/>
          <a:p>
            <a:r>
              <a:rPr lang="en-US" dirty="0"/>
              <a:t>Identified Risks and Issues</a:t>
            </a:r>
          </a:p>
        </p:txBody>
      </p:sp>
      <p:sp>
        <p:nvSpPr>
          <p:cNvPr id="6" name="Content Placeholder 5">
            <a:extLst>
              <a:ext uri="{FF2B5EF4-FFF2-40B4-BE49-F238E27FC236}">
                <a16:creationId xmlns:a16="http://schemas.microsoft.com/office/drawing/2014/main" id="{20E60BDD-14AA-4654-88CE-6C7DA9FC26CA}"/>
              </a:ext>
            </a:extLst>
          </p:cNvPr>
          <p:cNvSpPr>
            <a:spLocks noGrp="1"/>
          </p:cNvSpPr>
          <p:nvPr>
            <p:ph sz="quarter" idx="4"/>
          </p:nvPr>
        </p:nvSpPr>
        <p:spPr/>
        <p:txBody>
          <a:bodyPr/>
          <a:lstStyle/>
          <a:p>
            <a:r>
              <a:rPr lang="en-US" sz="1800" dirty="0"/>
              <a:t>High risk of market value impact incase of failure to achieve the 360 degree customer view</a:t>
            </a:r>
          </a:p>
          <a:p>
            <a:r>
              <a:rPr lang="en-US" sz="1800" dirty="0"/>
              <a:t>Data-quality and data-diversity challenges within systems.</a:t>
            </a:r>
          </a:p>
          <a:p>
            <a:r>
              <a:rPr lang="en-US" sz="1800" dirty="0"/>
              <a:t>Selection of big data platform  and  database to store such large data</a:t>
            </a:r>
          </a:p>
          <a:p>
            <a:r>
              <a:rPr lang="en-US" sz="1800" dirty="0"/>
              <a:t>Meeting the deadlines.</a:t>
            </a:r>
          </a:p>
          <a:p>
            <a:r>
              <a:rPr lang="en-US" sz="1800" dirty="0"/>
              <a:t>Selection of NoSQL Database, technology and interface design decision.</a:t>
            </a:r>
          </a:p>
        </p:txBody>
      </p:sp>
    </p:spTree>
    <p:extLst>
      <p:ext uri="{BB962C8B-B14F-4D97-AF65-F5344CB8AC3E}">
        <p14:creationId xmlns:p14="http://schemas.microsoft.com/office/powerpoint/2010/main" val="320125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BDA5-093F-4046-A269-859247577758}"/>
              </a:ext>
            </a:extLst>
          </p:cNvPr>
          <p:cNvSpPr>
            <a:spLocks noGrp="1"/>
          </p:cNvSpPr>
          <p:nvPr>
            <p:ph type="title"/>
          </p:nvPr>
        </p:nvSpPr>
        <p:spPr/>
        <p:txBody>
          <a:bodyPr/>
          <a:lstStyle/>
          <a:p>
            <a:r>
              <a:rPr lang="en-US" dirty="0"/>
              <a:t>Data Collection and storage</a:t>
            </a:r>
          </a:p>
        </p:txBody>
      </p:sp>
      <p:sp>
        <p:nvSpPr>
          <p:cNvPr id="3" name="Content Placeholder 2">
            <a:extLst>
              <a:ext uri="{FF2B5EF4-FFF2-40B4-BE49-F238E27FC236}">
                <a16:creationId xmlns:a16="http://schemas.microsoft.com/office/drawing/2014/main" id="{4778F6F2-98A3-42A6-A54F-A9CF03D71DA3}"/>
              </a:ext>
            </a:extLst>
          </p:cNvPr>
          <p:cNvSpPr>
            <a:spLocks noGrp="1"/>
          </p:cNvSpPr>
          <p:nvPr>
            <p:ph idx="1"/>
          </p:nvPr>
        </p:nvSpPr>
        <p:spPr/>
        <p:txBody>
          <a:bodyPr/>
          <a:lstStyle/>
          <a:p>
            <a:r>
              <a:rPr lang="en-US" dirty="0"/>
              <a:t>The various data sources from which MetLife  gathers data are: Administrative systems, claims systems, data from social media and other relevant data sources..</a:t>
            </a:r>
          </a:p>
          <a:p>
            <a:r>
              <a:rPr lang="en-US" dirty="0"/>
              <a:t>Most of the data is life insurance and annuity products, but as healthcare and the insurance business have evolved, so, too, have data-collection requirements and standards have changes in a better way.</a:t>
            </a:r>
          </a:p>
          <a:p>
            <a:r>
              <a:rPr lang="en-US" dirty="0"/>
              <a:t> For storing such a diverse data lead to the selection of MongoDB -- 10Gen's open source document database -- over other NoSQL alternatives such as Cassandra, which MetLife is testing in other applications. </a:t>
            </a:r>
          </a:p>
          <a:p>
            <a:r>
              <a:rPr lang="en-US" dirty="0"/>
              <a:t>Everything we know about a customer and everything we know about a policy is sored into a single JSON [Java Script Object Notation] document.</a:t>
            </a:r>
          </a:p>
          <a:p>
            <a:r>
              <a:rPr lang="en-US" dirty="0"/>
              <a:t>Hadoop has two main parts – a data processing framework and a distributed filesystem for data storage.</a:t>
            </a:r>
          </a:p>
          <a:p>
            <a:r>
              <a:rPr lang="en-US" dirty="0"/>
              <a:t>HDFS can be used for data processing as in the Hadoop architecture as a single </a:t>
            </a:r>
            <a:r>
              <a:rPr lang="en-US" dirty="0" err="1"/>
              <a:t>NameNode</a:t>
            </a:r>
            <a:r>
              <a:rPr lang="en-US" dirty="0"/>
              <a:t> tracks where data is housed in the cluster of servers, known as </a:t>
            </a:r>
            <a:r>
              <a:rPr lang="en-US" dirty="0" err="1"/>
              <a:t>DataNodes</a:t>
            </a:r>
            <a:r>
              <a:rPr lang="en-US" dirty="0"/>
              <a:t>. </a:t>
            </a:r>
          </a:p>
          <a:p>
            <a:r>
              <a:rPr lang="en-US" dirty="0"/>
              <a:t>Data is stored in data blocks on the </a:t>
            </a:r>
            <a:r>
              <a:rPr lang="en-US" dirty="0" err="1"/>
              <a:t>DataNodes</a:t>
            </a:r>
            <a:r>
              <a:rPr lang="en-US" dirty="0"/>
              <a:t>. HDFS replicates those data blocks, usually 128MB in size, and distributes them so they are replicated within multiple nodes across the cluster.</a:t>
            </a:r>
          </a:p>
          <a:p>
            <a:r>
              <a:rPr lang="en-US" dirty="0"/>
              <a:t>This will help in simultaneous data processing and storage and fasten the pace of data processing.</a:t>
            </a:r>
          </a:p>
        </p:txBody>
      </p:sp>
    </p:spTree>
    <p:extLst>
      <p:ext uri="{BB962C8B-B14F-4D97-AF65-F5344CB8AC3E}">
        <p14:creationId xmlns:p14="http://schemas.microsoft.com/office/powerpoint/2010/main" val="1697987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7398-AD4D-48B2-92D2-E0F2C1C1A04D}"/>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6B30448A-3E58-4E05-B6FE-AF8A129EEA04}"/>
              </a:ext>
            </a:extLst>
          </p:cNvPr>
          <p:cNvSpPr>
            <a:spLocks noGrp="1"/>
          </p:cNvSpPr>
          <p:nvPr>
            <p:ph idx="1"/>
          </p:nvPr>
        </p:nvSpPr>
        <p:spPr/>
        <p:txBody>
          <a:bodyPr/>
          <a:lstStyle/>
          <a:p>
            <a:r>
              <a:rPr lang="en-US" dirty="0"/>
              <a:t>Hive v0.7.0 is added integration with Hadoop security. MetLife uses Kerberos authorization support which is being used by Hadoop to provide security. Kerberos allows for mutual authentication between client and server.</a:t>
            </a:r>
          </a:p>
          <a:p>
            <a:r>
              <a:rPr lang="en-US" dirty="0"/>
              <a:t>Data security can be achieved by imposing  Social Security Number Protection Policy. This policy applies to all Social Security numbers collected in the course of MetLife's business. It requires that Social Security numbers be maintained in a secure and confidential manner. </a:t>
            </a:r>
          </a:p>
          <a:p>
            <a:r>
              <a:rPr lang="en-US" dirty="0"/>
              <a:t>Limiting access only to those who need it to perform their jobs. Employees and service providers may not access or disclose Social Security numbers except as necessary for MetLife's business purposes. </a:t>
            </a:r>
          </a:p>
          <a:p>
            <a:r>
              <a:rPr lang="en-US" dirty="0"/>
              <a:t>Providing  technical, administrative, and physical security measures in place to protect your personal information from unauthorized access and improper use.  </a:t>
            </a:r>
          </a:p>
          <a:p>
            <a:r>
              <a:rPr lang="en-US" dirty="0"/>
              <a:t> Secure Data replication and automatic backup at the tie of failure must be incorporated .</a:t>
            </a:r>
          </a:p>
          <a:p>
            <a:r>
              <a:rPr lang="en-US" dirty="0"/>
              <a:t>Data encryption must be provided at all the layers to protect it from unauthorized access at all the networks.</a:t>
            </a:r>
          </a:p>
          <a:p>
            <a:r>
              <a:rPr lang="en-US" dirty="0"/>
              <a:t>Project the data model by enabling high level risk and malware mitigation frameworks and </a:t>
            </a:r>
            <a:r>
              <a:rPr lang="en-US" dirty="0" err="1"/>
              <a:t>softwares</a:t>
            </a:r>
            <a:r>
              <a:rPr lang="en-US" dirty="0"/>
              <a:t> at all the service layers.</a:t>
            </a:r>
          </a:p>
          <a:p>
            <a:r>
              <a:rPr lang="en-US" dirty="0"/>
              <a:t>Review all  security procedures periodically to consider appropriate new technology and updated methods.</a:t>
            </a:r>
          </a:p>
          <a:p>
            <a:endParaRPr lang="en-US" sz="1600" dirty="0"/>
          </a:p>
          <a:p>
            <a:endParaRPr lang="en-US" dirty="0"/>
          </a:p>
        </p:txBody>
      </p:sp>
    </p:spTree>
    <p:extLst>
      <p:ext uri="{BB962C8B-B14F-4D97-AF65-F5344CB8AC3E}">
        <p14:creationId xmlns:p14="http://schemas.microsoft.com/office/powerpoint/2010/main" val="1268821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6914-303D-478A-A62F-0FA596DC5C4A}"/>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BD204B64-133F-4A56-86BE-A16399E0D614}"/>
              </a:ext>
            </a:extLst>
          </p:cNvPr>
          <p:cNvSpPr>
            <a:spLocks noGrp="1"/>
          </p:cNvSpPr>
          <p:nvPr>
            <p:ph idx="1"/>
          </p:nvPr>
        </p:nvSpPr>
        <p:spPr/>
        <p:txBody>
          <a:bodyPr/>
          <a:lstStyle/>
          <a:p>
            <a:r>
              <a:rPr lang="en-US" dirty="0"/>
              <a:t>Scalability is the capability of a system, network, or process to handle a growing amount of work, or its potential to be enlarged in order to accommodate that growth.</a:t>
            </a:r>
          </a:p>
          <a:p>
            <a:r>
              <a:rPr lang="en-US" dirty="0"/>
              <a:t>For MetLife to achieve the 360 degree consolidated customer view scalability is the utmost priority because it is dealing with customer data across the globe in all the field and emerging it in a single platform.</a:t>
            </a:r>
          </a:p>
          <a:p>
            <a:r>
              <a:rPr lang="en-US" dirty="0"/>
              <a:t>To handle and accommodate the increase in number of data points, requires intelligent data ingestion that again leverages a distributed data infrastructure to rapidly bring in, unify, and store huge amounts of data.</a:t>
            </a:r>
          </a:p>
          <a:p>
            <a:r>
              <a:rPr lang="en-US" dirty="0"/>
              <a:t> To handle the increase in the number of transaction we can create  scalable data lakes, Data lakes are more agile and flexible than traditional, relational data management systems.</a:t>
            </a:r>
          </a:p>
          <a:p>
            <a:r>
              <a:rPr lang="en-US" dirty="0"/>
              <a:t> When customer profiles and customer segmentation include an integrated mix of demographic, transaction, environment, behavior and social data attributes, organizations achieve several powerful capabilities.</a:t>
            </a:r>
          </a:p>
          <a:p>
            <a:r>
              <a:rPr lang="en-US" dirty="0"/>
              <a:t>The data base like MongoDB comes handy as it provides horizontal and vertical scaling through </a:t>
            </a:r>
            <a:r>
              <a:rPr lang="en-US" dirty="0" err="1"/>
              <a:t>sharding</a:t>
            </a:r>
            <a:r>
              <a:rPr lang="en-US" dirty="0"/>
              <a:t>, distributing data across several machines and facilitating high throughput operations with large sets of data.</a:t>
            </a:r>
          </a:p>
          <a:p>
            <a:r>
              <a:rPr lang="en-US" dirty="0"/>
              <a:t>Vertical Scaling of </a:t>
            </a:r>
            <a:r>
              <a:rPr lang="en-US" dirty="0" err="1"/>
              <a:t>MongDB</a:t>
            </a:r>
            <a:r>
              <a:rPr lang="en-US" dirty="0"/>
              <a:t> involves increasing the capacity of a single server, such as using a more powerful CPU, adding more RAM, or increasing the amount of storage space.</a:t>
            </a:r>
          </a:p>
          <a:p>
            <a:endParaRPr lang="en-US" dirty="0"/>
          </a:p>
          <a:p>
            <a:endParaRPr lang="en-US" dirty="0"/>
          </a:p>
        </p:txBody>
      </p:sp>
    </p:spTree>
    <p:extLst>
      <p:ext uri="{BB962C8B-B14F-4D97-AF65-F5344CB8AC3E}">
        <p14:creationId xmlns:p14="http://schemas.microsoft.com/office/powerpoint/2010/main" val="46970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7AC66-4B46-4726-8F0E-9635283E66EB}"/>
              </a:ext>
            </a:extLst>
          </p:cNvPr>
          <p:cNvSpPr>
            <a:spLocks noGrp="1"/>
          </p:cNvSpPr>
          <p:nvPr>
            <p:ph type="title"/>
          </p:nvPr>
        </p:nvSpPr>
        <p:spPr/>
        <p:txBody>
          <a:bodyPr/>
          <a:lstStyle/>
          <a:p>
            <a:r>
              <a:rPr lang="en-US" dirty="0"/>
              <a:t>Manageability</a:t>
            </a:r>
          </a:p>
        </p:txBody>
      </p:sp>
      <p:sp>
        <p:nvSpPr>
          <p:cNvPr id="3" name="Content Placeholder 2">
            <a:extLst>
              <a:ext uri="{FF2B5EF4-FFF2-40B4-BE49-F238E27FC236}">
                <a16:creationId xmlns:a16="http://schemas.microsoft.com/office/drawing/2014/main" id="{43FB5843-0DC2-4797-AC8D-28A433768D9C}"/>
              </a:ext>
            </a:extLst>
          </p:cNvPr>
          <p:cNvSpPr>
            <a:spLocks noGrp="1"/>
          </p:cNvSpPr>
          <p:nvPr>
            <p:ph idx="1"/>
          </p:nvPr>
        </p:nvSpPr>
        <p:spPr/>
        <p:txBody>
          <a:bodyPr/>
          <a:lstStyle/>
          <a:p>
            <a:r>
              <a:rPr lang="en-US" dirty="0"/>
              <a:t>Manageability and controls  is the key aspect for this project development  as over time, many different people will work on the system, and they should all be able to work on it productively. </a:t>
            </a:r>
          </a:p>
          <a:p>
            <a:r>
              <a:rPr lang="en-US" dirty="0"/>
              <a:t>Monitoring the health of the system and quickly restoring service if it goes into a bad state</a:t>
            </a:r>
          </a:p>
          <a:p>
            <a:r>
              <a:rPr lang="en-US" dirty="0"/>
              <a:t>Performing complex maintenance tasks, such as moving an application from one platform to another</a:t>
            </a:r>
          </a:p>
          <a:p>
            <a:r>
              <a:rPr lang="en-US" dirty="0"/>
              <a:t>Providing visibility into the runtime behavior and internals of the system, with good monitoring</a:t>
            </a:r>
          </a:p>
          <a:p>
            <a:r>
              <a:rPr lang="en-US" dirty="0"/>
              <a:t>Providing good support for automation and integration with standard tools</a:t>
            </a:r>
          </a:p>
          <a:p>
            <a:r>
              <a:rPr lang="en-US" dirty="0"/>
              <a:t>Avoiding dependency on individual machines (allowing machines to be taken down for maintenance while the system as a whole continues running uninterrupted)</a:t>
            </a:r>
          </a:p>
          <a:p>
            <a:r>
              <a:rPr lang="en-US" dirty="0"/>
              <a:t>Using high-level programming languages as abstractions that hide machine code, CPU registers, and </a:t>
            </a:r>
            <a:r>
              <a:rPr lang="en-US" dirty="0" err="1"/>
              <a:t>syscalls</a:t>
            </a:r>
            <a:r>
              <a:rPr lang="en-US" dirty="0"/>
              <a:t>. SQL is an abstraction that hides complex on-disk and in-memory data structures, concurrent requests from other clients, and inconsistencies after crashes. </a:t>
            </a:r>
          </a:p>
          <a:p>
            <a:r>
              <a:rPr lang="en-US" dirty="0"/>
              <a:t>For controls and Evolvability we can make use of  Agile working patterns provide a framework for adapting to change. </a:t>
            </a:r>
          </a:p>
          <a:p>
            <a:r>
              <a:rPr lang="en-US" dirty="0"/>
              <a:t>The Agile community has also developed technical tools and patterns that are helpful when developing software in a frequently changing environment, such as test-driven development (TDD) and refactoring.</a:t>
            </a:r>
          </a:p>
        </p:txBody>
      </p:sp>
    </p:spTree>
    <p:extLst>
      <p:ext uri="{BB962C8B-B14F-4D97-AF65-F5344CB8AC3E}">
        <p14:creationId xmlns:p14="http://schemas.microsoft.com/office/powerpoint/2010/main" val="264897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35FE8A-FDEB-477C-BE1D-9B14B44F13F0}"/>
              </a:ext>
            </a:extLst>
          </p:cNvPr>
          <p:cNvSpPr>
            <a:spLocks noGrp="1"/>
          </p:cNvSpPr>
          <p:nvPr>
            <p:ph type="title"/>
          </p:nvPr>
        </p:nvSpPr>
        <p:spPr/>
        <p:txBody>
          <a:bodyPr/>
          <a:lstStyle/>
          <a:p>
            <a:r>
              <a:rPr lang="en-US" dirty="0"/>
              <a:t>Organization Issues</a:t>
            </a:r>
          </a:p>
        </p:txBody>
      </p:sp>
      <p:sp>
        <p:nvSpPr>
          <p:cNvPr id="5" name="Text Placeholder 4">
            <a:extLst>
              <a:ext uri="{FF2B5EF4-FFF2-40B4-BE49-F238E27FC236}">
                <a16:creationId xmlns:a16="http://schemas.microsoft.com/office/drawing/2014/main" id="{0648679E-94A8-404D-A967-FED5463DE00B}"/>
              </a:ext>
            </a:extLst>
          </p:cNvPr>
          <p:cNvSpPr>
            <a:spLocks noGrp="1"/>
          </p:cNvSpPr>
          <p:nvPr>
            <p:ph type="body" idx="1"/>
          </p:nvPr>
        </p:nvSpPr>
        <p:spPr/>
        <p:txBody>
          <a:bodyPr/>
          <a:lstStyle/>
          <a:p>
            <a:r>
              <a:rPr lang="en-US" dirty="0"/>
              <a:t>Project Name: Customer Service Breakthrough</a:t>
            </a:r>
          </a:p>
        </p:txBody>
      </p:sp>
      <p:sp>
        <p:nvSpPr>
          <p:cNvPr id="6" name="Content Placeholder 5">
            <a:extLst>
              <a:ext uri="{FF2B5EF4-FFF2-40B4-BE49-F238E27FC236}">
                <a16:creationId xmlns:a16="http://schemas.microsoft.com/office/drawing/2014/main" id="{319E9F46-2182-4FB9-A180-79B34BCA0DC9}"/>
              </a:ext>
            </a:extLst>
          </p:cNvPr>
          <p:cNvSpPr>
            <a:spLocks noGrp="1"/>
          </p:cNvSpPr>
          <p:nvPr>
            <p:ph sz="half" idx="2"/>
          </p:nvPr>
        </p:nvSpPr>
        <p:spPr/>
        <p:txBody>
          <a:bodyPr/>
          <a:lstStyle/>
          <a:p>
            <a:pPr marL="0" indent="0">
              <a:buNone/>
            </a:pPr>
            <a:r>
              <a:rPr lang="en-US" sz="1600" dirty="0"/>
              <a:t>MetLife wanted to build the proverbial 360-degree customer view but failed, with disparate systems and data being the usual culprit in failed attempts to gain a consolidated customer view. </a:t>
            </a:r>
          </a:p>
          <a:p>
            <a:r>
              <a:rPr lang="en-US" sz="1600" dirty="0"/>
              <a:t>However  after choosing a Big Data Technology as the platform for bringing together data from more than 70 separate administrative systems, claims systems and other data sources, they were on the path of success.</a:t>
            </a:r>
          </a:p>
          <a:p>
            <a:r>
              <a:rPr lang="en-US" sz="1600" dirty="0"/>
              <a:t>The choice of Big data for the project makes sense because these databases can ingest large volume and variety of structured, semi-structured and unstructured information without requiring tedious, expensive and time-consuming database-mapping or extract, transform and load (ETL) processes to normalize all data to a rigid schema, as required by relational databases. </a:t>
            </a:r>
          </a:p>
          <a:p>
            <a:pPr marL="0" indent="0">
              <a:buNone/>
            </a:pPr>
            <a:endParaRPr lang="en-US" sz="1600" dirty="0"/>
          </a:p>
          <a:p>
            <a:endParaRPr lang="en-US" dirty="0"/>
          </a:p>
        </p:txBody>
      </p:sp>
      <p:sp>
        <p:nvSpPr>
          <p:cNvPr id="7" name="Text Placeholder 6">
            <a:extLst>
              <a:ext uri="{FF2B5EF4-FFF2-40B4-BE49-F238E27FC236}">
                <a16:creationId xmlns:a16="http://schemas.microsoft.com/office/drawing/2014/main" id="{B1DA1004-46AA-41C7-A99E-8C57273AC4C5}"/>
              </a:ext>
            </a:extLst>
          </p:cNvPr>
          <p:cNvSpPr>
            <a:spLocks noGrp="1"/>
          </p:cNvSpPr>
          <p:nvPr>
            <p:ph type="body" sz="quarter" idx="3"/>
          </p:nvPr>
        </p:nvSpPr>
        <p:spPr/>
        <p:txBody>
          <a:bodyPr/>
          <a:lstStyle/>
          <a:p>
            <a:r>
              <a:rPr lang="en-US" dirty="0"/>
              <a:t>Project Name: Customer Data Record</a:t>
            </a:r>
          </a:p>
        </p:txBody>
      </p:sp>
      <p:sp>
        <p:nvSpPr>
          <p:cNvPr id="8" name="Content Placeholder 7">
            <a:extLst>
              <a:ext uri="{FF2B5EF4-FFF2-40B4-BE49-F238E27FC236}">
                <a16:creationId xmlns:a16="http://schemas.microsoft.com/office/drawing/2014/main" id="{7ECCEF94-DB1D-4742-A89C-3A101D5994DA}"/>
              </a:ext>
            </a:extLst>
          </p:cNvPr>
          <p:cNvSpPr>
            <a:spLocks noGrp="1"/>
          </p:cNvSpPr>
          <p:nvPr>
            <p:ph sz="quarter" idx="4"/>
          </p:nvPr>
        </p:nvSpPr>
        <p:spPr>
          <a:xfrm>
            <a:off x="6193369" y="2174874"/>
            <a:ext cx="5386918" cy="4149725"/>
          </a:xfrm>
        </p:spPr>
        <p:txBody>
          <a:bodyPr/>
          <a:lstStyle/>
          <a:p>
            <a:r>
              <a:rPr lang="en-US" sz="1600" dirty="0"/>
              <a:t>Lately, MetLife recognized that it is not easy to live with a disease like diabetes and were looking for technologies that will make it easier for customers to record their health data and, by extension, manage their disease more easily and effectively.</a:t>
            </a:r>
          </a:p>
          <a:p>
            <a:r>
              <a:rPr lang="en-US" sz="1600" dirty="0"/>
              <a:t>They wanted to achieve this to make medical protection more accessible to this group of people.</a:t>
            </a:r>
          </a:p>
          <a:p>
            <a:r>
              <a:rPr lang="en-US" sz="1600" dirty="0"/>
              <a:t>MetLife in Hong Kong is using  big data to analyze the behavior of customers to determine their premium, and customers with a more healthy lifestyle can enjoy lower premiums than those who do not.</a:t>
            </a:r>
          </a:p>
          <a:p>
            <a:pPr marL="0" indent="0">
              <a:buNone/>
            </a:pPr>
            <a:endParaRPr lang="en-US" sz="1200" dirty="0"/>
          </a:p>
        </p:txBody>
      </p:sp>
    </p:spTree>
    <p:extLst>
      <p:ext uri="{BB962C8B-B14F-4D97-AF65-F5344CB8AC3E}">
        <p14:creationId xmlns:p14="http://schemas.microsoft.com/office/powerpoint/2010/main" val="163448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A1A6-33B1-425D-92E8-FCB05DDA4EDD}"/>
              </a:ext>
            </a:extLst>
          </p:cNvPr>
          <p:cNvSpPr>
            <a:spLocks noGrp="1"/>
          </p:cNvSpPr>
          <p:nvPr>
            <p:ph type="title"/>
          </p:nvPr>
        </p:nvSpPr>
        <p:spPr/>
        <p:txBody>
          <a:bodyPr/>
          <a:lstStyle/>
          <a:p>
            <a:r>
              <a:rPr lang="en-US" dirty="0"/>
              <a:t>Project Selection Summary</a:t>
            </a:r>
          </a:p>
        </p:txBody>
      </p:sp>
      <p:sp>
        <p:nvSpPr>
          <p:cNvPr id="3" name="Text Placeholder 2">
            <a:extLst>
              <a:ext uri="{FF2B5EF4-FFF2-40B4-BE49-F238E27FC236}">
                <a16:creationId xmlns:a16="http://schemas.microsoft.com/office/drawing/2014/main" id="{945BCC62-63D2-4369-B09E-7A01FE97A834}"/>
              </a:ext>
            </a:extLst>
          </p:cNvPr>
          <p:cNvSpPr>
            <a:spLocks noGrp="1"/>
          </p:cNvSpPr>
          <p:nvPr>
            <p:ph type="body" idx="1"/>
          </p:nvPr>
        </p:nvSpPr>
        <p:spPr/>
        <p:txBody>
          <a:bodyPr/>
          <a:lstStyle/>
          <a:p>
            <a:r>
              <a:rPr lang="en-US" dirty="0"/>
              <a:t>Project Name: Customer Service Breakthrough</a:t>
            </a:r>
          </a:p>
          <a:p>
            <a:endParaRPr lang="en-US" dirty="0"/>
          </a:p>
        </p:txBody>
      </p:sp>
      <p:sp>
        <p:nvSpPr>
          <p:cNvPr id="4" name="Content Placeholder 3">
            <a:extLst>
              <a:ext uri="{FF2B5EF4-FFF2-40B4-BE49-F238E27FC236}">
                <a16:creationId xmlns:a16="http://schemas.microsoft.com/office/drawing/2014/main" id="{6A14D262-FD52-4B69-97DB-CD870675355F}"/>
              </a:ext>
            </a:extLst>
          </p:cNvPr>
          <p:cNvSpPr>
            <a:spLocks noGrp="1"/>
          </p:cNvSpPr>
          <p:nvPr>
            <p:ph sz="half" idx="2"/>
          </p:nvPr>
        </p:nvSpPr>
        <p:spPr/>
        <p:txBody>
          <a:bodyPr/>
          <a:lstStyle/>
          <a:p>
            <a:r>
              <a:rPr lang="en-US" dirty="0"/>
              <a:t> </a:t>
            </a:r>
            <a:r>
              <a:rPr lang="en-US" sz="1800" dirty="0"/>
              <a:t>Consolidated one view of  and millions of data from various systems.</a:t>
            </a:r>
          </a:p>
          <a:p>
            <a:r>
              <a:rPr lang="en-US" sz="1800" dirty="0"/>
              <a:t>Results in better ranking in the market once implemented.</a:t>
            </a:r>
          </a:p>
          <a:p>
            <a:r>
              <a:rPr lang="en-US" sz="1800" dirty="0"/>
              <a:t>Better ROI .</a:t>
            </a:r>
          </a:p>
          <a:p>
            <a:r>
              <a:rPr lang="en-US" sz="1800" dirty="0"/>
              <a:t>SWOT Analysis showed better results for this project as it has much better scope.</a:t>
            </a:r>
          </a:p>
          <a:p>
            <a:r>
              <a:rPr lang="en-US" sz="1800" dirty="0"/>
              <a:t>Worldwide project, Resulting in Global economy.</a:t>
            </a:r>
          </a:p>
          <a:p>
            <a:r>
              <a:rPr lang="en-US" sz="1800" dirty="0"/>
              <a:t>Although money involved is very high it has much better returns in the future.</a:t>
            </a:r>
          </a:p>
          <a:p>
            <a:r>
              <a:rPr lang="en-US" sz="1800" dirty="0"/>
              <a:t>Promising results with better opportunities and strengths</a:t>
            </a:r>
          </a:p>
          <a:p>
            <a:pPr marL="0" indent="0">
              <a:buNone/>
            </a:pPr>
            <a:endParaRPr lang="en-US" dirty="0"/>
          </a:p>
        </p:txBody>
      </p:sp>
      <p:sp>
        <p:nvSpPr>
          <p:cNvPr id="5" name="Text Placeholder 4">
            <a:extLst>
              <a:ext uri="{FF2B5EF4-FFF2-40B4-BE49-F238E27FC236}">
                <a16:creationId xmlns:a16="http://schemas.microsoft.com/office/drawing/2014/main" id="{495B761A-0911-4D65-B0AF-B053BD9CC517}"/>
              </a:ext>
            </a:extLst>
          </p:cNvPr>
          <p:cNvSpPr>
            <a:spLocks noGrp="1"/>
          </p:cNvSpPr>
          <p:nvPr>
            <p:ph type="body" sz="quarter" idx="3"/>
          </p:nvPr>
        </p:nvSpPr>
        <p:spPr/>
        <p:txBody>
          <a:bodyPr/>
          <a:lstStyle/>
          <a:p>
            <a:r>
              <a:rPr lang="en-US" dirty="0"/>
              <a:t>Project Name: Customer Data Record</a:t>
            </a:r>
          </a:p>
          <a:p>
            <a:endParaRPr lang="en-US" dirty="0"/>
          </a:p>
        </p:txBody>
      </p:sp>
      <p:sp>
        <p:nvSpPr>
          <p:cNvPr id="6" name="Content Placeholder 5">
            <a:extLst>
              <a:ext uri="{FF2B5EF4-FFF2-40B4-BE49-F238E27FC236}">
                <a16:creationId xmlns:a16="http://schemas.microsoft.com/office/drawing/2014/main" id="{5520B26C-BBFD-488E-97A6-2B966C1E5752}"/>
              </a:ext>
            </a:extLst>
          </p:cNvPr>
          <p:cNvSpPr>
            <a:spLocks noGrp="1"/>
          </p:cNvSpPr>
          <p:nvPr>
            <p:ph sz="quarter" idx="4"/>
          </p:nvPr>
        </p:nvSpPr>
        <p:spPr/>
        <p:txBody>
          <a:bodyPr/>
          <a:lstStyle/>
          <a:p>
            <a:r>
              <a:rPr lang="en-US" sz="1800" dirty="0"/>
              <a:t>Carried out on a local scale for a particular country like Hongkong.</a:t>
            </a:r>
          </a:p>
          <a:p>
            <a:r>
              <a:rPr lang="en-US" sz="1800" dirty="0"/>
              <a:t>The project is already in process, but not received the result yet.</a:t>
            </a:r>
          </a:p>
          <a:p>
            <a:r>
              <a:rPr lang="en-US" sz="1800" dirty="0"/>
              <a:t>Cost Of not implementing is higher even though it is being implemented on much smaller scale.</a:t>
            </a:r>
          </a:p>
          <a:p>
            <a:r>
              <a:rPr lang="en-US" sz="1800" dirty="0"/>
              <a:t>Just a Test Project as one with a data record is already present with MetLife.</a:t>
            </a:r>
          </a:p>
          <a:p>
            <a:r>
              <a:rPr lang="en-US" sz="1800" dirty="0"/>
              <a:t>Lot of resource and budget is involved on a smaller scale.</a:t>
            </a:r>
          </a:p>
          <a:p>
            <a:r>
              <a:rPr lang="en-US" sz="1800" dirty="0"/>
              <a:t>Weakness involved with project might effect the project development.</a:t>
            </a:r>
          </a:p>
        </p:txBody>
      </p:sp>
    </p:spTree>
    <p:extLst>
      <p:ext uri="{BB962C8B-B14F-4D97-AF65-F5344CB8AC3E}">
        <p14:creationId xmlns:p14="http://schemas.microsoft.com/office/powerpoint/2010/main" val="413099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E62D964-2B78-4752-8FB5-CEDBCE5B38B8}"/>
              </a:ext>
            </a:extLst>
          </p:cNvPr>
          <p:cNvSpPr>
            <a:spLocks noGrp="1"/>
          </p:cNvSpPr>
          <p:nvPr>
            <p:ph type="title"/>
          </p:nvPr>
        </p:nvSpPr>
        <p:spPr/>
        <p:txBody>
          <a:bodyPr/>
          <a:lstStyle/>
          <a:p>
            <a:r>
              <a:rPr lang="en-US" dirty="0"/>
              <a:t>Functional Requirements:</a:t>
            </a:r>
          </a:p>
        </p:txBody>
      </p:sp>
      <p:sp>
        <p:nvSpPr>
          <p:cNvPr id="9" name="Content Placeholder 8">
            <a:extLst>
              <a:ext uri="{FF2B5EF4-FFF2-40B4-BE49-F238E27FC236}">
                <a16:creationId xmlns:a16="http://schemas.microsoft.com/office/drawing/2014/main" id="{51DD72EC-BE61-4145-B3D3-5D73CFAF46D8}"/>
              </a:ext>
            </a:extLst>
          </p:cNvPr>
          <p:cNvSpPr>
            <a:spLocks noGrp="1"/>
          </p:cNvSpPr>
          <p:nvPr>
            <p:ph idx="1"/>
          </p:nvPr>
        </p:nvSpPr>
        <p:spPr/>
        <p:txBody>
          <a:bodyPr/>
          <a:lstStyle/>
          <a:p>
            <a:r>
              <a:rPr lang="en-US" sz="2400" dirty="0"/>
              <a:t> </a:t>
            </a:r>
            <a:r>
              <a:rPr lang="en-US" dirty="0"/>
              <a:t>This project will help the company to gather data records from across the world and store it in a single platform.</a:t>
            </a:r>
          </a:p>
          <a:p>
            <a:r>
              <a:rPr lang="en-US" dirty="0"/>
              <a:t> To visualize a Consolidated and integrated Customer view.</a:t>
            </a:r>
          </a:p>
          <a:p>
            <a:r>
              <a:rPr lang="en-US" dirty="0"/>
              <a:t>To access data from different directories and systems like administrative systems, claims systems and other data sources.</a:t>
            </a:r>
          </a:p>
          <a:p>
            <a:r>
              <a:rPr lang="en-US" dirty="0"/>
              <a:t>To simplify the rigid and time consuming data mapping and ETL Process.</a:t>
            </a:r>
          </a:p>
          <a:p>
            <a:r>
              <a:rPr lang="en-US" dirty="0"/>
              <a:t>Ability to normalize data into a rigid schema.</a:t>
            </a:r>
          </a:p>
          <a:p>
            <a:r>
              <a:rPr lang="en-US" dirty="0"/>
              <a:t>The application must be able to scrape the unwanted data and format the data in such a way that all the customers records across the globe can be viewed into a single view.</a:t>
            </a:r>
          </a:p>
          <a:p>
            <a:r>
              <a:rPr lang="en-US" dirty="0"/>
              <a:t>It is important to authenticate via, encryption, session management, passwords, etc.</a:t>
            </a:r>
            <a:r>
              <a:rPr lang="en-US" b="1" dirty="0"/>
              <a:t> </a:t>
            </a:r>
          </a:p>
          <a:p>
            <a:r>
              <a:rPr lang="en-US" dirty="0"/>
              <a:t>Not every employee has access to every part of the project. There is a necessity to authorize users of the project by providing privileges and allowing access to parts of project they need to work on.</a:t>
            </a:r>
          </a:p>
          <a:p>
            <a:r>
              <a:rPr lang="en-US" dirty="0"/>
              <a:t>To meet the proper licenses and certificate requirements to the start of the project.</a:t>
            </a:r>
          </a:p>
          <a:p>
            <a:r>
              <a:rPr lang="en-US" dirty="0"/>
              <a:t>Perform data integrity checks on regular basis.</a:t>
            </a:r>
          </a:p>
          <a:p>
            <a:pPr marL="0" indent="0">
              <a:buNone/>
            </a:pPr>
            <a:endParaRPr lang="en-US" sz="2800"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61373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5016-9A26-41B2-9482-96E0E8E9327F}"/>
              </a:ext>
            </a:extLst>
          </p:cNvPr>
          <p:cNvSpPr>
            <a:spLocks noGrp="1"/>
          </p:cNvSpPr>
          <p:nvPr>
            <p:ph type="title"/>
          </p:nvPr>
        </p:nvSpPr>
        <p:spPr/>
        <p:txBody>
          <a:bodyPr/>
          <a:lstStyle/>
          <a:p>
            <a:r>
              <a:rPr lang="en-US" dirty="0"/>
              <a:t>Non Functional Requirements</a:t>
            </a:r>
          </a:p>
        </p:txBody>
      </p:sp>
      <p:sp>
        <p:nvSpPr>
          <p:cNvPr id="3" name="Content Placeholder 2">
            <a:extLst>
              <a:ext uri="{FF2B5EF4-FFF2-40B4-BE49-F238E27FC236}">
                <a16:creationId xmlns:a16="http://schemas.microsoft.com/office/drawing/2014/main" id="{CC7BF67D-EC17-458C-A8AA-2B58F33D3A24}"/>
              </a:ext>
            </a:extLst>
          </p:cNvPr>
          <p:cNvSpPr>
            <a:spLocks noGrp="1"/>
          </p:cNvSpPr>
          <p:nvPr>
            <p:ph idx="1"/>
          </p:nvPr>
        </p:nvSpPr>
        <p:spPr/>
        <p:txBody>
          <a:bodyPr/>
          <a:lstStyle/>
          <a:p>
            <a:r>
              <a:rPr lang="en-US" b="1" dirty="0"/>
              <a:t>Performance requirements </a:t>
            </a:r>
            <a:r>
              <a:rPr lang="en-US" dirty="0"/>
              <a:t>: Response time is improved by using a NoSQL database and  provides a complete timeline of customers’ transactions – claims, records, status, etc.</a:t>
            </a:r>
          </a:p>
          <a:p>
            <a:r>
              <a:rPr lang="en-US" b="1" dirty="0"/>
              <a:t>Platform constraints </a:t>
            </a:r>
            <a:r>
              <a:rPr lang="en-US" dirty="0"/>
              <a:t>: The choice of NoSQL for the project makes sense because these databases can ingest structured, semi-structured and unstructured information.</a:t>
            </a:r>
          </a:p>
          <a:p>
            <a:r>
              <a:rPr lang="en-US" b="1" dirty="0"/>
              <a:t>Modifiability</a:t>
            </a:r>
            <a:r>
              <a:rPr lang="en-US" dirty="0"/>
              <a:t>: Data Requirements from all the data sources needs to be modified and manipulated into a single customized view.</a:t>
            </a:r>
          </a:p>
          <a:p>
            <a:r>
              <a:rPr lang="en-US" b="1" dirty="0"/>
              <a:t>Throughput</a:t>
            </a:r>
            <a:r>
              <a:rPr lang="en-US" dirty="0"/>
              <a:t>: Achieving high throughput by performing transactions globally and  customer data output at global level.</a:t>
            </a:r>
          </a:p>
          <a:p>
            <a:r>
              <a:rPr lang="en-US" b="1" dirty="0"/>
              <a:t>Privacy: </a:t>
            </a:r>
            <a:r>
              <a:rPr lang="en-US" dirty="0"/>
              <a:t>High end data security is achieved using a NoSQL data base and all the transactions are secured and acid compliant.</a:t>
            </a:r>
          </a:p>
          <a:p>
            <a:r>
              <a:rPr lang="en-US" b="1" dirty="0"/>
              <a:t>Scalability</a:t>
            </a:r>
            <a:r>
              <a:rPr lang="en-US" dirty="0"/>
              <a:t>: Scalability must be achieved both horizontally and vertically. The model should be able to work with large data.</a:t>
            </a:r>
          </a:p>
          <a:p>
            <a:r>
              <a:rPr lang="en-US" b="1" dirty="0"/>
              <a:t>Recoverability: </a:t>
            </a:r>
            <a:r>
              <a:rPr lang="en-US" dirty="0"/>
              <a:t>Maintaining logs, taking backups should be performed. System should be robust and fault-tolerant</a:t>
            </a:r>
          </a:p>
          <a:p>
            <a:r>
              <a:rPr lang="en-US" b="1" dirty="0"/>
              <a:t>Maintainability: </a:t>
            </a:r>
            <a:r>
              <a:rPr lang="en-US" dirty="0"/>
              <a:t>Building system design, ensuring the ease, accuracy, safety, and economy of maintenance tasks within the project is handled under maintainability.</a:t>
            </a:r>
          </a:p>
          <a:p>
            <a:endParaRPr lang="en-US" dirty="0"/>
          </a:p>
          <a:p>
            <a:endParaRPr lang="en-US" dirty="0"/>
          </a:p>
        </p:txBody>
      </p:sp>
    </p:spTree>
    <p:extLst>
      <p:ext uri="{BB962C8B-B14F-4D97-AF65-F5344CB8AC3E}">
        <p14:creationId xmlns:p14="http://schemas.microsoft.com/office/powerpoint/2010/main" val="2970491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3F59-A1CC-4E3B-906D-95BDDDA9C3AC}"/>
              </a:ext>
            </a:extLst>
          </p:cNvPr>
          <p:cNvSpPr>
            <a:spLocks noGrp="1"/>
          </p:cNvSpPr>
          <p:nvPr>
            <p:ph type="title"/>
          </p:nvPr>
        </p:nvSpPr>
        <p:spPr/>
        <p:txBody>
          <a:bodyPr/>
          <a:lstStyle/>
          <a:p>
            <a:r>
              <a:rPr lang="en-US" dirty="0"/>
              <a:t>Vision diagram: CUSTOMER SERVICE BREAKTHROUGH</a:t>
            </a:r>
          </a:p>
        </p:txBody>
      </p:sp>
      <p:sp>
        <p:nvSpPr>
          <p:cNvPr id="3" name="Text Placeholder 2">
            <a:extLst>
              <a:ext uri="{FF2B5EF4-FFF2-40B4-BE49-F238E27FC236}">
                <a16:creationId xmlns:a16="http://schemas.microsoft.com/office/drawing/2014/main" id="{E0D26CFF-435B-49F0-A737-DA62E2D86FAB}"/>
              </a:ext>
            </a:extLst>
          </p:cNvPr>
          <p:cNvSpPr>
            <a:spLocks noGrp="1"/>
          </p:cNvSpPr>
          <p:nvPr>
            <p:ph type="body" idx="1"/>
          </p:nvPr>
        </p:nvSpPr>
        <p:spPr/>
        <p:txBody>
          <a:bodyPr/>
          <a:lstStyle/>
          <a:p>
            <a:r>
              <a:rPr lang="en-US" dirty="0"/>
              <a:t>CURRENT STATE</a:t>
            </a:r>
          </a:p>
        </p:txBody>
      </p:sp>
      <p:sp>
        <p:nvSpPr>
          <p:cNvPr id="5" name="Text Placeholder 4">
            <a:extLst>
              <a:ext uri="{FF2B5EF4-FFF2-40B4-BE49-F238E27FC236}">
                <a16:creationId xmlns:a16="http://schemas.microsoft.com/office/drawing/2014/main" id="{0798E691-472F-4FBC-889F-18A01D464122}"/>
              </a:ext>
            </a:extLst>
          </p:cNvPr>
          <p:cNvSpPr>
            <a:spLocks noGrp="1"/>
          </p:cNvSpPr>
          <p:nvPr>
            <p:ph type="body" sz="quarter" idx="3"/>
          </p:nvPr>
        </p:nvSpPr>
        <p:spPr/>
        <p:txBody>
          <a:bodyPr/>
          <a:lstStyle/>
          <a:p>
            <a:r>
              <a:rPr lang="en-US" dirty="0"/>
              <a:t>FUTURE STATE</a:t>
            </a:r>
          </a:p>
        </p:txBody>
      </p:sp>
      <p:sp>
        <p:nvSpPr>
          <p:cNvPr id="6" name="Content Placeholder 5">
            <a:extLst>
              <a:ext uri="{FF2B5EF4-FFF2-40B4-BE49-F238E27FC236}">
                <a16:creationId xmlns:a16="http://schemas.microsoft.com/office/drawing/2014/main" id="{75CA7259-1834-4EEC-90E9-00A9F57450C5}"/>
              </a:ext>
            </a:extLst>
          </p:cNvPr>
          <p:cNvSpPr>
            <a:spLocks noGrp="1"/>
          </p:cNvSpPr>
          <p:nvPr>
            <p:ph sz="quarter" idx="4"/>
          </p:nvPr>
        </p:nvSpPr>
        <p:spPr/>
        <p:txBody>
          <a:bodyPr/>
          <a:lstStyle/>
          <a:p>
            <a:endParaRPr lang="en-US"/>
          </a:p>
        </p:txBody>
      </p:sp>
      <p:pic>
        <p:nvPicPr>
          <p:cNvPr id="9" name="Picture 8">
            <a:extLst>
              <a:ext uri="{FF2B5EF4-FFF2-40B4-BE49-F238E27FC236}">
                <a16:creationId xmlns:a16="http://schemas.microsoft.com/office/drawing/2014/main" id="{71527383-363B-4087-A71C-F524C0C28BC4}"/>
              </a:ext>
            </a:extLst>
          </p:cNvPr>
          <p:cNvPicPr>
            <a:picLocks noChangeAspect="1"/>
          </p:cNvPicPr>
          <p:nvPr/>
        </p:nvPicPr>
        <p:blipFill rotWithShape="1">
          <a:blip r:embed="rId2"/>
          <a:srcRect l="19375" t="24444" r="25625" b="10671"/>
          <a:stretch/>
        </p:blipFill>
        <p:spPr>
          <a:xfrm>
            <a:off x="6248400" y="2133599"/>
            <a:ext cx="5530852" cy="4191001"/>
          </a:xfrm>
          <a:prstGeom prst="rect">
            <a:avLst/>
          </a:prstGeom>
        </p:spPr>
      </p:pic>
      <p:pic>
        <p:nvPicPr>
          <p:cNvPr id="12" name="Content Placeholder 11">
            <a:extLst>
              <a:ext uri="{FF2B5EF4-FFF2-40B4-BE49-F238E27FC236}">
                <a16:creationId xmlns:a16="http://schemas.microsoft.com/office/drawing/2014/main" id="{4F689ADC-678E-4887-9E5E-A766601D56D2}"/>
              </a:ext>
            </a:extLst>
          </p:cNvPr>
          <p:cNvPicPr>
            <a:picLocks noGrp="1" noChangeAspect="1"/>
          </p:cNvPicPr>
          <p:nvPr>
            <p:ph sz="half" idx="2"/>
          </p:nvPr>
        </p:nvPicPr>
        <p:blipFill rotWithShape="1">
          <a:blip r:embed="rId3"/>
          <a:srcRect l="21220" t="21157" r="23607" b="11306"/>
          <a:stretch/>
        </p:blipFill>
        <p:spPr>
          <a:xfrm>
            <a:off x="609599" y="2133599"/>
            <a:ext cx="5774770" cy="3976322"/>
          </a:xfrm>
          <a:prstGeom prst="rect">
            <a:avLst/>
          </a:prstGeom>
        </p:spPr>
      </p:pic>
    </p:spTree>
    <p:extLst>
      <p:ext uri="{BB962C8B-B14F-4D97-AF65-F5344CB8AC3E}">
        <p14:creationId xmlns:p14="http://schemas.microsoft.com/office/powerpoint/2010/main" val="1983965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549D-B64A-404D-8F14-6E8D6C38A2BD}"/>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37813989-9087-4543-B991-DD4AE9C7C793}"/>
              </a:ext>
            </a:extLst>
          </p:cNvPr>
          <p:cNvSpPr>
            <a:spLocks noGrp="1"/>
          </p:cNvSpPr>
          <p:nvPr>
            <p:ph idx="1"/>
          </p:nvPr>
        </p:nvSpPr>
        <p:spPr/>
        <p:txBody>
          <a:bodyPr/>
          <a:lstStyle/>
          <a:p>
            <a:r>
              <a:rPr lang="en-US" sz="2400" dirty="0"/>
              <a:t>Data architecture can be broken down to four major layers.</a:t>
            </a:r>
          </a:p>
          <a:p>
            <a:pPr>
              <a:buFont typeface="+mj-lt"/>
              <a:buAutoNum type="arabicPeriod"/>
            </a:pPr>
            <a:r>
              <a:rPr lang="en-US" sz="2400" dirty="0"/>
              <a:t>Framework</a:t>
            </a:r>
          </a:p>
          <a:p>
            <a:pPr>
              <a:buFont typeface="+mj-lt"/>
              <a:buAutoNum type="arabicPeriod"/>
            </a:pPr>
            <a:r>
              <a:rPr lang="en-US" sz="2400" dirty="0"/>
              <a:t>Database</a:t>
            </a:r>
          </a:p>
          <a:p>
            <a:pPr>
              <a:buFont typeface="+mj-lt"/>
              <a:buAutoNum type="arabicPeriod"/>
            </a:pPr>
            <a:r>
              <a:rPr lang="en-US" sz="2400" dirty="0"/>
              <a:t>Visualization</a:t>
            </a:r>
          </a:p>
          <a:p>
            <a:pPr>
              <a:buFont typeface="+mj-lt"/>
              <a:buAutoNum type="arabicPeriod"/>
            </a:pPr>
            <a:r>
              <a:rPr lang="en-US" sz="2400" dirty="0"/>
              <a:t>Language and management tools</a:t>
            </a:r>
          </a:p>
          <a:p>
            <a:pPr>
              <a:buFont typeface="+mj-lt"/>
              <a:buAutoNum type="arabicPeriod"/>
            </a:pPr>
            <a:endParaRPr lang="en-US" sz="2400" dirty="0"/>
          </a:p>
          <a:p>
            <a:pPr marL="0" indent="0">
              <a:buNone/>
            </a:pPr>
            <a:r>
              <a:rPr lang="en-US" sz="2400" dirty="0"/>
              <a:t>The data architecture that can be used to achieve the 360 degree consolidated customer view on the basis of the above vision diagram is segmented into following layers:</a:t>
            </a:r>
          </a:p>
          <a:p>
            <a:pPr>
              <a:buFont typeface="+mj-lt"/>
              <a:buAutoNum type="arabicPeriod"/>
            </a:pPr>
            <a:endParaRPr lang="en-US" sz="2400" dirty="0"/>
          </a:p>
          <a:p>
            <a:pPr marL="0" indent="0">
              <a:buNone/>
            </a:pPr>
            <a:endParaRPr lang="en-US" sz="2400" dirty="0"/>
          </a:p>
        </p:txBody>
      </p:sp>
    </p:spTree>
    <p:extLst>
      <p:ext uri="{BB962C8B-B14F-4D97-AF65-F5344CB8AC3E}">
        <p14:creationId xmlns:p14="http://schemas.microsoft.com/office/powerpoint/2010/main" val="158622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AA2E-022D-437A-BBF3-EEFB1ABA0A99}"/>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A5BC46C7-F19C-43D7-A030-4429A93D20AB}"/>
              </a:ext>
            </a:extLst>
          </p:cNvPr>
          <p:cNvSpPr>
            <a:spLocks noGrp="1"/>
          </p:cNvSpPr>
          <p:nvPr>
            <p:ph idx="1"/>
          </p:nvPr>
        </p:nvSpPr>
        <p:spPr/>
        <p:txBody>
          <a:bodyPr/>
          <a:lstStyle/>
          <a:p>
            <a:r>
              <a:rPr lang="en-US" dirty="0"/>
              <a:t>Framework-Hadoop</a:t>
            </a:r>
          </a:p>
          <a:p>
            <a:r>
              <a:rPr lang="en-US" dirty="0"/>
              <a:t>Hadoop framework provides the best outcome in order to achieve the  360 Degree consolidated customer view.</a:t>
            </a:r>
          </a:p>
          <a:p>
            <a:r>
              <a:rPr lang="en-US" dirty="0"/>
              <a:t>The vision diagram is divided into the 3 main layers namely,</a:t>
            </a:r>
          </a:p>
          <a:p>
            <a:r>
              <a:rPr lang="en-US" dirty="0"/>
              <a:t>Source layer</a:t>
            </a:r>
          </a:p>
          <a:p>
            <a:r>
              <a:rPr lang="en-US" dirty="0"/>
              <a:t>Corporate data warehouse layer which is further broken down into:</a:t>
            </a:r>
          </a:p>
          <a:p>
            <a:pPr>
              <a:buFont typeface="+mj-lt"/>
              <a:buAutoNum type="arabicPeriod"/>
            </a:pPr>
            <a:r>
              <a:rPr lang="en-US" dirty="0"/>
              <a:t>Acquisition layer</a:t>
            </a:r>
          </a:p>
          <a:p>
            <a:pPr>
              <a:buFont typeface="+mj-lt"/>
              <a:buAutoNum type="arabicPeriod"/>
            </a:pPr>
            <a:r>
              <a:rPr lang="en-US" dirty="0"/>
              <a:t>Atomic layer</a:t>
            </a:r>
          </a:p>
          <a:p>
            <a:pPr>
              <a:buFont typeface="+mj-lt"/>
              <a:buAutoNum type="arabicPeriod"/>
            </a:pPr>
            <a:r>
              <a:rPr lang="en-US" dirty="0"/>
              <a:t>Transformation and access layer</a:t>
            </a:r>
          </a:p>
          <a:p>
            <a:r>
              <a:rPr lang="en-US" dirty="0"/>
              <a:t>Destination layer – BI abstraction and reporting layer</a:t>
            </a:r>
          </a:p>
          <a:p>
            <a:pPr marL="0" indent="0">
              <a:buNone/>
            </a:pPr>
            <a:r>
              <a:rPr lang="en-US" dirty="0"/>
              <a:t>MetLife takes personalization to a new level with MetLife Wall as it puts all related and linked customer information into a single Facebook-style historical record. The application provides a single screen with all the necessary information to quickly and easily serve MetLife clients.</a:t>
            </a:r>
          </a:p>
          <a:p>
            <a:pPr marL="0" indent="0">
              <a:buNone/>
            </a:pPr>
            <a:r>
              <a:rPr lang="en-US" dirty="0"/>
              <a:t>Here as the data involved is very large and  Hadoop framework provides the best result when dealing with large chunk of data , for storing and processing large volumes of data distributed across a cluster of commodity servers and commodity storage. </a:t>
            </a:r>
          </a:p>
          <a:p>
            <a:pPr marL="0" indent="0">
              <a:buNone/>
            </a:pPr>
            <a:endParaRPr lang="en-US" dirty="0"/>
          </a:p>
        </p:txBody>
      </p:sp>
    </p:spTree>
    <p:extLst>
      <p:ext uri="{BB962C8B-B14F-4D97-AF65-F5344CB8AC3E}">
        <p14:creationId xmlns:p14="http://schemas.microsoft.com/office/powerpoint/2010/main" val="1666920352"/>
      </p:ext>
    </p:extLst>
  </p:cSld>
  <p:clrMapOvr>
    <a:masterClrMapping/>
  </p:clrMapOvr>
</p:sld>
</file>

<file path=ppt/theme/theme1.xml><?xml version="1.0" encoding="utf-8"?>
<a:theme xmlns:a="http://schemas.openxmlformats.org/drawingml/2006/main" name="1_Default Desig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E57039D-F559-488B-AD5D-1EC91F5F7076}">
  <we:reference id="wa104178141" version="3.10.0.19" store="en-US" storeType="OMEX"/>
  <we:alternateReferences>
    <we:reference id="WA104178141" version="3.10.0.19"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009d29e-9388-47a6-bcda-f776a4d1ee29">
      <Value>213</Value>
      <Value>16</Value>
      <Value>86</Value>
    </TaxCatchAll>
    <TaxKeywordTaxHTField xmlns="c606a8f1-3455-45e5-9fe8-ed5cc3424d41">
      <Terms xmlns="http://schemas.microsoft.com/office/infopath/2007/PartnerControls"/>
    </TaxKeywordTaxHTField>
    <Phase xmlns="29f95e28-b772-4f8f-bf52-e152770296b5">Target State</Phase>
    <Workstream xmlns="29f95e28-b772-4f8f-bf52-e152770296b5">Technology</Workstream>
    <nb8da97dc277439592c01b4505d53246 xmlns="29f95e28-b772-4f8f-bf52-e152770296b5">
      <Terms xmlns="http://schemas.microsoft.com/office/infopath/2007/PartnerControls">
        <TermInfo xmlns="http://schemas.microsoft.com/office/infopath/2007/PartnerControls">
          <TermName xmlns="http://schemas.microsoft.com/office/infopath/2007/PartnerControls">Presentation</TermName>
          <TermId xmlns="http://schemas.microsoft.com/office/infopath/2007/PartnerControls">f66b09af-d206-41a2-acf6-2787b24af016</TermId>
        </TermInfo>
      </Terms>
    </nb8da97dc277439592c01b4505d53246>
    <g7ab542c9bcb463fa05256d048a89aac xmlns="e009d29e-9388-47a6-bcda-f776a4d1ee29">
      <Terms xmlns="http://schemas.microsoft.com/office/infopath/2007/PartnerControls">
        <TermInfo xmlns="http://schemas.microsoft.com/office/infopath/2007/PartnerControls">
          <TermName xmlns="http://schemas.microsoft.com/office/infopath/2007/PartnerControls">Franklin Templeton</TermName>
          <TermId xmlns="http://schemas.microsoft.com/office/infopath/2007/PartnerControls">e7347623-4b64-44e2-b036-3fc7f5da65f8</TermId>
        </TermInfo>
      </Terms>
    </g7ab542c9bcb463fa05256d048a89aac>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Client Deliverables" ma:contentTypeID="0x01010077F2BACD3CA53444BAC1EF7ACF4A81D9060100FC41DBE19EF1794591A3A3C23D240C6B" ma:contentTypeVersion="41" ma:contentTypeDescription="" ma:contentTypeScope="" ma:versionID="763b9680df3370ca8763eb01488b1d0a">
  <xsd:schema xmlns:xsd="http://www.w3.org/2001/XMLSchema" xmlns:xs="http://www.w3.org/2001/XMLSchema" xmlns:p="http://schemas.microsoft.com/office/2006/metadata/properties" xmlns:ns2="e009d29e-9388-47a6-bcda-f776a4d1ee29" xmlns:ns3="c606a8f1-3455-45e5-9fe8-ed5cc3424d41" xmlns:ns4="29f95e28-b772-4f8f-bf52-e152770296b5" targetNamespace="http://schemas.microsoft.com/office/2006/metadata/properties" ma:root="true" ma:fieldsID="deddb532b82e6c0abbd0e52b5703d210" ns2:_="" ns3:_="" ns4:_="">
    <xsd:import namespace="e009d29e-9388-47a6-bcda-f776a4d1ee29"/>
    <xsd:import namespace="c606a8f1-3455-45e5-9fe8-ed5cc3424d41"/>
    <xsd:import namespace="29f95e28-b772-4f8f-bf52-e152770296b5"/>
    <xsd:element name="properties">
      <xsd:complexType>
        <xsd:sequence>
          <xsd:element name="documentManagement">
            <xsd:complexType>
              <xsd:all>
                <xsd:element ref="ns2:TaxCatchAll" minOccurs="0"/>
                <xsd:element ref="ns2:TaxCatchAllLabel" minOccurs="0"/>
                <xsd:element ref="ns2:g7ab542c9bcb463fa05256d048a89aac" minOccurs="0"/>
                <xsd:element ref="ns3:TaxKeywordTaxHTField" minOccurs="0"/>
                <xsd:element ref="ns4:Phase" minOccurs="0"/>
                <xsd:element ref="ns4:Workstream" minOccurs="0"/>
                <xsd:element ref="ns4:nb8da97dc277439592c01b4505d53246"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09d29e-9388-47a6-bcda-f776a4d1ee29"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395ccc83-95ec-4c7d-920a-f57c99be01f1}" ma:internalName="TaxCatchAll" ma:showField="CatchAllData" ma:web="c606a8f1-3455-45e5-9fe8-ed5cc3424d41">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395ccc83-95ec-4c7d-920a-f57c99be01f1}" ma:internalName="TaxCatchAllLabel" ma:readOnly="true" ma:showField="CatchAllDataLabel" ma:web="c606a8f1-3455-45e5-9fe8-ed5cc3424d41">
      <xsd:complexType>
        <xsd:complexContent>
          <xsd:extension base="dms:MultiChoiceLookup">
            <xsd:sequence>
              <xsd:element name="Value" type="dms:Lookup" maxOccurs="unbounded" minOccurs="0" nillable="true"/>
            </xsd:sequence>
          </xsd:extension>
        </xsd:complexContent>
      </xsd:complexType>
    </xsd:element>
    <xsd:element name="g7ab542c9bcb463fa05256d048a89aac" ma:index="10" nillable="true" ma:taxonomy="true" ma:internalName="g7ab542c9bcb463fa05256d048a89aac" ma:taxonomyFieldName="Client" ma:displayName="Client" ma:default="213;#Franklin Templeton|e7347623-4b64-44e2-b036-3fc7f5da65f8" ma:fieldId="{07ab542c-9bcb-463f-a052-56d048a89aac}" ma:sspId="b11f5292-717d-4761-98e7-7aaf6906ce0d" ma:termSetId="1e2404c2-4fda-4381-8264-9b35ef49969b"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06a8f1-3455-45e5-9fe8-ed5cc3424d41" elementFormDefault="qualified">
    <xsd:import namespace="http://schemas.microsoft.com/office/2006/documentManagement/types"/>
    <xsd:import namespace="http://schemas.microsoft.com/office/infopath/2007/PartnerControls"/>
    <xsd:element name="TaxKeywordTaxHTField" ma:index="12" nillable="true" ma:taxonomy="true" ma:internalName="TaxKeywordTaxHTField" ma:taxonomyFieldName="TaxKeyword" ma:displayName="Project tag" ma:fieldId="{23f27201-bee3-471e-b2e7-b64fd8b7ca38}" ma:taxonomyMulti="true" ma:sspId="b11f5292-717d-4761-98e7-7aaf6906ce0d"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9f95e28-b772-4f8f-bf52-e152770296b5" elementFormDefault="qualified">
    <xsd:import namespace="http://schemas.microsoft.com/office/2006/documentManagement/types"/>
    <xsd:import namespace="http://schemas.microsoft.com/office/infopath/2007/PartnerControls"/>
    <xsd:element name="Phase" ma:index="14" nillable="true" ma:displayName="Phase" ma:default="Pre-work" ma:format="Dropdown" ma:internalName="Phase">
      <xsd:simpleType>
        <xsd:restriction base="dms:Choice">
          <xsd:enumeration value="Pre-work"/>
          <xsd:enumeration value="Current State"/>
          <xsd:enumeration value="Target State"/>
          <xsd:enumeration value="Implementation"/>
        </xsd:restriction>
      </xsd:simpleType>
    </xsd:element>
    <xsd:element name="Workstream" ma:index="15" nillable="true" ma:displayName="Workstream" ma:default="Operations" ma:format="Dropdown" ma:internalName="Workstream">
      <xsd:simpleType>
        <xsd:restriction base="dms:Choice">
          <xsd:enumeration value="Operations"/>
          <xsd:enumeration value="Technology"/>
        </xsd:restriction>
      </xsd:simpleType>
    </xsd:element>
    <xsd:element name="nb8da97dc277439592c01b4505d53246" ma:index="16" ma:taxonomy="true" ma:internalName="nb8da97dc277439592c01b4505d53246" ma:taxonomyFieldName="Project_x0020_Document_x0020_Type" ma:displayName="Project Document Type" ma:indexed="true" ma:default="" ma:fieldId="{7b8da97d-c277-4395-92c0-1b4505d53246}" ma:sspId="b11f5292-717d-4761-98e7-7aaf6906ce0d" ma:termSetId="38d56e41-0a2a-4fb5-b887-3e36364f81e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F47C2F-2A7E-46D4-9CD3-EF6F86A30D2C}">
  <ds:schemaRefs>
    <ds:schemaRef ds:uri="http://purl.org/dc/dcmitype/"/>
    <ds:schemaRef ds:uri="c606a8f1-3455-45e5-9fe8-ed5cc3424d41"/>
    <ds:schemaRef ds:uri="http://schemas.microsoft.com/office/2006/documentManagement/types"/>
    <ds:schemaRef ds:uri="29f95e28-b772-4f8f-bf52-e152770296b5"/>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e009d29e-9388-47a6-bcda-f776a4d1ee29"/>
    <ds:schemaRef ds:uri="http://www.w3.org/XML/1998/namespace"/>
  </ds:schemaRefs>
</ds:datastoreItem>
</file>

<file path=customXml/itemProps2.xml><?xml version="1.0" encoding="utf-8"?>
<ds:datastoreItem xmlns:ds="http://schemas.openxmlformats.org/officeDocument/2006/customXml" ds:itemID="{BEA0AB02-FB27-4A4C-B23B-5B0647C051FD}">
  <ds:schemaRefs>
    <ds:schemaRef ds:uri="http://schemas.microsoft.com/sharepoint/v3/contenttype/forms"/>
  </ds:schemaRefs>
</ds:datastoreItem>
</file>

<file path=customXml/itemProps3.xml><?xml version="1.0" encoding="utf-8"?>
<ds:datastoreItem xmlns:ds="http://schemas.openxmlformats.org/officeDocument/2006/customXml" ds:itemID="{BF4C203C-3695-47FF-AFDA-CFE91D4DF2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09d29e-9388-47a6-bcda-f776a4d1ee29"/>
    <ds:schemaRef ds:uri="c606a8f1-3455-45e5-9fe8-ed5cc3424d41"/>
    <ds:schemaRef ds:uri="29f95e28-b772-4f8f-bf52-e15277029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16761</TotalTime>
  <Words>3008</Words>
  <Application>Microsoft Office PowerPoint</Application>
  <PresentationFormat>Widescreen</PresentationFormat>
  <Paragraphs>271</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Britannic Bold</vt:lpstr>
      <vt:lpstr>Calibri</vt:lpstr>
      <vt:lpstr>Cambria</vt:lpstr>
      <vt:lpstr>Verdana</vt:lpstr>
      <vt:lpstr>Wingdings</vt:lpstr>
      <vt:lpstr>1_Default Design</vt:lpstr>
      <vt:lpstr>Big Data Architecture and Governance    Individual Project – MetLife  </vt:lpstr>
      <vt:lpstr>Company Name: MetLife</vt:lpstr>
      <vt:lpstr>Organization Issues</vt:lpstr>
      <vt:lpstr>Project Selection Summary</vt:lpstr>
      <vt:lpstr>Functional Requirements:</vt:lpstr>
      <vt:lpstr>Non Functional Requirements</vt:lpstr>
      <vt:lpstr>Vision diagram: CUSTOMER SERVICE BREAKTHROUGH</vt:lpstr>
      <vt:lpstr>Architecture:</vt:lpstr>
      <vt:lpstr>Continued..</vt:lpstr>
      <vt:lpstr>Continued..</vt:lpstr>
      <vt:lpstr>Continued..</vt:lpstr>
      <vt:lpstr>Continued..</vt:lpstr>
      <vt:lpstr>DataBase</vt:lpstr>
      <vt:lpstr>Continued..</vt:lpstr>
      <vt:lpstr>Project Plan</vt:lpstr>
      <vt:lpstr>Project plan-Timeline sheet</vt:lpstr>
      <vt:lpstr> Project plan-Timeline sheet</vt:lpstr>
      <vt:lpstr>Project plan-Timeline sheet</vt:lpstr>
      <vt:lpstr>Continued..</vt:lpstr>
      <vt:lpstr>Continued..</vt:lpstr>
      <vt:lpstr>Continued..</vt:lpstr>
      <vt:lpstr>Continued..</vt:lpstr>
      <vt:lpstr>Continued..</vt:lpstr>
      <vt:lpstr>Risk and Issues</vt:lpstr>
      <vt:lpstr>Data Collection and storage</vt:lpstr>
      <vt:lpstr>Security</vt:lpstr>
      <vt:lpstr>Scalability</vt:lpstr>
      <vt:lpstr>Manageability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Architecture and Governance – FALL 2018   </dc:title>
  <dc:creator>KHeydari</dc:creator>
  <cp:lastModifiedBy>supriya murty</cp:lastModifiedBy>
  <cp:revision>119</cp:revision>
  <cp:lastPrinted>2019-01-15T21:29:28Z</cp:lastPrinted>
  <dcterms:created xsi:type="dcterms:W3CDTF">2018-09-06T13:40:38Z</dcterms:created>
  <dcterms:modified xsi:type="dcterms:W3CDTF">2019-04-25T03:36:21Z</dcterms:modified>
</cp:coreProperties>
</file>