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6" r:id="rId7"/>
    <p:sldId id="272" r:id="rId8"/>
    <p:sldId id="273" r:id="rId9"/>
    <p:sldId id="260" r:id="rId10"/>
    <p:sldId id="261" r:id="rId11"/>
    <p:sldId id="262" r:id="rId12"/>
    <p:sldId id="269" r:id="rId13"/>
    <p:sldId id="263" r:id="rId14"/>
    <p:sldId id="264" r:id="rId15"/>
    <p:sldId id="265" r:id="rId16"/>
    <p:sldId id="266" r:id="rId17"/>
    <p:sldId id="270" r:id="rId18"/>
    <p:sldId id="274" r:id="rId19"/>
    <p:sldId id="275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>
        <p:scale>
          <a:sx n="75" d="100"/>
          <a:sy n="75" d="100"/>
        </p:scale>
        <p:origin x="1013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F586-CA0D-4CBB-83B5-C6E943118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Science-Final Project</a:t>
            </a:r>
            <a:br>
              <a:rPr lang="en-US" dirty="0"/>
            </a:br>
            <a:r>
              <a:rPr lang="en-US" dirty="0"/>
              <a:t>    Bone X-Ray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83F63-4832-4E28-8F62-6C5505AC9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2785" y="3906175"/>
            <a:ext cx="9311828" cy="1997487"/>
          </a:xfrm>
        </p:spPr>
        <p:txBody>
          <a:bodyPr>
            <a:normAutofit/>
          </a:bodyPr>
          <a:lstStyle/>
          <a:p>
            <a:r>
              <a:rPr lang="en-US" dirty="0"/>
              <a:t>Made By- </a:t>
            </a:r>
          </a:p>
          <a:p>
            <a:r>
              <a:rPr lang="en-US" dirty="0"/>
              <a:t>You Fu-001497262</a:t>
            </a:r>
          </a:p>
          <a:p>
            <a:r>
              <a:rPr lang="en-US" dirty="0"/>
              <a:t>Supriya Murty-001431577</a:t>
            </a:r>
          </a:p>
          <a:p>
            <a:r>
              <a:rPr lang="en-US" dirty="0"/>
              <a:t>Aravind Mandapaka-001277353</a:t>
            </a:r>
          </a:p>
          <a:p>
            <a:r>
              <a:rPr lang="en-US" dirty="0" err="1"/>
              <a:t>Weikai</a:t>
            </a:r>
            <a:r>
              <a:rPr lang="en-US" dirty="0"/>
              <a:t> Chen – 001499376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9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2FE8-8623-4D1B-B903-AE4C6518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Representation- Study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E98F8C-45C8-4B18-B597-E1481F9BF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89" t="30755" r="13228" b="3977"/>
          <a:stretch/>
        </p:blipFill>
        <p:spPr>
          <a:xfrm>
            <a:off x="2592925" y="1830833"/>
            <a:ext cx="8303535" cy="41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9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4FFF-03AA-4BC1-A690-005D9878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8562"/>
          </a:xfrm>
        </p:spPr>
        <p:txBody>
          <a:bodyPr/>
          <a:lstStyle/>
          <a:p>
            <a:r>
              <a:rPr lang="en-US" dirty="0"/>
              <a:t>Data Preparation-Image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182F-C445-4C85-8A56-CB85987C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812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used ”from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keras.preprocessing.image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ImageDataGenerator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 library to perform image preprocessing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Image preprocessing was required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analysize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x-ray from different views.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improve the image data (features) by suppressing unwanted distortions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enhance of some important image features.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Lastly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preprocessing is used to conduct steps that will reduce the complexity and increase the accuracy of the applied algorithm.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9E733-7505-4A87-9030-C83FA93D17EE}"/>
              </a:ext>
            </a:extLst>
          </p:cNvPr>
          <p:cNvSpPr txBox="1"/>
          <p:nvPr/>
        </p:nvSpPr>
        <p:spPr>
          <a:xfrm>
            <a:off x="3071852" y="1494693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Data_loader.py</a:t>
            </a:r>
          </a:p>
        </p:txBody>
      </p:sp>
    </p:spTree>
    <p:extLst>
      <p:ext uri="{BB962C8B-B14F-4D97-AF65-F5344CB8AC3E}">
        <p14:creationId xmlns:p14="http://schemas.microsoft.com/office/powerpoint/2010/main" val="155361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0509-E400-4684-A63F-E550E307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39E3-2022-4A1F-AC11-24D0C4E9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basically perform 4 techniques to perform image preprocessing.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 image-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load_path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root_path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size):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'''load MURA data  ‘‘’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Load image-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load_image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(path, size):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'''load MURA data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‘‘’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Resize image-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make the size of all the images same we performed image resize.(224*224)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Normalization-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bring the range of Image intensity values to a normal distribution.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Rotation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Rotated the image in the angles of 30, 45, 60 degrees to get the best view.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Flipping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Performed Horizontal and vertical flipping.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Shear and Zoom Range: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check the Shear Intensity and zoomed picture of the x-ray image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9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0B1D-0D01-4B80-8736-EC3AF8FD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Image Preprocessing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50E286-CFC7-4B79-A3B4-F12A15244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28" t="27227" r="13492" b="3742"/>
          <a:stretch/>
        </p:blipFill>
        <p:spPr>
          <a:xfrm>
            <a:off x="2592924" y="1663738"/>
            <a:ext cx="8906143" cy="465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4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29B1-2D3C-4C5A-9148-18BA5D45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1403-C835-4D8F-B6A8-FD401BD2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used these libraries to build our CNN Model “from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keras.layers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import  Convolution2D,MaxPooling2D,Dense,Flatten,Dropout”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keras.models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import  Sequential”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creating the model we used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128,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nb_classes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10, epochs = 3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number of convolution filters we used-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nb_filters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64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size of pooling area for max pooling-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pool_size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(3, 3)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convolution kernel size-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kernel_size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(3, 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8EE44-603A-4345-B29D-185C19C3F6B9}"/>
              </a:ext>
            </a:extLst>
          </p:cNvPr>
          <p:cNvSpPr txBox="1"/>
          <p:nvPr/>
        </p:nvSpPr>
        <p:spPr>
          <a:xfrm>
            <a:off x="3071852" y="1535668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412182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1DA9-E3F7-4F34-89E8-9DF3FBB1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26C9-9FEC-44D2-8F13-1571EBE7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031658" cy="4418120"/>
          </a:xfrm>
        </p:spPr>
        <p:txBody>
          <a:bodyPr>
            <a:normAutofit fontScale="25000" lnSpcReduction="20000"/>
          </a:bodyPr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We used  4 convolution layers to get the final model with each layer acting as the input to the next layer.</a:t>
            </a:r>
          </a:p>
          <a:p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(Convolution2D(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nb_filters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, (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kernel_size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[0], 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kernel_size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[1]),</a:t>
            </a:r>
          </a:p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padding='same',</a:t>
            </a:r>
          </a:p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input_shape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img_dim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))  # Convolution layer 1</a:t>
            </a:r>
          </a:p>
          <a:p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(Activation('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'))  # Activation layer</a:t>
            </a:r>
          </a:p>
          <a:p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(Convolution2D(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nb_filters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, (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kernel_size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[0], 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kernel_size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[1])))  # Convolution layer 2</a:t>
            </a:r>
          </a:p>
          <a:p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(Activation('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'))  # Activation layer</a:t>
            </a:r>
          </a:p>
          <a:p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(MaxPooling2D(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pool_size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pool_size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))  # Pooling layer</a:t>
            </a:r>
          </a:p>
          <a:p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(Convolution2D(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nb_filters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, (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kernel_size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[0], 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kernel_size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[1])))  # Convolution layer 3</a:t>
            </a:r>
          </a:p>
          <a:p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(Activation('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'))  # Activation layer</a:t>
            </a:r>
          </a:p>
          <a:p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(MaxPooling2D(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pool_size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pool_size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))  # Pooling layer</a:t>
            </a:r>
          </a:p>
          <a:p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(Convolution2D(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nb_filters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, (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kernel_size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[0], 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kernel_size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[1])))  # Convolution layer 4</a:t>
            </a:r>
          </a:p>
          <a:p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(Activation('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'))  # Activation layer</a:t>
            </a:r>
          </a:p>
          <a:p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(MaxPooling2D(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pool_size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pool_size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))  # Pooling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2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0258-D1BD-44A3-9DF8-2AB49ED8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9242B-2AB3-4113-A874-FAA4A1FF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following parameters :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Dropout- Random inactivation of neurons</a:t>
            </a:r>
          </a:p>
          <a:p>
            <a:pPr>
              <a:buFont typeface="+mj-lt"/>
              <a:buAutoNum type="arabicPeriod"/>
            </a:pPr>
            <a:r>
              <a:rPr lang="en-US" dirty="0"/>
              <a:t>Flatten-This converts our 3D feature maps to 1D feature vectors</a:t>
            </a:r>
          </a:p>
          <a:p>
            <a:pPr>
              <a:buFont typeface="+mj-lt"/>
              <a:buAutoNum type="arabicPeriod"/>
            </a:pPr>
            <a:r>
              <a:rPr lang="en-US" dirty="0"/>
              <a:t>Dense-Provides a fully connected layer.</a:t>
            </a:r>
          </a:p>
          <a:p>
            <a:pPr>
              <a:buFont typeface="+mj-lt"/>
              <a:buAutoNum type="arabicPeriod"/>
            </a:pPr>
            <a:r>
              <a:rPr lang="en-US" dirty="0"/>
              <a:t>Activation(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2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1660-DA59-435D-B968-2B60ED08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1E1571-D684-4905-9990-59A948474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28" t="20925" r="13756" b="4211"/>
          <a:stretch/>
        </p:blipFill>
        <p:spPr>
          <a:xfrm>
            <a:off x="2592925" y="2124444"/>
            <a:ext cx="8911686" cy="440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2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1660-DA59-435D-B968-2B60ED08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485" y="464868"/>
            <a:ext cx="8911687" cy="1280890"/>
          </a:xfrm>
        </p:spPr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156BC-4EB1-4800-92BE-7A47E67A8753}"/>
              </a:ext>
            </a:extLst>
          </p:cNvPr>
          <p:cNvSpPr txBox="1"/>
          <p:nvPr/>
        </p:nvSpPr>
        <p:spPr>
          <a:xfrm flipH="1">
            <a:off x="2333486" y="3026557"/>
            <a:ext cx="268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54944-480C-4160-BBD4-1A808E6AADDE}"/>
              </a:ext>
            </a:extLst>
          </p:cNvPr>
          <p:cNvSpPr txBox="1"/>
          <p:nvPr/>
        </p:nvSpPr>
        <p:spPr>
          <a:xfrm flipH="1">
            <a:off x="2324100" y="2257895"/>
            <a:ext cx="228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BC6CD-3EBF-4DA3-9E48-5C456367A861}"/>
              </a:ext>
            </a:extLst>
          </p:cNvPr>
          <p:cNvSpPr txBox="1"/>
          <p:nvPr/>
        </p:nvSpPr>
        <p:spPr>
          <a:xfrm flipH="1">
            <a:off x="2333486" y="4454386"/>
            <a:ext cx="25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ACE91-719C-45C0-99C4-B2B105F842F2}"/>
              </a:ext>
            </a:extLst>
          </p:cNvPr>
          <p:cNvSpPr txBox="1"/>
          <p:nvPr/>
        </p:nvSpPr>
        <p:spPr>
          <a:xfrm flipH="1">
            <a:off x="2324099" y="5847993"/>
            <a:ext cx="268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C5A18-2E81-4858-8425-721956A66C84}"/>
              </a:ext>
            </a:extLst>
          </p:cNvPr>
          <p:cNvSpPr txBox="1"/>
          <p:nvPr/>
        </p:nvSpPr>
        <p:spPr>
          <a:xfrm flipH="1">
            <a:off x="2333486" y="1523493"/>
            <a:ext cx="268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 model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522633-C386-4B7D-BC56-E906F509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50" y="1203741"/>
            <a:ext cx="4572235" cy="10541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2ED9B32-0E3A-47BD-AC2C-3F3001EA0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63" y="2437940"/>
            <a:ext cx="6286823" cy="10795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85C1C7-392E-446D-BF97-F332AB6D4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563" y="3851126"/>
            <a:ext cx="3645087" cy="17526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A183378-C860-49AF-A220-669C8BA21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650" y="5704464"/>
            <a:ext cx="4617869" cy="11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7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0BC6-96A6-47F7-B8A2-45A5FB22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365" y="933011"/>
            <a:ext cx="8911687" cy="1280890"/>
          </a:xfrm>
        </p:spPr>
        <p:txBody>
          <a:bodyPr/>
          <a:lstStyle/>
          <a:p>
            <a:r>
              <a:rPr lang="en-US" dirty="0"/>
              <a:t>Kappa Score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669F-625C-48CC-A3EE-7C2C6ED7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Cohen's kappa coefficient (κ) is a statistic which measures inter-rater agreement for qualitative (categorical) items. It is generally thought to be a more robust measure than simple percent agreement calculation, as κ takes into account the possibility of the agreement occurring by chance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6322A-6CF4-4178-AD75-249D4B7C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78" y="5090784"/>
            <a:ext cx="4165814" cy="419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BDBBE-75E7-4787-B1D7-D8EDFF16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678" y="3692493"/>
            <a:ext cx="4090976" cy="7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5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BB5-3239-4D6A-8FC1-544FFC42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3972"/>
          </a:xfrm>
        </p:spPr>
        <p:txBody>
          <a:bodyPr/>
          <a:lstStyle/>
          <a:p>
            <a:r>
              <a:rPr lang="en-US" dirty="0"/>
              <a:t>Problem Description!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85AE3-3486-46AC-A9EB-985A37BA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Musculoskeletal conditions affect more than 1.7 billion people worldwide, and are the most common cause of severe, long-term pain and disability.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MURA (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sculoskeletal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diographs) is a large dataset of bone X-rays.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set comprises of 40,561 images from 14,863 studies, where each study is manually labeled by radiologists as either normal or abnormal. </a:t>
            </a:r>
          </a:p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study belongs to one of seven standard upper extremity radiographic study types: elbow, finger, forearm, hand, humerus, shoulder and wrist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Determining whether a radiographic study is normal or abnormal is a critical radiological task: a study interpreted as normal rules out disease and can eliminate the need for patients to undergo further diagnostic procedures or interventions.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0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0BC6-96A6-47F7-B8A2-45A5FB22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669F-625C-48CC-A3EE-7C2C6ED7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result  that we got is:</a:t>
            </a:r>
          </a:p>
          <a:p>
            <a:r>
              <a:rPr lang="en-US" dirty="0"/>
              <a:t>Total Layers</a:t>
            </a:r>
          </a:p>
          <a:p>
            <a:r>
              <a:rPr lang="en-US" dirty="0"/>
              <a:t>Accuracy of almost 60%</a:t>
            </a:r>
          </a:p>
          <a:p>
            <a:r>
              <a:rPr lang="en-US" dirty="0"/>
              <a:t>Kappa Score- 0.21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BBCC6-8704-4A4B-AFA7-F4A00CA71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26" t="21805" r="15534" b="24272"/>
          <a:stretch/>
        </p:blipFill>
        <p:spPr>
          <a:xfrm>
            <a:off x="2589212" y="3618865"/>
            <a:ext cx="8575829" cy="28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41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56E5-F59D-4209-A849-04D07950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D8C2-E8D9-4452-A5F5-A81E91E86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that was built using 4 convolution layers is the preferred model instead of 3 where we got an accuracy of 60%.</a:t>
            </a:r>
          </a:p>
          <a:p>
            <a:r>
              <a:rPr lang="en-US" dirty="0"/>
              <a:t>Also the parameters that we finalized were:</a:t>
            </a:r>
          </a:p>
          <a:p>
            <a:r>
              <a:rPr lang="en-US" dirty="0"/>
              <a:t>Global Average Pooling</a:t>
            </a:r>
          </a:p>
          <a:p>
            <a:r>
              <a:rPr lang="en-US" dirty="0"/>
              <a:t>Flatten</a:t>
            </a:r>
          </a:p>
          <a:p>
            <a:r>
              <a:rPr lang="en-US" dirty="0"/>
              <a:t>Dense</a:t>
            </a:r>
          </a:p>
          <a:p>
            <a:r>
              <a:rPr lang="en-US" dirty="0"/>
              <a:t>Dropout</a:t>
            </a:r>
          </a:p>
          <a:p>
            <a:r>
              <a:rPr lang="en-US" dirty="0"/>
              <a:t>Batch Normalization</a:t>
            </a:r>
          </a:p>
          <a:p>
            <a:pPr marL="0" indent="0">
              <a:buNone/>
            </a:pPr>
            <a:r>
              <a:rPr lang="en-US" dirty="0"/>
              <a:t>The performance of the model is evaluated through accuracy and kappa score.</a:t>
            </a:r>
          </a:p>
        </p:txBody>
      </p:sp>
    </p:spTree>
    <p:extLst>
      <p:ext uri="{BB962C8B-B14F-4D97-AF65-F5344CB8AC3E}">
        <p14:creationId xmlns:p14="http://schemas.microsoft.com/office/powerpoint/2010/main" val="44879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77AA-8898-470A-A51C-67B11778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Train-Image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CA1D9A-57CA-4872-A8B1-DD335D601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74" t="6807" r="30673" b="7266"/>
          <a:stretch/>
        </p:blipFill>
        <p:spPr>
          <a:xfrm>
            <a:off x="2119126" y="2129013"/>
            <a:ext cx="7953747" cy="4104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2D5B2-08D0-49FF-B77F-C1054E0C9C5E}"/>
              </a:ext>
            </a:extLst>
          </p:cNvPr>
          <p:cNvSpPr txBox="1"/>
          <p:nvPr/>
        </p:nvSpPr>
        <p:spPr>
          <a:xfrm>
            <a:off x="3054096" y="1353281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the CNN model</a:t>
            </a:r>
          </a:p>
        </p:txBody>
      </p:sp>
    </p:spTree>
    <p:extLst>
      <p:ext uri="{BB962C8B-B14F-4D97-AF65-F5344CB8AC3E}">
        <p14:creationId xmlns:p14="http://schemas.microsoft.com/office/powerpoint/2010/main" val="115093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6F93-DA6A-4049-8848-1419A084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9BA9-8131-4F50-9140-2D5E862D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sns.countplot</a:t>
            </a:r>
            <a:r>
              <a:rPr lang="en-US" dirty="0"/>
              <a:t>(</a:t>
            </a:r>
            <a:r>
              <a:rPr lang="en-US" dirty="0" err="1"/>
              <a:t>train_labels</a:t>
            </a:r>
            <a:r>
              <a:rPr lang="en-US" dirty="0"/>
              <a:t>['1’])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10CDF-E8F1-4018-9C5D-1820AD02F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07" t="54583" r="14514" b="9100"/>
          <a:stretch/>
        </p:blipFill>
        <p:spPr>
          <a:xfrm>
            <a:off x="2494626" y="2606983"/>
            <a:ext cx="7208667" cy="27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9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F63A-838C-4B20-9624-6B360C3C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9AE6AE-4C3F-4399-B522-8BD3FA723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86" t="27730" r="14153" b="16431"/>
          <a:stretch/>
        </p:blipFill>
        <p:spPr>
          <a:xfrm>
            <a:off x="2592925" y="2294230"/>
            <a:ext cx="8481903" cy="367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1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FC95-CBBB-4D9D-995C-DC06A20C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071672-CDAB-46AA-A6B9-4C8A4E12C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42" b="-1764"/>
          <a:stretch/>
        </p:blipFill>
        <p:spPr>
          <a:xfrm>
            <a:off x="2737556" y="1346199"/>
            <a:ext cx="8164124" cy="453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45FC-0016-4539-9CB2-6C47AF36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C8B8-3D16-4F81-BA23-D1BD74AF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sns.countplot</a:t>
            </a:r>
            <a:r>
              <a:rPr lang="en-US" dirty="0"/>
              <a:t>(</a:t>
            </a:r>
            <a:r>
              <a:rPr lang="en-US" dirty="0" err="1"/>
              <a:t>test_labels</a:t>
            </a:r>
            <a:r>
              <a:rPr lang="en-US" dirty="0"/>
              <a:t>['1’])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C4D89-F46F-4DE0-82D3-87EEDAEE8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4" t="40170" r="16749" b="22864"/>
          <a:stretch/>
        </p:blipFill>
        <p:spPr>
          <a:xfrm>
            <a:off x="2589212" y="2754846"/>
            <a:ext cx="8756450" cy="33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3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7B38-51A9-4D6A-9082-7D9737F0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624637-6C85-41C5-B7EB-82553EB88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32" t="22437" r="13360" b="16195"/>
          <a:stretch/>
        </p:blipFill>
        <p:spPr>
          <a:xfrm>
            <a:off x="2554781" y="1905000"/>
            <a:ext cx="8987974" cy="4654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4A1A6E-46A9-49EB-8315-D18456F84337}"/>
              </a:ext>
            </a:extLst>
          </p:cNvPr>
          <p:cNvSpPr txBox="1"/>
          <p:nvPr/>
        </p:nvSpPr>
        <p:spPr>
          <a:xfrm>
            <a:off x="3054096" y="1353281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the CNN model</a:t>
            </a:r>
          </a:p>
        </p:txBody>
      </p:sp>
    </p:spTree>
    <p:extLst>
      <p:ext uri="{BB962C8B-B14F-4D97-AF65-F5344CB8AC3E}">
        <p14:creationId xmlns:p14="http://schemas.microsoft.com/office/powerpoint/2010/main" val="308690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D34-CA03-410C-B1C2-590D94AB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83296-8F6F-4A2E-94EE-EBB6B847C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73" b="4211"/>
          <a:stretch/>
        </p:blipFill>
        <p:spPr>
          <a:xfrm>
            <a:off x="2592925" y="1749364"/>
            <a:ext cx="9025899" cy="4722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0CEF40-40BF-452F-A5A3-D50FC1B12176}"/>
              </a:ext>
            </a:extLst>
          </p:cNvPr>
          <p:cNvSpPr txBox="1"/>
          <p:nvPr/>
        </p:nvSpPr>
        <p:spPr>
          <a:xfrm>
            <a:off x="3054096" y="1353281"/>
            <a:ext cx="486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the CNN model as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1303416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373</TotalTime>
  <Words>929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Wisp</vt:lpstr>
      <vt:lpstr>Data Science-Final Project     Bone X-Ray Detection</vt:lpstr>
      <vt:lpstr>Problem Description!</vt:lpstr>
      <vt:lpstr>Train-Image Dataset</vt:lpstr>
      <vt:lpstr>Train Dataset</vt:lpstr>
      <vt:lpstr>Graphical Representation</vt:lpstr>
      <vt:lpstr>Test Data</vt:lpstr>
      <vt:lpstr>Test Dataset</vt:lpstr>
      <vt:lpstr>Test Dataset</vt:lpstr>
      <vt:lpstr>Valid Dataset</vt:lpstr>
      <vt:lpstr>Graphical Representation- Study Type</vt:lpstr>
      <vt:lpstr>Data Preparation-Image Preprocessing</vt:lpstr>
      <vt:lpstr>Continued..</vt:lpstr>
      <vt:lpstr>After Image Preprocessing</vt:lpstr>
      <vt:lpstr>CNN Model</vt:lpstr>
      <vt:lpstr>Continued..</vt:lpstr>
      <vt:lpstr>Parameters</vt:lpstr>
      <vt:lpstr>Continued..</vt:lpstr>
      <vt:lpstr>Continued..</vt:lpstr>
      <vt:lpstr>Kappa Score </vt:lpstr>
      <vt:lpstr>Results</vt:lpstr>
      <vt:lpstr>Final 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murty</dc:creator>
  <cp:lastModifiedBy>supriya murty</cp:lastModifiedBy>
  <cp:revision>34</cp:revision>
  <dcterms:created xsi:type="dcterms:W3CDTF">2019-04-24T17:07:48Z</dcterms:created>
  <dcterms:modified xsi:type="dcterms:W3CDTF">2019-04-24T23:21:44Z</dcterms:modified>
</cp:coreProperties>
</file>