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950075" cy="9236075"/>
  <p:embeddedFontLst>
    <p:embeddedFont>
      <p:font typeface="Comic Sans MS" panose="030F0702030302020204" pitchFamily="66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itchFamily="2" charset="0"/>
      <p:regular r:id="rId12"/>
      <p:bold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u2VUL8Tl4Mi7VD+t+cMm/lQ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42b7035093_0_3616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142b7035093_0_3616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7" name="Google Shape;17;g142b7035093_0_361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142b7035093_0_3616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9" name="Google Shape;19;g142b7035093_0_3616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" name="Google Shape;20;g142b7035093_0_36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b7035093_0_3659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142b7035093_0_3659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42b7035093_0_3659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42b7035093_0_36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b7035093_0_36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b7035093_0_3666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g142b7035093_0_3666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42b7035093_0_366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42b7035093_0_3666"/>
          <p:cNvSpPr txBox="1"/>
          <p:nvPr/>
        </p:nvSpPr>
        <p:spPr>
          <a:xfrm>
            <a:off x="11167872" y="6405036"/>
            <a:ext cx="381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g142b7035093_0_3666"/>
          <p:cNvSpPr txBox="1"/>
          <p:nvPr/>
        </p:nvSpPr>
        <p:spPr>
          <a:xfrm rot="-5400000">
            <a:off x="9486015" y="3922560"/>
            <a:ext cx="513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2020 by Boston Consulting Group. All rights reserved.</a:t>
            </a:r>
            <a:endParaRPr sz="7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g142b7035093_0_3666"/>
          <p:cNvPicPr preferRelativeResize="0"/>
          <p:nvPr/>
        </p:nvPicPr>
        <p:blipFill rotWithShape="1">
          <a:blip r:embed="rId2">
            <a:alphaModFix/>
          </a:blip>
          <a:srcRect t="6213" b="7720"/>
          <a:stretch/>
        </p:blipFill>
        <p:spPr>
          <a:xfrm rot="120272">
            <a:off x="2174464" y="3402958"/>
            <a:ext cx="2696316" cy="346386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142b7035093_0_362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g142b7035093_0_362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4" name="Google Shape;24;g142b7035093_0_36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42b7035093_0_3627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42b7035093_0_36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42b7035093_0_362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142b7035093_0_36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42b7035093_0_3632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142b7035093_0_36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42b7035093_0_3632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42b7035093_0_3632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42b7035093_0_36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42b7035093_0_363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42b7035093_0_36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42b7035093_0_3641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142b7035093_0_3641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42b7035093_0_3641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42b7035093_0_36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2b7035093_0_3646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g142b7035093_0_36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b7035093_0_364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g142b7035093_0_364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g142b7035093_0_364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1" name="Google Shape;51;g142b7035093_0_364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42b7035093_0_364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42b7035093_0_36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2b7035093_0_3656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g142b7035093_0_36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42b7035093_0_361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" name="Google Shape;12;g142b7035093_0_3612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g142b7035093_0_36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577075" y="1888395"/>
            <a:ext cx="2478600" cy="23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sz="4200" dirty="0">
                <a:solidFill>
                  <a:srgbClr val="D4D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Executive Summary</a:t>
            </a:r>
            <a:endParaRPr sz="42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134679" y="387625"/>
            <a:ext cx="7971104" cy="65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Situation:</a:t>
            </a:r>
            <a:endParaRPr sz="1500" b="1" i="0" u="sng" strike="noStrike" cap="none" dirty="0">
              <a:solidFill>
                <a:srgbClr val="274E13"/>
              </a:solidFill>
            </a:endParaRPr>
          </a:p>
          <a:p>
            <a:pPr marL="324000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Trebuchet MS"/>
              <a:buChar char="•"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Powerco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has a problem with customer churn; they believe it is caused by customers' price sensitivities. One possible solution is to provide 20% off to customers who are most likely to start leaving</a:t>
            </a:r>
          </a:p>
          <a:p>
            <a:pPr marL="324000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Trebuchet MS"/>
              <a:buChar char="•"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08000">
              <a:spcBef>
                <a:spcPts val="300"/>
              </a:spcBef>
              <a:buClr>
                <a:srgbClr val="03522D"/>
              </a:buClr>
              <a:buSzPts val="1600"/>
            </a:pPr>
            <a:r>
              <a:rPr lang="en-US" sz="18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</a:t>
            </a:r>
            <a:r>
              <a:rPr lang="en-IN" sz="18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lang="en-IN" sz="1600" b="1" dirty="0">
              <a:solidFill>
                <a:srgbClr val="0352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937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It is possible to predict customers likely to churn using a predictive model.</a:t>
            </a:r>
          </a:p>
          <a:p>
            <a:pPr marL="3937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Hypothesis that churn is driven by customer price sensitivity Client wants to try discounting strategy that SME division head suggests that offering customers at high propensity to churn a 20% discount might be effective.</a:t>
            </a:r>
          </a:p>
          <a:p>
            <a:pPr marL="3937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Arial" panose="020B0604020202020204" pitchFamily="34" charset="0"/>
              <a:buChar char="•"/>
            </a:pPr>
            <a:endParaRPr b="1" i="0" u="none" strike="noStrike" cap="none" dirty="0">
              <a:solidFill>
                <a:srgbClr val="274E13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Modeling:</a:t>
            </a:r>
            <a:endParaRPr sz="1500" b="1" i="0" u="sng" strike="noStrike" cap="none" dirty="0">
              <a:solidFill>
                <a:srgbClr val="274E13"/>
              </a:solidFill>
            </a:endParaRPr>
          </a:p>
          <a:p>
            <a:pPr marL="323999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After Data cleaning, EDA and Feature engineering, I applied Random Forest Classifier. Random Forest Classifier model has been built to predict customers’ churn probability, achieving an accuracy of 0.90 and Precision score of 0.90 on test set.</a:t>
            </a:r>
            <a:endParaRPr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 dirty="0">
              <a:solidFill>
                <a:srgbClr val="274E1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r>
              <a:rPr lang="en-US" sz="17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700" b="1" i="0" u="sng" strike="noStrike" cap="none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Nearly 10% (9.7%) of the customers have churned and 90% of the customers have not churned.</a:t>
            </a:r>
            <a:endParaRPr b="1" dirty="0">
              <a:solidFill>
                <a:schemeClr val="accent5">
                  <a:lumMod val="5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Net margin on power subscription and consumption over 12 months is a top driver for churn</a:t>
            </a:r>
            <a:endParaRPr b="1" dirty="0">
              <a:solidFill>
                <a:schemeClr val="accent5">
                  <a:lumMod val="5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Forecasted bill of meter rental for the next 2 months also is an influential driver</a:t>
            </a:r>
            <a:endParaRPr b="1" dirty="0">
              <a:solidFill>
                <a:schemeClr val="accent5">
                  <a:lumMod val="5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Time seems to be an influential factor, especially the number of months they have been active, their tenure and the number of months since they updated their contract</a:t>
            </a:r>
            <a:endParaRPr b="1" dirty="0">
              <a:solidFill>
                <a:schemeClr val="accent5">
                  <a:lumMod val="50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B4C6B-5CBB-1C1A-3E23-C6BCB222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6" y="1400639"/>
            <a:ext cx="1997160" cy="975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228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Comic Sans MS</vt:lpstr>
      <vt:lpstr>Arial</vt:lpstr>
      <vt:lpstr>Roboto Slab</vt:lpstr>
      <vt:lpstr>Roboto</vt:lpstr>
      <vt:lpstr>Trebuchet MS</vt:lpstr>
      <vt:lpstr>Marina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The Boston Consulting Group</dc:creator>
  <cp:lastModifiedBy>P Supraja</cp:lastModifiedBy>
  <cp:revision>4</cp:revision>
  <dcterms:created xsi:type="dcterms:W3CDTF">2016-11-04T11:46:04Z</dcterms:created>
  <dcterms:modified xsi:type="dcterms:W3CDTF">2023-05-27T18:23:25Z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