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5" r:id="rId3"/>
    <p:sldId id="266" r:id="rId4"/>
    <p:sldId id="258" r:id="rId5"/>
    <p:sldId id="263" r:id="rId6"/>
    <p:sldId id="259" r:id="rId7"/>
    <p:sldId id="270" r:id="rId8"/>
    <p:sldId id="260" r:id="rId9"/>
    <p:sldId id="267" r:id="rId10"/>
    <p:sldId id="261"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54F53-FCED-4EC6-9097-77868C56B871}"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18B99-DF56-4F05-971B-FCAB1D6535DC}" type="slidenum">
              <a:rPr lang="en-IN" smtClean="0"/>
              <a:t>‹#›</a:t>
            </a:fld>
            <a:endParaRPr lang="en-IN"/>
          </a:p>
        </p:txBody>
      </p:sp>
    </p:spTree>
    <p:extLst>
      <p:ext uri="{BB962C8B-B14F-4D97-AF65-F5344CB8AC3E}">
        <p14:creationId xmlns:p14="http://schemas.microsoft.com/office/powerpoint/2010/main" val="69511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74AA-6909-403F-9161-1D8BF0A8F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C87C6A-5C8F-48D7-B966-1150B1442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E46F7E-4084-4A4B-9E49-6CDE368F51F7}"/>
              </a:ext>
            </a:extLst>
          </p:cNvPr>
          <p:cNvSpPr>
            <a:spLocks noGrp="1"/>
          </p:cNvSpPr>
          <p:nvPr>
            <p:ph type="dt" sz="half" idx="10"/>
          </p:nvPr>
        </p:nvSpPr>
        <p:spPr/>
        <p:txBody>
          <a:bodyPr/>
          <a:lstStyle/>
          <a:p>
            <a:fld id="{596E9E8C-AAB1-4D76-BBF6-905EF39EB98D}" type="datetime1">
              <a:rPr lang="en-IN" smtClean="0"/>
              <a:t>20-06-2024</a:t>
            </a:fld>
            <a:endParaRPr lang="en-IN"/>
          </a:p>
        </p:txBody>
      </p:sp>
      <p:sp>
        <p:nvSpPr>
          <p:cNvPr id="5" name="Footer Placeholder 4">
            <a:extLst>
              <a:ext uri="{FF2B5EF4-FFF2-40B4-BE49-F238E27FC236}">
                <a16:creationId xmlns:a16="http://schemas.microsoft.com/office/drawing/2014/main" id="{4078813C-7AEB-4859-B027-48C9E7F6F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4760A-504B-405A-961A-DD0A73F36935}"/>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22960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F906-3CEB-4A8A-9114-5FCC915252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2F48D-BFA5-4F89-B1C0-B3E9A7378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D0D1F-D083-44D9-B60F-525BA1830292}"/>
              </a:ext>
            </a:extLst>
          </p:cNvPr>
          <p:cNvSpPr>
            <a:spLocks noGrp="1"/>
          </p:cNvSpPr>
          <p:nvPr>
            <p:ph type="dt" sz="half" idx="10"/>
          </p:nvPr>
        </p:nvSpPr>
        <p:spPr/>
        <p:txBody>
          <a:bodyPr/>
          <a:lstStyle/>
          <a:p>
            <a:fld id="{746D5789-9AD8-4A2D-B5BA-60A3C12C0A48}" type="datetime1">
              <a:rPr lang="en-IN" smtClean="0"/>
              <a:t>20-06-2024</a:t>
            </a:fld>
            <a:endParaRPr lang="en-IN"/>
          </a:p>
        </p:txBody>
      </p:sp>
      <p:sp>
        <p:nvSpPr>
          <p:cNvPr id="5" name="Footer Placeholder 4">
            <a:extLst>
              <a:ext uri="{FF2B5EF4-FFF2-40B4-BE49-F238E27FC236}">
                <a16:creationId xmlns:a16="http://schemas.microsoft.com/office/drawing/2014/main" id="{BAFFFEF9-7A3D-4BC8-B2D3-C2233162E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7B323-37F1-4995-B4D5-62FBA6D6B3DF}"/>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288142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2F0BD-BD61-4BF0-9FF8-A3EF2E7E8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0DFDD7-4682-4EA9-A150-7E75C3D10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CEAEF-C91D-4958-BE21-37848EC7EFC3}"/>
              </a:ext>
            </a:extLst>
          </p:cNvPr>
          <p:cNvSpPr>
            <a:spLocks noGrp="1"/>
          </p:cNvSpPr>
          <p:nvPr>
            <p:ph type="dt" sz="half" idx="10"/>
          </p:nvPr>
        </p:nvSpPr>
        <p:spPr/>
        <p:txBody>
          <a:bodyPr/>
          <a:lstStyle/>
          <a:p>
            <a:fld id="{2729E88D-AA8E-478E-A829-7A60BAA96BFD}" type="datetime1">
              <a:rPr lang="en-IN" smtClean="0"/>
              <a:t>20-06-2024</a:t>
            </a:fld>
            <a:endParaRPr lang="en-IN"/>
          </a:p>
        </p:txBody>
      </p:sp>
      <p:sp>
        <p:nvSpPr>
          <p:cNvPr id="5" name="Footer Placeholder 4">
            <a:extLst>
              <a:ext uri="{FF2B5EF4-FFF2-40B4-BE49-F238E27FC236}">
                <a16:creationId xmlns:a16="http://schemas.microsoft.com/office/drawing/2014/main" id="{FE24575D-4370-4904-B464-74C012846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4832D-D364-4897-93C9-F91A9F392790}"/>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113491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195C-5771-41C9-B8CC-31A37FBBE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630145-1C30-49E9-AA65-BB629374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36EE57-55E9-4162-B160-0B599BCA77C5}"/>
              </a:ext>
            </a:extLst>
          </p:cNvPr>
          <p:cNvSpPr>
            <a:spLocks noGrp="1"/>
          </p:cNvSpPr>
          <p:nvPr>
            <p:ph type="dt" sz="half" idx="10"/>
          </p:nvPr>
        </p:nvSpPr>
        <p:spPr/>
        <p:txBody>
          <a:bodyPr/>
          <a:lstStyle/>
          <a:p>
            <a:fld id="{87F6EF97-8497-4452-9D3B-D156F4D78093}" type="datetime1">
              <a:rPr lang="en-IN" smtClean="0"/>
              <a:t>20-06-2024</a:t>
            </a:fld>
            <a:endParaRPr lang="en-IN"/>
          </a:p>
        </p:txBody>
      </p:sp>
      <p:sp>
        <p:nvSpPr>
          <p:cNvPr id="5" name="Footer Placeholder 4">
            <a:extLst>
              <a:ext uri="{FF2B5EF4-FFF2-40B4-BE49-F238E27FC236}">
                <a16:creationId xmlns:a16="http://schemas.microsoft.com/office/drawing/2014/main" id="{59D287F8-FFEF-4088-A29B-5E315A0B4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3CCC9-5978-4576-BB62-B2412FA0CD2B}"/>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277665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93C7-2459-4F71-ADC1-F9BB93431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304EF5-4FEF-4B2B-B537-58E585CD8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2A0F8-686A-4CF8-9111-4B1F38D9C141}"/>
              </a:ext>
            </a:extLst>
          </p:cNvPr>
          <p:cNvSpPr>
            <a:spLocks noGrp="1"/>
          </p:cNvSpPr>
          <p:nvPr>
            <p:ph type="dt" sz="half" idx="10"/>
          </p:nvPr>
        </p:nvSpPr>
        <p:spPr/>
        <p:txBody>
          <a:bodyPr/>
          <a:lstStyle/>
          <a:p>
            <a:fld id="{9E56F7AC-AF64-4152-837D-C6256D50655D}" type="datetime1">
              <a:rPr lang="en-IN" smtClean="0"/>
              <a:t>20-06-2024</a:t>
            </a:fld>
            <a:endParaRPr lang="en-IN"/>
          </a:p>
        </p:txBody>
      </p:sp>
      <p:sp>
        <p:nvSpPr>
          <p:cNvPr id="5" name="Footer Placeholder 4">
            <a:extLst>
              <a:ext uri="{FF2B5EF4-FFF2-40B4-BE49-F238E27FC236}">
                <a16:creationId xmlns:a16="http://schemas.microsoft.com/office/drawing/2014/main" id="{13D857B5-8243-4035-AC91-0D9FF3041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0FDB5-9580-4AF4-81AF-057A6E161B93}"/>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25150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048C-FAA6-41AF-83AC-482A0C1BD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039D1F-81DB-4517-B56D-BC930EDE6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A5A9C9-38C7-4D91-A9F4-A4DF2A7AD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2AD945-609C-4EF1-8B66-D9FAAC2DFD8D}"/>
              </a:ext>
            </a:extLst>
          </p:cNvPr>
          <p:cNvSpPr>
            <a:spLocks noGrp="1"/>
          </p:cNvSpPr>
          <p:nvPr>
            <p:ph type="dt" sz="half" idx="10"/>
          </p:nvPr>
        </p:nvSpPr>
        <p:spPr/>
        <p:txBody>
          <a:bodyPr/>
          <a:lstStyle/>
          <a:p>
            <a:fld id="{2EC810E8-583D-43BD-A099-37B5F4EC2C26}" type="datetime1">
              <a:rPr lang="en-IN" smtClean="0"/>
              <a:t>20-06-2024</a:t>
            </a:fld>
            <a:endParaRPr lang="en-IN"/>
          </a:p>
        </p:txBody>
      </p:sp>
      <p:sp>
        <p:nvSpPr>
          <p:cNvPr id="6" name="Footer Placeholder 5">
            <a:extLst>
              <a:ext uri="{FF2B5EF4-FFF2-40B4-BE49-F238E27FC236}">
                <a16:creationId xmlns:a16="http://schemas.microsoft.com/office/drawing/2014/main" id="{D614D1E5-5144-45B8-ABB0-7F7A215CA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80D15-9BD2-45E8-9C21-0F077541D606}"/>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135493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239-060B-42DC-B689-AED6248B8F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496E80-9863-4A1F-8B09-E48B8F0B4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D553C-5B46-4943-BE9F-D9A15FD99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993FAE-2A3D-401E-B409-7DA9EC27E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7AB8D-724B-4443-B4CE-49C94FB1B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117160-F980-40E8-9EFA-67132F84EEAA}"/>
              </a:ext>
            </a:extLst>
          </p:cNvPr>
          <p:cNvSpPr>
            <a:spLocks noGrp="1"/>
          </p:cNvSpPr>
          <p:nvPr>
            <p:ph type="dt" sz="half" idx="10"/>
          </p:nvPr>
        </p:nvSpPr>
        <p:spPr/>
        <p:txBody>
          <a:bodyPr/>
          <a:lstStyle/>
          <a:p>
            <a:fld id="{DF1D0FF5-8587-4A0A-887B-D99DB590F3A4}" type="datetime1">
              <a:rPr lang="en-IN" smtClean="0"/>
              <a:t>20-06-2024</a:t>
            </a:fld>
            <a:endParaRPr lang="en-IN"/>
          </a:p>
        </p:txBody>
      </p:sp>
      <p:sp>
        <p:nvSpPr>
          <p:cNvPr id="8" name="Footer Placeholder 7">
            <a:extLst>
              <a:ext uri="{FF2B5EF4-FFF2-40B4-BE49-F238E27FC236}">
                <a16:creationId xmlns:a16="http://schemas.microsoft.com/office/drawing/2014/main" id="{6C5B2171-7B76-42E4-8D1D-657D9DD9A4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9CC9DB-2BF3-499F-B6EF-D55C418A6C2D}"/>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170255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6220-AFAF-4182-98A6-598EF1A007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C235C0-8A3A-4A94-9EBA-D1A3321E3EC4}"/>
              </a:ext>
            </a:extLst>
          </p:cNvPr>
          <p:cNvSpPr>
            <a:spLocks noGrp="1"/>
          </p:cNvSpPr>
          <p:nvPr>
            <p:ph type="dt" sz="half" idx="10"/>
          </p:nvPr>
        </p:nvSpPr>
        <p:spPr/>
        <p:txBody>
          <a:bodyPr/>
          <a:lstStyle/>
          <a:p>
            <a:fld id="{19EBAA70-2F66-4577-A4C3-208E90DA05F8}" type="datetime1">
              <a:rPr lang="en-IN" smtClean="0"/>
              <a:t>20-06-2024</a:t>
            </a:fld>
            <a:endParaRPr lang="en-IN"/>
          </a:p>
        </p:txBody>
      </p:sp>
      <p:sp>
        <p:nvSpPr>
          <p:cNvPr id="4" name="Footer Placeholder 3">
            <a:extLst>
              <a:ext uri="{FF2B5EF4-FFF2-40B4-BE49-F238E27FC236}">
                <a16:creationId xmlns:a16="http://schemas.microsoft.com/office/drawing/2014/main" id="{796E5FCC-B2DA-4DA1-A202-2EC521496E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87FCA3-0F4F-471B-A6BF-13480A148B1D}"/>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90398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AE498-E50A-4298-AB51-687072181461}"/>
              </a:ext>
            </a:extLst>
          </p:cNvPr>
          <p:cNvSpPr>
            <a:spLocks noGrp="1"/>
          </p:cNvSpPr>
          <p:nvPr>
            <p:ph type="dt" sz="half" idx="10"/>
          </p:nvPr>
        </p:nvSpPr>
        <p:spPr/>
        <p:txBody>
          <a:bodyPr/>
          <a:lstStyle/>
          <a:p>
            <a:fld id="{78AE26ED-5677-4D05-AC6F-5F321D45D8DC}" type="datetime1">
              <a:rPr lang="en-IN" smtClean="0"/>
              <a:t>20-06-2024</a:t>
            </a:fld>
            <a:endParaRPr lang="en-IN"/>
          </a:p>
        </p:txBody>
      </p:sp>
      <p:sp>
        <p:nvSpPr>
          <p:cNvPr id="3" name="Footer Placeholder 2">
            <a:extLst>
              <a:ext uri="{FF2B5EF4-FFF2-40B4-BE49-F238E27FC236}">
                <a16:creationId xmlns:a16="http://schemas.microsoft.com/office/drawing/2014/main" id="{4A1B44A9-2BAE-479B-BAF3-3460887CD1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91D51F-9077-45BC-846C-9C3D87BC69CA}"/>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81947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8A57-A824-4AF3-BBA6-3E10949DB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AFCD3E-862F-4845-BE54-827D1C795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1351AE-3645-4B9A-A7B2-BAB2ECED5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AA606-38CF-4F2D-8C65-2A8936BC9BBB}"/>
              </a:ext>
            </a:extLst>
          </p:cNvPr>
          <p:cNvSpPr>
            <a:spLocks noGrp="1"/>
          </p:cNvSpPr>
          <p:nvPr>
            <p:ph type="dt" sz="half" idx="10"/>
          </p:nvPr>
        </p:nvSpPr>
        <p:spPr/>
        <p:txBody>
          <a:bodyPr/>
          <a:lstStyle/>
          <a:p>
            <a:fld id="{734FC4CC-BB65-43C0-9E13-1958142E95A0}" type="datetime1">
              <a:rPr lang="en-IN" smtClean="0"/>
              <a:t>20-06-2024</a:t>
            </a:fld>
            <a:endParaRPr lang="en-IN"/>
          </a:p>
        </p:txBody>
      </p:sp>
      <p:sp>
        <p:nvSpPr>
          <p:cNvPr id="6" name="Footer Placeholder 5">
            <a:extLst>
              <a:ext uri="{FF2B5EF4-FFF2-40B4-BE49-F238E27FC236}">
                <a16:creationId xmlns:a16="http://schemas.microsoft.com/office/drawing/2014/main" id="{DB3486A5-DEEC-4FA1-84D2-6691F2BF1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CD0B4-58CD-4C26-A3C9-F8DA9BEFF5C1}"/>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408417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466B-4963-44FB-89ED-6AB817156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BE1458-A6B1-4552-90FB-CFB4690DC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32EE8F-24C3-401B-8EE5-CD33E6C30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25CDD-03BB-42AD-A814-0E3723D66E3A}"/>
              </a:ext>
            </a:extLst>
          </p:cNvPr>
          <p:cNvSpPr>
            <a:spLocks noGrp="1"/>
          </p:cNvSpPr>
          <p:nvPr>
            <p:ph type="dt" sz="half" idx="10"/>
          </p:nvPr>
        </p:nvSpPr>
        <p:spPr/>
        <p:txBody>
          <a:bodyPr/>
          <a:lstStyle/>
          <a:p>
            <a:fld id="{89BB7F85-9144-42CC-8CAA-3CDE083C66FC}" type="datetime1">
              <a:rPr lang="en-IN" smtClean="0"/>
              <a:t>20-06-2024</a:t>
            </a:fld>
            <a:endParaRPr lang="en-IN"/>
          </a:p>
        </p:txBody>
      </p:sp>
      <p:sp>
        <p:nvSpPr>
          <p:cNvPr id="6" name="Footer Placeholder 5">
            <a:extLst>
              <a:ext uri="{FF2B5EF4-FFF2-40B4-BE49-F238E27FC236}">
                <a16:creationId xmlns:a16="http://schemas.microsoft.com/office/drawing/2014/main" id="{ECD26622-725C-4C89-81E2-D8FAE2407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5D3DA-9465-47E6-B598-BD77E320D216}"/>
              </a:ext>
            </a:extLst>
          </p:cNvPr>
          <p:cNvSpPr>
            <a:spLocks noGrp="1"/>
          </p:cNvSpPr>
          <p:nvPr>
            <p:ph type="sldNum" sz="quarter" idx="12"/>
          </p:nvPr>
        </p:nvSpPr>
        <p:spPr/>
        <p:txBody>
          <a:bodyPr/>
          <a:lstStyle/>
          <a:p>
            <a:fld id="{C8421A79-F751-4E2E-A6A8-90315ACC7929}" type="slidenum">
              <a:rPr lang="en-IN" smtClean="0"/>
              <a:t>‹#›</a:t>
            </a:fld>
            <a:endParaRPr lang="en-IN"/>
          </a:p>
        </p:txBody>
      </p:sp>
    </p:spTree>
    <p:extLst>
      <p:ext uri="{BB962C8B-B14F-4D97-AF65-F5344CB8AC3E}">
        <p14:creationId xmlns:p14="http://schemas.microsoft.com/office/powerpoint/2010/main" val="37229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EF4AE-F3D8-44C9-98B3-A0F3E953D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DEDC8-1A1F-40C6-A40C-CA3EA4DB2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D7469-25C9-40A5-BBB7-6C4FA973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13CD3-F7A1-4CA1-B347-DC51ACCCA944}" type="datetime1">
              <a:rPr lang="en-IN" smtClean="0"/>
              <a:t>20-06-2024</a:t>
            </a:fld>
            <a:endParaRPr lang="en-IN"/>
          </a:p>
        </p:txBody>
      </p:sp>
      <p:sp>
        <p:nvSpPr>
          <p:cNvPr id="5" name="Footer Placeholder 4">
            <a:extLst>
              <a:ext uri="{FF2B5EF4-FFF2-40B4-BE49-F238E27FC236}">
                <a16:creationId xmlns:a16="http://schemas.microsoft.com/office/drawing/2014/main" id="{9BE2EA6A-769D-43D8-8AD9-C2D5DD475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44ADBA-C30C-4A61-A9C2-692989359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21A79-F751-4E2E-A6A8-90315ACC7929}" type="slidenum">
              <a:rPr lang="en-IN" smtClean="0"/>
              <a:t>‹#›</a:t>
            </a:fld>
            <a:endParaRPr lang="en-IN"/>
          </a:p>
        </p:txBody>
      </p:sp>
    </p:spTree>
    <p:extLst>
      <p:ext uri="{BB962C8B-B14F-4D97-AF65-F5344CB8AC3E}">
        <p14:creationId xmlns:p14="http://schemas.microsoft.com/office/powerpoint/2010/main" val="427669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langchain.com/" TargetMode="External"/><Relationship Id="rId2" Type="http://schemas.openxmlformats.org/officeDocument/2006/relationships/hyperlink" Target="https://flask.palletsprojects.com/en/3.0.x/tutorial/"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Web_Speech_API" TargetMode="External"/><Relationship Id="rId5" Type="http://schemas.openxmlformats.org/officeDocument/2006/relationships/hyperlink" Target="https://console.cloud.google.com/apis/credentials" TargetMode="External"/><Relationship Id="rId4" Type="http://schemas.openxmlformats.org/officeDocument/2006/relationships/hyperlink" Target="https://ai.google.dev/gemini-api/docs/api-ke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11D72C-54F6-4521-923C-B401B7B90CAB}"/>
              </a:ext>
            </a:extLst>
          </p:cNvPr>
          <p:cNvSpPr txBox="1"/>
          <p:nvPr/>
        </p:nvSpPr>
        <p:spPr>
          <a:xfrm>
            <a:off x="197218" y="227948"/>
            <a:ext cx="11797564" cy="954107"/>
          </a:xfrm>
          <a:prstGeom prst="rect">
            <a:avLst/>
          </a:prstGeom>
          <a:noFill/>
        </p:spPr>
        <p:txBody>
          <a:bodyPr wrap="square">
            <a:spAutoFit/>
          </a:bodyPr>
          <a:lstStyle/>
          <a:p>
            <a:pPr algn="ctr"/>
            <a:r>
              <a:rPr lang="en-IN" sz="2800" dirty="0">
                <a:solidFill>
                  <a:srgbClr val="002060"/>
                </a:solidFill>
                <a:latin typeface="Arial Black" panose="020B0A04020102020204" pitchFamily="34" charset="0"/>
              </a:rPr>
              <a:t>Prompt &amp; Speak AI Chatbot</a:t>
            </a:r>
          </a:p>
          <a:p>
            <a:pPr algn="ctr"/>
            <a:r>
              <a:rPr lang="en-IN" sz="2800" b="1" dirty="0">
                <a:solidFill>
                  <a:srgbClr val="C00000"/>
                </a:solidFill>
                <a:latin typeface="Arial Black" panose="020B0A04020102020204" pitchFamily="34" charset="0"/>
              </a:rPr>
              <a:t>Bachelor of Computer Application</a:t>
            </a:r>
            <a:endParaRPr lang="en-IN" sz="2800" b="1" dirty="0">
              <a:solidFill>
                <a:srgbClr val="C00000"/>
              </a:solidFill>
              <a:effectLst/>
              <a:latin typeface="Arial Black" panose="020B0A04020102020204" pitchFamily="34" charset="0"/>
            </a:endParaRPr>
          </a:p>
        </p:txBody>
      </p:sp>
      <p:sp>
        <p:nvSpPr>
          <p:cNvPr id="12" name="TextBox 11">
            <a:extLst>
              <a:ext uri="{FF2B5EF4-FFF2-40B4-BE49-F238E27FC236}">
                <a16:creationId xmlns:a16="http://schemas.microsoft.com/office/drawing/2014/main" id="{69C08ADF-69CD-4BF5-BD2E-ADD335146364}"/>
              </a:ext>
            </a:extLst>
          </p:cNvPr>
          <p:cNvSpPr txBox="1"/>
          <p:nvPr/>
        </p:nvSpPr>
        <p:spPr>
          <a:xfrm>
            <a:off x="3318932" y="2006441"/>
            <a:ext cx="6394033" cy="1200329"/>
          </a:xfrm>
          <a:prstGeom prst="rect">
            <a:avLst/>
          </a:prstGeom>
          <a:noFill/>
        </p:spPr>
        <p:txBody>
          <a:bodyPr wrap="square">
            <a:spAutoFit/>
          </a:bodyPr>
          <a:lstStyle/>
          <a:p>
            <a:pPr algn="ctr"/>
            <a:r>
              <a:rPr lang="en-IN" dirty="0">
                <a:solidFill>
                  <a:srgbClr val="002060"/>
                </a:solidFill>
                <a:latin typeface="Arial Black" panose="020B0A04020102020204" pitchFamily="34" charset="0"/>
              </a:rPr>
              <a:t>Presented By: </a:t>
            </a:r>
          </a:p>
          <a:p>
            <a:pPr algn="just"/>
            <a:r>
              <a:rPr lang="en-IN" dirty="0">
                <a:solidFill>
                  <a:srgbClr val="002060"/>
                </a:solidFill>
                <a:latin typeface="Arial Black" panose="020B0A04020102020204" pitchFamily="34" charset="0"/>
              </a:rPr>
              <a:t>	Student name: Supriyo </a:t>
            </a:r>
            <a:r>
              <a:rPr lang="en-IN" dirty="0" err="1">
                <a:solidFill>
                  <a:srgbClr val="002060"/>
                </a:solidFill>
                <a:latin typeface="Arial Black" panose="020B0A04020102020204" pitchFamily="34" charset="0"/>
              </a:rPr>
              <a:t>Maity</a:t>
            </a:r>
            <a:endParaRPr lang="en-IN" dirty="0">
              <a:solidFill>
                <a:srgbClr val="002060"/>
              </a:solidFill>
              <a:latin typeface="Arial Black" panose="020B0A04020102020204" pitchFamily="34" charset="0"/>
            </a:endParaRPr>
          </a:p>
          <a:p>
            <a:pPr algn="just"/>
            <a:r>
              <a:rPr lang="en-US" b="1" dirty="0">
                <a:solidFill>
                  <a:srgbClr val="002060"/>
                </a:solidFill>
                <a:latin typeface="Arial Black" panose="020B0A04020102020204" pitchFamily="34" charset="0"/>
              </a:rPr>
              <a:t>	Roll No: 30001221043</a:t>
            </a:r>
          </a:p>
          <a:p>
            <a:pPr algn="just"/>
            <a:r>
              <a:rPr lang="en-US" b="1" dirty="0">
                <a:solidFill>
                  <a:srgbClr val="002060"/>
                </a:solidFill>
                <a:latin typeface="Arial Black" panose="020B0A04020102020204" pitchFamily="34" charset="0"/>
              </a:rPr>
              <a:t>	Registration No: 213001001210043</a:t>
            </a:r>
            <a:endParaRPr lang="en-IN" dirty="0">
              <a:solidFill>
                <a:srgbClr val="002060"/>
              </a:solidFill>
              <a:latin typeface="Arial Black" panose="020B0A04020102020204" pitchFamily="34" charset="0"/>
            </a:endParaRPr>
          </a:p>
        </p:txBody>
      </p:sp>
      <p:cxnSp>
        <p:nvCxnSpPr>
          <p:cNvPr id="26" name="Straight Connector 25">
            <a:extLst>
              <a:ext uri="{FF2B5EF4-FFF2-40B4-BE49-F238E27FC236}">
                <a16:creationId xmlns:a16="http://schemas.microsoft.com/office/drawing/2014/main" id="{F3D03D80-49ED-434D-ACEF-CA763CD96923}"/>
              </a:ext>
            </a:extLst>
          </p:cNvPr>
          <p:cNvCxnSpPr/>
          <p:nvPr/>
        </p:nvCxnSpPr>
        <p:spPr>
          <a:xfrm>
            <a:off x="588433" y="1708282"/>
            <a:ext cx="11015133" cy="1"/>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5B16DFB3-06C2-4752-BF23-554719FDED01}"/>
              </a:ext>
            </a:extLst>
          </p:cNvPr>
          <p:cNvSpPr txBox="1"/>
          <p:nvPr/>
        </p:nvSpPr>
        <p:spPr>
          <a:xfrm>
            <a:off x="701441" y="5776885"/>
            <a:ext cx="10987249" cy="707886"/>
          </a:xfrm>
          <a:prstGeom prst="rect">
            <a:avLst/>
          </a:prstGeom>
          <a:noFill/>
        </p:spPr>
        <p:txBody>
          <a:bodyPr wrap="square">
            <a:spAutoFit/>
          </a:bodyPr>
          <a:lstStyle/>
          <a:p>
            <a:pPr algn="ctr"/>
            <a:r>
              <a:rPr lang="en-US" sz="2000" dirty="0">
                <a:solidFill>
                  <a:srgbClr val="002060"/>
                </a:solidFill>
                <a:latin typeface="Arial Black" panose="020B0A04020102020204" pitchFamily="34" charset="0"/>
              </a:rPr>
              <a:t>Department of Information Science (UG)</a:t>
            </a:r>
          </a:p>
          <a:p>
            <a:pPr algn="ctr"/>
            <a:r>
              <a:rPr lang="en-US" sz="2000" dirty="0">
                <a:solidFill>
                  <a:srgbClr val="002060"/>
                </a:solidFill>
                <a:latin typeface="Arial Black" panose="020B0A04020102020204" pitchFamily="34" charset="0"/>
              </a:rPr>
              <a:t>Maulana Abul Kalam Azad University Technology, West Bengal, India </a:t>
            </a:r>
            <a:r>
              <a:rPr lang="en-IN" sz="2000" b="1" dirty="0">
                <a:solidFill>
                  <a:srgbClr val="002060"/>
                </a:solidFill>
                <a:effectLst/>
                <a:latin typeface="Arial Black" panose="020B0A04020102020204" pitchFamily="34" charset="0"/>
              </a:rPr>
              <a:t> </a:t>
            </a:r>
            <a:endParaRPr lang="en-IN" sz="2000" dirty="0">
              <a:solidFill>
                <a:srgbClr val="002060"/>
              </a:solidFill>
              <a:latin typeface="Arial Black" panose="020B0A04020102020204" pitchFamily="34" charset="0"/>
            </a:endParaRPr>
          </a:p>
        </p:txBody>
      </p:sp>
      <p:sp>
        <p:nvSpPr>
          <p:cNvPr id="18" name="TextBox 17">
            <a:extLst>
              <a:ext uri="{FF2B5EF4-FFF2-40B4-BE49-F238E27FC236}">
                <a16:creationId xmlns:a16="http://schemas.microsoft.com/office/drawing/2014/main" id="{69C08ADF-69CD-4BF5-BD2E-ADD335146364}"/>
              </a:ext>
            </a:extLst>
          </p:cNvPr>
          <p:cNvSpPr txBox="1"/>
          <p:nvPr/>
        </p:nvSpPr>
        <p:spPr>
          <a:xfrm>
            <a:off x="3318932" y="4278398"/>
            <a:ext cx="6098344" cy="646331"/>
          </a:xfrm>
          <a:prstGeom prst="rect">
            <a:avLst/>
          </a:prstGeom>
          <a:noFill/>
        </p:spPr>
        <p:txBody>
          <a:bodyPr wrap="square">
            <a:spAutoFit/>
          </a:bodyPr>
          <a:lstStyle/>
          <a:p>
            <a:pPr algn="ctr"/>
            <a:r>
              <a:rPr lang="en-US" dirty="0">
                <a:solidFill>
                  <a:srgbClr val="002060"/>
                </a:solidFill>
                <a:latin typeface="Arial Black" panose="020B0A04020102020204" pitchFamily="34" charset="0"/>
              </a:rPr>
              <a:t>Guided By:</a:t>
            </a:r>
          </a:p>
          <a:p>
            <a:pPr algn="ctr"/>
            <a:r>
              <a:rPr lang="en-US" dirty="0">
                <a:solidFill>
                  <a:srgbClr val="002060"/>
                </a:solidFill>
                <a:latin typeface="Arial Black" panose="020B0A04020102020204" pitchFamily="34" charset="0"/>
              </a:rPr>
              <a:t>Supervisor name Dr. </a:t>
            </a:r>
            <a:r>
              <a:rPr lang="en-US" dirty="0" err="1">
                <a:solidFill>
                  <a:srgbClr val="002060"/>
                </a:solidFill>
                <a:latin typeface="Arial Black" panose="020B0A04020102020204" pitchFamily="34" charset="0"/>
              </a:rPr>
              <a:t>Pabitra</a:t>
            </a:r>
            <a:r>
              <a:rPr lang="en-US" dirty="0">
                <a:solidFill>
                  <a:srgbClr val="002060"/>
                </a:solidFill>
                <a:latin typeface="Arial Black" panose="020B0A04020102020204" pitchFamily="34" charset="0"/>
              </a:rPr>
              <a:t> Pal</a:t>
            </a:r>
            <a:endParaRPr lang="en-IN"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67880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128" y="1017601"/>
            <a:ext cx="2145139"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8421A79-F751-4E2E-A6A8-90315ACC7929}" type="slidenum">
              <a:rPr lang="en-IN" smtClean="0"/>
              <a:t>10</a:t>
            </a:fld>
            <a:endParaRPr lang="en-IN"/>
          </a:p>
        </p:txBody>
      </p:sp>
      <p:sp>
        <p:nvSpPr>
          <p:cNvPr id="6" name="TextBox 5">
            <a:extLst>
              <a:ext uri="{FF2B5EF4-FFF2-40B4-BE49-F238E27FC236}">
                <a16:creationId xmlns:a16="http://schemas.microsoft.com/office/drawing/2014/main" id="{F2455581-DF4D-C9E5-B643-B26BE26E8CCE}"/>
              </a:ext>
            </a:extLst>
          </p:cNvPr>
          <p:cNvSpPr txBox="1"/>
          <p:nvPr/>
        </p:nvSpPr>
        <p:spPr>
          <a:xfrm>
            <a:off x="1145127" y="2007438"/>
            <a:ext cx="10006781" cy="3046988"/>
          </a:xfrm>
          <a:prstGeom prst="rect">
            <a:avLst/>
          </a:prstGeom>
          <a:noFill/>
        </p:spPr>
        <p:txBody>
          <a:bodyPr wrap="square">
            <a:spAutoFit/>
          </a:bodyPr>
          <a:lstStyle/>
          <a:p>
            <a:r>
              <a:rPr lang="en-US" sz="3200" dirty="0"/>
              <a:t>The project successfully integrates voice and text-based query handling using advanced AI tools. The system provides accurate and timely responses, demonstrating the potential for such applications in various domains. Future work includes improving response accuracy and expanding the range of queries handled.</a:t>
            </a:r>
          </a:p>
        </p:txBody>
      </p:sp>
    </p:spTree>
    <p:extLst>
      <p:ext uri="{BB962C8B-B14F-4D97-AF65-F5344CB8AC3E}">
        <p14:creationId xmlns:p14="http://schemas.microsoft.com/office/powerpoint/2010/main" val="32745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568" y="428321"/>
            <a:ext cx="1934119"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Reference</a:t>
            </a:r>
            <a:endParaRPr lang="en-IN" sz="32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8421A79-F751-4E2E-A6A8-90315ACC7929}" type="slidenum">
              <a:rPr lang="en-IN" smtClean="0"/>
              <a:t>11</a:t>
            </a:fld>
            <a:endParaRPr lang="en-IN"/>
          </a:p>
        </p:txBody>
      </p:sp>
      <p:sp>
        <p:nvSpPr>
          <p:cNvPr id="6" name="TextBox 5">
            <a:extLst>
              <a:ext uri="{FF2B5EF4-FFF2-40B4-BE49-F238E27FC236}">
                <a16:creationId xmlns:a16="http://schemas.microsoft.com/office/drawing/2014/main" id="{45D660B4-9E13-11F2-618F-766968A0406B}"/>
              </a:ext>
            </a:extLst>
          </p:cNvPr>
          <p:cNvSpPr txBox="1"/>
          <p:nvPr/>
        </p:nvSpPr>
        <p:spPr>
          <a:xfrm>
            <a:off x="1069556" y="1123056"/>
            <a:ext cx="8790724" cy="6247864"/>
          </a:xfrm>
          <a:prstGeom prst="rect">
            <a:avLst/>
          </a:prstGeom>
          <a:noFill/>
        </p:spPr>
        <p:txBody>
          <a:bodyPr wrap="square">
            <a:spAutoFit/>
          </a:bodyPr>
          <a:lstStyle/>
          <a:p>
            <a:pPr marL="457200" indent="-457200">
              <a:buFont typeface="+mj-lt"/>
              <a:buAutoNum type="arabicPeriod"/>
            </a:pPr>
            <a:r>
              <a:rPr lang="en-IN" sz="2400" dirty="0"/>
              <a:t>Flask Documentation:</a:t>
            </a:r>
          </a:p>
          <a:p>
            <a:r>
              <a:rPr lang="en-IN" sz="2400" dirty="0"/>
              <a:t>             </a:t>
            </a:r>
            <a:r>
              <a:rPr lang="en-IN" sz="2000" dirty="0">
                <a:hlinkClick r:id="rId2"/>
              </a:rPr>
              <a:t>https:</a:t>
            </a:r>
            <a:r>
              <a:rPr lang="en-IN" sz="2400" dirty="0">
                <a:hlinkClick r:id="rId2"/>
              </a:rPr>
              <a:t>//flask.palletsprojects.com/en/3.0.x/tutorial/</a:t>
            </a:r>
            <a:endParaRPr lang="en-IN" sz="2400" dirty="0"/>
          </a:p>
          <a:p>
            <a:endParaRPr lang="en-IN" sz="2400" dirty="0"/>
          </a:p>
          <a:p>
            <a:pPr marL="457200" indent="-457200">
              <a:buFont typeface="+mj-lt"/>
              <a:buAutoNum type="arabicPeriod"/>
            </a:pPr>
            <a:r>
              <a:rPr lang="en-IN" sz="2400" dirty="0" err="1"/>
              <a:t>LangChain</a:t>
            </a:r>
            <a:r>
              <a:rPr lang="en-IN" sz="2400" dirty="0"/>
              <a:t>:</a:t>
            </a:r>
          </a:p>
          <a:p>
            <a:pPr lvl="2"/>
            <a:r>
              <a:rPr lang="en-IN" sz="2400" dirty="0">
                <a:hlinkClick r:id="rId3"/>
              </a:rPr>
              <a:t>https://www.langchain.com/</a:t>
            </a:r>
            <a:endParaRPr lang="en-IN" sz="2400" dirty="0"/>
          </a:p>
          <a:p>
            <a:pPr lvl="2"/>
            <a:endParaRPr lang="en-IN" sz="2400" dirty="0"/>
          </a:p>
          <a:p>
            <a:pPr marL="457200" indent="-457200">
              <a:buFont typeface="+mj-lt"/>
              <a:buAutoNum type="arabicPeriod"/>
            </a:pPr>
            <a:r>
              <a:rPr lang="en-IN" sz="2400" dirty="0" err="1"/>
              <a:t>GoogleGenerativeAI</a:t>
            </a:r>
            <a:r>
              <a:rPr lang="en-IN" sz="2400" dirty="0"/>
              <a:t> :</a:t>
            </a:r>
          </a:p>
          <a:p>
            <a:pPr lvl="1"/>
            <a:r>
              <a:rPr lang="en-IN" sz="2400" dirty="0"/>
              <a:t>	</a:t>
            </a:r>
            <a:r>
              <a:rPr lang="en-IN" sz="2400" dirty="0">
                <a:hlinkClick r:id="rId4"/>
              </a:rPr>
              <a:t>https://ai.google.dev/gemini-api/docs/api-key</a:t>
            </a:r>
            <a:endParaRPr lang="en-IN" sz="2400" dirty="0"/>
          </a:p>
          <a:p>
            <a:pPr lvl="1"/>
            <a:endParaRPr lang="en-IN" sz="2400" dirty="0"/>
          </a:p>
          <a:p>
            <a:pPr marL="457200" indent="-457200">
              <a:buFont typeface="+mj-lt"/>
              <a:buAutoNum type="arabicPeriod"/>
            </a:pPr>
            <a:r>
              <a:rPr lang="en-IN" sz="2400" dirty="0" err="1"/>
              <a:t>GoogleSearchAPIWrapper</a:t>
            </a:r>
            <a:r>
              <a:rPr lang="en-IN" sz="2400" dirty="0"/>
              <a:t>: 	</a:t>
            </a:r>
            <a:r>
              <a:rPr lang="en-IN" sz="2400" dirty="0">
                <a:hlinkClick r:id="rId5"/>
              </a:rPr>
              <a:t>https://console.cloud.google.com/apis/credentials</a:t>
            </a:r>
            <a:endParaRPr lang="en-IN" sz="2400" dirty="0"/>
          </a:p>
          <a:p>
            <a:pPr marL="457200" indent="-457200">
              <a:buFont typeface="+mj-lt"/>
              <a:buAutoNum type="arabicPeriod"/>
            </a:pPr>
            <a:endParaRPr lang="en-IN" sz="2400" dirty="0"/>
          </a:p>
          <a:p>
            <a:pPr marL="457200" indent="-457200">
              <a:buFont typeface="+mj-lt"/>
              <a:buAutoNum type="arabicPeriod"/>
            </a:pPr>
            <a:r>
              <a:rPr lang="en-IN" sz="2400" dirty="0"/>
              <a:t>Web Speech API:</a:t>
            </a:r>
          </a:p>
          <a:p>
            <a:r>
              <a:rPr lang="en-IN" sz="2000" dirty="0"/>
              <a:t>	</a:t>
            </a:r>
            <a:r>
              <a:rPr lang="en-IN" sz="2000" dirty="0">
                <a:hlinkClick r:id="rId6"/>
              </a:rPr>
              <a:t>https://developer.mozilla.org/enUS/docs/Web/API/Web_Speech_API</a:t>
            </a:r>
            <a:endParaRPr lang="en-IN" sz="2000" dirty="0"/>
          </a:p>
          <a:p>
            <a:endParaRPr lang="en-IN" sz="2000" dirty="0"/>
          </a:p>
          <a:p>
            <a:pPr marL="457200" indent="-457200">
              <a:buFont typeface="+mj-lt"/>
              <a:buAutoNum type="arabicPeriod"/>
            </a:pPr>
            <a:endParaRPr lang="en-IN" sz="2400" dirty="0"/>
          </a:p>
          <a:p>
            <a:pPr marL="457200" indent="-457200">
              <a:buFont typeface="+mj-lt"/>
              <a:buAutoNum type="arabicPeriod"/>
            </a:pPr>
            <a:endParaRPr lang="en-IN" sz="2400" dirty="0"/>
          </a:p>
        </p:txBody>
      </p:sp>
    </p:spTree>
    <p:extLst>
      <p:ext uri="{BB962C8B-B14F-4D97-AF65-F5344CB8AC3E}">
        <p14:creationId xmlns:p14="http://schemas.microsoft.com/office/powerpoint/2010/main" val="13055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51D531-BC71-E572-719A-0B170D5558C9}"/>
              </a:ext>
            </a:extLst>
          </p:cNvPr>
          <p:cNvSpPr>
            <a:spLocks noGrp="1"/>
          </p:cNvSpPr>
          <p:nvPr>
            <p:ph type="sldNum" sz="quarter" idx="12"/>
          </p:nvPr>
        </p:nvSpPr>
        <p:spPr/>
        <p:txBody>
          <a:bodyPr/>
          <a:lstStyle/>
          <a:p>
            <a:fld id="{C8421A79-F751-4E2E-A6A8-90315ACC7929}" type="slidenum">
              <a:rPr lang="en-IN" smtClean="0"/>
              <a:t>12</a:t>
            </a:fld>
            <a:endParaRPr lang="en-IN" dirty="0"/>
          </a:p>
        </p:txBody>
      </p:sp>
      <p:sp>
        <p:nvSpPr>
          <p:cNvPr id="5" name="TextBox 4">
            <a:extLst>
              <a:ext uri="{FF2B5EF4-FFF2-40B4-BE49-F238E27FC236}">
                <a16:creationId xmlns:a16="http://schemas.microsoft.com/office/drawing/2014/main" id="{96615744-EFE4-EA5B-4556-44AFEFC88757}"/>
              </a:ext>
            </a:extLst>
          </p:cNvPr>
          <p:cNvSpPr txBox="1"/>
          <p:nvPr/>
        </p:nvSpPr>
        <p:spPr>
          <a:xfrm>
            <a:off x="6012731" y="4116859"/>
            <a:ext cx="6094428" cy="1384995"/>
          </a:xfrm>
          <a:prstGeom prst="rect">
            <a:avLst/>
          </a:prstGeom>
          <a:noFill/>
        </p:spPr>
        <p:txBody>
          <a:bodyPr wrap="square">
            <a:spAutoFit/>
          </a:bodyPr>
          <a:lstStyle/>
          <a:p>
            <a:r>
              <a:rPr lang="en-US" sz="2800" dirty="0"/>
              <a:t>Presentation By – Supriyo </a:t>
            </a:r>
            <a:r>
              <a:rPr lang="en-US" sz="2800" dirty="0" err="1"/>
              <a:t>Maity</a:t>
            </a:r>
            <a:endParaRPr lang="en-US" sz="2800" dirty="0"/>
          </a:p>
          <a:p>
            <a:r>
              <a:rPr lang="en-US" sz="2800" dirty="0"/>
              <a:t>Roll - 30001221043</a:t>
            </a:r>
          </a:p>
          <a:p>
            <a:r>
              <a:rPr lang="en-US" sz="2800" dirty="0"/>
              <a:t>Date-20.6.2024</a:t>
            </a:r>
            <a:endParaRPr lang="en-IN" sz="2800" dirty="0"/>
          </a:p>
        </p:txBody>
      </p:sp>
      <p:sp>
        <p:nvSpPr>
          <p:cNvPr id="9" name="TextBox 8">
            <a:extLst>
              <a:ext uri="{FF2B5EF4-FFF2-40B4-BE49-F238E27FC236}">
                <a16:creationId xmlns:a16="http://schemas.microsoft.com/office/drawing/2014/main" id="{2B956510-0561-C813-544C-6BA6472C2960}"/>
              </a:ext>
            </a:extLst>
          </p:cNvPr>
          <p:cNvSpPr txBox="1"/>
          <p:nvPr/>
        </p:nvSpPr>
        <p:spPr>
          <a:xfrm>
            <a:off x="3367726" y="1951672"/>
            <a:ext cx="6094428" cy="1477328"/>
          </a:xfrm>
          <a:prstGeom prst="rect">
            <a:avLst/>
          </a:prstGeom>
          <a:noFill/>
        </p:spPr>
        <p:txBody>
          <a:bodyPr wrap="square">
            <a:spAutoFit/>
          </a:bodyPr>
          <a:lstStyle/>
          <a:p>
            <a:r>
              <a:rPr lang="en-US" sz="7200" b="1" dirty="0"/>
              <a:t>Thank You </a:t>
            </a:r>
          </a:p>
          <a:p>
            <a:endParaRPr lang="en-IN" dirty="0"/>
          </a:p>
        </p:txBody>
      </p:sp>
    </p:spTree>
    <p:extLst>
      <p:ext uri="{BB962C8B-B14F-4D97-AF65-F5344CB8AC3E}">
        <p14:creationId xmlns:p14="http://schemas.microsoft.com/office/powerpoint/2010/main" val="103770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9429-7FD4-559B-F51D-87936ECB8126}"/>
              </a:ext>
            </a:extLst>
          </p:cNvPr>
          <p:cNvSpPr>
            <a:spLocks noGrp="1"/>
          </p:cNvSpPr>
          <p:nvPr>
            <p:ph type="title"/>
          </p:nvPr>
        </p:nvSpPr>
        <p:spPr>
          <a:xfrm>
            <a:off x="550369" y="213360"/>
            <a:ext cx="2558592" cy="1112203"/>
          </a:xfrm>
        </p:spPr>
        <p:txBody>
          <a:bodyPr>
            <a:normAutofit/>
          </a:bodyPr>
          <a:lstStyle/>
          <a:p>
            <a:r>
              <a:rPr lang="en-US" sz="3200" b="1" dirty="0">
                <a:latin typeface="Times New Roman" panose="02020603050405020304" pitchFamily="18" charset="0"/>
                <a:cs typeface="Times New Roman" panose="02020603050405020304" pitchFamily="18" charset="0"/>
              </a:rPr>
              <a:t>Index</a:t>
            </a: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F65E7A-1980-8E80-2224-97B7BDEE8686}"/>
              </a:ext>
            </a:extLst>
          </p:cNvPr>
          <p:cNvSpPr>
            <a:spLocks noGrp="1"/>
          </p:cNvSpPr>
          <p:nvPr>
            <p:ph type="sldNum" sz="quarter" idx="12"/>
          </p:nvPr>
        </p:nvSpPr>
        <p:spPr/>
        <p:txBody>
          <a:bodyPr/>
          <a:lstStyle/>
          <a:p>
            <a:fld id="{C8421A79-F751-4E2E-A6A8-90315ACC7929}" type="slidenum">
              <a:rPr lang="en-IN" smtClean="0"/>
              <a:t>2</a:t>
            </a:fld>
            <a:endParaRPr lang="en-IN"/>
          </a:p>
        </p:txBody>
      </p:sp>
      <p:sp>
        <p:nvSpPr>
          <p:cNvPr id="6" name="TextBox 5">
            <a:extLst>
              <a:ext uri="{FF2B5EF4-FFF2-40B4-BE49-F238E27FC236}">
                <a16:creationId xmlns:a16="http://schemas.microsoft.com/office/drawing/2014/main" id="{582C2925-5A80-5C07-9793-FC8E7BE315F2}"/>
              </a:ext>
            </a:extLst>
          </p:cNvPr>
          <p:cNvSpPr txBox="1"/>
          <p:nvPr/>
        </p:nvSpPr>
        <p:spPr>
          <a:xfrm>
            <a:off x="1340965" y="1187768"/>
            <a:ext cx="6094428" cy="409342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Motivation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Proposed Method</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Workflow Diagram</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Experimental Results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95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661314-A74C-DCAF-35A6-C6EB1600042F}"/>
              </a:ext>
            </a:extLst>
          </p:cNvPr>
          <p:cNvSpPr>
            <a:spLocks noGrp="1"/>
          </p:cNvSpPr>
          <p:nvPr>
            <p:ph type="sldNum" sz="quarter" idx="12"/>
          </p:nvPr>
        </p:nvSpPr>
        <p:spPr/>
        <p:txBody>
          <a:bodyPr/>
          <a:lstStyle/>
          <a:p>
            <a:fld id="{C8421A79-F751-4E2E-A6A8-90315ACC7929}" type="slidenum">
              <a:rPr lang="en-IN" smtClean="0"/>
              <a:t>3</a:t>
            </a:fld>
            <a:endParaRPr lang="en-IN"/>
          </a:p>
        </p:txBody>
      </p:sp>
      <p:sp>
        <p:nvSpPr>
          <p:cNvPr id="7" name="TextBox 6">
            <a:extLst>
              <a:ext uri="{FF2B5EF4-FFF2-40B4-BE49-F238E27FC236}">
                <a16:creationId xmlns:a16="http://schemas.microsoft.com/office/drawing/2014/main" id="{8C09D297-C1E0-10A7-192D-DBB6AE3AFB8C}"/>
              </a:ext>
            </a:extLst>
          </p:cNvPr>
          <p:cNvSpPr txBox="1"/>
          <p:nvPr/>
        </p:nvSpPr>
        <p:spPr>
          <a:xfrm>
            <a:off x="534186" y="490179"/>
            <a:ext cx="6094428" cy="584775"/>
          </a:xfrm>
          <a:prstGeom prst="rect">
            <a:avLst/>
          </a:prstGeom>
          <a:noFill/>
        </p:spPr>
        <p:txBody>
          <a:bodyPr wrap="square">
            <a:spAutoFit/>
          </a:bodyPr>
          <a:lstStyle/>
          <a:p>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endParaRPr lang="en-IN" sz="3200" b="1" dirty="0"/>
          </a:p>
        </p:txBody>
      </p:sp>
      <p:sp>
        <p:nvSpPr>
          <p:cNvPr id="9" name="TextBox 8">
            <a:extLst>
              <a:ext uri="{FF2B5EF4-FFF2-40B4-BE49-F238E27FC236}">
                <a16:creationId xmlns:a16="http://schemas.microsoft.com/office/drawing/2014/main" id="{4B844B79-FD60-5479-CB96-BD7516EDA5D3}"/>
              </a:ext>
            </a:extLst>
          </p:cNvPr>
          <p:cNvSpPr txBox="1"/>
          <p:nvPr/>
        </p:nvSpPr>
        <p:spPr>
          <a:xfrm>
            <a:off x="1371442" y="1209224"/>
            <a:ext cx="9697825" cy="3539430"/>
          </a:xfrm>
          <a:prstGeom prst="rect">
            <a:avLst/>
          </a:prstGeom>
          <a:noFill/>
        </p:spPr>
        <p:txBody>
          <a:bodyPr wrap="square">
            <a:spAutoFit/>
          </a:bodyPr>
          <a:lstStyle/>
          <a:p>
            <a:r>
              <a:rPr lang="en-US" sz="3200" dirty="0"/>
              <a:t>Welcome to the presentation on our Prompt &amp; Speak AI</a:t>
            </a:r>
          </a:p>
          <a:p>
            <a:r>
              <a:rPr lang="en-US" sz="3200" dirty="0"/>
              <a:t>Chatbot project. This innovative chatbot supports both voice and text interactions, providing users with a versatile and intuitive experience. Our chatbot is designed to assist users by answering questions, fetching real-time information, and engaging in meaningful conversations.</a:t>
            </a:r>
            <a:endParaRPr lang="en-IN" sz="3200" dirty="0"/>
          </a:p>
        </p:txBody>
      </p:sp>
    </p:spTree>
    <p:extLst>
      <p:ext uri="{BB962C8B-B14F-4D97-AF65-F5344CB8AC3E}">
        <p14:creationId xmlns:p14="http://schemas.microsoft.com/office/powerpoint/2010/main" val="68600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187" y="74068"/>
            <a:ext cx="2223686"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Motivation </a:t>
            </a:r>
          </a:p>
        </p:txBody>
      </p:sp>
      <p:sp>
        <p:nvSpPr>
          <p:cNvPr id="6" name="Slide Number Placeholder 5"/>
          <p:cNvSpPr>
            <a:spLocks noGrp="1"/>
          </p:cNvSpPr>
          <p:nvPr>
            <p:ph type="sldNum" sz="quarter" idx="12"/>
          </p:nvPr>
        </p:nvSpPr>
        <p:spPr/>
        <p:txBody>
          <a:bodyPr/>
          <a:lstStyle/>
          <a:p>
            <a:fld id="{C8421A79-F751-4E2E-A6A8-90315ACC7929}" type="slidenum">
              <a:rPr lang="en-IN" smtClean="0"/>
              <a:t>4</a:t>
            </a:fld>
            <a:endParaRPr lang="en-IN"/>
          </a:p>
        </p:txBody>
      </p:sp>
      <p:sp>
        <p:nvSpPr>
          <p:cNvPr id="13" name="Rectangle 9">
            <a:extLst>
              <a:ext uri="{FF2B5EF4-FFF2-40B4-BE49-F238E27FC236}">
                <a16:creationId xmlns:a16="http://schemas.microsoft.com/office/drawing/2014/main" id="{9636E705-C5FB-1547-14B9-C66EA41173A8}"/>
              </a:ext>
            </a:extLst>
          </p:cNvPr>
          <p:cNvSpPr>
            <a:spLocks noChangeArrowheads="1"/>
          </p:cNvSpPr>
          <p:nvPr/>
        </p:nvSpPr>
        <p:spPr bwMode="auto">
          <a:xfrm>
            <a:off x="769619" y="827067"/>
            <a:ext cx="100812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Interactive AI Solutions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rPr>
              <a:t>Increasing Demand</a:t>
            </a:r>
            <a:r>
              <a:rPr kumimoji="0" lang="en-US" altLang="en-US" b="0" i="0" u="none" strike="noStrike" cap="none" normalizeH="0" baseline="0" dirty="0">
                <a:ln>
                  <a:noFill/>
                </a:ln>
                <a:solidFill>
                  <a:schemeClr val="tx1"/>
                </a:solidFill>
                <a:effectLst/>
                <a:latin typeface="Arial" panose="020B0604020202020204" pitchFamily="34" charset="0"/>
              </a:rPr>
              <a:t>: The need for interactive AI solutions is rapidly increasing across various sectors such as customer service, healthcare, education, and more. Businesses are seeking ways to automate and enhance user interactions through sophisticated AI systems.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Market Demand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rPr>
              <a:t>Aligning with Trends</a:t>
            </a:r>
            <a:r>
              <a:rPr kumimoji="0" lang="en-US" altLang="en-US" b="0" i="0" u="none" strike="noStrike" cap="none" normalizeH="0" baseline="0" dirty="0">
                <a:ln>
                  <a:noFill/>
                </a:ln>
                <a:solidFill>
                  <a:schemeClr val="tx1"/>
                </a:solidFill>
                <a:effectLst/>
                <a:latin typeface="Arial" panose="020B0604020202020204" pitchFamily="34" charset="0"/>
              </a:rPr>
              <a:t>: The trend towards digital transformation and AI adoption is clear, with companies investing heavily in AI-driven customer engagement tools. By developing a chatbot, we are aligning with these market trends and addressing the demand for advanced AI.</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Learning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rPr>
              <a:t>Skill Enhancement</a:t>
            </a:r>
            <a:r>
              <a:rPr kumimoji="0" lang="en-US" altLang="en-US" b="0" i="0" u="none" strike="noStrike" cap="none" normalizeH="0" baseline="0" dirty="0">
                <a:ln>
                  <a:noFill/>
                </a:ln>
                <a:solidFill>
                  <a:schemeClr val="tx1"/>
                </a:solidFill>
                <a:effectLst/>
                <a:latin typeface="Arial" panose="020B0604020202020204" pitchFamily="34" charset="0"/>
              </a:rPr>
              <a:t>: This project provides an excellent opportunity for me to develop and enhance my skills in web development, artificial intelligence, and large language models (LLM). Working on real-world applications solidifies theoretical knowledge through practical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61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421A79-F751-4E2E-A6A8-90315ACC7929}" type="slidenum">
              <a:rPr lang="en-IN" smtClean="0"/>
              <a:t>5</a:t>
            </a:fld>
            <a:endParaRPr lang="en-IN"/>
          </a:p>
        </p:txBody>
      </p:sp>
      <p:sp>
        <p:nvSpPr>
          <p:cNvPr id="11" name="TextBox 10">
            <a:extLst>
              <a:ext uri="{FF2B5EF4-FFF2-40B4-BE49-F238E27FC236}">
                <a16:creationId xmlns:a16="http://schemas.microsoft.com/office/drawing/2014/main" id="{B6280364-19F5-1379-6789-F4FFB579506E}"/>
              </a:ext>
            </a:extLst>
          </p:cNvPr>
          <p:cNvSpPr txBox="1"/>
          <p:nvPr/>
        </p:nvSpPr>
        <p:spPr>
          <a:xfrm>
            <a:off x="310458" y="145366"/>
            <a:ext cx="609442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2" name="Rectangle 1">
            <a:extLst>
              <a:ext uri="{FF2B5EF4-FFF2-40B4-BE49-F238E27FC236}">
                <a16:creationId xmlns:a16="http://schemas.microsoft.com/office/drawing/2014/main" id="{C6C8B15C-251D-6AEE-6AE5-190D845D9C05}"/>
              </a:ext>
            </a:extLst>
          </p:cNvPr>
          <p:cNvSpPr>
            <a:spLocks noChangeArrowheads="1"/>
          </p:cNvSpPr>
          <p:nvPr/>
        </p:nvSpPr>
        <p:spPr bwMode="auto">
          <a:xfrm>
            <a:off x="815340" y="948358"/>
            <a:ext cx="1069848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2000" b="1" dirty="0"/>
              <a:t>Key Features</a:t>
            </a:r>
            <a:r>
              <a:rPr lang="en-IN" sz="2000" dirty="0"/>
              <a:t>:</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Dual Interface</a:t>
            </a:r>
            <a:r>
              <a:rPr kumimoji="0" lang="en-US" altLang="en-US" b="0" i="0" u="none" strike="noStrike" cap="none" normalizeH="0" baseline="0" dirty="0">
                <a:ln>
                  <a:noFill/>
                </a:ln>
                <a:solidFill>
                  <a:schemeClr val="tx1"/>
                </a:solidFill>
                <a:effectLst/>
                <a:latin typeface="Arial" panose="020B0604020202020204" pitchFamily="34" charset="0"/>
              </a:rPr>
              <a:t>: Supports both voice and text interactions, allowing users to choose their preferred 	mode of communication.</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AI-Powered Responses</a:t>
            </a:r>
            <a:r>
              <a:rPr kumimoji="0" lang="en-US" altLang="en-US" b="0" i="0" u="none" strike="noStrike" cap="none" normalizeH="0" baseline="0" dirty="0">
                <a:ln>
                  <a:noFill/>
                </a:ln>
                <a:solidFill>
                  <a:schemeClr val="tx1"/>
                </a:solidFill>
                <a:effectLst/>
                <a:latin typeface="Arial" panose="020B0604020202020204" pitchFamily="34" charset="0"/>
              </a:rPr>
              <a:t>: Utilizes advanced AI models to understand and respond to user queries 	effectively.</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Real-Time Information</a:t>
            </a:r>
            <a:r>
              <a:rPr kumimoji="0" lang="en-US" altLang="en-US" b="0" i="0" u="none" strike="noStrike" cap="none" normalizeH="0" baseline="0" dirty="0">
                <a:ln>
                  <a:noFill/>
                </a:ln>
                <a:solidFill>
                  <a:schemeClr val="tx1"/>
                </a:solidFill>
                <a:effectLst/>
                <a:latin typeface="Arial" panose="020B0604020202020204" pitchFamily="34" charset="0"/>
              </a:rPr>
              <a:t>: Fetches and delivers real-time information using 	GoogleSearchAPIWrapper. </a:t>
            </a:r>
          </a:p>
        </p:txBody>
      </p:sp>
      <p:sp>
        <p:nvSpPr>
          <p:cNvPr id="4" name="TextBox 3">
            <a:extLst>
              <a:ext uri="{FF2B5EF4-FFF2-40B4-BE49-F238E27FC236}">
                <a16:creationId xmlns:a16="http://schemas.microsoft.com/office/drawing/2014/main" id="{16B3657B-2BF1-7E9E-9FAB-6D32B71D7C68}"/>
              </a:ext>
            </a:extLst>
          </p:cNvPr>
          <p:cNvSpPr txBox="1"/>
          <p:nvPr/>
        </p:nvSpPr>
        <p:spPr>
          <a:xfrm>
            <a:off x="815340" y="3737964"/>
            <a:ext cx="10043160" cy="1508105"/>
          </a:xfrm>
          <a:prstGeom prst="rect">
            <a:avLst/>
          </a:prstGeom>
          <a:noFill/>
        </p:spPr>
        <p:txBody>
          <a:bodyPr wrap="square">
            <a:spAutoFit/>
          </a:bodyPr>
          <a:lstStyle/>
          <a:p>
            <a:r>
              <a:rPr lang="en-US" sz="2000" b="1" dirty="0"/>
              <a:t>Project Goals</a:t>
            </a:r>
            <a:r>
              <a:rPr lang="en-US" sz="2000" dirty="0"/>
              <a:t>:</a:t>
            </a:r>
          </a:p>
          <a:p>
            <a:pPr lvl="1">
              <a:buFont typeface="Arial" panose="020B0604020202020204" pitchFamily="34" charset="0"/>
              <a:buChar char="•"/>
            </a:pPr>
            <a:r>
              <a:rPr lang="en-US" b="1" dirty="0"/>
              <a:t>Accurate Information Delivery</a:t>
            </a:r>
            <a:r>
              <a:rPr lang="en-US" dirty="0"/>
              <a:t>: Ensure high accuracy and relevance in responses.</a:t>
            </a:r>
          </a:p>
          <a:p>
            <a:pPr lvl="1">
              <a:buFont typeface="Arial" panose="020B0604020202020204" pitchFamily="34" charset="0"/>
              <a:buChar char="•"/>
            </a:pPr>
            <a:r>
              <a:rPr lang="en-US" b="1" dirty="0"/>
              <a:t>User Accessibility</a:t>
            </a:r>
            <a:r>
              <a:rPr lang="en-US" dirty="0"/>
              <a:t>: Design for ease of use across different devices and user preferences.</a:t>
            </a:r>
          </a:p>
          <a:p>
            <a:pPr lvl="1">
              <a:buFont typeface="Arial" panose="020B0604020202020204" pitchFamily="34" charset="0"/>
              <a:buChar char="•"/>
            </a:pPr>
            <a:r>
              <a:rPr lang="en-US" b="1" dirty="0"/>
              <a:t>Enhanced User Experience</a:t>
            </a:r>
            <a:r>
              <a:rPr lang="en-US" dirty="0"/>
              <a:t>: Provide a seamless and efficient interaction experience through 	sophisticated AI.</a:t>
            </a:r>
          </a:p>
        </p:txBody>
      </p:sp>
    </p:spTree>
    <p:extLst>
      <p:ext uri="{BB962C8B-B14F-4D97-AF65-F5344CB8AC3E}">
        <p14:creationId xmlns:p14="http://schemas.microsoft.com/office/powerpoint/2010/main" val="152570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560" y="450421"/>
            <a:ext cx="3391249"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Proposed Method </a:t>
            </a:r>
          </a:p>
        </p:txBody>
      </p:sp>
      <p:sp>
        <p:nvSpPr>
          <p:cNvPr id="6" name="Slide Number Placeholder 5"/>
          <p:cNvSpPr>
            <a:spLocks noGrp="1"/>
          </p:cNvSpPr>
          <p:nvPr>
            <p:ph type="sldNum" sz="quarter" idx="12"/>
          </p:nvPr>
        </p:nvSpPr>
        <p:spPr/>
        <p:txBody>
          <a:bodyPr/>
          <a:lstStyle/>
          <a:p>
            <a:fld id="{C8421A79-F751-4E2E-A6A8-90315ACC7929}" type="slidenum">
              <a:rPr lang="en-IN" smtClean="0"/>
              <a:t>6</a:t>
            </a:fld>
            <a:endParaRPr lang="en-IN"/>
          </a:p>
        </p:txBody>
      </p:sp>
      <p:sp>
        <p:nvSpPr>
          <p:cNvPr id="7" name="TextBox 6">
            <a:extLst>
              <a:ext uri="{FF2B5EF4-FFF2-40B4-BE49-F238E27FC236}">
                <a16:creationId xmlns:a16="http://schemas.microsoft.com/office/drawing/2014/main" id="{BF181FFF-6B7A-ED62-90E1-DD50B98B266A}"/>
              </a:ext>
            </a:extLst>
          </p:cNvPr>
          <p:cNvSpPr txBox="1"/>
          <p:nvPr/>
        </p:nvSpPr>
        <p:spPr>
          <a:xfrm>
            <a:off x="1074457" y="1373024"/>
            <a:ext cx="9735531" cy="4862870"/>
          </a:xfrm>
          <a:prstGeom prst="rect">
            <a:avLst/>
          </a:prstGeom>
          <a:noFill/>
        </p:spPr>
        <p:txBody>
          <a:bodyPr wrap="square">
            <a:spAutoFit/>
          </a:bodyPr>
          <a:lstStyle/>
          <a:p>
            <a:pPr algn="ctr"/>
            <a:r>
              <a:rPr lang="en-IN" sz="2800" b="1" dirty="0"/>
              <a:t>Technologies Used</a:t>
            </a:r>
            <a:endParaRPr lang="en-US" sz="2800" b="1" dirty="0">
              <a:latin typeface="Times New Roman" panose="02020603050405020304" pitchFamily="18" charset="0"/>
              <a:cs typeface="Times New Roman" panose="02020603050405020304" pitchFamily="18" charset="0"/>
            </a:endParaRPr>
          </a:p>
          <a:p>
            <a:r>
              <a:rPr lang="en-IN" sz="2800" dirty="0"/>
              <a:t>Frontend</a:t>
            </a:r>
            <a:r>
              <a:rPr lang="en-IN" sz="2800" b="1" dirty="0"/>
              <a:t>:</a:t>
            </a:r>
            <a:r>
              <a:rPr lang="en-IN" sz="2800" dirty="0"/>
              <a:t> HTML, CSS, JavaScript</a:t>
            </a:r>
          </a:p>
          <a:p>
            <a:r>
              <a:rPr lang="en-IN" sz="2800" dirty="0"/>
              <a:t>Backend</a:t>
            </a:r>
            <a:r>
              <a:rPr lang="en-IN" sz="2800" b="1" dirty="0"/>
              <a:t>:</a:t>
            </a:r>
            <a:r>
              <a:rPr lang="en-IN" sz="2800" dirty="0"/>
              <a:t> Flask</a:t>
            </a:r>
          </a:p>
          <a:p>
            <a:r>
              <a:rPr lang="en-IN" sz="2800" dirty="0"/>
              <a:t>Conversational</a:t>
            </a:r>
            <a:r>
              <a:rPr lang="en-IN" sz="2800" b="1" dirty="0"/>
              <a:t> </a:t>
            </a:r>
            <a:r>
              <a:rPr lang="en-IN" sz="2800" dirty="0"/>
              <a:t>AI</a:t>
            </a:r>
            <a:r>
              <a:rPr lang="en-IN" sz="2800" b="1" dirty="0"/>
              <a:t>:</a:t>
            </a:r>
            <a:r>
              <a:rPr lang="en-IN" sz="2800" dirty="0"/>
              <a:t> </a:t>
            </a:r>
            <a:r>
              <a:rPr lang="en-IN" sz="2800" dirty="0" err="1"/>
              <a:t>LangChain</a:t>
            </a:r>
            <a:r>
              <a:rPr lang="en-IN" sz="2800" dirty="0"/>
              <a:t>, </a:t>
            </a:r>
            <a:r>
              <a:rPr lang="en-US" sz="2800" dirty="0" err="1"/>
              <a:t>GoogleGenerativeAI</a:t>
            </a:r>
            <a:endParaRPr lang="en-IN" sz="2800" dirty="0"/>
          </a:p>
          <a:p>
            <a:r>
              <a:rPr lang="en-US" sz="2800" dirty="0"/>
              <a:t>Real-Time Data</a:t>
            </a:r>
            <a:r>
              <a:rPr lang="en-US" sz="2800" b="1" dirty="0"/>
              <a:t>:</a:t>
            </a:r>
            <a:r>
              <a:rPr lang="en-US" sz="2800" dirty="0"/>
              <a:t> GoogleSearchAPIWrapper</a:t>
            </a:r>
          </a:p>
          <a:p>
            <a:endParaRPr lang="en-US" sz="2800" dirty="0"/>
          </a:p>
          <a:p>
            <a:pPr algn="ctr"/>
            <a:r>
              <a:rPr lang="en-US" sz="2800" b="1" dirty="0"/>
              <a:t>Workflow</a:t>
            </a:r>
          </a:p>
          <a:p>
            <a:r>
              <a:rPr lang="en-US" sz="2400" dirty="0"/>
              <a:t>1. User inputs a query via text or voice.</a:t>
            </a:r>
          </a:p>
          <a:p>
            <a:r>
              <a:rPr lang="en-US" sz="2400" dirty="0"/>
              <a:t>2. The system determines whether to use Google Search or AI model.</a:t>
            </a:r>
          </a:p>
          <a:p>
            <a:r>
              <a:rPr lang="en-US" sz="2400" dirty="0"/>
              <a:t>3. The query is processed and a response is generated.</a:t>
            </a:r>
          </a:p>
          <a:p>
            <a:r>
              <a:rPr lang="en-US" sz="2400" dirty="0"/>
              <a:t>4. The response is displayed to the user.</a:t>
            </a:r>
            <a:endParaRPr lang="en-IN" dirty="0"/>
          </a:p>
          <a:p>
            <a:endParaRPr lang="en-IN" dirty="0"/>
          </a:p>
        </p:txBody>
      </p:sp>
    </p:spTree>
    <p:extLst>
      <p:ext uri="{BB962C8B-B14F-4D97-AF65-F5344CB8AC3E}">
        <p14:creationId xmlns:p14="http://schemas.microsoft.com/office/powerpoint/2010/main" val="131634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434E52-37AB-9332-719F-D8B9B4846E90}"/>
              </a:ext>
            </a:extLst>
          </p:cNvPr>
          <p:cNvSpPr>
            <a:spLocks noGrp="1"/>
          </p:cNvSpPr>
          <p:nvPr>
            <p:ph type="sldNum" sz="quarter" idx="12"/>
          </p:nvPr>
        </p:nvSpPr>
        <p:spPr/>
        <p:txBody>
          <a:bodyPr/>
          <a:lstStyle/>
          <a:p>
            <a:fld id="{C8421A79-F751-4E2E-A6A8-90315ACC7929}" type="slidenum">
              <a:rPr lang="en-IN" smtClean="0"/>
              <a:t>7</a:t>
            </a:fld>
            <a:endParaRPr lang="en-IN"/>
          </a:p>
        </p:txBody>
      </p:sp>
      <p:sp>
        <p:nvSpPr>
          <p:cNvPr id="7" name="TextBox 6">
            <a:extLst>
              <a:ext uri="{FF2B5EF4-FFF2-40B4-BE49-F238E27FC236}">
                <a16:creationId xmlns:a16="http://schemas.microsoft.com/office/drawing/2014/main" id="{19247BA7-7FA4-7406-059D-F93D27EB0522}"/>
              </a:ext>
            </a:extLst>
          </p:cNvPr>
          <p:cNvSpPr txBox="1"/>
          <p:nvPr/>
        </p:nvSpPr>
        <p:spPr>
          <a:xfrm>
            <a:off x="294588" y="475210"/>
            <a:ext cx="351384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Workflow Diagram</a:t>
            </a:r>
          </a:p>
        </p:txBody>
      </p:sp>
      <p:pic>
        <p:nvPicPr>
          <p:cNvPr id="5" name="Picture 4">
            <a:extLst>
              <a:ext uri="{FF2B5EF4-FFF2-40B4-BE49-F238E27FC236}">
                <a16:creationId xmlns:a16="http://schemas.microsoft.com/office/drawing/2014/main" id="{8E91A97B-ED01-48F9-3C3F-08258CEEB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156" y="0"/>
            <a:ext cx="7226825" cy="6858000"/>
          </a:xfrm>
          <a:prstGeom prst="rect">
            <a:avLst/>
          </a:prstGeom>
        </p:spPr>
      </p:pic>
    </p:spTree>
    <p:extLst>
      <p:ext uri="{BB962C8B-B14F-4D97-AF65-F5344CB8AC3E}">
        <p14:creationId xmlns:p14="http://schemas.microsoft.com/office/powerpoint/2010/main" val="157432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180" y="225750"/>
            <a:ext cx="406072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Experimental Results </a:t>
            </a:r>
            <a:endParaRPr lang="en-IN" sz="3200"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C8421A79-F751-4E2E-A6A8-90315ACC7929}" type="slidenum">
              <a:rPr lang="en-IN" smtClean="0"/>
              <a:t>8</a:t>
            </a:fld>
            <a:endParaRPr lang="en-IN"/>
          </a:p>
        </p:txBody>
      </p:sp>
      <p:pic>
        <p:nvPicPr>
          <p:cNvPr id="8" name="Picture 7">
            <a:extLst>
              <a:ext uri="{FF2B5EF4-FFF2-40B4-BE49-F238E27FC236}">
                <a16:creationId xmlns:a16="http://schemas.microsoft.com/office/drawing/2014/main" id="{7A5CDEC2-025C-13B1-899F-12BD91C66C48}"/>
              </a:ext>
            </a:extLst>
          </p:cNvPr>
          <p:cNvPicPr>
            <a:picLocks noChangeAspect="1"/>
          </p:cNvPicPr>
          <p:nvPr/>
        </p:nvPicPr>
        <p:blipFill>
          <a:blip r:embed="rId2"/>
          <a:stretch>
            <a:fillRect/>
          </a:stretch>
        </p:blipFill>
        <p:spPr>
          <a:xfrm>
            <a:off x="752065" y="1195164"/>
            <a:ext cx="3125762" cy="5161186"/>
          </a:xfrm>
          <a:prstGeom prst="rect">
            <a:avLst/>
          </a:prstGeom>
        </p:spPr>
      </p:pic>
      <p:pic>
        <p:nvPicPr>
          <p:cNvPr id="5" name="Picture 4">
            <a:extLst>
              <a:ext uri="{FF2B5EF4-FFF2-40B4-BE49-F238E27FC236}">
                <a16:creationId xmlns:a16="http://schemas.microsoft.com/office/drawing/2014/main" id="{3D5064B7-CEFA-AB86-8A3F-1042CAF29821}"/>
              </a:ext>
            </a:extLst>
          </p:cNvPr>
          <p:cNvPicPr>
            <a:picLocks noChangeAspect="1"/>
          </p:cNvPicPr>
          <p:nvPr/>
        </p:nvPicPr>
        <p:blipFill>
          <a:blip r:embed="rId3"/>
          <a:stretch>
            <a:fillRect/>
          </a:stretch>
        </p:blipFill>
        <p:spPr>
          <a:xfrm>
            <a:off x="4495692" y="1155924"/>
            <a:ext cx="3125762" cy="5239665"/>
          </a:xfrm>
          <a:prstGeom prst="rect">
            <a:avLst/>
          </a:prstGeom>
        </p:spPr>
      </p:pic>
      <p:pic>
        <p:nvPicPr>
          <p:cNvPr id="9" name="Picture 8">
            <a:extLst>
              <a:ext uri="{FF2B5EF4-FFF2-40B4-BE49-F238E27FC236}">
                <a16:creationId xmlns:a16="http://schemas.microsoft.com/office/drawing/2014/main" id="{FEA13DC1-F303-674C-1753-A8189DD566D3}"/>
              </a:ext>
            </a:extLst>
          </p:cNvPr>
          <p:cNvPicPr>
            <a:picLocks noChangeAspect="1"/>
          </p:cNvPicPr>
          <p:nvPr/>
        </p:nvPicPr>
        <p:blipFill>
          <a:blip r:embed="rId4"/>
          <a:stretch>
            <a:fillRect/>
          </a:stretch>
        </p:blipFill>
        <p:spPr>
          <a:xfrm>
            <a:off x="8239319" y="1155924"/>
            <a:ext cx="3669132" cy="5200426"/>
          </a:xfrm>
          <a:prstGeom prst="rect">
            <a:avLst/>
          </a:prstGeom>
        </p:spPr>
      </p:pic>
    </p:spTree>
    <p:extLst>
      <p:ext uri="{BB962C8B-B14F-4D97-AF65-F5344CB8AC3E}">
        <p14:creationId xmlns:p14="http://schemas.microsoft.com/office/powerpoint/2010/main" val="338023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8BD6DC-A364-34A6-79DC-2EAF64D43A4C}"/>
              </a:ext>
            </a:extLst>
          </p:cNvPr>
          <p:cNvSpPr>
            <a:spLocks noGrp="1"/>
          </p:cNvSpPr>
          <p:nvPr>
            <p:ph type="sldNum" sz="quarter" idx="12"/>
          </p:nvPr>
        </p:nvSpPr>
        <p:spPr/>
        <p:txBody>
          <a:bodyPr/>
          <a:lstStyle/>
          <a:p>
            <a:fld id="{C8421A79-F751-4E2E-A6A8-90315ACC7929}" type="slidenum">
              <a:rPr lang="en-IN" smtClean="0"/>
              <a:t>9</a:t>
            </a:fld>
            <a:endParaRPr lang="en-IN"/>
          </a:p>
        </p:txBody>
      </p:sp>
      <p:pic>
        <p:nvPicPr>
          <p:cNvPr id="5" name="Picture 4">
            <a:extLst>
              <a:ext uri="{FF2B5EF4-FFF2-40B4-BE49-F238E27FC236}">
                <a16:creationId xmlns:a16="http://schemas.microsoft.com/office/drawing/2014/main" id="{FE59E02D-423A-7406-8430-CF96E6A0C53D}"/>
              </a:ext>
            </a:extLst>
          </p:cNvPr>
          <p:cNvPicPr>
            <a:picLocks noChangeAspect="1"/>
          </p:cNvPicPr>
          <p:nvPr/>
        </p:nvPicPr>
        <p:blipFill>
          <a:blip r:embed="rId2"/>
          <a:stretch>
            <a:fillRect/>
          </a:stretch>
        </p:blipFill>
        <p:spPr>
          <a:xfrm>
            <a:off x="938994" y="497380"/>
            <a:ext cx="3312495" cy="5553580"/>
          </a:xfrm>
          <a:prstGeom prst="rect">
            <a:avLst/>
          </a:prstGeom>
        </p:spPr>
      </p:pic>
      <p:pic>
        <p:nvPicPr>
          <p:cNvPr id="7" name="Picture 6">
            <a:extLst>
              <a:ext uri="{FF2B5EF4-FFF2-40B4-BE49-F238E27FC236}">
                <a16:creationId xmlns:a16="http://schemas.microsoft.com/office/drawing/2014/main" id="{8A0A98DE-A9BB-0452-34ED-C2D93E201237}"/>
              </a:ext>
            </a:extLst>
          </p:cNvPr>
          <p:cNvPicPr>
            <a:picLocks noChangeAspect="1"/>
          </p:cNvPicPr>
          <p:nvPr/>
        </p:nvPicPr>
        <p:blipFill>
          <a:blip r:embed="rId3"/>
          <a:stretch>
            <a:fillRect/>
          </a:stretch>
        </p:blipFill>
        <p:spPr>
          <a:xfrm>
            <a:off x="4900980" y="497380"/>
            <a:ext cx="3182789" cy="5553580"/>
          </a:xfrm>
          <a:prstGeom prst="rect">
            <a:avLst/>
          </a:prstGeom>
        </p:spPr>
      </p:pic>
      <p:pic>
        <p:nvPicPr>
          <p:cNvPr id="8" name="Picture 7">
            <a:extLst>
              <a:ext uri="{FF2B5EF4-FFF2-40B4-BE49-F238E27FC236}">
                <a16:creationId xmlns:a16="http://schemas.microsoft.com/office/drawing/2014/main" id="{BF50BE08-BE34-7AD7-4A3C-EFC8F0A8F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497380"/>
            <a:ext cx="3182789" cy="5553580"/>
          </a:xfrm>
          <a:prstGeom prst="rect">
            <a:avLst/>
          </a:prstGeom>
        </p:spPr>
      </p:pic>
    </p:spTree>
    <p:extLst>
      <p:ext uri="{BB962C8B-B14F-4D97-AF65-F5344CB8AC3E}">
        <p14:creationId xmlns:p14="http://schemas.microsoft.com/office/powerpoint/2010/main" val="158152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598</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Times New Roman</vt:lpstr>
      <vt:lpstr>Wingdings</vt:lpstr>
      <vt:lpstr>Office Theme</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Srijan Bhattacharya</dc:creator>
  <cp:lastModifiedBy>SUPRIYO MAITY</cp:lastModifiedBy>
  <cp:revision>28</cp:revision>
  <dcterms:created xsi:type="dcterms:W3CDTF">2021-07-06T07:33:42Z</dcterms:created>
  <dcterms:modified xsi:type="dcterms:W3CDTF">2024-06-20T04:31:35Z</dcterms:modified>
</cp:coreProperties>
</file>