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1125" r:id="rId2"/>
    <p:sldId id="1126" r:id="rId3"/>
    <p:sldId id="1127" r:id="rId4"/>
    <p:sldId id="1128" r:id="rId5"/>
    <p:sldId id="1130" r:id="rId6"/>
    <p:sldId id="1134" r:id="rId7"/>
    <p:sldId id="1135" r:id="rId8"/>
    <p:sldId id="1129" r:id="rId9"/>
    <p:sldId id="1136" r:id="rId10"/>
    <p:sldId id="1137" r:id="rId11"/>
    <p:sldId id="1307" r:id="rId12"/>
    <p:sldId id="1138" r:id="rId13"/>
    <p:sldId id="1139" r:id="rId14"/>
    <p:sldId id="1131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72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10-01-2020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4400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895600"/>
            <a:ext cx="58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2800" b="1" dirty="0" err="1"/>
              <a:t>Keras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47466429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04800" y="1595021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/>
              <a:t>The compile method takes three arguments (</a:t>
            </a:r>
            <a:r>
              <a:rPr lang="en-US" sz="1600" dirty="0" err="1"/>
              <a:t>Contd</a:t>
            </a:r>
            <a:r>
              <a:rPr lang="en-US" sz="1600" dirty="0"/>
              <a:t>…):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metrics: </a:t>
            </a:r>
            <a:r>
              <a:rPr lang="en-US" sz="1600" dirty="0"/>
              <a:t>list of metrics that need to be collected while training the model. All the loss functions also work as the metric function.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75934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iagram of a neural network">
            <a:extLst>
              <a:ext uri="{FF2B5EF4-FFF2-40B4-BE49-F238E27FC236}">
                <a16:creationId xmlns:a16="http://schemas.microsoft.com/office/drawing/2014/main" id="{E3E5BCE8-2843-4376-8E7C-B5147A95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467600" cy="39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A8AA2C-3C14-4331-8E51-20A173C6D4E7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Deep neural network in TF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AF18B-A7B8-4447-A5A5-3C1D8197E999}"/>
              </a:ext>
            </a:extLst>
          </p:cNvPr>
          <p:cNvSpPr txBox="1"/>
          <p:nvPr/>
        </p:nvSpPr>
        <p:spPr>
          <a:xfrm>
            <a:off x="2971800" y="179653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Work - Implement this in Keras</a:t>
            </a:r>
          </a:p>
        </p:txBody>
      </p:sp>
    </p:spTree>
    <p:extLst>
      <p:ext uri="{BB962C8B-B14F-4D97-AF65-F5344CB8AC3E}">
        <p14:creationId xmlns:p14="http://schemas.microsoft.com/office/powerpoint/2010/main" val="4285882071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DNN  -  </a:t>
            </a:r>
            <a:r>
              <a:rPr lang="en-IN" b="1" dirty="0" err="1"/>
              <a:t>Mnist</a:t>
            </a:r>
            <a:r>
              <a:rPr lang="en-IN" b="1" dirty="0"/>
              <a:t> dataset  - </a:t>
            </a:r>
            <a:r>
              <a:rPr lang="en-IN" b="1" dirty="0" err="1"/>
              <a:t>Walkthru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190500" y="1828800"/>
            <a:ext cx="8763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import keras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keras.datasets</a:t>
            </a:r>
            <a:r>
              <a:rPr lang="en-US" sz="800" dirty="0"/>
              <a:t> import </a:t>
            </a:r>
            <a:r>
              <a:rPr lang="en-US" sz="800" dirty="0" err="1"/>
              <a:t>mnist</a:t>
            </a:r>
            <a:r>
              <a:rPr lang="en-US" sz="8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keras.models</a:t>
            </a:r>
            <a:r>
              <a:rPr lang="en-US" sz="800" dirty="0"/>
              <a:t> import Sequential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keras.layers</a:t>
            </a:r>
            <a:r>
              <a:rPr lang="en-US" sz="800" dirty="0"/>
              <a:t> import Dense, Dropout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keras.optimizers</a:t>
            </a:r>
            <a:r>
              <a:rPr lang="en-US" sz="800" dirty="0"/>
              <a:t> import SGD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keras import </a:t>
            </a:r>
            <a:r>
              <a:rPr lang="en-US" sz="800" dirty="0" err="1"/>
              <a:t>utils</a:t>
            </a:r>
            <a:r>
              <a:rPr lang="en-US" sz="8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import numpy as np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define some hyper parameters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batch_size</a:t>
            </a:r>
            <a:r>
              <a:rPr lang="en-US" sz="800" dirty="0"/>
              <a:t> = 100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n_inputs</a:t>
            </a:r>
            <a:r>
              <a:rPr lang="en-US" sz="800" dirty="0"/>
              <a:t> = 784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n_classes</a:t>
            </a:r>
            <a:r>
              <a:rPr lang="en-US" sz="800" dirty="0"/>
              <a:t> = 10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n_epochs</a:t>
            </a:r>
            <a:r>
              <a:rPr lang="en-US" sz="800" dirty="0"/>
              <a:t> = 10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get the data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(</a:t>
            </a:r>
            <a:r>
              <a:rPr lang="en-US" sz="800" dirty="0" err="1"/>
              <a:t>x_train</a:t>
            </a:r>
            <a:r>
              <a:rPr lang="en-US" sz="800" dirty="0"/>
              <a:t>, </a:t>
            </a:r>
            <a:r>
              <a:rPr lang="en-US" sz="800" dirty="0" err="1"/>
              <a:t>y_train</a:t>
            </a:r>
            <a:r>
              <a:rPr lang="en-US" sz="800" dirty="0"/>
              <a:t>), (</a:t>
            </a:r>
            <a:r>
              <a:rPr lang="en-US" sz="800" dirty="0" err="1"/>
              <a:t>x_test</a:t>
            </a:r>
            <a:r>
              <a:rPr lang="en-US" sz="800" dirty="0"/>
              <a:t>, </a:t>
            </a:r>
            <a:r>
              <a:rPr lang="en-US" sz="800" dirty="0" err="1"/>
              <a:t>y_test</a:t>
            </a:r>
            <a:r>
              <a:rPr lang="en-US" sz="800" dirty="0"/>
              <a:t>) = </a:t>
            </a:r>
            <a:r>
              <a:rPr lang="en-US" sz="800" dirty="0" err="1"/>
              <a:t>mnist.load_data</a:t>
            </a:r>
            <a:r>
              <a:rPr lang="en-US" sz="800" dirty="0"/>
              <a:t>() # reshape the two dimensional 28 x 28 pixels # sized images into a single vector of 784 pixels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= </a:t>
            </a:r>
            <a:r>
              <a:rPr lang="en-US" sz="800" dirty="0" err="1"/>
              <a:t>x_train.reshape</a:t>
            </a:r>
            <a:r>
              <a:rPr lang="en-US" sz="800" dirty="0"/>
              <a:t>( 60000, </a:t>
            </a:r>
            <a:r>
              <a:rPr lang="en-US" sz="800" dirty="0" err="1"/>
              <a:t>n_inputs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= </a:t>
            </a:r>
            <a:r>
              <a:rPr lang="en-US" sz="800" dirty="0" err="1"/>
              <a:t>x_test.reshape</a:t>
            </a:r>
            <a:r>
              <a:rPr lang="en-US" sz="800" dirty="0"/>
              <a:t>( 10000, </a:t>
            </a:r>
            <a:r>
              <a:rPr lang="en-US" sz="800" dirty="0" err="1"/>
              <a:t>n_inputs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convert the input values to float32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= </a:t>
            </a:r>
            <a:r>
              <a:rPr lang="en-US" sz="800" dirty="0" err="1"/>
              <a:t>x_train.astype</a:t>
            </a:r>
            <a:r>
              <a:rPr lang="en-US" sz="800" dirty="0"/>
              <a:t>( np.float32)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= </a:t>
            </a:r>
            <a:r>
              <a:rPr lang="en-US" sz="800" dirty="0" err="1"/>
              <a:t>x_test.astype</a:t>
            </a:r>
            <a:r>
              <a:rPr lang="en-US" sz="800" dirty="0"/>
              <a:t>( np.float32)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normalize the values of image vectors to fit under 1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/= 255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/= 255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convert output data into one hot encoded format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y_train</a:t>
            </a:r>
            <a:r>
              <a:rPr lang="en-US" sz="800" dirty="0"/>
              <a:t> = </a:t>
            </a:r>
            <a:r>
              <a:rPr lang="en-US" sz="800" dirty="0" err="1"/>
              <a:t>utils.to_categorical</a:t>
            </a:r>
            <a:r>
              <a:rPr lang="en-US" sz="800" dirty="0"/>
              <a:t>( </a:t>
            </a:r>
            <a:r>
              <a:rPr lang="en-US" sz="800" dirty="0" err="1"/>
              <a:t>y_train</a:t>
            </a:r>
            <a:r>
              <a:rPr lang="en-US" sz="800" dirty="0"/>
              <a:t>, </a:t>
            </a:r>
            <a:r>
              <a:rPr lang="en-US" sz="800" dirty="0" err="1"/>
              <a:t>n_classes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y_test</a:t>
            </a:r>
            <a:r>
              <a:rPr lang="en-US" sz="800" dirty="0"/>
              <a:t> = </a:t>
            </a:r>
            <a:r>
              <a:rPr lang="en-US" sz="800" dirty="0" err="1"/>
              <a:t>utils.to_categorical</a:t>
            </a:r>
            <a:r>
              <a:rPr lang="en-US" sz="800" dirty="0"/>
              <a:t>( </a:t>
            </a:r>
            <a:r>
              <a:rPr lang="en-US" sz="800" dirty="0" err="1"/>
              <a:t>y_test</a:t>
            </a:r>
            <a:r>
              <a:rPr lang="en-US" sz="800" dirty="0"/>
              <a:t>, </a:t>
            </a:r>
            <a:r>
              <a:rPr lang="en-US" sz="800" dirty="0" err="1"/>
              <a:t>n_classes</a:t>
            </a:r>
            <a:r>
              <a:rPr lang="en-US" sz="1600" dirty="0"/>
              <a:t>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01246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DNN  -  </a:t>
            </a:r>
            <a:r>
              <a:rPr lang="en-IN" b="1" dirty="0" err="1"/>
              <a:t>Mnist</a:t>
            </a:r>
            <a:r>
              <a:rPr lang="en-IN" b="1" dirty="0"/>
              <a:t> dataset  - </a:t>
            </a:r>
            <a:r>
              <a:rPr lang="en-IN" b="1" dirty="0" err="1"/>
              <a:t>Walkthru</a:t>
            </a:r>
            <a:r>
              <a:rPr lang="en-IN" b="1" dirty="0"/>
              <a:t>  (</a:t>
            </a:r>
            <a:r>
              <a:rPr lang="en-IN" b="1" dirty="0" err="1"/>
              <a:t>Contd</a:t>
            </a:r>
            <a:r>
              <a:rPr lang="en-IN" b="1" dirty="0"/>
              <a:t>…)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190500" y="1828800"/>
            <a:ext cx="876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build a sequential model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model = Sequential() # the first layer has to specify the dimensions of the input vector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128, activation ='sigmoid', </a:t>
            </a:r>
            <a:r>
              <a:rPr lang="en-US" sz="800" dirty="0" err="1"/>
              <a:t>input_shape</a:t>
            </a:r>
            <a:r>
              <a:rPr lang="en-US" sz="800" dirty="0"/>
              <a:t> =( </a:t>
            </a:r>
            <a:r>
              <a:rPr lang="en-US" sz="800" dirty="0" err="1"/>
              <a:t>n_inputs</a:t>
            </a:r>
            <a:r>
              <a:rPr lang="en-US" sz="800" dirty="0"/>
              <a:t>,))) # add dropout layer for preventing overfitting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Dropout( 0.1))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128, activation ='sigmoid'))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Dropout( 0.1)) # output layer can only have the neurons equal to the number of outputs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</a:t>
            </a:r>
            <a:r>
              <a:rPr lang="en-US" sz="800" dirty="0" err="1"/>
              <a:t>n_classes</a:t>
            </a:r>
            <a:r>
              <a:rPr lang="en-US" sz="800" dirty="0"/>
              <a:t>, activation ='</a:t>
            </a:r>
            <a:r>
              <a:rPr lang="en-US" sz="800" dirty="0" err="1"/>
              <a:t>softmax</a:t>
            </a:r>
            <a:r>
              <a:rPr lang="en-US" sz="800" dirty="0"/>
              <a:t>')) # print the summary of our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model.summary</a:t>
            </a:r>
            <a:r>
              <a:rPr lang="en-US" sz="800" dirty="0"/>
              <a:t>()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compile the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model.compile</a:t>
            </a:r>
            <a:r>
              <a:rPr lang="en-US" sz="800" dirty="0"/>
              <a:t>( loss ='</a:t>
            </a:r>
            <a:r>
              <a:rPr lang="en-US" sz="800" dirty="0" err="1"/>
              <a:t>categorical_crossentropy</a:t>
            </a:r>
            <a:r>
              <a:rPr lang="en-US" sz="800" dirty="0"/>
              <a:t>', optimizer = SGD(), metrics =['accuracy'])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train the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model.fit</a:t>
            </a:r>
            <a:r>
              <a:rPr lang="en-US" sz="800" dirty="0"/>
              <a:t>( </a:t>
            </a:r>
            <a:r>
              <a:rPr lang="en-US" sz="800" dirty="0" err="1"/>
              <a:t>x_train</a:t>
            </a:r>
            <a:r>
              <a:rPr lang="en-US" sz="800" dirty="0"/>
              <a:t>, </a:t>
            </a:r>
            <a:r>
              <a:rPr lang="en-US" sz="800" dirty="0" err="1"/>
              <a:t>y_train</a:t>
            </a:r>
            <a:r>
              <a:rPr lang="en-US" sz="800" dirty="0"/>
              <a:t>, </a:t>
            </a:r>
            <a:r>
              <a:rPr lang="en-US" sz="800" dirty="0" err="1"/>
              <a:t>batch_size</a:t>
            </a:r>
            <a:r>
              <a:rPr lang="en-US" sz="800" dirty="0"/>
              <a:t> = </a:t>
            </a:r>
            <a:r>
              <a:rPr lang="en-US" sz="800" dirty="0" err="1"/>
              <a:t>batch_size</a:t>
            </a:r>
            <a:r>
              <a:rPr lang="en-US" sz="800" dirty="0"/>
              <a:t>, epochs = </a:t>
            </a:r>
            <a:r>
              <a:rPr lang="en-US" sz="800" dirty="0" err="1"/>
              <a:t>n_epochs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evaluate the model and print the accuracy score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scores = </a:t>
            </a:r>
            <a:r>
              <a:rPr lang="en-US" sz="800" dirty="0" err="1"/>
              <a:t>model.evaluate</a:t>
            </a:r>
            <a:r>
              <a:rPr lang="en-US" sz="800" dirty="0"/>
              <a:t>( </a:t>
            </a:r>
            <a:r>
              <a:rPr lang="en-US" sz="800" dirty="0" err="1"/>
              <a:t>x_test</a:t>
            </a:r>
            <a:r>
              <a:rPr lang="en-US" sz="800" dirty="0"/>
              <a:t>, </a:t>
            </a:r>
            <a:r>
              <a:rPr lang="en-US" sz="800" dirty="0" err="1"/>
              <a:t>y_test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print('\ n loss:', scores[ 0])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print('\ n accuracy:', scores[ 1])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13175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2209800" y="3505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smtClean="0"/>
              <a:t>Thank You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5197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 </a:t>
            </a:r>
            <a:r>
              <a:rPr lang="en-IN" b="1" dirty="0" err="1"/>
              <a:t>Keras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81000" y="1600200"/>
            <a:ext cx="8534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Keras is a high-level library that allows the use of TensorFlow as a backend deep learning library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Keras is included in TensorFlow Core as module </a:t>
            </a:r>
            <a:r>
              <a:rPr lang="en-US" dirty="0" err="1"/>
              <a:t>tf.keras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Offers a consistent and simple API Modularity to allow the representation of various elements as pluggable modules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Ease of extensibility to add new modules as classes and functions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Python-native for both code and model configuration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Out-of-the-box common network architectures that support CNN, RNN, or a combination of both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64006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Neural network models in Keras are defined as the graph of layers.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models in Keras can be created using the sequential or the functional APIs.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Sequential API is an easy to use as we can build simple to deep neural networks easily using well defined layers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functional API makes it easier to build the complex models that have multiple inputs, multiple outputs and shared layers. Reserved for experts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68813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Sequential API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Neural network models in Keras are defined as the graph of layers.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models in Keras can be created using the sequential or the functional APIs.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Sequential API is an easy to use as we can build simple to deep neural networks easily using well defined layers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functional API makes it easier to build the complex models that have multiple inputs, multiple outputs and shared layers. Reserved for experts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92855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B8B0E-307E-49D4-8531-BBB455CB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22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1551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101587-9228-4175-AC96-BC21265F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51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5180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2080BE-8CD1-47A4-9A15-955E85D2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5" y="1254918"/>
            <a:ext cx="8836589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437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the empty model with the following code: model = Sequential()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add the layers to this model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the sequential API, create layers by instantiating an object of one of the layer types The created layers are then added to the model using the </a:t>
            </a:r>
            <a:r>
              <a:rPr lang="en-US" sz="1600" dirty="0" err="1"/>
              <a:t>model.add</a:t>
            </a:r>
            <a:r>
              <a:rPr lang="en-US" sz="1600" dirty="0"/>
              <a:t>() function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example, we will create a model and then add two layers to it: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/>
              <a:t>model = Sequential()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Dense( 10, </a:t>
            </a:r>
            <a:r>
              <a:rPr lang="en-US" sz="1600" dirty="0" err="1"/>
              <a:t>input_shape</a:t>
            </a:r>
            <a:r>
              <a:rPr lang="en-US" sz="1600" dirty="0"/>
              <a:t> =( 256,))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Activation(' tanh’))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Dense( 10))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Activation(' </a:t>
            </a:r>
            <a:r>
              <a:rPr lang="en-US" sz="1600" dirty="0" err="1"/>
              <a:t>softmax</a:t>
            </a:r>
            <a:r>
              <a:rPr lang="en-US" sz="1600" dirty="0"/>
              <a:t>'))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9757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D7832-51EA-4A4F-AC2F-E5A30DFD2ECB}"/>
              </a:ext>
            </a:extLst>
          </p:cNvPr>
          <p:cNvSpPr/>
          <p:nvPr/>
        </p:nvSpPr>
        <p:spPr>
          <a:xfrm>
            <a:off x="304800" y="1595021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model built in the previous sections needs to be compiled with the </a:t>
            </a:r>
            <a:r>
              <a:rPr lang="en-US" sz="1600" dirty="0" err="1"/>
              <a:t>model.compile</a:t>
            </a:r>
            <a:r>
              <a:rPr lang="en-US" sz="1600" dirty="0"/>
              <a:t>() method before it can be used for training and prediction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6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The compile method takes three arguments: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optimizer:</a:t>
            </a:r>
            <a:r>
              <a:rPr lang="en-US" sz="1600" dirty="0"/>
              <a:t> specify your own function or one of the functions provided by Keras.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This function is used to update the parameters in the optimization iterations. </a:t>
            </a:r>
          </a:p>
          <a:p>
            <a:pPr marL="1257300" lvl="2" indent="-342900">
              <a:buFont typeface="+mj-lt"/>
              <a:buAutoNum type="romanUcPeriod"/>
            </a:pPr>
            <a:endParaRPr lang="en-US" sz="1600" dirty="0"/>
          </a:p>
          <a:p>
            <a:pPr marL="1257300" lvl="2" indent="-342900">
              <a:buFont typeface="+mj-lt"/>
              <a:buAutoNum type="romanUcPeriod"/>
            </a:pPr>
            <a:r>
              <a:rPr lang="en-US" sz="1600" dirty="0"/>
              <a:t>Keras offers the following built-in optimizer functions: SGD </a:t>
            </a:r>
            <a:r>
              <a:rPr lang="en-US" sz="1600" dirty="0" err="1"/>
              <a:t>RMSprop</a:t>
            </a:r>
            <a:r>
              <a:rPr lang="en-US" sz="1600" dirty="0"/>
              <a:t> </a:t>
            </a:r>
            <a:r>
              <a:rPr lang="en-US" sz="1600" dirty="0" err="1"/>
              <a:t>Adagrad</a:t>
            </a:r>
            <a:r>
              <a:rPr lang="en-US" sz="1600" dirty="0"/>
              <a:t> Adadelta Adam Adamax Nadam 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loss:</a:t>
            </a:r>
            <a:r>
              <a:rPr lang="en-US" sz="1600" dirty="0"/>
              <a:t> specify your own loss function or use one of the provided loss functions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The optimizer function optimizes the parameters so that the output of this loss function is minimized. </a:t>
            </a:r>
          </a:p>
          <a:p>
            <a:pPr marL="1314450" lvl="2" indent="-400050">
              <a:buFont typeface="+mj-lt"/>
              <a:buAutoNum type="romanUcPeriod"/>
            </a:pPr>
            <a:endParaRPr lang="en-US" sz="16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Keras provides the following loss functions: </a:t>
            </a:r>
            <a:r>
              <a:rPr lang="en-US" sz="1600" dirty="0" err="1"/>
              <a:t>mean_squared_error</a:t>
            </a:r>
            <a:r>
              <a:rPr lang="en-US" sz="1600" dirty="0"/>
              <a:t> </a:t>
            </a:r>
            <a:r>
              <a:rPr lang="en-US" sz="1600" dirty="0" err="1"/>
              <a:t>mean_absolute_error</a:t>
            </a:r>
            <a:r>
              <a:rPr lang="en-US" sz="1600" dirty="0"/>
              <a:t> </a:t>
            </a:r>
            <a:r>
              <a:rPr lang="en-US" sz="1600" dirty="0" err="1"/>
              <a:t>mean_absolute_pecentage_error</a:t>
            </a:r>
            <a:r>
              <a:rPr lang="en-US" sz="1600" dirty="0"/>
              <a:t> </a:t>
            </a:r>
            <a:r>
              <a:rPr lang="en-US" sz="1600" dirty="0" err="1"/>
              <a:t>mean_squared_logarithmic_error</a:t>
            </a:r>
            <a:r>
              <a:rPr lang="en-US" sz="1600" dirty="0"/>
              <a:t> </a:t>
            </a:r>
            <a:r>
              <a:rPr lang="en-US" sz="1600" dirty="0" err="1"/>
              <a:t>squared_hinge</a:t>
            </a:r>
            <a:r>
              <a:rPr lang="en-US" sz="1600" dirty="0"/>
              <a:t> hinge </a:t>
            </a:r>
            <a:r>
              <a:rPr lang="en-US" sz="1600" dirty="0" err="1"/>
              <a:t>categorical_hinge</a:t>
            </a:r>
            <a:r>
              <a:rPr lang="en-US" sz="1600" dirty="0"/>
              <a:t> </a:t>
            </a:r>
            <a:r>
              <a:rPr lang="en-US" sz="1600" dirty="0" err="1"/>
              <a:t>sparse_categorical_crossentropy</a:t>
            </a:r>
            <a:r>
              <a:rPr lang="en-US" sz="1600" dirty="0"/>
              <a:t> </a:t>
            </a:r>
            <a:r>
              <a:rPr lang="en-US" sz="1600" dirty="0" err="1"/>
              <a:t>binary_crossentropy</a:t>
            </a:r>
            <a:r>
              <a:rPr lang="en-US" sz="1600" dirty="0"/>
              <a:t> </a:t>
            </a:r>
            <a:r>
              <a:rPr lang="en-US" sz="1600" dirty="0" err="1"/>
              <a:t>poisson</a:t>
            </a:r>
            <a:r>
              <a:rPr lang="en-US" sz="1600" dirty="0"/>
              <a:t> cosine proximity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39710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69220</TotalTime>
  <Words>874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My PC</cp:lastModifiedBy>
  <cp:revision>1732</cp:revision>
  <dcterms:created xsi:type="dcterms:W3CDTF">2012-11-25T06:27:51Z</dcterms:created>
  <dcterms:modified xsi:type="dcterms:W3CDTF">2020-01-11T04:22:31Z</dcterms:modified>
</cp:coreProperties>
</file>