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9" r:id="rId3"/>
    <p:sldId id="328" r:id="rId4"/>
    <p:sldId id="273" r:id="rId5"/>
    <p:sldId id="330" r:id="rId6"/>
    <p:sldId id="331" r:id="rId7"/>
    <p:sldId id="334" r:id="rId8"/>
    <p:sldId id="332" r:id="rId9"/>
    <p:sldId id="333" r:id="rId10"/>
    <p:sldId id="272" r:id="rId11"/>
    <p:sldId id="326" r:id="rId12"/>
    <p:sldId id="329" r:id="rId13"/>
    <p:sldId id="298" r:id="rId14"/>
    <p:sldId id="3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A0294-29AC-45E5-8F08-1CBD5B8AF227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417CD-CEA4-479E-AEE1-ADD8319696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675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11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417CD-CEA4-479E-AEE1-ADD8319696C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617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417CD-CEA4-479E-AEE1-ADD8319696C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663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417CD-CEA4-479E-AEE1-ADD8319696C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598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417CD-CEA4-479E-AEE1-ADD8319696C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590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C417CD-CEA4-479E-AEE1-ADD8319696C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97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26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86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56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13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85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866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13C153-5C50-415A-915D-E9C5E62768A6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193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3C153-5C50-415A-915D-E9C5E62768A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044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C2C7-33C3-4D44-B3BC-7836EBD69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BD19F-5C61-4F69-A803-2264D48A7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E248-D579-447E-88F0-2362046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03013-1344-4F76-9446-9143DFA2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39B19-BDEA-49DD-B2FF-B9CF7CCE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83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E379-29C5-4607-8FAA-7637E7A0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5DA9B-3C19-4599-81C6-4A0BDA9D8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A418-44D9-4912-8DEF-8A5CF37A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2A4E-9B08-44EC-B719-0AFE4B87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CDD2F-107E-4B56-A0EF-8891DE38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05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8C75A-52F4-42DF-B8C8-66EC4941B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3A4C2-95B0-425E-A2F8-136543DB5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36E3-AC32-4E89-86F3-BBDAA420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302C-A581-4536-9754-C8BEA762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2E7E-96E4-460A-9880-D7E1A1A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59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25D3-89EA-45A8-B7D3-B864A434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3D1A-261B-4F24-B22A-E97CD595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A8DC-4D6C-439E-9C1C-241BA840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4470-3244-483C-89B0-C019405D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B6A44-1881-458C-B90F-5B116FE2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6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8BA8-B2C1-4E8A-934F-915119FA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4D6FF-B01A-4956-B6EA-D24DF3F18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9083-D942-4CEA-AC98-FD2FBB01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C985-4751-4E81-A082-770C993F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2D5E-A662-4223-A442-78CFE10A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2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93C6-70B7-410E-91DD-BDAB60B8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766B-2023-4200-8261-212688F6B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737DE-57EA-4B81-A9E6-2C4739D4D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0B826-BC54-43BB-A913-C8BDB5CE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AC202-99F6-42C4-9D9D-9600DF7B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E9469-1C80-4B00-B542-536A6E52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1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F2BF-2FC6-4E0D-B126-E3A3BF47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F622F-E53E-405F-9282-6834A789F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793C0-1157-4A65-9267-839D94016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0124F-3E8D-49E6-AD65-32387D8FD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C30E6-1C82-48DA-95DE-540E69A93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8076A-9FA1-4E99-B465-058D74C7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AEF42-B1D8-48B3-B6A8-9EB64DFA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3F109-B909-4C34-B894-CA8ACF25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702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9528-B48C-4AF2-9320-A6207FC4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EF1ED-5A27-4AF4-A596-64815E1B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64C67-D9EE-4F86-9FB2-87D2713C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38D9A-E55B-4D49-B2A8-31C595A6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32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11FFA-F66F-4000-8527-46433FB5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E9433-CE5B-4551-9D07-AA97E5C4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E1B50-A058-44CB-BC68-AB0BDE3E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99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CCDD-9283-4DD5-9BE5-18F021D4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043DB-062B-4C93-9FD1-403FB202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BCBC-E233-48DA-A6DF-122D2740E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EDF5-4F1D-4568-881D-BB51EE1B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29C81-79DA-4855-9B9F-51DE311A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BFB60-C06F-4AE3-83AE-7353AFD1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54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649E-03B1-4B79-A9D4-2E55FD1E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E85D1-BDD5-4957-B507-CE48177B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35F1E-AA4A-444B-87FE-D4F526FA3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2D776-C3EB-4C02-A7DA-4567021B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AD1A-25E9-45C6-82BD-899F6C68D5A1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104A1-6AEA-47F9-A9ED-4389A2CA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DE835-2E25-44BA-9053-954C0817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58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40AA3-964A-41AA-9F5F-787A6BAE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D6421-D2C3-4667-8770-A818D8BC7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0004-5D3E-4140-975B-DA43914EF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6AD1A-25E9-45C6-82BD-899F6C68D5A1}" type="datetimeFigureOut">
              <a:rPr lang="en-AU" smtClean="0"/>
              <a:t>5/02/2021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8A21-369B-46FD-AC67-D4D3AC7A6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CD52-516E-46A3-8B58-6E4D6450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91199-77D7-4610-8570-115A4904C8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73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exander-zyuzi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tore.swagge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mp"/><Relationship Id="rId4" Type="http://schemas.openxmlformats.org/officeDocument/2006/relationships/image" Target="../media/image1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exion.readthedocs.io/en/lates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alando/connex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API and Python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F67EE-734A-4DD0-BF1C-0E2E47D66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Session 9</a:t>
            </a:r>
          </a:p>
        </p:txBody>
      </p:sp>
    </p:spTree>
    <p:extLst>
      <p:ext uri="{BB962C8B-B14F-4D97-AF65-F5344CB8AC3E}">
        <p14:creationId xmlns:p14="http://schemas.microsoft.com/office/powerpoint/2010/main" val="257169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9BC6A5B-6178-479D-9822-EACEAAA21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284" y="0"/>
            <a:ext cx="3094716" cy="30947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FB8D-B996-4BFD-B54F-E7D4B6AD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203" y="2228295"/>
            <a:ext cx="9699594" cy="41891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</a:rPr>
              <a:t>Congratulations ! </a:t>
            </a:r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We’ve finished the Python and API training !</a:t>
            </a:r>
          </a:p>
          <a:p>
            <a:pPr marL="0" indent="0" algn="ctr">
              <a:buNone/>
            </a:pP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528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FB8D-B996-4BFD-B54F-E7D4B6AD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203" y="2228295"/>
            <a:ext cx="9699594" cy="4189138"/>
          </a:xfrm>
        </p:spPr>
        <p:txBody>
          <a:bodyPr/>
          <a:lstStyle/>
          <a:p>
            <a:pPr marL="0" indent="0" algn="ctr">
              <a:buNone/>
            </a:pP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AU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A03C03-0C21-427E-A97C-30E237489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4" y="946155"/>
            <a:ext cx="10667071" cy="57221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367A19-B65B-4715-A127-E3DEF401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209550"/>
            <a:ext cx="9741214" cy="5790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More than 9 hours of lessons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4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0B43-3886-4E16-A20C-3370521B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565"/>
            <a:ext cx="6939844" cy="5998128"/>
          </a:xfrm>
        </p:spPr>
        <p:txBody>
          <a:bodyPr numCol="2"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What is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A bit of history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API use cases and examples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Types of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REST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How to consume API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Webhooks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Controllers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REST API Authentication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Basic authentication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Bearer authentication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API Keys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OAuth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Cookies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Custom headers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Combination of methods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Practice – API authentication with </a:t>
            </a:r>
            <a:r>
              <a:rPr lang="en-AU" sz="1400" dirty="0" err="1"/>
              <a:t>cURL</a:t>
            </a:r>
            <a:endParaRPr lang="en-AU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Postman interface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Main features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Postman practice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Why 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IDE - Integrated Development Environment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Python virtual environments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Variables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Simple data types – integer, float, string, bool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Data types conversion, output, f-strings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Complex data types – dictionaries and lists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Import packages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Python requests library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Making API requests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JSON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Control structures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If-else, if – </a:t>
            </a:r>
            <a:r>
              <a:rPr lang="en-AU" sz="1400" dirty="0" err="1"/>
              <a:t>elif</a:t>
            </a:r>
            <a:r>
              <a:rPr lang="en-AU" sz="1400" dirty="0"/>
              <a:t> -else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While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For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Using control structures for handling API responses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Handling exceptions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Recap from last session – nested data structures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Accessing JSON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Python functions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Functions in programming languages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Functions in 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Function arguments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Position vs named arguments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Variable scope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AU" sz="1400" dirty="0"/>
              <a:t>Return values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AU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22963B-9528-4B31-9CD8-0C4AC8F1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209550"/>
            <a:ext cx="9741214" cy="5790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What we learned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DC49EB-2D45-4691-B440-1A7FF28DE9AF}"/>
              </a:ext>
            </a:extLst>
          </p:cNvPr>
          <p:cNvSpPr txBox="1">
            <a:spLocks/>
          </p:cNvSpPr>
          <p:nvPr/>
        </p:nvSpPr>
        <p:spPr>
          <a:xfrm>
            <a:off x="7778044" y="788565"/>
            <a:ext cx="4188178" cy="59981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Classes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Class instances – Objects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Class properties/attributes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Class methods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OOP – Object-oriented programming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SDKs – Software Development Kits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Using SDKs in Python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SDK examples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Building simple API server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Recap from Session 1:  Controllers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Northbound and Southbound APIs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Intro to Flask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Defining routes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Returning JSON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Reading data from files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Filtering data - List comprehension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sz="1400" dirty="0"/>
              <a:t>Open API specification Connexion module</a:t>
            </a:r>
          </a:p>
        </p:txBody>
      </p:sp>
    </p:spTree>
    <p:extLst>
      <p:ext uri="{BB962C8B-B14F-4D97-AF65-F5344CB8AC3E}">
        <p14:creationId xmlns:p14="http://schemas.microsoft.com/office/powerpoint/2010/main" val="398081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D17B87-B724-490B-A605-722AFF9D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2" y="301841"/>
            <a:ext cx="10515600" cy="1056907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Please provide your feedback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0AEC10-6294-42F4-B182-340C90F8ABD7}"/>
              </a:ext>
            </a:extLst>
          </p:cNvPr>
          <p:cNvSpPr txBox="1">
            <a:spLocks/>
          </p:cNvSpPr>
          <p:nvPr/>
        </p:nvSpPr>
        <p:spPr>
          <a:xfrm>
            <a:off x="749424" y="1358748"/>
            <a:ext cx="10205622" cy="5260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Was the training useful for you? 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What you liked and (most importantly) what you didn’t?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What content would you add or remove? 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Any specific topics you found boring and interesting?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Were there enough details and examples?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Would you prefer more practical exercises?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Would you prefer shorter session, or more often (2 times a week) ?</a:t>
            </a: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Would you be interested in further trainings, what topics?</a:t>
            </a:r>
          </a:p>
          <a:p>
            <a:pPr algn="just">
              <a:lnSpc>
                <a:spcPct val="110000"/>
              </a:lnSpc>
            </a:pPr>
            <a:endParaRPr lang="en-AU" sz="19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0000"/>
              </a:lnSpc>
            </a:pPr>
            <a:endParaRPr lang="en-AU" sz="19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0000"/>
              </a:lnSpc>
            </a:pPr>
            <a:endParaRPr lang="en-AU" sz="19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Let’s connect in LinkedIn: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AU" sz="19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hlinkClick r:id="rId3"/>
              </a:rPr>
              <a:t>https://www.linkedin.com/in/alexander-zyuzin/</a:t>
            </a:r>
            <a:endParaRPr lang="en-AU" sz="19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0000"/>
              </a:lnSpc>
            </a:pPr>
            <a:endParaRPr lang="en-AU" sz="19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10000"/>
              </a:lnSpc>
            </a:pPr>
            <a:endParaRPr lang="en-AU" sz="19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25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72D264B-BDB3-401C-A082-D3A1300B60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r="2251" b="2"/>
          <a:stretch/>
        </p:blipFill>
        <p:spPr>
          <a:xfrm>
            <a:off x="1" y="897130"/>
            <a:ext cx="4582886" cy="4796700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FB8D-B996-4BFD-B54F-E7D4B6AD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222" y="1037706"/>
            <a:ext cx="6853560" cy="478258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</a:rPr>
              <a:t>Thank you for participating !</a:t>
            </a:r>
          </a:p>
          <a:p>
            <a:pPr marL="0" indent="0" algn="ctr">
              <a:buNone/>
            </a:pPr>
            <a:r>
              <a:rPr lang="en-AU" sz="3600" dirty="0">
                <a:solidFill>
                  <a:srgbClr val="D24726"/>
                </a:solidFill>
                <a:latin typeface="Segoe UI Light" panose="020B0702040204020203" pitchFamily="34" charset="0"/>
                <a:ea typeface="+mj-ea"/>
                <a:cs typeface="Segoe UI" panose="020B0502040204020203" pitchFamily="34" charset="0"/>
                <a:sym typeface="Wingdings" panose="05000000000000000000" pitchFamily="2" charset="2"/>
              </a:rPr>
              <a:t>Stay curious and keep learning </a:t>
            </a:r>
          </a:p>
          <a:p>
            <a:pPr marL="0" indent="0" algn="ctr">
              <a:buNone/>
            </a:pPr>
            <a:endParaRPr lang="en-AU" sz="2000" dirty="0">
              <a:solidFill>
                <a:srgbClr val="000000"/>
              </a:solidFill>
              <a:latin typeface="Segoe UI Light" panose="020B0702040204020203" pitchFamily="34" charset="0"/>
              <a:ea typeface="+mj-ea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A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9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2538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This session’s agenda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0"/>
            <a:ext cx="10515600" cy="4286389"/>
          </a:xfrm>
        </p:spPr>
        <p:txBody>
          <a:bodyPr/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Open API specification (Swagger)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Connexion module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Re-writing API server using Connexion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Swagger UI console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Demo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Training summary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96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187428"/>
            <a:ext cx="10515600" cy="768918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Open API specification (Swagger)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846686"/>
            <a:ext cx="9968716" cy="567840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OpenAPI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Specification (OAS) defines a standard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interface description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for REST API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Describes API services and is represented in either YAML or JSON formats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Removes guesswork in calling a service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Human and machine readable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Two main versions – 2.0 (also known as Swagger) and newer 3.0 and 3.1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Can include interactive documentation (Swagger UI)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Check the doc: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Examples: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  <a:hlinkClick r:id="rId3"/>
              </a:rPr>
              <a:t>https://petstore.swagger.io/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                     Cisco vManage controller ---&gt;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EA295D-DB6B-4733-B70A-928C6B05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4" y="4004488"/>
            <a:ext cx="3485397" cy="2520599"/>
          </a:xfrm>
          <a:prstGeom prst="rect">
            <a:avLst/>
          </a:prstGeom>
        </p:spPr>
      </p:pic>
      <p:pic>
        <p:nvPicPr>
          <p:cNvPr id="13" name="Picture 1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7A63BC7-C801-4E82-89CC-76D24E975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162" y="1414821"/>
            <a:ext cx="5105838" cy="44643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CEF904-02A3-4149-B6DD-9C12111822EB}"/>
              </a:ext>
            </a:extLst>
          </p:cNvPr>
          <p:cNvSpPr txBox="1"/>
          <p:nvPr/>
        </p:nvSpPr>
        <p:spPr>
          <a:xfrm>
            <a:off x="2053781" y="2933993"/>
            <a:ext cx="51756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https://github.com/OAI/OpenAPI-Specification/blob/master/versions/2.0.md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3B374-9479-499D-B5A0-077C3FD193C7}"/>
              </a:ext>
            </a:extLst>
          </p:cNvPr>
          <p:cNvSpPr txBox="1"/>
          <p:nvPr/>
        </p:nvSpPr>
        <p:spPr>
          <a:xfrm>
            <a:off x="4775876" y="6169122"/>
            <a:ext cx="7239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https://swagger.io/resources/articles/documenting-apis-with-swagger/</a:t>
            </a:r>
          </a:p>
        </p:txBody>
      </p:sp>
    </p:spTree>
    <p:extLst>
      <p:ext uri="{BB962C8B-B14F-4D97-AF65-F5344CB8AC3E}">
        <p14:creationId xmlns:p14="http://schemas.microsoft.com/office/powerpoint/2010/main" val="60683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33"/>
            <a:ext cx="10515600" cy="797088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Connexion module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36322"/>
            <a:ext cx="9906001" cy="5488766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One of many tools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which can help you documenting REST API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Connexion is a framework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on top of Flask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(but other servers can also be used)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Doesn’t generate specs based on the code, but you refer your existing Python functions in the spec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Write an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OpenAPI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specification in YAML file and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map the endpoints to your Python functions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Validates requests and endpoint parameters automatically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Can handle basic and OAuth 2 token-based authentication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Provides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Swagger UI console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install with pip:</a:t>
            </a:r>
          </a:p>
          <a:p>
            <a:pPr marL="0" indent="0">
              <a:buNone/>
            </a:pPr>
            <a:r>
              <a:rPr lang="en-US" sz="16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pip install </a:t>
            </a:r>
            <a:r>
              <a:rPr lang="en-US" sz="1600" i="1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connexion</a:t>
            </a:r>
            <a:endParaRPr lang="en-US" sz="1600" i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pip install </a:t>
            </a:r>
            <a:r>
              <a:rPr lang="en-US" sz="1600" i="1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connexion</a:t>
            </a:r>
            <a:r>
              <a:rPr lang="en-US" sz="16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[swagger-</a:t>
            </a:r>
            <a:r>
              <a:rPr lang="en-US" sz="1600" i="1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ui</a:t>
            </a:r>
            <a:r>
              <a:rPr lang="en-US" sz="1600" i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]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AD205-89B6-4239-BCD9-1AB0C61D777E}"/>
              </a:ext>
            </a:extLst>
          </p:cNvPr>
          <p:cNvSpPr txBox="1"/>
          <p:nvPr/>
        </p:nvSpPr>
        <p:spPr>
          <a:xfrm>
            <a:off x="777728" y="6091365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hlinkClick r:id="rId3"/>
              </a:rPr>
              <a:t>https://connexion.readthedocs.io/en/latest/</a:t>
            </a:r>
            <a:endParaRPr lang="en-AU" sz="1200" dirty="0"/>
          </a:p>
          <a:p>
            <a:r>
              <a:rPr lang="en-AU" sz="1200" dirty="0">
                <a:hlinkClick r:id="rId4"/>
              </a:rPr>
              <a:t>https://github.com/zalando/connexion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87221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32"/>
            <a:ext cx="10515600" cy="1056907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Re-writing API server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7464"/>
            <a:ext cx="10366322" cy="539762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As it uses Flask, the syntax to run the server and its parameters is very similar (Line 7)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Define YAML specification file (Line 4)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You can put this file in a separate directory, add </a:t>
            </a:r>
            <a:r>
              <a:rPr lang="en-US" sz="1600" i="1" dirty="0" err="1">
                <a:solidFill>
                  <a:schemeClr val="accent2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specification_dir</a:t>
            </a:r>
            <a:r>
              <a:rPr lang="en-US" sz="1600" i="1" dirty="0">
                <a:solidFill>
                  <a:schemeClr val="accent2"/>
                </a:solidFill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parameter (Line 3)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AU" dirty="0"/>
          </a:p>
          <a:p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In the file with Python functions handling API requests, you don’t need to define Flask routes anymore</a:t>
            </a:r>
          </a:p>
          <a:p>
            <a:pPr marL="0" indent="0">
              <a:buNone/>
            </a:pPr>
            <a:r>
              <a:rPr lang="en-AU" sz="1600" dirty="0">
                <a:latin typeface="Segoe UI Semilight" panose="020B0702040204020203" pitchFamily="34" charset="0"/>
                <a:cs typeface="Segoe UI" panose="020B0502040204020203" pitchFamily="34" charset="0"/>
              </a:rPr>
              <a:t>Note lines 21, 28, 35 – defining routes:                                    No Flask routes, only function definitions:</a:t>
            </a:r>
          </a:p>
        </p:txBody>
      </p:sp>
      <p:pic>
        <p:nvPicPr>
          <p:cNvPr id="5" name="Picture 4" descr="Text, website&#10;&#10;Description automatically generated">
            <a:extLst>
              <a:ext uri="{FF2B5EF4-FFF2-40B4-BE49-F238E27FC236}">
                <a16:creationId xmlns:a16="http://schemas.microsoft.com/office/drawing/2014/main" id="{9B047527-0C64-489E-A176-D9A520A90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98" y="2184371"/>
            <a:ext cx="6210838" cy="143268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0179ABC-3ED0-4D7E-941D-4439CE5F6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44" y="4433997"/>
            <a:ext cx="5482970" cy="2193187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8155F4A-D2D7-4B7D-865F-2E9CD565A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79" y="4425479"/>
            <a:ext cx="4244397" cy="220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9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32"/>
            <a:ext cx="10515600" cy="1056907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YAML Specification file – common settings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39"/>
            <a:ext cx="8993697" cy="522894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The file you defined as API specification file when started API server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Two main parts – common settings and paths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Common settings example: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Note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basePath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is added to all API endpoints,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&lt;server&gt;&lt;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basePath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&gt;&lt;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endpointPath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&gt; 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                                                 -----------&gt;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Next, you  define individual paths    --------&gt;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092B47F1-7F26-48CA-B172-E2B54889D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33" y="2756252"/>
            <a:ext cx="6870461" cy="36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4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32"/>
            <a:ext cx="10515600" cy="1056907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YAML Specification file - paths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174043"/>
            <a:ext cx="9306117" cy="526215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Line 30 –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path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, variables are in {}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Line 31 –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operation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(GET, POST,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etc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Line 32 –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operationID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– refers to 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python function 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for the path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format:     &lt;file&gt;.&lt;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function_name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&gt;</a:t>
            </a:r>
          </a:p>
          <a:p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Line 33 – Tags allow grouping paths in Swagger Console (next slide)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Lines 37-42  -  request parameters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Note name:  (Line 39)  - this should match Python function’s parameter</a:t>
            </a: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Lines 46-60 – describes response body content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types: 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  array = list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  object = dictionary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     int, string</a:t>
            </a: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4D87659-CDB1-4F80-BA57-24FFA6415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070" y="450474"/>
            <a:ext cx="4692500" cy="61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5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3FBC-DD92-4ECD-A9AE-5A8D5831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32"/>
            <a:ext cx="10515600" cy="1056907"/>
          </a:xfrm>
        </p:spPr>
        <p:txBody>
          <a:bodyPr/>
          <a:lstStyle/>
          <a:p>
            <a:r>
              <a:rPr lang="en-US" sz="3600" dirty="0">
                <a:solidFill>
                  <a:srgbClr val="D24726"/>
                </a:solidFill>
                <a:latin typeface="Segoe UI Light" panose="020B0702040204020203" pitchFamily="34" charset="0"/>
                <a:cs typeface="Segoe UI" panose="020B0502040204020203" pitchFamily="34" charset="0"/>
              </a:rPr>
              <a:t>Swagger UI console</a:t>
            </a:r>
            <a:endParaRPr lang="en-AU" sz="3600" dirty="0">
              <a:solidFill>
                <a:srgbClr val="D24726"/>
              </a:solidFill>
              <a:latin typeface="Segoe UI Light" panose="020B07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D74D-A64E-4160-8E02-F28EE683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7464"/>
            <a:ext cx="3710941" cy="539762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Allows you to validate your API doc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Allows users to navigate though API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Allows users to try API requests</a:t>
            </a:r>
          </a:p>
          <a:p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In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Connextion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use path:</a:t>
            </a:r>
          </a:p>
          <a:p>
            <a:pPr marL="0" indent="0">
              <a:buNone/>
            </a:pPr>
            <a:r>
              <a:rPr lang="en-US" sz="1600" b="1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basePath</a:t>
            </a:r>
            <a:r>
              <a:rPr lang="en-US" sz="1600" b="1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+/</a:t>
            </a:r>
            <a:r>
              <a:rPr lang="en-US" sz="1600" b="1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ui</a:t>
            </a:r>
            <a:endParaRPr lang="en-US" sz="1600" b="1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light" panose="020B0702040204020203" pitchFamily="34" charset="0"/>
              <a:ea typeface="Segoe UI Semilight" panose="020B07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1600" dirty="0" err="1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basePath</a:t>
            </a:r>
            <a:r>
              <a:rPr lang="en-US" sz="1600" dirty="0">
                <a:latin typeface="Segoe UI Semilight" panose="020B0702040204020203" pitchFamily="34" charset="0"/>
                <a:ea typeface="Segoe UI Semilight" panose="020B0702040204020203" pitchFamily="34" charset="0"/>
                <a:cs typeface="Segoe UI" panose="020B0502040204020203" pitchFamily="34" charset="0"/>
              </a:rPr>
              <a:t> is defined in YAML file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4AC24E9-A8C7-4492-B0E5-197CDDE5E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182" y="969462"/>
            <a:ext cx="6817106" cy="564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1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16AD-20C5-4B0F-98C0-CA9768F09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864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9660</TotalTime>
  <Words>895</Words>
  <Application>Microsoft Office PowerPoint</Application>
  <PresentationFormat>Widescreen</PresentationFormat>
  <Paragraphs>198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 Light</vt:lpstr>
      <vt:lpstr>Segoe UI Semilight</vt:lpstr>
      <vt:lpstr>Office Theme</vt:lpstr>
      <vt:lpstr>API and Python training</vt:lpstr>
      <vt:lpstr>This session’s agenda</vt:lpstr>
      <vt:lpstr>Open API specification (Swagger)</vt:lpstr>
      <vt:lpstr>Connexion module</vt:lpstr>
      <vt:lpstr>Re-writing API server</vt:lpstr>
      <vt:lpstr>YAML Specification file – common settings</vt:lpstr>
      <vt:lpstr>YAML Specification file - paths</vt:lpstr>
      <vt:lpstr>Swagger UI console</vt:lpstr>
      <vt:lpstr>Demo</vt:lpstr>
      <vt:lpstr>PowerPoint Presentation</vt:lpstr>
      <vt:lpstr>More than 9 hours of lessons</vt:lpstr>
      <vt:lpstr>What we learned</vt:lpstr>
      <vt:lpstr>Please provide your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and Python training</dc:title>
  <dc:creator>Alexander Zyuzin (AP)</dc:creator>
  <cp:lastModifiedBy>Alexander Zyuzin (AP)</cp:lastModifiedBy>
  <cp:revision>94</cp:revision>
  <dcterms:created xsi:type="dcterms:W3CDTF">2021-01-12T02:56:50Z</dcterms:created>
  <dcterms:modified xsi:type="dcterms:W3CDTF">2021-02-05T04:45:29Z</dcterms:modified>
</cp:coreProperties>
</file>