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306" r:id="rId4"/>
    <p:sldId id="308" r:id="rId5"/>
    <p:sldId id="309" r:id="rId6"/>
    <p:sldId id="310" r:id="rId7"/>
    <p:sldId id="311" r:id="rId8"/>
    <p:sldId id="316" r:id="rId9"/>
    <p:sldId id="301" r:id="rId10"/>
    <p:sldId id="317" r:id="rId11"/>
    <p:sldId id="314" r:id="rId12"/>
    <p:sldId id="324" r:id="rId13"/>
    <p:sldId id="318" r:id="rId14"/>
    <p:sldId id="319" r:id="rId15"/>
    <p:sldId id="320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1608" autoAdjust="0"/>
  </p:normalViewPr>
  <p:slideViewPr>
    <p:cSldViewPr snapToGrid="0">
      <p:cViewPr varScale="1">
        <p:scale>
          <a:sx n="61" d="100"/>
          <a:sy n="61" d="100"/>
        </p:scale>
        <p:origin x="14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1DB7-7F72-48E5-A1F1-EAB9BEF98DEC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053B4-0791-427D-B2B6-F20042EF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69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7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37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tx1"/>
                </a:solidFill>
                <a:latin typeface="+mn-lt"/>
                <a:cs typeface="+mn-cs"/>
              </a:rPr>
              <a:t>Let me show an example on how to handle Exceptions</a:t>
            </a:r>
            <a:endParaRPr lang="en-AU" sz="12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6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694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74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40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79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851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366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17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5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8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305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6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57EC-82C8-4B13-AB63-803B970AC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2DDA9-AF32-48C0-BF08-E56B5E04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8D96-E6C0-483E-9AF9-805943E0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572C-AF1A-479B-BE03-889EE9EF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F770-22BE-4973-BA7E-A248C241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25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1A6E-F13A-4519-8571-4708933C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C456-B616-4FF4-9D10-70AF1393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85E4-440F-489D-9346-888CA1A5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22EC-6364-4FD9-A8D8-F55080E7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81FC-FE33-4F40-A1EF-B9D5F53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0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8FDF2-A463-4091-A72E-7FF0CCF72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82BF3-D8A0-40D2-BACA-458D8EDE4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1022-30EE-44BF-AD25-3ACE5D6E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8BBB-63C0-4760-AD7C-D952D7C6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5C07-ABA4-497C-9DCF-E99C92F1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48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B7C4-3809-43AF-B227-063BDF33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7649-F3C4-4217-B1D5-C651476E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F69A-370D-4B56-B415-F2861EE2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EED4-406F-4149-B00B-8826F3CC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81E-4FE2-4975-8883-160F03B2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9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EE41-418C-4E1E-BD55-3F8013D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2251-EE84-476C-957A-975674AD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2AD5-D084-4392-8B5A-490EA446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9601-DCE1-494D-8188-7119BEE0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6366-59DF-455A-8FF9-FEA541A0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71AF-3C14-4788-9FA0-F769DA79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D8E4-3572-40B1-B821-C6229A5D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ACEBD-886D-4A85-B28E-B109226E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48BE-4C48-4EEA-B841-FC5B5942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0D4C9-51DE-4E67-B75A-AE54B68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6D9C3-F941-453E-9D29-C0D66005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91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3397-0729-4601-AF0E-BB3B44B2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830F-E11E-4B41-AC08-B4960535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5D056-7837-475F-AD6F-BBE7D951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00BD7-C5BE-4771-B377-1C300BE8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AB8BF-393A-4845-AAB4-F0333086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1FE9B-D13D-435A-A802-425F4143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4B4C6-2D94-4E11-BF43-F22995DA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F6AB9-E50E-4800-9C7D-DFA08A33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73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7017-E7A3-4342-BC36-B6986EE4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41AE-AE2F-4D36-80AE-C78D95C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9E7C-E66E-473E-A41D-D5967B43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4ABB0-08E7-40F9-A21F-AE41C5AF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6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1DBE0-4D27-4AF6-B0B0-AFDA566A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424BB-7F94-4504-AF10-08D24C73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E2160-579E-4C03-940B-C61E9967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59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3E62-66EE-411B-AFDD-F28DC071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D9DA-474D-4DA5-A442-D562CFE1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8FD8-847D-4CA0-8FD9-48A8A1A7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A356-60B6-4DB6-81DE-5A909643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41FE-02D8-4785-8669-C1620D3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058D7-4403-42F7-9B47-2EEFADD0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25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5213-4D0D-4826-BCB2-D0090A08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B3CF2-14E0-4B31-90DB-68EC3CD01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CB3D-1978-4B72-A4BD-B3E09FCF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EC9F-5639-4C24-A3AF-45A32B3E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9D3D-C9D8-4CC5-B834-FB29A1DE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8056C-4CAE-4166-9201-08D712DB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D9F87-AF43-40C5-B0CA-FE0EC6AE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0767F-60C0-449C-A794-4AF63894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D80A-5915-476B-98B8-3D1DD5ACB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2233-F9B6-42CC-82D5-8D05C6CB2EEA}" type="datetimeFigureOut">
              <a:rPr lang="en-AU" smtClean="0"/>
              <a:t>11/12/2020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344D-9275-4CD7-A048-9F7C8525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2BC4-98ED-4C1F-A1FC-4702D5D85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6421-8E21-4330-88DA-6308CE82AF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9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6511337/correct-way-to-try-except-using-python-requests-modu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github.com/supro200/fw-rule-helper/blob/master/fwhelper/common/network_helpers.py#L5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Demo 1 – adding checking response code and iterating through a list 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F3A5F9BC-6126-4FCD-848F-CE4E69F5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" y="1588610"/>
            <a:ext cx="6355631" cy="3680779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EA782C5-F21D-4A80-8071-430B75A1E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07" y="4217026"/>
            <a:ext cx="6370872" cy="24233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CFC9F-8611-46F5-8BBF-3A029BAD51B6}"/>
              </a:ext>
            </a:extLst>
          </p:cNvPr>
          <p:cNvSpPr txBox="1">
            <a:spLocks/>
          </p:cNvSpPr>
          <p:nvPr/>
        </p:nvSpPr>
        <p:spPr>
          <a:xfrm>
            <a:off x="7193831" y="1793657"/>
            <a:ext cx="4818448" cy="242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&lt;---- Code from Session 4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Changed code below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Added line 22 – checking response code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If response code is 200 – iterate through the list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Otherwise print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86438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08" y="315021"/>
            <a:ext cx="11004992" cy="874669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08" y="1102290"/>
            <a:ext cx="7856170" cy="571245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If there are errors during command execution there will be an exception 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Python (and other languages) will give a detailed dump and terminates the module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If you anticipate there could be errors, put the fragment of the code 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try: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&lt;dangerous fragment of the code&gt;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except &lt;error1&gt;: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&lt;how you handle this error&gt;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except &lt;error2&gt;: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&lt;how you handle this error&gt;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else: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&lt;no error – normal execution&gt;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else is optional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You can handle different errors in different except statements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Try to avoid putting too much code into try-block and or catching all errors, unless you provide your users with a message ‘Something went wrong’            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                                             This is a joke  ----------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&gt;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Good reference:   </a:t>
            </a:r>
            <a:r>
              <a:rPr lang="en-AU" sz="1600" dirty="0">
                <a:solidFill>
                  <a:srgbClr val="0563C1"/>
                </a:solidFill>
                <a:latin typeface="Segoe UI Semilight" panose="020B07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https://stackoverflow.com/questions/16511337/correct-way-to-try-except-using-python-requests-module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 on handling </a:t>
            </a:r>
            <a:r>
              <a:rPr lang="en-AU" sz="1600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ssh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errors: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hlinkClick r:id="rId4"/>
              </a:rPr>
              <a:t>https://github.com/supro200/fw-rule-helper/blob/master/fwhelper/common/network_helpers.py#L55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79454A6-F444-43B4-A982-2586C0D80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1" y="450936"/>
            <a:ext cx="3940745" cy="60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8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9700"/>
            <a:ext cx="9144000" cy="1315232"/>
          </a:xfrm>
        </p:spPr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B55D09D8-84E8-40C6-9C98-F70DA8F98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14" y="3429000"/>
            <a:ext cx="5441971" cy="30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Demo 2 – adding exception handling – exit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EA782C5-F21D-4A80-8071-430B75A1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1690688"/>
            <a:ext cx="6370872" cy="24233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CFC9F-8611-46F5-8BBF-3A029BAD51B6}"/>
              </a:ext>
            </a:extLst>
          </p:cNvPr>
          <p:cNvSpPr txBox="1">
            <a:spLocks/>
          </p:cNvSpPr>
          <p:nvPr/>
        </p:nvSpPr>
        <p:spPr>
          <a:xfrm>
            <a:off x="7193831" y="2162431"/>
            <a:ext cx="4818448" cy="20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&lt;---- Code from previous demo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Changed code below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Original line 15 is in try – except block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If connection times out – exit the program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E1B26CD-9B28-4390-970E-4B9BBCECB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19" y="4029747"/>
            <a:ext cx="7416328" cy="19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Demo 3 – adding exception handling – try-except-else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CFC9F-8611-46F5-8BBF-3A029BAD51B6}"/>
              </a:ext>
            </a:extLst>
          </p:cNvPr>
          <p:cNvSpPr txBox="1">
            <a:spLocks/>
          </p:cNvSpPr>
          <p:nvPr/>
        </p:nvSpPr>
        <p:spPr>
          <a:xfrm>
            <a:off x="7918836" y="2074990"/>
            <a:ext cx="3992744" cy="20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&lt;---- Code from previous demo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Changed code below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Instead of exit, print error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Added else statement – run block of code if there were no exceptions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D68A90-208E-43B2-8C99-FA96996F6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01" y="4036791"/>
            <a:ext cx="8286279" cy="205459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A41790F-EE36-4DAE-89C3-6C48F959E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8" y="1502791"/>
            <a:ext cx="7416328" cy="20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292" cy="1325563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Demo 4 – getting token - add exception handling and status code checking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4CFC9F-8611-46F5-8BBF-3A029BAD51B6}"/>
              </a:ext>
            </a:extLst>
          </p:cNvPr>
          <p:cNvSpPr txBox="1">
            <a:spLocks/>
          </p:cNvSpPr>
          <p:nvPr/>
        </p:nvSpPr>
        <p:spPr>
          <a:xfrm>
            <a:off x="8538519" y="1724697"/>
            <a:ext cx="3286563" cy="241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&lt;---- Original code</a:t>
            </a:r>
          </a:p>
          <a:p>
            <a:pPr marL="0" indent="0">
              <a:buNone/>
            </a:pP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Changed code below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Line 8 – put getting token into try-except statement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Line 16 – checking return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2D0EEC2-3509-4EB7-BB41-3D57692B9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9" y="3738772"/>
            <a:ext cx="8652496" cy="254306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97DD12-5082-4D2B-9A41-3B82ED477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7" y="1724697"/>
            <a:ext cx="7845396" cy="18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5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4"/>
            <a:ext cx="10515600" cy="507303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– control structures – if, for, while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Handling exceptions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 time this session will continue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functions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2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This session agenda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2"/>
            <a:ext cx="10515600" cy="468445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If-else, if –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elif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-else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While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Using control structures for handling API responses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Handling exceptions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---- Next session – part 2 ------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functions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If … else    or     if … </a:t>
            </a:r>
            <a:r>
              <a:rPr lang="en-US" sz="3600" dirty="0" err="1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elif</a:t>
            </a:r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 .. else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341"/>
            <a:ext cx="5991997" cy="5228951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Note the colon at the end of the string   </a:t>
            </a:r>
          </a:p>
          <a:p>
            <a:r>
              <a:rPr lang="en-US" sz="2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Else can be omitted</a:t>
            </a:r>
            <a:r>
              <a:rPr lang="en-US" sz="2600" dirty="0">
                <a:latin typeface="Segoe UI Semilight" panose="020B0702040204020203" pitchFamily="34" charset="0"/>
                <a:cs typeface="Segoe UI" panose="020B0502040204020203" pitchFamily="34" charset="0"/>
              </a:rPr>
              <a:t>, so may have a single </a:t>
            </a:r>
            <a:r>
              <a:rPr lang="en-US" sz="26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if</a:t>
            </a:r>
          </a:p>
          <a:p>
            <a:endParaRPr lang="en-US" sz="19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</a:t>
            </a: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&lt;condition&gt;</a:t>
            </a:r>
            <a:r>
              <a:rPr lang="en-US" sz="22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&lt;block of code to run if the condition is True&gt;</a:t>
            </a:r>
          </a:p>
          <a:p>
            <a:pPr marL="0" indent="0">
              <a:buNone/>
            </a:pPr>
            <a:r>
              <a:rPr lang="en-US" sz="22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else</a:t>
            </a:r>
            <a:r>
              <a:rPr lang="en-US" sz="22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  <a:endParaRPr lang="en-US" sz="22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&lt;block of code to run otherwise&gt;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If-</a:t>
            </a:r>
            <a:r>
              <a:rPr lang="en-US" sz="2600" b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elif</a:t>
            </a:r>
            <a:r>
              <a:rPr lang="en-US" sz="2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if top condition matches, no further conditions will be processed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Similar logic to route-map or access-lists  -------------------&gt;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b="1" i="1" dirty="0">
              <a:solidFill>
                <a:srgbClr val="FF0000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if</a:t>
            </a:r>
            <a:r>
              <a:rPr lang="en-US" sz="22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&lt;condition-1&gt;</a:t>
            </a:r>
            <a:r>
              <a:rPr lang="en-US" sz="22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&lt;block of code to run if the condition-1 is True&gt;</a:t>
            </a:r>
          </a:p>
          <a:p>
            <a:pPr marL="0" indent="0">
              <a:buNone/>
            </a:pPr>
            <a:r>
              <a:rPr lang="en-US" sz="2200" b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elif</a:t>
            </a:r>
            <a:r>
              <a:rPr lang="en-US" sz="22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&lt;condition-2&gt;</a:t>
            </a:r>
            <a:r>
              <a:rPr lang="en-US" sz="22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  <a:endParaRPr lang="en-US" sz="22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&lt;block of code to run if the condition-2 is True&gt;</a:t>
            </a:r>
          </a:p>
          <a:p>
            <a:pPr marL="0" indent="0">
              <a:buNone/>
            </a:pPr>
            <a:r>
              <a:rPr lang="en-US" sz="22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else</a:t>
            </a:r>
            <a:r>
              <a:rPr lang="en-US" sz="22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  <a:endParaRPr lang="en-US" sz="2200" b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&lt;block to run if no previous conditions matched&gt;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063C8D5-C4F7-49BF-A899-CA0C47CB3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4" y="4194019"/>
            <a:ext cx="4707146" cy="2141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2EF99C-A878-48F4-8AA3-67436E55ABB5}"/>
              </a:ext>
            </a:extLst>
          </p:cNvPr>
          <p:cNvSpPr txBox="1"/>
          <p:nvPr/>
        </p:nvSpPr>
        <p:spPr>
          <a:xfrm>
            <a:off x="6830197" y="6492874"/>
            <a:ext cx="60980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https://networklessons.com/cisco/ccnp-route/introduction-to-route-maps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85BBC4A-8369-48A4-B200-6C96894E9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17" y="522314"/>
            <a:ext cx="3990673" cy="33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88B0014-D1C5-4C39-9AED-8324DD54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99" y="621827"/>
            <a:ext cx="3045061" cy="3385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95"/>
            <a:ext cx="10515600" cy="80876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Conditions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962"/>
            <a:ext cx="11208860" cy="5702043"/>
          </a:xfrm>
        </p:spPr>
        <p:txBody>
          <a:bodyPr>
            <a:normAutofit fontScale="92500" lnSpcReduction="20000"/>
          </a:bodyPr>
          <a:lstStyle/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Can be different, most common are comparison - always answers – </a:t>
            </a:r>
            <a:r>
              <a:rPr lang="en-AU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True of False</a:t>
            </a:r>
          </a:p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Conditions </a:t>
            </a:r>
            <a:r>
              <a:rPr lang="en-AU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depends on data type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, examples:</a:t>
            </a:r>
          </a:p>
          <a:p>
            <a:pPr>
              <a:buFontTx/>
              <a:buChar char="-"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Integers</a:t>
            </a:r>
          </a:p>
          <a:p>
            <a:pPr marL="0" indent="0"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if a </a:t>
            </a:r>
            <a:r>
              <a:rPr lang="en-AU" sz="1700" b="1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==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10.8:</a:t>
            </a:r>
          </a:p>
          <a:p>
            <a:pPr marL="0" indent="0"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if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response_code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b="1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!=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200:</a:t>
            </a:r>
          </a:p>
          <a:p>
            <a:pPr marL="0" indent="0"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if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my_int_variable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&gt;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0:</a:t>
            </a:r>
          </a:p>
          <a:p>
            <a:pPr>
              <a:buFontTx/>
              <a:buChar char="-"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Strings:</a:t>
            </a:r>
          </a:p>
          <a:p>
            <a:pPr marL="0" indent="0">
              <a:buNone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my_string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==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test_string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:               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exact match</a:t>
            </a:r>
          </a:p>
          <a:p>
            <a:pPr marL="0" indent="0">
              <a:buNone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my_string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test_sting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:                  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substring match       example:  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‘e’ in ‘hello’</a:t>
            </a:r>
          </a:p>
          <a:p>
            <a:pPr>
              <a:buFontTx/>
              <a:buChar char="-"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Lists:</a:t>
            </a:r>
          </a:p>
          <a:p>
            <a:pPr marL="0" indent="0">
              <a:buNone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&lt;element&gt; </a:t>
            </a:r>
            <a:r>
              <a:rPr lang="en-AU" sz="17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&lt;list&gt;                                        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example:     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'red' in ['white', 'red', 'blue’]:</a:t>
            </a:r>
            <a:endParaRPr lang="en-AU" sz="17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Can be multiple conditions:</a:t>
            </a:r>
          </a:p>
          <a:p>
            <a:pPr marL="0" indent="0"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if </a:t>
            </a:r>
            <a:r>
              <a:rPr lang="en-US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response_code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== 200 </a:t>
            </a:r>
            <a:r>
              <a:rPr lang="en-US" sz="1700" b="1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and </a:t>
            </a:r>
            <a:r>
              <a:rPr lang="en-US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my_string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== (</a:t>
            </a:r>
            <a:r>
              <a:rPr lang="en-US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test_string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700" b="1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or </a:t>
            </a:r>
            <a:r>
              <a:rPr lang="en-US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another_string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):</a:t>
            </a:r>
          </a:p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Not necessary to compare something with something, but </a:t>
            </a:r>
            <a:r>
              <a:rPr lang="en-AU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use ‘shortcuts’</a:t>
            </a:r>
          </a:p>
          <a:p>
            <a:pPr marL="0" indent="0"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if 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my_string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:                            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- means if it’s not empty (string or list) or not 0 (integer)</a:t>
            </a:r>
            <a:endParaRPr lang="en-AU" sz="17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if 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got_response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:                       - 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same as     </a:t>
            </a:r>
            <a:r>
              <a:rPr lang="en-AU" sz="17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got_response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== True:</a:t>
            </a:r>
          </a:p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You can use </a:t>
            </a:r>
            <a:r>
              <a:rPr lang="en-AU" sz="17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not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if not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a:                - means a is not empty (string) or nor 0 (integer)</a:t>
            </a:r>
          </a:p>
          <a:p>
            <a:pPr marL="0" indent="0">
              <a:buNone/>
            </a:pPr>
            <a:endParaRPr lang="en-AU" sz="1600" i="1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CEB71-028E-4369-816B-E78AFF1179EE}"/>
              </a:ext>
            </a:extLst>
          </p:cNvPr>
          <p:cNvSpPr txBox="1"/>
          <p:nvPr/>
        </p:nvSpPr>
        <p:spPr>
          <a:xfrm>
            <a:off x="8448932" y="6586350"/>
            <a:ext cx="60980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/>
              <a:t>Image :http://queenelizabethsfantasy.blogspot.com/2014/11/to-be-or-not-to-be.html</a:t>
            </a:r>
          </a:p>
        </p:txBody>
      </p:sp>
    </p:spTree>
    <p:extLst>
      <p:ext uri="{BB962C8B-B14F-4D97-AF65-F5344CB8AC3E}">
        <p14:creationId xmlns:p14="http://schemas.microsoft.com/office/powerpoint/2010/main" val="418315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995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395"/>
            <a:ext cx="11208860" cy="559761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Indicates where the block of code begins and ends. In C and Java-like languages you may see { }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You need to use the same number of spaces in the same block of code (Line 44, 45 and 47)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Any number of spaces as long as you follow previous rule, but recommended is 4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Don’t mix Tab and Spaces if you use a text editor or CLI, but IDE allows to do so and will convert Tab into spaces</a:t>
            </a: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68043-4053-4A9D-8C6A-88762AACC218}"/>
              </a:ext>
            </a:extLst>
          </p:cNvPr>
          <p:cNvSpPr txBox="1"/>
          <p:nvPr/>
        </p:nvSpPr>
        <p:spPr>
          <a:xfrm>
            <a:off x="8059424" y="6438784"/>
            <a:ext cx="90041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https://www.w3schools.com/python/gloss_python_indentation.asp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64467C0-6D8E-435D-B3B8-FF4063001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41" y="2499812"/>
            <a:ext cx="10287386" cy="3927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8A84F-6E95-42D2-967B-6DF65DBC58C7}"/>
              </a:ext>
            </a:extLst>
          </p:cNvPr>
          <p:cNvSpPr txBox="1"/>
          <p:nvPr/>
        </p:nvSpPr>
        <p:spPr>
          <a:xfrm>
            <a:off x="1140941" y="6426883"/>
            <a:ext cx="8534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https://www.geeksforgeeks.org/indentation-in-python/</a:t>
            </a:r>
          </a:p>
        </p:txBody>
      </p:sp>
    </p:spTree>
    <p:extLst>
      <p:ext uri="{BB962C8B-B14F-4D97-AF65-F5344CB8AC3E}">
        <p14:creationId xmlns:p14="http://schemas.microsoft.com/office/powerpoint/2010/main" val="31663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1"/>
            <a:ext cx="11208860" cy="525366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for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&lt;iterator-variable&gt; 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&lt;list of another variables&gt;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&lt;block of code&gt;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For-loops in Lists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</a:t>
            </a:r>
            <a:r>
              <a:rPr lang="en-AU" sz="1600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list_of_incidents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= [‘INC34325’, ‘INC4545’, ’INC4543534’ ]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for </a:t>
            </a:r>
            <a:r>
              <a:rPr lang="en-AU" sz="160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incident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in </a:t>
            </a:r>
            <a:r>
              <a:rPr lang="en-AU" sz="1600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list_of_incidents</a:t>
            </a:r>
            <a:r>
              <a:rPr lang="en-AU" sz="1600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 print(</a:t>
            </a:r>
            <a:r>
              <a:rPr lang="en-AU" sz="1600" dirty="0">
                <a:solidFill>
                  <a:srgbClr val="00B05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incident</a:t>
            </a: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For-loops in Dictionaries:</a:t>
            </a:r>
          </a:p>
          <a:p>
            <a:pPr marL="0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600" i="1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host_properties</a:t>
            </a:r>
            <a:r>
              <a:rPr lang="en-AU" sz="1600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= {‘hostname’: ‘linux1’, ‘ipv4’:’10.2.2.3’, ‘</a:t>
            </a:r>
            <a:r>
              <a:rPr lang="en-AU" sz="1600" i="1" dirty="0" err="1">
                <a:latin typeface="Segoe UI Semilight" panose="020B0702040204020203" pitchFamily="34" charset="0"/>
                <a:cs typeface="Segoe UI" panose="020B0502040204020203" pitchFamily="34" charset="0"/>
              </a:rPr>
              <a:t>OS’:’Ubuntu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’}</a:t>
            </a:r>
          </a:p>
          <a:p>
            <a:pPr marL="0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for </a:t>
            </a:r>
            <a:r>
              <a:rPr lang="en-AU" sz="1600" i="1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property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in </a:t>
            </a:r>
            <a:r>
              <a:rPr lang="en-AU" sz="1600" i="1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host_properties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print(f’ Key:{</a:t>
            </a:r>
            <a:r>
              <a:rPr lang="en-AU" sz="1600" i="1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property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}, Value: {</a:t>
            </a:r>
            <a:r>
              <a:rPr lang="en-AU" sz="1600" i="1" dirty="0" err="1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host_properties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[</a:t>
            </a:r>
            <a:r>
              <a:rPr lang="en-AU" sz="1600" i="1" dirty="0">
                <a:solidFill>
                  <a:schemeClr val="accent6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property</a:t>
            </a:r>
            <a:r>
              <a:rPr lang="en-AU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]}’)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Note you don’t have to define variable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US" sz="16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&lt;iterator-variable&gt; </a:t>
            </a: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advance but you need to have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list or dictionary already defined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List comprehension – another powerful Python ‘shortcut’</a:t>
            </a:r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B236C-2901-475E-BC2E-B5D581B00A36}"/>
              </a:ext>
            </a:extLst>
          </p:cNvPr>
          <p:cNvSpPr txBox="1"/>
          <p:nvPr/>
        </p:nvSpPr>
        <p:spPr>
          <a:xfrm>
            <a:off x="7237971" y="1488263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Not necessary a list but any </a:t>
            </a:r>
            <a:r>
              <a:rPr lang="en-AU" sz="1200" dirty="0" err="1"/>
              <a:t>interable</a:t>
            </a:r>
            <a:r>
              <a:rPr lang="en-AU" sz="1200" dirty="0"/>
              <a:t> object, see</a:t>
            </a:r>
          </a:p>
          <a:p>
            <a:r>
              <a:rPr lang="en-AU" sz="1200" dirty="0"/>
              <a:t>https://realpython.com/python-for-loop/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5B2139-30D7-4679-AFCD-C994CB004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1" y="2169348"/>
            <a:ext cx="5268381" cy="188366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66242E-6709-4206-9262-A6FCCDE1D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41" y="4630299"/>
            <a:ext cx="5401892" cy="1690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DD7AF-18EE-46E6-8966-B414B3DE9032}"/>
              </a:ext>
            </a:extLst>
          </p:cNvPr>
          <p:cNvSpPr txBox="1"/>
          <p:nvPr/>
        </p:nvSpPr>
        <p:spPr>
          <a:xfrm>
            <a:off x="3802792" y="6558148"/>
            <a:ext cx="666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https://www.programiz.com/python-programming/list-comprehension</a:t>
            </a:r>
          </a:p>
        </p:txBody>
      </p:sp>
    </p:spTree>
    <p:extLst>
      <p:ext uri="{BB962C8B-B14F-4D97-AF65-F5344CB8AC3E}">
        <p14:creationId xmlns:p14="http://schemas.microsoft.com/office/powerpoint/2010/main" val="35248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8D0F7B-3A87-43CA-80E2-A86AF915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027" y="172995"/>
            <a:ext cx="6014033" cy="3492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20"/>
            <a:ext cx="10515600" cy="845837"/>
          </a:xfrm>
        </p:spPr>
        <p:txBody>
          <a:bodyPr/>
          <a:lstStyle/>
          <a:p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962"/>
            <a:ext cx="4623486" cy="547404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Syntax: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variable = &lt;something&gt;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US" sz="1700" b="1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while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&lt;condition is True&gt;</a:t>
            </a:r>
            <a:r>
              <a:rPr lang="en-US" sz="1700" b="1" i="1" dirty="0">
                <a:solidFill>
                  <a:srgbClr val="FF0000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:</a:t>
            </a:r>
            <a:r>
              <a:rPr lang="en-US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      &lt;block of code&gt;</a:t>
            </a:r>
          </a:p>
          <a:p>
            <a:pPr marL="0" indent="0">
              <a:buNone/>
            </a:pPr>
            <a:endParaRPr lang="en-AU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The &lt;block of code&gt; will run as many times and as long as &lt;condition&gt; remains True</a:t>
            </a:r>
          </a:p>
          <a:p>
            <a:pPr>
              <a:lnSpc>
                <a:spcPct val="120000"/>
              </a:lnSpc>
            </a:pPr>
            <a:endParaRPr lang="en-AU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Make sure &lt;condition&gt; can change within the loop to avoid indefinitely loop, or you can use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break</a:t>
            </a: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statement inside the loop</a:t>
            </a:r>
          </a:p>
          <a:p>
            <a:endParaRPr lang="en-AU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Condition – the same as in if-else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    </a:t>
            </a: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while a &gt; 10: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while &lt;string&gt; in &lt;List&gt;: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AU" sz="1700" i="1" dirty="0">
                <a:latin typeface="Segoe UI Semilight" panose="020B0702040204020203" pitchFamily="34" charset="0"/>
                <a:cs typeface="Segoe UI" panose="020B0502040204020203" pitchFamily="34" charset="0"/>
              </a:rPr>
              <a:t>    while response:</a:t>
            </a:r>
          </a:p>
          <a:p>
            <a:pPr marL="0" indent="0">
              <a:buNone/>
            </a:pPr>
            <a:endParaRPr lang="en-AU" sz="17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700" dirty="0">
                <a:latin typeface="Segoe UI Semilight" panose="020B0702040204020203" pitchFamily="34" charset="0"/>
                <a:cs typeface="Segoe UI" panose="020B0502040204020203" pitchFamily="34" charset="0"/>
              </a:rPr>
              <a:t>Define the &lt;variable&gt; first to check in the condition</a:t>
            </a:r>
          </a:p>
          <a:p>
            <a:endParaRPr lang="en-AU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68043-4053-4A9D-8C6A-88762AACC218}"/>
              </a:ext>
            </a:extLst>
          </p:cNvPr>
          <p:cNvSpPr txBox="1"/>
          <p:nvPr/>
        </p:nvSpPr>
        <p:spPr>
          <a:xfrm>
            <a:off x="8237689" y="172995"/>
            <a:ext cx="90041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/>
              <a:t>https://twitter.com/NBCian/status/1314352762319073280/photo/1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D149D69-83B2-4F91-9E7B-D944A895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77" y="4596714"/>
            <a:ext cx="6954483" cy="1896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22CF0B-9DBB-4BDD-B07F-B9ACE48C896A}"/>
              </a:ext>
            </a:extLst>
          </p:cNvPr>
          <p:cNvSpPr txBox="1"/>
          <p:nvPr/>
        </p:nvSpPr>
        <p:spPr>
          <a:xfrm>
            <a:off x="7472560" y="6423395"/>
            <a:ext cx="86188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50" dirty="0"/>
              <a:t>https://github.com/supro200/sdwan-auto-upgrade/blob/master/main.py</a:t>
            </a:r>
          </a:p>
        </p:txBody>
      </p:sp>
    </p:spTree>
    <p:extLst>
      <p:ext uri="{BB962C8B-B14F-4D97-AF65-F5344CB8AC3E}">
        <p14:creationId xmlns:p14="http://schemas.microsoft.com/office/powerpoint/2010/main" val="21963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Using control structures while handling API responses</a:t>
            </a:r>
            <a:b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</a:b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1"/>
            <a:ext cx="11208860" cy="5253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Typical use cases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Check status code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Check if response contains payload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Check if a key returned in the response (such as ‘result’)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Check if some keyword exist in the response</a:t>
            </a:r>
          </a:p>
          <a:p>
            <a:r>
              <a:rPr lang="en-US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Iterate though the list returned from the server</a:t>
            </a:r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While loops can used to poll server for a status</a:t>
            </a:r>
          </a:p>
        </p:txBody>
      </p:sp>
    </p:spTree>
    <p:extLst>
      <p:ext uri="{BB962C8B-B14F-4D97-AF65-F5344CB8AC3E}">
        <p14:creationId xmlns:p14="http://schemas.microsoft.com/office/powerpoint/2010/main" val="273521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86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1255</Words>
  <Application>Microsoft Office PowerPoint</Application>
  <PresentationFormat>Widescreen</PresentationFormat>
  <Paragraphs>182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 Light</vt:lpstr>
      <vt:lpstr>Segoe UI Semilight</vt:lpstr>
      <vt:lpstr>Office Theme</vt:lpstr>
      <vt:lpstr>API and Python training</vt:lpstr>
      <vt:lpstr>This session agenda</vt:lpstr>
      <vt:lpstr>If … else    or     if … elif .. else</vt:lpstr>
      <vt:lpstr>Conditions</vt:lpstr>
      <vt:lpstr>Indentation</vt:lpstr>
      <vt:lpstr>For loop</vt:lpstr>
      <vt:lpstr>While loop</vt:lpstr>
      <vt:lpstr>Using control structures while handling API responses </vt:lpstr>
      <vt:lpstr>Demo</vt:lpstr>
      <vt:lpstr>Demo 1 – adding checking response code and iterating through a list </vt:lpstr>
      <vt:lpstr>Exceptions</vt:lpstr>
      <vt:lpstr>Demo</vt:lpstr>
      <vt:lpstr>Demo 2 – adding exception handling – exit</vt:lpstr>
      <vt:lpstr>Demo 3 – adding exception handling – try-except-else</vt:lpstr>
      <vt:lpstr>Demo 4 – getting token - add exception handling and status code checking 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Python training</dc:title>
  <dc:creator>Alexander Zyuzin (AU)</dc:creator>
  <cp:lastModifiedBy>Alexander Zyuzin (AP)</cp:lastModifiedBy>
  <cp:revision>191</cp:revision>
  <dcterms:created xsi:type="dcterms:W3CDTF">2020-11-24T22:07:17Z</dcterms:created>
  <dcterms:modified xsi:type="dcterms:W3CDTF">2020-12-11T06:49:55Z</dcterms:modified>
</cp:coreProperties>
</file>