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69" r:id="rId4"/>
    <p:sldId id="293" r:id="rId5"/>
    <p:sldId id="294" r:id="rId6"/>
    <p:sldId id="295" r:id="rId7"/>
    <p:sldId id="297" r:id="rId8"/>
    <p:sldId id="296" r:id="rId9"/>
    <p:sldId id="298" r:id="rId10"/>
    <p:sldId id="299" r:id="rId11"/>
    <p:sldId id="300" r:id="rId12"/>
    <p:sldId id="302" r:id="rId13"/>
    <p:sldId id="303" r:id="rId14"/>
    <p:sldId id="306" r:id="rId15"/>
    <p:sldId id="304" r:id="rId16"/>
    <p:sldId id="301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568" autoAdjust="0"/>
  </p:normalViewPr>
  <p:slideViewPr>
    <p:cSldViewPr snapToGrid="0">
      <p:cViewPr varScale="1">
        <p:scale>
          <a:sx n="58" d="100"/>
          <a:sy n="58" d="100"/>
        </p:scale>
        <p:origin x="16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0DBBF-2AB0-4109-8486-8A4E9CC36752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9192A-2CD1-4337-8E20-39820E61D7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19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We’ll be using Python version 3, specifically from version 3.6.</a:t>
            </a:r>
          </a:p>
          <a:p>
            <a:r>
              <a:rPr lang="en-AU" dirty="0"/>
              <a:t>The latest version is 3.9, they are backward compatible, so use any version above 3.6</a:t>
            </a:r>
          </a:p>
          <a:p>
            <a:endParaRPr lang="en-AU" dirty="0"/>
          </a:p>
          <a:p>
            <a:r>
              <a:rPr lang="en-AU" dirty="0"/>
              <a:t>There is Python version 2 which is not compatible with version 3, and still widely used, just bear in mind your Python 3 code won’t work on Python 2.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1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281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Lists are also called sequences or one-dimensional arrays.</a:t>
            </a:r>
          </a:p>
          <a:p>
            <a:r>
              <a:rPr lang="en-AU" dirty="0"/>
              <a:t>It consists of elements, and you can access them using their number also called as index.</a:t>
            </a:r>
          </a:p>
          <a:p>
            <a:endParaRPr lang="en-AU" dirty="0"/>
          </a:p>
          <a:p>
            <a:r>
              <a:rPr lang="en-AU" dirty="0"/>
              <a:t>The elements can be different types, so you can have a mix of strings of integers, for example, but it’s not very common and in most cases you’ll see list of strings, or list of integers, not a mix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9192A-2CD1-4337-8E20-39820E61D74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7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Dictionary is a key-value pair, so you store a value and assign a key to it.</a:t>
            </a:r>
          </a:p>
          <a:p>
            <a:r>
              <a:rPr lang="en-AU" dirty="0"/>
              <a:t>To access the value, you use this key.</a:t>
            </a:r>
          </a:p>
          <a:p>
            <a:r>
              <a:rPr lang="en-AU" dirty="0"/>
              <a:t>This structure is also called </a:t>
            </a:r>
            <a:r>
              <a:rPr lang="en-AU" dirty="0" err="1"/>
              <a:t>hashtable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To define a dictionary, use curly brackets.</a:t>
            </a:r>
          </a:p>
          <a:p>
            <a:r>
              <a:rPr lang="en-AU" dirty="0"/>
              <a:t>Inside the curly brackets key-value pairs are comma separated, the elements are key-column-value</a:t>
            </a:r>
          </a:p>
          <a:p>
            <a:endParaRPr lang="en-AU" dirty="0"/>
          </a:p>
          <a:p>
            <a:r>
              <a:rPr lang="en-AU" dirty="0"/>
              <a:t>To access the value, we use square brackets, similar to lists, but in lists we use an integer index to get the element, and in dictionary we use the key name.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9192A-2CD1-4337-8E20-39820E61D74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62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9192A-2CD1-4337-8E20-39820E61D74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74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AU" sz="12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9192A-2CD1-4337-8E20-39820E61D74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04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669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79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26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I’ve included a link for you to read about Python history and The Zen of Python, definitely worth reading.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8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https://www.jetbrains.com/pycharm/download/  - use free community edition]</a:t>
            </a:r>
          </a:p>
          <a:p>
            <a:endParaRPr lang="en-AU" dirty="0"/>
          </a:p>
          <a:p>
            <a:r>
              <a:rPr lang="en-AU" dirty="0"/>
              <a:t>VS code - https://code.visualstudio.com/docs/python/python-tutorial</a:t>
            </a:r>
          </a:p>
          <a:p>
            <a:endParaRPr lang="en-AU" dirty="0"/>
          </a:p>
          <a:p>
            <a:r>
              <a:rPr lang="en-AU" dirty="0"/>
              <a:t>You can google VS code  vs </a:t>
            </a:r>
            <a:r>
              <a:rPr lang="en-AU" dirty="0" err="1"/>
              <a:t>pycharm</a:t>
            </a:r>
            <a:r>
              <a:rPr lang="en-AU" dirty="0"/>
              <a:t> to see different opinions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65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04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9192A-2CD1-4337-8E20-39820E61D74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044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Sometimes you’ll see variable names in capital letters, it usually means these variables are pre-defined in the code already, and you need to be careful not to overwrite it.</a:t>
            </a:r>
          </a:p>
          <a:p>
            <a:r>
              <a:rPr lang="en-AU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 some languages you can declare variable as read-only, in Python there is no such concept, and you can overwrite any variable.</a:t>
            </a:r>
          </a:p>
          <a:p>
            <a:r>
              <a:rPr lang="en-AU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 only exception is some data types, like tuples, they are called immutable</a:t>
            </a:r>
          </a:p>
          <a:p>
            <a:endParaRPr lang="en-AU" sz="12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Very important point about the equal sign.</a:t>
            </a:r>
          </a:p>
          <a:p>
            <a:r>
              <a:rPr lang="en-AU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If you see a variable then equal sign, and then value or another variable it means </a:t>
            </a:r>
            <a:r>
              <a:rPr lang="en-AU" sz="12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assignment</a:t>
            </a:r>
            <a:r>
              <a:rPr lang="en-AU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, so you assign value 5 to variable a in our example.</a:t>
            </a:r>
          </a:p>
          <a:p>
            <a:r>
              <a:rPr lang="en-AU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To really </a:t>
            </a:r>
            <a:r>
              <a:rPr lang="en-AU" sz="12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compare</a:t>
            </a:r>
            <a:r>
              <a:rPr lang="en-AU" sz="12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two variables you use different symbols, we’ll cover it later.</a:t>
            </a:r>
          </a:p>
          <a:p>
            <a:endParaRPr lang="en-AU" sz="12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40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9192A-2CD1-4337-8E20-39820E61D74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92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1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7ABE-8A9A-497B-9529-D9CF1E2D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179B7-D082-40B0-B05E-CED315B38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3E71-DC70-41B9-BD0C-D23A150E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6DCB3-6EA6-4691-BF3F-73BFC9B6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B66A-FD16-43BB-8455-6075B76B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7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730-E3DF-48CE-A666-2E174C4B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D91CD-3CBB-4153-BDAE-6873D3BD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AC5A-5C78-4D9D-83F2-79667D8B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D03D-F6AB-44DC-B8C2-0CE38ADB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D8F6-25D4-42DC-A297-8997CB7B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CC2DC-46D1-461E-ADEC-0F43E42C2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84C81-3278-4EE5-BD15-F1AC6C43C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774E0-2455-4E07-812D-89AEAE4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69DE-66BB-42B0-B0E2-9D0EA847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2326-0265-418A-A795-DE722297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1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989D-F71A-471B-B29A-C3EB0E8F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4A36-9337-469F-BA75-9D4AA8E7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32E4-63D6-4CBF-A911-2E0E6A1D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2BC3-8D2A-4919-8E4B-69E11EC9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80F9-A4EA-4284-A1CA-23BCA4B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78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3E0D-048E-494D-BAB8-EF6690B2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6BA4B-E102-4D37-AFCA-C22270B2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3351-0557-4377-AF31-175A7C0B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5478-9787-4001-A501-83F1D01F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AE65-53A0-4912-A12E-0A419C6F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49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BD03-017B-43DE-8BE6-F716E7C1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4459-3B6C-4F75-BF95-75E8DEF82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46580-485E-4684-9E3F-9FBDE1309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BC87A-2A93-4E4B-A617-E02E11FF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9D53-126C-46F1-BCDD-BC4939B4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4F40B-DB5A-4D87-8D17-5E3098C3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E149-D878-437D-B4B0-8DDADFBE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81A3E-2016-4D84-B981-30197EE0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54C5C-81DD-427E-BDCA-8E67B87A6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46DB2-FB78-427D-966C-C96F441D5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2A248-A9F2-4959-AEB8-EA67E84ED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9A819-677F-4A5C-BE28-F6D5CC2A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3EC0F-B563-43E8-BE9A-30F02F6C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53E69-08BD-4A59-863B-41BF0A24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60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14A0-D89B-434E-85F8-87AFA57C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B4448-71B3-49F2-AC07-3D244A15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918A7-1921-4111-BB5C-14A8CCFE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CF72C-A8FD-417D-B015-7159592C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66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C0745-F9E8-45FD-AECF-3F69E687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F07B6-9FD2-4B70-9439-1536F06A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8EEA-C84A-4A03-BE4C-AF98CACB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6F1E-020F-46F3-80D3-6FA78DB2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7AAE-D2BC-4818-A1C2-F2421C24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252EC-1DAD-48B7-8C19-58648BC97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419C-25A1-4183-9189-8A436656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2D620-44AB-4B96-8E1D-C818E6BA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EC271-B67F-4415-A703-2897040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78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3DAE-CFC2-4D67-AC5C-2FCBDB9C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50461-E936-471C-B4C7-00FA75C26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1F357-F8E2-4095-B904-B21C6553F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8C1EC-F29E-48D7-AE33-2B33CB09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CE7EC-56D0-4CF2-A147-E4842D03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97A5-A50D-4529-82DF-1F4FED20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98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7BACF-3283-4B14-A0E0-9E8802A5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798D-16E7-4B86-8859-69439B763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4C67-0F73-49E9-89A9-45129A47A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A8FB-5EEF-4148-8D44-2D6E0A8344AA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7E8B-3314-4A71-922C-EF19777D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8477-798C-42C8-9DA4-3919AC7CE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9CA5D-A5A6-4858-AD5C-53850D4A1E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74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pep8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API and Python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67EE-734A-4DD0-BF1C-0E2E47D6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25716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cs typeface="Segoe UI" panose="020B0502040204020203" pitchFamily="34" charset="0"/>
              </a:rPr>
              <a:t>f-strings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76961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Powerful feature available from Python 3.6 are format-strings</a:t>
            </a: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and then quotes or double quotes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Does automatic types conversion 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Supports special characters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Supports operations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inside the f-string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Produces just a string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We’ll use it often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635A8-C666-4187-BC64-624D1839AA91}"/>
              </a:ext>
            </a:extLst>
          </p:cNvPr>
          <p:cNvSpPr txBox="1"/>
          <p:nvPr/>
        </p:nvSpPr>
        <p:spPr>
          <a:xfrm>
            <a:off x="834260" y="632420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https://realpython.com/python-f-strings/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D5B5212-533A-4AF1-89D6-D633A99BF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81" y="2643230"/>
            <a:ext cx="8256619" cy="35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8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A09D-0B72-40D7-A23B-8320E013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 Data Types -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EAF08-0BC8-4C7A-8A4A-20DE987E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Multiple data types, we’ll be using </a:t>
            </a:r>
            <a:r>
              <a:rPr lang="en-AU" sz="1600" b="1" dirty="0"/>
              <a:t>lists</a:t>
            </a:r>
            <a:r>
              <a:rPr lang="en-AU" sz="1600" dirty="0"/>
              <a:t> and </a:t>
            </a:r>
            <a:r>
              <a:rPr lang="en-AU" sz="1600" b="1" dirty="0"/>
              <a:t>dictionaries</a:t>
            </a:r>
            <a:r>
              <a:rPr lang="en-AU" sz="1600" dirty="0"/>
              <a:t>, check another two types used often - </a:t>
            </a:r>
            <a:r>
              <a:rPr lang="en-AU" sz="1600" b="1" dirty="0"/>
              <a:t> tuples </a:t>
            </a:r>
            <a:r>
              <a:rPr lang="en-AU" sz="1600" dirty="0"/>
              <a:t>and </a:t>
            </a:r>
            <a:r>
              <a:rPr lang="en-AU" sz="1600" b="1" dirty="0"/>
              <a:t>sets </a:t>
            </a:r>
          </a:p>
          <a:p>
            <a:pPr marL="0" indent="0">
              <a:buNone/>
            </a:pPr>
            <a:r>
              <a:rPr lang="en-AU" sz="1600" b="1" dirty="0"/>
              <a:t>Lists </a:t>
            </a:r>
            <a:r>
              <a:rPr lang="en-AU" sz="1600" dirty="0"/>
              <a:t>– also called sequence, sometimes one-dimensional array</a:t>
            </a:r>
          </a:p>
          <a:p>
            <a:r>
              <a:rPr lang="en-AU" sz="1600" dirty="0"/>
              <a:t>Ordered sequence of simple variables</a:t>
            </a:r>
          </a:p>
          <a:p>
            <a:r>
              <a:rPr lang="en-AU" sz="1600" dirty="0"/>
              <a:t>To</a:t>
            </a:r>
            <a:r>
              <a:rPr lang="en-AU" sz="1600" b="1" dirty="0"/>
              <a:t> define </a:t>
            </a:r>
            <a:r>
              <a:rPr lang="en-AU" sz="1600" dirty="0"/>
              <a:t>variable use square brackets </a:t>
            </a:r>
            <a:r>
              <a:rPr lang="en-AU" sz="1600" b="1" dirty="0">
                <a:solidFill>
                  <a:srgbClr val="FF0000"/>
                </a:solidFill>
              </a:rPr>
              <a:t>[ ]</a:t>
            </a:r>
          </a:p>
          <a:p>
            <a:r>
              <a:rPr lang="en-AU" sz="1600" dirty="0"/>
              <a:t>Elements can be different types</a:t>
            </a:r>
          </a:p>
          <a:p>
            <a:r>
              <a:rPr lang="en-AU" sz="1600" dirty="0"/>
              <a:t>You can include variables</a:t>
            </a:r>
          </a:p>
          <a:p>
            <a:r>
              <a:rPr lang="en-AU" sz="1600" dirty="0"/>
              <a:t>To </a:t>
            </a:r>
            <a:r>
              <a:rPr lang="en-AU" sz="1600" b="1" dirty="0"/>
              <a:t>access</a:t>
            </a:r>
            <a:r>
              <a:rPr lang="en-AU" sz="1600" dirty="0"/>
              <a:t> an element use [&lt;element number&gt;]</a:t>
            </a:r>
          </a:p>
          <a:p>
            <a:r>
              <a:rPr lang="en-AU" sz="1600" dirty="0"/>
              <a:t>Fist element is</a:t>
            </a:r>
            <a:r>
              <a:rPr lang="en-AU" sz="1600" b="1" dirty="0"/>
              <a:t> 0</a:t>
            </a:r>
            <a:r>
              <a:rPr lang="en-AU" sz="1600" dirty="0"/>
              <a:t>, to count from the end, use negative</a:t>
            </a:r>
            <a:endParaRPr lang="en-AU" sz="1600" b="1" dirty="0"/>
          </a:p>
          <a:p>
            <a:endParaRPr lang="en-AU" sz="1600" b="1" dirty="0"/>
          </a:p>
          <a:p>
            <a:endParaRPr lang="en-AU" sz="1600" b="1" dirty="0"/>
          </a:p>
          <a:p>
            <a:endParaRPr lang="en-AU" sz="1600" b="1" dirty="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2578E0D-A09E-4E40-AF9B-1EEFE8983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99" y="2227401"/>
            <a:ext cx="4623245" cy="416814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BE7686A-A38A-4984-AB95-C8C117E91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0" y="4366439"/>
            <a:ext cx="6093519" cy="2112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389F6D-FE22-4542-AFAF-631E8F85440E}"/>
              </a:ext>
            </a:extLst>
          </p:cNvPr>
          <p:cNvSpPr txBox="1"/>
          <p:nvPr/>
        </p:nvSpPr>
        <p:spPr>
          <a:xfrm>
            <a:off x="8648700" y="63940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source: imgur</a:t>
            </a:r>
          </a:p>
        </p:txBody>
      </p:sp>
    </p:spTree>
    <p:extLst>
      <p:ext uri="{BB962C8B-B14F-4D97-AF65-F5344CB8AC3E}">
        <p14:creationId xmlns:p14="http://schemas.microsoft.com/office/powerpoint/2010/main" val="34343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5655-20E2-4962-92E1-D2518AB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Complex Data Types -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6222-7C7E-4435-9A75-D56D4015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Unordered key-value pairs, also called hash-tables</a:t>
            </a:r>
          </a:p>
          <a:p>
            <a:r>
              <a:rPr lang="en-AU" sz="1600" dirty="0"/>
              <a:t>To access </a:t>
            </a:r>
            <a:r>
              <a:rPr lang="en-AU" sz="1600" b="1" dirty="0"/>
              <a:t>value</a:t>
            </a:r>
            <a:r>
              <a:rPr lang="en-AU" sz="1600" dirty="0"/>
              <a:t> you use a </a:t>
            </a:r>
            <a:r>
              <a:rPr lang="en-AU" sz="1600" b="1" dirty="0"/>
              <a:t>key</a:t>
            </a:r>
          </a:p>
          <a:p>
            <a:r>
              <a:rPr lang="en-AU" sz="1600" dirty="0"/>
              <a:t>Keys must be unique</a:t>
            </a:r>
          </a:p>
          <a:p>
            <a:r>
              <a:rPr lang="en-AU" sz="1600" dirty="0"/>
              <a:t>To</a:t>
            </a:r>
            <a:r>
              <a:rPr lang="en-AU" sz="1600" b="1" dirty="0"/>
              <a:t> define </a:t>
            </a:r>
            <a:r>
              <a:rPr lang="en-AU" sz="1600" dirty="0"/>
              <a:t>the dictionary use </a:t>
            </a:r>
            <a:r>
              <a:rPr lang="en-AU" sz="2000" dirty="0">
                <a:solidFill>
                  <a:srgbClr val="FF0000"/>
                </a:solidFill>
              </a:rPr>
              <a:t>{}</a:t>
            </a:r>
          </a:p>
          <a:p>
            <a:r>
              <a:rPr lang="en-AU" sz="1600" dirty="0"/>
              <a:t>To </a:t>
            </a:r>
            <a:r>
              <a:rPr lang="en-AU" sz="1600" b="1" dirty="0"/>
              <a:t>access</a:t>
            </a:r>
            <a:r>
              <a:rPr lang="en-AU" sz="1600" dirty="0"/>
              <a:t> a value use the key, which is enclosed in </a:t>
            </a:r>
            <a:r>
              <a:rPr lang="en-AU" sz="1600" b="1" dirty="0">
                <a:solidFill>
                  <a:srgbClr val="FF0000"/>
                </a:solidFill>
              </a:rPr>
              <a:t>[ ]</a:t>
            </a:r>
            <a:r>
              <a:rPr lang="en-AU" sz="1600" dirty="0"/>
              <a:t>  - note it is similar to lists where you also use </a:t>
            </a:r>
            <a:r>
              <a:rPr lang="en-AU" sz="1600" b="1" dirty="0">
                <a:solidFill>
                  <a:srgbClr val="FF0000"/>
                </a:solidFill>
              </a:rPr>
              <a:t>[ ] </a:t>
            </a:r>
            <a:r>
              <a:rPr lang="en-AU" sz="1600" dirty="0"/>
              <a:t>to access an element</a:t>
            </a:r>
            <a:br>
              <a:rPr lang="en-AU" sz="1600" dirty="0"/>
            </a:br>
            <a:endParaRPr lang="en-AU" sz="1600" dirty="0"/>
          </a:p>
          <a:p>
            <a:endParaRPr lang="en-AU" sz="16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6C8F01-0C96-48FD-A01B-8167AF530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0" y="3699970"/>
            <a:ext cx="9275399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760E-3B3E-4B99-A173-71012838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112712"/>
            <a:ext cx="10515600" cy="1077913"/>
          </a:xfrm>
        </p:spPr>
        <p:txBody>
          <a:bodyPr/>
          <a:lstStyle/>
          <a:p>
            <a:pPr algn="ctr"/>
            <a:r>
              <a:rPr lang="en-AU" sz="6000" dirty="0">
                <a:solidFill>
                  <a:schemeClr val="accent2"/>
                </a:solidFill>
              </a:rPr>
              <a:t>Next is the most important slide </a:t>
            </a:r>
          </a:p>
        </p:txBody>
      </p:sp>
      <p:pic>
        <p:nvPicPr>
          <p:cNvPr id="5" name="Picture 4" descr="A person sitting in a living room&#10;&#10;Description automatically generated">
            <a:extLst>
              <a:ext uri="{FF2B5EF4-FFF2-40B4-BE49-F238E27FC236}">
                <a16:creationId xmlns:a16="http://schemas.microsoft.com/office/drawing/2014/main" id="{6CCF93D0-2E4A-4D91-8DC3-8F9F0256A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4" y="1069975"/>
            <a:ext cx="8410575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7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8E67-FC78-4DCB-98F4-73F3991C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Nested complex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60F3E-1597-4F0F-B068-E13406C3DC01}"/>
              </a:ext>
            </a:extLst>
          </p:cNvPr>
          <p:cNvSpPr txBox="1"/>
          <p:nvPr/>
        </p:nvSpPr>
        <p:spPr>
          <a:xfrm>
            <a:off x="927100" y="1467535"/>
            <a:ext cx="9766300" cy="556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Very often you’ll see combination of complex data types, this is what </a:t>
            </a:r>
            <a:r>
              <a:rPr lang="en-AU" sz="1600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will be returned as API response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 example, dictionaries which use lists as values, lists of lists, lists with dictionaries as elements, etc 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It’s important to learn how to access them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list_of_interfaces[0]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["ip_addr"]</a:t>
            </a:r>
            <a:r>
              <a:rPr lang="en-US" b="1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[1]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schemeClr val="accent6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Using </a:t>
            </a:r>
            <a:r>
              <a:rPr lang="en-US" sz="1600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list_of_interfaces[0] 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you get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variable eth0_interface_definition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eth0_interface_definition["ip_addr"]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retrieves the list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['10.10.34.8', '10.30.34.8’]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3. </a:t>
            </a:r>
            <a:r>
              <a:rPr lang="en-US" sz="1600" b="1" dirty="0">
                <a:solidFill>
                  <a:schemeClr val="accent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[1]  </a:t>
            </a: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gives you the second element in the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 which is the string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</a:t>
            </a:r>
            <a:endParaRPr lang="en-AU" sz="16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1600" dirty="0">
              <a:solidFill>
                <a:srgbClr val="595959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5825F2BD-E680-421C-886F-CE3E7CC88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75" y="2605660"/>
            <a:ext cx="7487096" cy="2967685"/>
          </a:xfrm>
        </p:spPr>
      </p:pic>
    </p:spTree>
    <p:extLst>
      <p:ext uri="{BB962C8B-B14F-4D97-AF65-F5344CB8AC3E}">
        <p14:creationId xmlns:p14="http://schemas.microsoft.com/office/powerpoint/2010/main" val="415151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48651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718"/>
            <a:ext cx="10515600" cy="5331982"/>
          </a:xfrm>
        </p:spPr>
        <p:txBody>
          <a:bodyPr/>
          <a:lstStyle/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Summary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– IDE, venv, variables, simple and complex data types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Homework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Try simple data types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Try f-strings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Build your own lists and dictionaries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Build list of dictionaries, list of lists, complex dictionaries, the more complex the better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Try to access data, print it using f-strings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Next time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Control structures – if, for, when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Importing third-party libraries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Requests and JSON libraries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Make first API call with Python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21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This session agenda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Why Python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IDE - Integrated Development Environment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virtual environments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Variables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Simple data types – integer, float, string, bool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Data types conversion, output, f-strings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Complex data types – dictionaries and lists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Practice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96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6462-0823-4B6B-96F5-538FB7A3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AU" dirty="0"/>
              <a:t>Why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61DB-70B7-43B5-AB6B-1281E696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31"/>
            <a:ext cx="10515600" cy="5212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We’ll be using Python to consume API because:</a:t>
            </a: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Easy to learn </a:t>
            </a: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Multi-platform and portable, you can run it the same code on different platforms</a:t>
            </a: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A lot of excellent libraries and SDKs allowing you to focus on your app development, instead of low-level comms and data handling</a:t>
            </a: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Easy to make requests, parse responses,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manipulate data, implement logic – if …then … else </a:t>
            </a: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Broad community to support, easy to find answer 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to your question online, for example,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stackoverflow.com</a:t>
            </a: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Many network vendors build modules for Python</a:t>
            </a: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Popular automation tools and frameworks build</a:t>
            </a:r>
          </a:p>
          <a:p>
            <a:pPr marL="0" indent="0">
              <a:buNone/>
            </a:pPr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using Python – Ansible, NAPALM, </a:t>
            </a:r>
            <a:r>
              <a:rPr lang="en-AU" sz="1600" dirty="0" err="1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Nornir</a:t>
            </a:r>
            <a:endParaRPr lang="en-AU" sz="1600" dirty="0">
              <a:solidFill>
                <a:srgbClr val="595959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AU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Most popular programming language in the world</a:t>
            </a:r>
          </a:p>
          <a:p>
            <a:endParaRPr lang="en-AU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81BC9D4-F815-4EC6-8C24-8E587F661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513" y="2649002"/>
            <a:ext cx="6283287" cy="414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7E671-87F4-449C-B565-5DC34A21F32C}"/>
              </a:ext>
            </a:extLst>
          </p:cNvPr>
          <p:cNvSpPr txBox="1"/>
          <p:nvPr/>
        </p:nvSpPr>
        <p:spPr>
          <a:xfrm>
            <a:off x="965200" y="633503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https://www.monterail.com/blog/what-is-python-and-why-is-it-so-popular</a:t>
            </a:r>
          </a:p>
        </p:txBody>
      </p:sp>
    </p:spTree>
    <p:extLst>
      <p:ext uri="{BB962C8B-B14F-4D97-AF65-F5344CB8AC3E}">
        <p14:creationId xmlns:p14="http://schemas.microsoft.com/office/powerpoint/2010/main" val="103176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IDE</a:t>
            </a:r>
            <a:endParaRPr lang="en-AU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24197F7-6AA3-430A-834D-EE85F0BD6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187" y="1416404"/>
            <a:ext cx="7948374" cy="452016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A8D2F4-D384-4175-B93B-7ECBAAA45B32}"/>
              </a:ext>
            </a:extLst>
          </p:cNvPr>
          <p:cNvSpPr txBox="1">
            <a:spLocks/>
          </p:cNvSpPr>
          <p:nvPr/>
        </p:nvSpPr>
        <p:spPr>
          <a:xfrm>
            <a:off x="838201" y="1416405"/>
            <a:ext cx="3185160" cy="402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Multiple vendors – do your research and choose your favorite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Syntax highlighting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Auto-completion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Automatic dependency install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Error checking, suggestions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Project and folders navigation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Plugins, integration with third-party tools, such as Git, Docker, AWS, etc.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Easier debugging 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Terminal window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59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Python Virtual Environments (venv)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6464300" cy="50288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Isolate different projects from each other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Avoid dependency conflicts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When you create venv, a separate folder is created, default system Python version is copied to scripts or bin directory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 libraries are installed to Lib directory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To switch between venv, use activate command, the CLI prompt will change to (venv)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Create and switch to venv:</a:t>
            </a:r>
          </a:p>
          <a:p>
            <a:pPr>
              <a:lnSpc>
                <a:spcPct val="120000"/>
              </a:lnSpc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5" name="Picture 4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3FFACA-D865-4391-AA21-BF2F6E0BC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50" y="1625936"/>
            <a:ext cx="4235719" cy="4927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077D7-30B6-42BC-9C9A-B6AC08749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35" y="3991765"/>
            <a:ext cx="3749365" cy="297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B4079-3E3B-4EB4-824C-D9B9C31A0018}"/>
              </a:ext>
            </a:extLst>
          </p:cNvPr>
          <p:cNvSpPr txBox="1"/>
          <p:nvPr/>
        </p:nvSpPr>
        <p:spPr>
          <a:xfrm>
            <a:off x="1022350" y="4891014"/>
            <a:ext cx="64642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40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Windows</a:t>
            </a:r>
          </a:p>
          <a:p>
            <a:pPr marL="0" indent="0">
              <a:buNone/>
            </a:pPr>
            <a:r>
              <a:rPr lang="en-US" sz="14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python3 -m venv &lt;env.name&gt;</a:t>
            </a:r>
          </a:p>
          <a:p>
            <a:pPr marL="0" indent="0">
              <a:buNone/>
            </a:pPr>
            <a:r>
              <a:rPr lang="en-US" sz="14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cd &lt;env.name&gt;</a:t>
            </a:r>
          </a:p>
          <a:p>
            <a:pPr marL="0" indent="0">
              <a:buNone/>
            </a:pPr>
            <a:r>
              <a:rPr lang="en-US" sz="14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Scripts\activate.bat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3893C-B910-47D2-99F9-17FB713AFC2E}"/>
              </a:ext>
            </a:extLst>
          </p:cNvPr>
          <p:cNvSpPr txBox="1"/>
          <p:nvPr/>
        </p:nvSpPr>
        <p:spPr>
          <a:xfrm>
            <a:off x="4070350" y="5388186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Segoe UI Semilight" panose="020B0702040204020203" pitchFamily="34" charset="0"/>
                <a:cs typeface="Segoe UI" panose="020B0502040204020203" pitchFamily="34" charset="0"/>
              </a:rPr>
              <a:t>Linux</a:t>
            </a:r>
          </a:p>
          <a:p>
            <a:pPr marL="0" indent="0">
              <a:buNone/>
            </a:pPr>
            <a:r>
              <a:rPr lang="en-US" sz="1400" i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mkdir</a:t>
            </a:r>
            <a:r>
              <a:rPr lang="en-US" sz="14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&lt;env.name&gt;</a:t>
            </a:r>
          </a:p>
          <a:p>
            <a:pPr marL="0" indent="0">
              <a:buNone/>
            </a:pPr>
            <a:r>
              <a:rPr lang="en-US" sz="14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cd &lt;env.name&gt;</a:t>
            </a:r>
          </a:p>
          <a:p>
            <a:pPr marL="0" indent="0">
              <a:buNone/>
            </a:pPr>
            <a:r>
              <a:rPr lang="en-US" sz="14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python3 -m venv .</a:t>
            </a:r>
          </a:p>
          <a:p>
            <a:pPr marL="0" indent="0">
              <a:buNone/>
            </a:pPr>
            <a:r>
              <a:rPr lang="en-US" sz="14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source bin/activate</a:t>
            </a:r>
          </a:p>
        </p:txBody>
      </p:sp>
    </p:spTree>
    <p:extLst>
      <p:ext uri="{BB962C8B-B14F-4D97-AF65-F5344CB8AC3E}">
        <p14:creationId xmlns:p14="http://schemas.microsoft.com/office/powerpoint/2010/main" val="12142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632F-7DF6-4D07-9901-79ABC82B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Python Virtual Environments (venv)</a:t>
            </a:r>
            <a:endParaRPr lang="en-AU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53C969-CA35-44FA-940B-1A49B04D6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32" y="1396999"/>
            <a:ext cx="8725683" cy="49985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938BF-80CA-40E6-8CC9-DFC0A5A1C6A5}"/>
              </a:ext>
            </a:extLst>
          </p:cNvPr>
          <p:cNvSpPr txBox="1"/>
          <p:nvPr/>
        </p:nvSpPr>
        <p:spPr>
          <a:xfrm>
            <a:off x="834260" y="1555654"/>
            <a:ext cx="2373872" cy="18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When you create a project, IDE creates venv automatically for you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srgbClr val="595959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dirty="0">
              <a:solidFill>
                <a:srgbClr val="595959"/>
              </a:solidFill>
              <a:latin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595959"/>
                </a:solidFill>
                <a:latin typeface="Segoe UI Semilight" panose="020B0702040204020203" pitchFamily="34" charset="0"/>
                <a:cs typeface="Segoe UI" panose="020B0502040204020203" pitchFamily="34" charset="0"/>
              </a:rPr>
              <a:t>----------------------&gt;</a:t>
            </a:r>
          </a:p>
        </p:txBody>
      </p:sp>
    </p:spTree>
    <p:extLst>
      <p:ext uri="{BB962C8B-B14F-4D97-AF65-F5344CB8AC3E}">
        <p14:creationId xmlns:p14="http://schemas.microsoft.com/office/powerpoint/2010/main" val="320805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Python variables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990764"/>
          </a:xfrm>
        </p:spPr>
        <p:txBody>
          <a:bodyPr/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Variables are not declared in advance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 don’t have to define variable type (but you can)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 simply introduce them in the code, like this:</a:t>
            </a:r>
          </a:p>
          <a:p>
            <a:pPr marL="0" indent="0">
              <a:buNone/>
            </a:pPr>
            <a:r>
              <a:rPr lang="en-US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	a = 5</a:t>
            </a:r>
          </a:p>
          <a:p>
            <a:pPr marL="0" indent="0">
              <a:buNone/>
            </a:pPr>
            <a:r>
              <a:rPr lang="en-US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	b = 10</a:t>
            </a:r>
          </a:p>
          <a:p>
            <a:pPr marL="0" indent="0">
              <a:buNone/>
            </a:pPr>
            <a:r>
              <a:rPr lang="en-US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	c = a + b</a:t>
            </a:r>
          </a:p>
          <a:p>
            <a:pPr marL="0" indent="0">
              <a:buNone/>
            </a:pPr>
            <a:r>
              <a:rPr lang="en-US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	d = c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Important about 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=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sign, this is assignment, not equal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Case sensitive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Give variables meaningful names, in Python names usually substitute spaces with underscores e.g. </a:t>
            </a:r>
            <a:r>
              <a:rPr lang="en-US" sz="1600" i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my_cool_variable</a:t>
            </a:r>
            <a:endParaRPr lang="en-US" sz="1600" i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https://realpython.com/python-pep8/</a:t>
            </a: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 variables can be changed, there is no concept as constants, variable you can’t change, so you often can see CAPITAL_LETTER_VARIABLES, which means you be careful and shouldn’t change them, but you can.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There are some data types called immutable which you can’t change, such as tuples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588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9C92-88C6-4655-9955-857F748F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2FEF-BBA4-4436-97F1-28432AAB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7616060" cy="51689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1600" dirty="0"/>
              <a:t>ALL variables have a type</a:t>
            </a:r>
          </a:p>
          <a:p>
            <a:pPr>
              <a:lnSpc>
                <a:spcPct val="100000"/>
              </a:lnSpc>
            </a:pPr>
            <a:r>
              <a:rPr lang="en-AU" sz="1600" dirty="0"/>
              <a:t>Types determine how variables are stored in memory and what operations are allowed</a:t>
            </a:r>
          </a:p>
          <a:p>
            <a:pPr>
              <a:lnSpc>
                <a:spcPct val="100000"/>
              </a:lnSpc>
            </a:pPr>
            <a:r>
              <a:rPr lang="en-AU" sz="1600" dirty="0"/>
              <a:t>It’s important to know what type it is</a:t>
            </a:r>
          </a:p>
          <a:p>
            <a:pPr>
              <a:lnSpc>
                <a:spcPct val="100000"/>
              </a:lnSpc>
            </a:pPr>
            <a:r>
              <a:rPr lang="en-AU" sz="1600" dirty="0"/>
              <a:t>Simple data types – integer, float, string, </a:t>
            </a:r>
            <a:r>
              <a:rPr lang="en-AU" sz="1600" dirty="0" err="1"/>
              <a:t>boolean</a:t>
            </a:r>
            <a:endParaRPr lang="en-AU" sz="1600" dirty="0"/>
          </a:p>
          <a:p>
            <a:pPr>
              <a:lnSpc>
                <a:spcPct val="100000"/>
              </a:lnSpc>
            </a:pPr>
            <a:r>
              <a:rPr lang="en-AU" sz="1600" b="1" dirty="0"/>
              <a:t>int</a:t>
            </a:r>
            <a:r>
              <a:rPr lang="en-AU" sz="1600" dirty="0"/>
              <a:t> - Integers, like in previous example, can have minus sign</a:t>
            </a:r>
          </a:p>
          <a:p>
            <a:pPr>
              <a:lnSpc>
                <a:spcPct val="100000"/>
              </a:lnSpc>
            </a:pPr>
            <a:r>
              <a:rPr lang="en-AU" sz="1600" b="1" dirty="0"/>
              <a:t>float</a:t>
            </a:r>
            <a:r>
              <a:rPr lang="en-AU" sz="1600" dirty="0"/>
              <a:t>  - 3.14159</a:t>
            </a:r>
          </a:p>
          <a:p>
            <a:pPr>
              <a:lnSpc>
                <a:spcPct val="100000"/>
              </a:lnSpc>
            </a:pPr>
            <a:r>
              <a:rPr lang="en-AU" sz="1600" b="1" dirty="0"/>
              <a:t>str</a:t>
            </a:r>
            <a:r>
              <a:rPr lang="en-AU" sz="1600" dirty="0"/>
              <a:t> – string- enclosed in single quotes or double quotes</a:t>
            </a:r>
          </a:p>
          <a:p>
            <a:pPr>
              <a:lnSpc>
                <a:spcPct val="100000"/>
              </a:lnSpc>
            </a:pPr>
            <a:r>
              <a:rPr lang="en-AU" sz="1600" b="1" dirty="0"/>
              <a:t>bool</a:t>
            </a:r>
            <a:r>
              <a:rPr lang="en-AU" sz="1600" dirty="0"/>
              <a:t>  - True or False – note the values are Capitalised</a:t>
            </a:r>
          </a:p>
          <a:p>
            <a:pPr>
              <a:lnSpc>
                <a:spcPct val="100000"/>
              </a:lnSpc>
            </a:pPr>
            <a:endParaRPr lang="en-AU" sz="1600" dirty="0"/>
          </a:p>
          <a:p>
            <a:pPr>
              <a:lnSpc>
                <a:spcPct val="100000"/>
              </a:lnSpc>
            </a:pPr>
            <a:r>
              <a:rPr lang="en-AU" sz="1600" dirty="0"/>
              <a:t>Not a data type, but comments can be single-line starts with #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AU" sz="1600" dirty="0"/>
              <a:t>or multiple lines enclosed in triple quotes or double quotes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B5B7E57-BAFB-4F63-A085-712C728C6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851" y="2279535"/>
            <a:ext cx="5105549" cy="39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4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cs typeface="Segoe UI" panose="020B0502040204020203" pitchFamily="34" charset="0"/>
              </a:rPr>
              <a:t>Output. Type conversion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76961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Use </a:t>
            </a:r>
            <a:r>
              <a:rPr lang="en-US" sz="18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print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command to output. Easy: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 always print string – note it’s in quotes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Use </a:t>
            </a:r>
            <a:r>
              <a:rPr lang="en-US" sz="1600" b="1" dirty="0">
                <a:solidFill>
                  <a:srgbClr val="FF0000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+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which is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string concatenation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 can’t make some operations on different data types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 some cases you need to convert data types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Need to convert float to string first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Note there is no space between two strings, add leading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space manually to make the output pretty</a:t>
            </a:r>
          </a:p>
          <a:p>
            <a:endParaRPr lang="en-AU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016973F-8AB4-45B4-82F3-D3D18544C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8" y="2737752"/>
            <a:ext cx="7172862" cy="568642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08D86ECD-295D-4E36-A664-808FF5165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5" y="5097504"/>
            <a:ext cx="5699185" cy="1570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3424D-7B20-40CA-8BB6-201BC602C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8" y="1491072"/>
            <a:ext cx="7274462" cy="5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0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1507</Words>
  <Application>Microsoft Office PowerPoint</Application>
  <PresentationFormat>Widescreen</PresentationFormat>
  <Paragraphs>210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QuickStarter Theme</vt:lpstr>
      <vt:lpstr>API and Python training</vt:lpstr>
      <vt:lpstr>This session agenda</vt:lpstr>
      <vt:lpstr>Why Python</vt:lpstr>
      <vt:lpstr>IDE</vt:lpstr>
      <vt:lpstr>Python Virtual Environments (venv)</vt:lpstr>
      <vt:lpstr>Python Virtual Environments (venv)</vt:lpstr>
      <vt:lpstr>Python variables</vt:lpstr>
      <vt:lpstr>Data types</vt:lpstr>
      <vt:lpstr>Output. Type conversion</vt:lpstr>
      <vt:lpstr>f-strings</vt:lpstr>
      <vt:lpstr>Complex Data Types - List</vt:lpstr>
      <vt:lpstr>Complex Data Types - Dictionary</vt:lpstr>
      <vt:lpstr>Next is the most important slide </vt:lpstr>
      <vt:lpstr>Nested complex data types</vt:lpstr>
      <vt:lpstr>Demo</vt:lpstr>
      <vt:lpstr>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Python</dc:title>
  <dc:creator>Alexander Zyuzin (AU)</dc:creator>
  <cp:lastModifiedBy>Alexander Zyuzin (AP)</cp:lastModifiedBy>
  <cp:revision>66</cp:revision>
  <dcterms:created xsi:type="dcterms:W3CDTF">2020-11-10T23:19:44Z</dcterms:created>
  <dcterms:modified xsi:type="dcterms:W3CDTF">2020-12-08T09:09:11Z</dcterms:modified>
</cp:coreProperties>
</file>