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69" r:id="rId3"/>
    <p:sldId id="326" r:id="rId4"/>
    <p:sldId id="306" r:id="rId5"/>
    <p:sldId id="309" r:id="rId6"/>
    <p:sldId id="307" r:id="rId7"/>
    <p:sldId id="308" r:id="rId8"/>
    <p:sldId id="310" r:id="rId9"/>
    <p:sldId id="327" r:id="rId10"/>
    <p:sldId id="312" r:id="rId11"/>
    <p:sldId id="311" r:id="rId12"/>
    <p:sldId id="325" r:id="rId13"/>
    <p:sldId id="30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 autoAdjust="0"/>
    <p:restoredTop sz="90704" autoAdjust="0"/>
  </p:normalViewPr>
  <p:slideViewPr>
    <p:cSldViewPr snapToGrid="0">
      <p:cViewPr varScale="1">
        <p:scale>
          <a:sx n="78" d="100"/>
          <a:sy n="78" d="100"/>
        </p:scale>
        <p:origin x="1109" y="5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C98C5-7F99-4B2E-9E14-252D7109D393}" type="datetimeFigureOut">
              <a:rPr lang="en-AU" smtClean="0"/>
              <a:t>22/01/2021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A2592-3D83-49B7-9668-7590E66CF4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069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3C153-5C50-415A-915D-E9C5E62768A6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11197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13C153-5C50-415A-915D-E9C5E62768A6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2972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13C153-5C50-415A-915D-E9C5E62768A6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3027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3C153-5C50-415A-915D-E9C5E62768A6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6491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13C153-5C50-415A-915D-E9C5E62768A6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5793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13C153-5C50-415A-915D-E9C5E62768A6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7265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3C153-5C50-415A-915D-E9C5E62768A6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3223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13C153-5C50-415A-915D-E9C5E62768A6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7289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13C153-5C50-415A-915D-E9C5E62768A6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4446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13C153-5C50-415A-915D-E9C5E62768A6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8112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13C153-5C50-415A-915D-E9C5E62768A6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0731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13C153-5C50-415A-915D-E9C5E62768A6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9483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13C153-5C50-415A-915D-E9C5E62768A6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9206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AACE1-F821-4963-B890-5951E935E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5DE2E-1A70-4D3E-80E2-C419B985D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D4871-87AC-4E23-901E-2756591AB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CD3A-3D60-4A91-8703-FFF279320BBA}" type="datetimeFigureOut">
              <a:rPr lang="en-AU" smtClean="0"/>
              <a:t>22/01/2021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CF007-4E28-43F1-A24D-81632C470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3EBA4-90C5-4F2F-A8B3-116ED65C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6D1E-23B6-4A39-AC00-CECFC07D85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6345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14616-734B-466F-B642-062D64A4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017D20-0D5E-4BDE-BC42-F7BFCC8C8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9E7A-993A-4ED7-8D40-1DB21A5E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CD3A-3D60-4A91-8703-FFF279320BBA}" type="datetimeFigureOut">
              <a:rPr lang="en-AU" smtClean="0"/>
              <a:t>22/01/2021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28890-7206-4DA9-A6D7-C26E0AF13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5BAA7-8A14-4FB4-93B7-544C02529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6D1E-23B6-4A39-AC00-CECFC07D85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9944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A7D189-6F62-4C2F-9107-7941FD5674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6005AB-902E-48C2-B967-11861C38F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4DC3F-B9B3-4E94-A43A-3878E814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CD3A-3D60-4A91-8703-FFF279320BBA}" type="datetimeFigureOut">
              <a:rPr lang="en-AU" smtClean="0"/>
              <a:t>22/01/2021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E49A9-DB8F-4143-9030-31B6C0A28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6B92C-E622-4304-929C-9BFE3494E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6D1E-23B6-4A39-AC00-CECFC07D85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7033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DA50-F3FD-4F76-A9C2-147428CB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48659-E224-445F-BB7C-AEB069D04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6D105-E849-44A5-A011-0EE30CAA6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CD3A-3D60-4A91-8703-FFF279320BBA}" type="datetimeFigureOut">
              <a:rPr lang="en-AU" smtClean="0"/>
              <a:t>22/01/2021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E41FD-E048-4836-AE0D-41FF635E5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813FC-DAA9-4647-9CAF-6A6B4510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6D1E-23B6-4A39-AC00-CECFC07D85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051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D8F76-D8DF-4581-8B81-9757D2666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933D6-C924-4E08-B8C9-938EED4F7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ADA6F-80EE-4E67-8F62-AC033D415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CD3A-3D60-4A91-8703-FFF279320BBA}" type="datetimeFigureOut">
              <a:rPr lang="en-AU" smtClean="0"/>
              <a:t>22/01/2021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91DCB-935C-41FE-A5B9-54591133A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B3AB1-8323-49F8-9024-1E08A56B1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6D1E-23B6-4A39-AC00-CECFC07D85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0779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A6EB8-7F94-42D0-B245-0951603DE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6DB70-B344-42F8-8238-4038AB991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A2AAE-AEE4-439A-826C-D3A7C1931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1E44F-5761-4546-A2E4-B28321146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CD3A-3D60-4A91-8703-FFF279320BBA}" type="datetimeFigureOut">
              <a:rPr lang="en-AU" smtClean="0"/>
              <a:t>22/01/2021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2B3AF-5117-4326-BE2B-E4EB6EECF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32725-0B9F-45F4-AF19-C3013DE2F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6D1E-23B6-4A39-AC00-CECFC07D85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3776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8142F-738F-40D1-9560-9834B3D2C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B3E3E-FA02-4580-914B-C8C40AA3C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2B8A2-A3AF-4BEA-ACCF-765ACE79D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BB8D0-7EF3-4CD2-8280-2C2C985D83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C202D7-A642-4C88-A8A0-4E8FC8AB81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DB6C5-B451-4DAE-91F2-0AEE5EAC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CD3A-3D60-4A91-8703-FFF279320BBA}" type="datetimeFigureOut">
              <a:rPr lang="en-AU" smtClean="0"/>
              <a:t>22/01/2021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492427-2F9B-4BDF-9F33-ADA3FB53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8A62E7-C653-4D12-8303-B9C4D9F4F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6D1E-23B6-4A39-AC00-CECFC07D85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117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61943-0671-4D09-864B-E00B644B4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D8D5D6-A6F6-4C8B-8BB0-1614C94F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CD3A-3D60-4A91-8703-FFF279320BBA}" type="datetimeFigureOut">
              <a:rPr lang="en-AU" smtClean="0"/>
              <a:t>22/01/2021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EF7A94-DB42-4F9B-81A5-F628212BB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5C28FE-67F3-4CA1-A180-C9005DF62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6D1E-23B6-4A39-AC00-CECFC07D85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9884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E1820D-7972-4EF0-ACFF-6290E867D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CD3A-3D60-4A91-8703-FFF279320BBA}" type="datetimeFigureOut">
              <a:rPr lang="en-AU" smtClean="0"/>
              <a:t>22/01/2021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83D6BF-A806-47DD-8475-9697BEC93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82D05-1B98-4928-9BCA-A718E4964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6D1E-23B6-4A39-AC00-CECFC07D85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935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99B92-DCE9-475F-ADE1-B5474B9F6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A3C83-C91C-4C64-BC5D-1B4560CEA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15DC9-40D1-463C-9054-86C835ACB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5727A-BAE8-4D36-BFA4-C514D45BC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CD3A-3D60-4A91-8703-FFF279320BBA}" type="datetimeFigureOut">
              <a:rPr lang="en-AU" smtClean="0"/>
              <a:t>22/01/2021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1F9A5-0833-4ADA-8E1B-A8266C1F8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031A0-73D6-4AFC-979B-E993A496C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6D1E-23B6-4A39-AC00-CECFC07D85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672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672C3-4456-4056-BE39-2C1782F57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8E8F9-E428-4808-BCC6-92CA901E7F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14DA0-00B7-42BC-8CAF-04A692FD9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83A6E-9A06-406C-B29B-7B7E5B60E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CD3A-3D60-4A91-8703-FFF279320BBA}" type="datetimeFigureOut">
              <a:rPr lang="en-AU" smtClean="0"/>
              <a:t>22/01/2021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68E5A-59CB-4491-8A9F-F4160607D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A03E9-2CF8-4B16-A3F1-19ACDBB49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6D1E-23B6-4A39-AC00-CECFC07D85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1804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992A83-35CF-4337-B705-68A50B638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E6395-68A1-4E98-AABA-0AEC53971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4B675-9CAB-476D-9F37-AA3CB99648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7CD3A-3D60-4A91-8703-FFF279320BBA}" type="datetimeFigureOut">
              <a:rPr lang="en-AU" smtClean="0"/>
              <a:t>22/01/2021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0768A-E046-4DE0-9E22-0D41BD076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C356D-2209-44C5-8943-8639798F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66D1E-23B6-4A39-AC00-CECFC07D85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109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tmp"/><Relationship Id="rId5" Type="http://schemas.openxmlformats.org/officeDocument/2006/relationships/image" Target="../media/image3.tmp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A16AD-20C5-4B0F-98C0-CA9768F096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2"/>
                </a:solidFill>
              </a:rPr>
              <a:t>API and Python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9F67EE-734A-4DD0-BF1C-0E2E47D666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Session 7</a:t>
            </a:r>
          </a:p>
        </p:txBody>
      </p:sp>
    </p:spTree>
    <p:extLst>
      <p:ext uri="{BB962C8B-B14F-4D97-AF65-F5344CB8AC3E}">
        <p14:creationId xmlns:p14="http://schemas.microsoft.com/office/powerpoint/2010/main" val="2571694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3FBC-DD92-4ECD-A9AE-5A8D5831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1" y="304529"/>
            <a:ext cx="10515600" cy="863812"/>
          </a:xfrm>
        </p:spPr>
        <p:txBody>
          <a:bodyPr/>
          <a:lstStyle/>
          <a:p>
            <a:r>
              <a:rPr lang="en-US" sz="3600" dirty="0">
                <a:solidFill>
                  <a:srgbClr val="D24726"/>
                </a:solidFill>
                <a:latin typeface="Segoe UI Light" panose="020B0702040204020203" pitchFamily="34" charset="0"/>
                <a:cs typeface="Segoe UI" panose="020B0502040204020203" pitchFamily="34" charset="0"/>
              </a:rPr>
              <a:t>Object-oriented programming</a:t>
            </a:r>
            <a:endParaRPr lang="en-AU" sz="3600" dirty="0">
              <a:solidFill>
                <a:srgbClr val="D24726"/>
              </a:solidFill>
              <a:latin typeface="Segoe UI Light" panose="020B07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8D74D-A64E-4160-8E02-F28EE683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" y="1276351"/>
            <a:ext cx="6543674" cy="5169110"/>
          </a:xfrm>
        </p:spPr>
        <p:txBody>
          <a:bodyPr>
            <a:normAutofit/>
          </a:bodyPr>
          <a:lstStyle/>
          <a:p>
            <a:endParaRPr lang="en-AU" sz="1600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AU" sz="1600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AU" sz="1600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AU" sz="1600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AU" sz="1600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9EB0FA-7D8E-4EEA-8925-0CEC765344CA}"/>
              </a:ext>
            </a:extLst>
          </p:cNvPr>
          <p:cNvSpPr txBox="1"/>
          <p:nvPr/>
        </p:nvSpPr>
        <p:spPr>
          <a:xfrm>
            <a:off x="514349" y="1285743"/>
            <a:ext cx="11115675" cy="2735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Treat ‘things’ you work with, as class instances: define a class with attributes and methods, create an object and work with the objects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All variables (and even functions) in Python are objects, so we can use their attributes and methods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This approach is called Object-oriented programming (OOP)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IDE can list available methods and attributes for an object: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6F21255-2DC0-47C0-A35D-570D68C1E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121" y="3210829"/>
            <a:ext cx="6019335" cy="31899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7A1D14-4583-44F2-8696-0BC828EA724A}"/>
              </a:ext>
            </a:extLst>
          </p:cNvPr>
          <p:cNvSpPr txBox="1"/>
          <p:nvPr/>
        </p:nvSpPr>
        <p:spPr>
          <a:xfrm>
            <a:off x="514349" y="648410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200" dirty="0"/>
              <a:t>https://en.wikipedia.org/wiki/Object-oriented_programming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9DFB4A84-0DF3-4702-9169-7943F8B3C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1" y="3210829"/>
            <a:ext cx="5495772" cy="281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739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3FBC-DD92-4ECD-A9AE-5A8D5831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1" y="304529"/>
            <a:ext cx="10515600" cy="863812"/>
          </a:xfrm>
        </p:spPr>
        <p:txBody>
          <a:bodyPr/>
          <a:lstStyle/>
          <a:p>
            <a:r>
              <a:rPr lang="en-US" sz="3600" dirty="0">
                <a:solidFill>
                  <a:srgbClr val="D24726"/>
                </a:solidFill>
                <a:latin typeface="Segoe UI Light" panose="020B0702040204020203" pitchFamily="34" charset="0"/>
                <a:cs typeface="Segoe UI" panose="020B0502040204020203" pitchFamily="34" charset="0"/>
              </a:rPr>
              <a:t>Object-oriented programming - example</a:t>
            </a:r>
            <a:endParaRPr lang="en-AU" sz="3600" dirty="0">
              <a:solidFill>
                <a:srgbClr val="D24726"/>
              </a:solidFill>
              <a:latin typeface="Segoe UI Light" panose="020B07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8D74D-A64E-4160-8E02-F28EE683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" y="1276351"/>
            <a:ext cx="6543674" cy="5169110"/>
          </a:xfrm>
        </p:spPr>
        <p:txBody>
          <a:bodyPr>
            <a:normAutofit/>
          </a:bodyPr>
          <a:lstStyle/>
          <a:p>
            <a:endParaRPr lang="en-AU" sz="1600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AU" sz="1600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AU" sz="1600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AU" sz="1600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AU" sz="1600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9EB0FA-7D8E-4EEA-8925-0CEC765344CA}"/>
              </a:ext>
            </a:extLst>
          </p:cNvPr>
          <p:cNvSpPr txBox="1"/>
          <p:nvPr/>
        </p:nvSpPr>
        <p:spPr>
          <a:xfrm>
            <a:off x="391881" y="1276351"/>
            <a:ext cx="4799244" cy="5181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Represent ‘things’ as classes with attributes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A class can have a variable of another class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To access these nested class variables or methods, use &lt;object&gt;.&lt;object&gt;.attribute&lt;</a:t>
            </a:r>
            <a:r>
              <a:rPr lang="en-US" sz="1600" dirty="0" err="1">
                <a:latin typeface="Segoe UI Semilight" panose="020B0702040204020203" pitchFamily="34" charset="0"/>
                <a:cs typeface="Segoe UI" panose="020B0502040204020203" pitchFamily="34" charset="0"/>
              </a:rPr>
              <a:t>etc</a:t>
            </a: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&gt;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Example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Line 9 – </a:t>
            </a:r>
            <a:r>
              <a:rPr lang="en-US" sz="1600" i="1" dirty="0" err="1">
                <a:latin typeface="Segoe UI Semilight" panose="020B0702040204020203" pitchFamily="34" charset="0"/>
                <a:cs typeface="Segoe UI" panose="020B0502040204020203" pitchFamily="34" charset="0"/>
              </a:rPr>
              <a:t>mgmt_interface</a:t>
            </a:r>
            <a:r>
              <a:rPr lang="en-US" sz="16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of class </a:t>
            </a:r>
            <a:r>
              <a:rPr lang="en-US" sz="16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Router</a:t>
            </a: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 is a class instance of </a:t>
            </a:r>
            <a:r>
              <a:rPr lang="en-US" sz="16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Interface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Line 13 – we can get Interface name using the following construct: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600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600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endParaRPr lang="en-US" sz="1800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In this example we could have defined </a:t>
            </a:r>
            <a:r>
              <a:rPr lang="en-US" sz="1600" i="1" dirty="0" err="1">
                <a:latin typeface="Segoe UI Semilight" panose="020B0702040204020203" pitchFamily="34" charset="0"/>
                <a:cs typeface="Segoe UI" panose="020B0502040204020203" pitchFamily="34" charset="0"/>
              </a:rPr>
              <a:t>mgmt_interface</a:t>
            </a:r>
            <a:r>
              <a:rPr lang="en-US" sz="16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as a dictionary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Use class instances where they fit logically, this depends on the design of your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In Python 3.8 there is a special class type – </a:t>
            </a:r>
            <a:r>
              <a:rPr lang="en-US" sz="1600" b="1" dirty="0">
                <a:latin typeface="Segoe UI Semilight" panose="020B0702040204020203" pitchFamily="34" charset="0"/>
                <a:cs typeface="Segoe UI" panose="020B0502040204020203" pitchFamily="34" charset="0"/>
              </a:rPr>
              <a:t>data class </a:t>
            </a:r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8D514639-940F-4584-A1D4-A57D767EED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25" y="1478161"/>
            <a:ext cx="6794333" cy="33533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C0A7A6F-553E-45ED-BD0B-E4A5F92A0FE2}"/>
              </a:ext>
            </a:extLst>
          </p:cNvPr>
          <p:cNvSpPr txBox="1"/>
          <p:nvPr/>
        </p:nvSpPr>
        <p:spPr>
          <a:xfrm>
            <a:off x="473242" y="3962945"/>
            <a:ext cx="4449487" cy="750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 dirty="0">
                <a:solidFill>
                  <a:srgbClr val="FF0000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router1</a:t>
            </a: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.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mgmt_interface</a:t>
            </a: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.</a:t>
            </a:r>
            <a:r>
              <a:rPr lang="en-US" sz="1600" dirty="0">
                <a:solidFill>
                  <a:srgbClr val="00B050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name</a:t>
            </a: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.upper()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solidFill>
                  <a:srgbClr val="FF0000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^^^                          </a:t>
            </a:r>
            <a:r>
              <a:rPr lang="en-US" sz="1050" dirty="0">
                <a:solidFill>
                  <a:schemeClr val="accent2">
                    <a:lumMod val="75000"/>
                  </a:schemeClr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^^^                   </a:t>
            </a:r>
            <a:r>
              <a:rPr lang="en-US" sz="1050" dirty="0">
                <a:solidFill>
                  <a:schemeClr val="accent6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^^^ </a:t>
            </a:r>
            <a:r>
              <a:rPr lang="en-US" sz="1050" dirty="0">
                <a:solidFill>
                  <a:schemeClr val="accent2">
                    <a:lumMod val="75000"/>
                  </a:schemeClr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               </a:t>
            </a:r>
            <a:r>
              <a:rPr lang="en-US" sz="1050" dirty="0">
                <a:latin typeface="Segoe UI Semilight" panose="020B0702040204020203" pitchFamily="34" charset="0"/>
                <a:cs typeface="Segoe UI" panose="020B0502040204020203" pitchFamily="34" charset="0"/>
              </a:rPr>
              <a:t>^^^^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solidFill>
                  <a:srgbClr val="FF0000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Variable                  </a:t>
            </a:r>
            <a:r>
              <a:rPr lang="en-US" sz="1050" dirty="0">
                <a:solidFill>
                  <a:schemeClr val="accent2">
                    <a:lumMod val="75000"/>
                  </a:schemeClr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Variable</a:t>
            </a:r>
            <a:r>
              <a:rPr lang="en-US" sz="1050" dirty="0">
                <a:solidFill>
                  <a:srgbClr val="FF0000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                </a:t>
            </a:r>
            <a:r>
              <a:rPr lang="en-US" sz="1050" dirty="0">
                <a:solidFill>
                  <a:srgbClr val="00B050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Variable</a:t>
            </a:r>
            <a:r>
              <a:rPr lang="en-US" sz="1050" dirty="0">
                <a:solidFill>
                  <a:srgbClr val="FF0000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            </a:t>
            </a:r>
            <a:r>
              <a:rPr lang="en-US" sz="1050" dirty="0">
                <a:latin typeface="Segoe UI Semilight" panose="020B0702040204020203" pitchFamily="34" charset="0"/>
                <a:cs typeface="Segoe UI" panose="020B0502040204020203" pitchFamily="34" charset="0"/>
              </a:rPr>
              <a:t>Method – note ()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solidFill>
                  <a:srgbClr val="FF0000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of class Router    </a:t>
            </a:r>
            <a:r>
              <a:rPr lang="en-US" sz="1050" dirty="0">
                <a:solidFill>
                  <a:schemeClr val="accent2">
                    <a:lumMod val="75000"/>
                  </a:schemeClr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of class Interface      </a:t>
            </a:r>
            <a:r>
              <a:rPr lang="en-US" sz="1050" dirty="0">
                <a:solidFill>
                  <a:srgbClr val="00B050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of class string      </a:t>
            </a:r>
            <a:r>
              <a:rPr lang="en-US" sz="1050" dirty="0">
                <a:latin typeface="Segoe UI Semilight" panose="020B0702040204020203" pitchFamily="34" charset="0"/>
                <a:cs typeface="Segoe UI" panose="020B0502040204020203" pitchFamily="34" charset="0"/>
              </a:rPr>
              <a:t>of class string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6DED10-D8C8-428E-8A1A-1D2EF37AE64A}"/>
              </a:ext>
            </a:extLst>
          </p:cNvPr>
          <p:cNvSpPr txBox="1"/>
          <p:nvPr/>
        </p:nvSpPr>
        <p:spPr>
          <a:xfrm>
            <a:off x="1990725" y="6183851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100" dirty="0"/>
              <a:t>https://realpython.com/python-data-classes/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80DB6083-BDA0-41AC-8182-5D57F6A7DE15}"/>
              </a:ext>
            </a:extLst>
          </p:cNvPr>
          <p:cNvCxnSpPr/>
          <p:nvPr/>
        </p:nvCxnSpPr>
        <p:spPr>
          <a:xfrm rot="16200000" flipH="1">
            <a:off x="9314096" y="2916054"/>
            <a:ext cx="243840" cy="1905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BBB2186-12FE-41F3-8949-FBD36A435B87}"/>
              </a:ext>
            </a:extLst>
          </p:cNvPr>
          <p:cNvCxnSpPr/>
          <p:nvPr/>
        </p:nvCxnSpPr>
        <p:spPr>
          <a:xfrm rot="16200000" flipH="1">
            <a:off x="10691073" y="2860809"/>
            <a:ext cx="243840" cy="1905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CB947EA-646B-4534-88E7-4371AE3D6063}"/>
              </a:ext>
            </a:extLst>
          </p:cNvPr>
          <p:cNvCxnSpPr>
            <a:cxnSpLocks/>
          </p:cNvCxnSpPr>
          <p:nvPr/>
        </p:nvCxnSpPr>
        <p:spPr>
          <a:xfrm rot="10800000" flipV="1">
            <a:off x="7699502" y="2869833"/>
            <a:ext cx="213360" cy="1104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309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A16AD-20C5-4B0F-98C0-CA9768F096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2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15244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3FBC-DD92-4ECD-A9AE-5A8D58310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 dirty="0">
                <a:solidFill>
                  <a:srgbClr val="D24726"/>
                </a:solidFill>
                <a:latin typeface="Segoe UI Light" panose="020B0702040204020203" pitchFamily="34" charset="0"/>
                <a:cs typeface="Segoe UI" panose="020B0502040204020203" pitchFamily="34" charset="0"/>
              </a:rPr>
              <a:t>Summary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8D74D-A64E-4160-8E02-F28EE683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64"/>
            <a:ext cx="10515600" cy="5073035"/>
          </a:xfrm>
        </p:spPr>
        <p:txBody>
          <a:bodyPr>
            <a:normAutofit/>
          </a:bodyPr>
          <a:lstStyle/>
          <a:p>
            <a:r>
              <a:rPr lang="en-US" sz="1600" b="1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Summary</a:t>
            </a:r>
          </a:p>
          <a:p>
            <a:pPr marL="0" indent="0">
              <a:buNone/>
            </a:pP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Classes </a:t>
            </a:r>
          </a:p>
          <a:p>
            <a:pPr marL="0" indent="0">
              <a:buNone/>
            </a:pP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Class instances – Objects</a:t>
            </a:r>
          </a:p>
          <a:p>
            <a:pPr marL="0" indent="0">
              <a:buNone/>
            </a:pP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Class properties/attributes</a:t>
            </a:r>
          </a:p>
          <a:p>
            <a:pPr marL="0" indent="0">
              <a:buNone/>
            </a:pP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Class methods</a:t>
            </a:r>
          </a:p>
          <a:p>
            <a:pPr marL="0" indent="0">
              <a:buNone/>
            </a:pP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OOP – Object-oriented programming</a:t>
            </a:r>
          </a:p>
          <a:p>
            <a:pPr marL="0" indent="0">
              <a:buNone/>
            </a:pPr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1600" b="1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Next time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SDKs – what are they, how to use them</a:t>
            </a:r>
          </a:p>
          <a:p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Building your own API server – intro to Flask</a:t>
            </a:r>
          </a:p>
          <a:p>
            <a:pPr marL="0" indent="0">
              <a:buNone/>
            </a:pPr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96214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3FBC-DD92-4ECD-A9AE-5A8D5831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2538"/>
            <a:ext cx="10515600" cy="1325563"/>
          </a:xfrm>
        </p:spPr>
        <p:txBody>
          <a:bodyPr/>
          <a:lstStyle/>
          <a:p>
            <a:r>
              <a:rPr lang="en-US" sz="3600" dirty="0">
                <a:solidFill>
                  <a:srgbClr val="D24726"/>
                </a:solidFill>
                <a:latin typeface="Segoe UI Light" panose="020B0702040204020203" pitchFamily="34" charset="0"/>
                <a:cs typeface="Segoe UI" panose="020B0502040204020203" pitchFamily="34" charset="0"/>
              </a:rPr>
              <a:t>This session agenda</a:t>
            </a:r>
            <a:endParaRPr lang="en-AU" sz="3600" dirty="0">
              <a:solidFill>
                <a:srgbClr val="D24726"/>
              </a:solidFill>
              <a:latin typeface="Segoe UI Light" panose="020B07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8D74D-A64E-4160-8E02-F28EE683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6290"/>
            <a:ext cx="10515600" cy="4286389"/>
          </a:xfrm>
        </p:spPr>
        <p:txBody>
          <a:bodyPr/>
          <a:lstStyle/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Recap from last session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Classes and objects in real life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Classes and objects in Python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Constructors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Class methods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Class variables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Object-oriented programming concepts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Object-oriented programming example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Demo</a:t>
            </a:r>
          </a:p>
          <a:p>
            <a:pPr marL="0" indent="0">
              <a:buNone/>
            </a:pPr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2960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A16AD-20C5-4B0F-98C0-CA9768F096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2"/>
                </a:solidFill>
              </a:rPr>
              <a:t>Recap from Session 6 (Demo)</a:t>
            </a:r>
          </a:p>
        </p:txBody>
      </p:sp>
    </p:spTree>
    <p:extLst>
      <p:ext uri="{BB962C8B-B14F-4D97-AF65-F5344CB8AC3E}">
        <p14:creationId xmlns:p14="http://schemas.microsoft.com/office/powerpoint/2010/main" val="2139090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hotograph Black Cats and Save Lives">
            <a:extLst>
              <a:ext uri="{FF2B5EF4-FFF2-40B4-BE49-F238E27FC236}">
                <a16:creationId xmlns:a16="http://schemas.microsoft.com/office/drawing/2014/main" id="{41194722-52BE-4120-9E58-47EBFBD07C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2358" b="45303"/>
          <a:stretch/>
        </p:blipFill>
        <p:spPr bwMode="auto">
          <a:xfrm>
            <a:off x="9782799" y="5159929"/>
            <a:ext cx="2304821" cy="148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8A07CE-6D99-4CC7-8199-51A930DD6B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158" y="5096133"/>
            <a:ext cx="1557337" cy="15573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013FBC-DD92-4ECD-A9AE-5A8D5831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2539"/>
            <a:ext cx="10515600" cy="863812"/>
          </a:xfrm>
        </p:spPr>
        <p:txBody>
          <a:bodyPr/>
          <a:lstStyle/>
          <a:p>
            <a:r>
              <a:rPr lang="en-US" sz="3600" dirty="0">
                <a:solidFill>
                  <a:srgbClr val="D24726"/>
                </a:solidFill>
                <a:latin typeface="Segoe UI Light" panose="020B0702040204020203" pitchFamily="34" charset="0"/>
                <a:cs typeface="Segoe UI" panose="020B0502040204020203" pitchFamily="34" charset="0"/>
              </a:rPr>
              <a:t>Classes and objects in real life</a:t>
            </a:r>
            <a:endParaRPr lang="en-AU" sz="3600" dirty="0">
              <a:solidFill>
                <a:srgbClr val="D24726"/>
              </a:solidFill>
              <a:latin typeface="Segoe UI Light" panose="020B07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8D74D-A64E-4160-8E02-F28EE683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893" y="1276350"/>
            <a:ext cx="7357265" cy="5581649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There are many ‘things’ around us and people use classification to group these things 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These things are logically grouped together using some </a:t>
            </a:r>
            <a:r>
              <a:rPr lang="en-US" sz="1600" b="1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common properties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For example, animals are grouped into classes based on a few common traits.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If you come across an animal you don’t know yet, but you know it’s a mammal, you can already assume it can produce milk and has fur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A</a:t>
            </a:r>
            <a:r>
              <a:rPr lang="en-US" sz="1600" b="1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 Class</a:t>
            </a: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 itself is a definition – describes what properties its instances have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A </a:t>
            </a:r>
            <a:r>
              <a:rPr lang="en-US" sz="1600" b="1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Class Instance </a:t>
            </a: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or </a:t>
            </a:r>
            <a:r>
              <a:rPr lang="en-US" sz="1600" b="1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Object </a:t>
            </a: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is a real ‘thing’ which belongs to a particular class. We set some values to the properties thus fully describing the object</a:t>
            </a:r>
          </a:p>
          <a:p>
            <a:r>
              <a:rPr lang="en-US" sz="1600" b="1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Your cat </a:t>
            </a: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is an object with some values assigned to its properties – property </a:t>
            </a:r>
            <a:r>
              <a:rPr lang="en-AU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colour, value = black</a:t>
            </a: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; name, number of legs (with default value of four for mammals)</a:t>
            </a:r>
          </a:p>
          <a:p>
            <a:r>
              <a:rPr lang="en-US" sz="1600" b="1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My cat </a:t>
            </a: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is a different object with different properties, so different </a:t>
            </a:r>
            <a:r>
              <a:rPr lang="en-AU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colour</a:t>
            </a: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, name, potentially different number of legs (but not more than four)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These are two different objects of the same class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Not only these objects have some common traits, but they do the </a:t>
            </a:r>
            <a:r>
              <a:rPr lang="en-US" sz="1600" b="1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same actions</a:t>
            </a: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 – they can run, but can’t fly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We define in classes not only properties, but also possible actions</a:t>
            </a:r>
          </a:p>
          <a:p>
            <a:endParaRPr lang="en-AU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C85DC44-80C4-45B4-A976-DDC1CA5243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130" y="844445"/>
            <a:ext cx="3856054" cy="914479"/>
          </a:xfrm>
          <a:prstGeom prst="rect">
            <a:avLst/>
          </a:prstGeom>
        </p:spPr>
      </p:pic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E759F70B-2735-48FA-9B0C-74D42310B4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918" y="1733588"/>
            <a:ext cx="3889706" cy="23174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A1BD29-A7CB-427A-8CA9-DFB32A01ADEB}"/>
              </a:ext>
            </a:extLst>
          </p:cNvPr>
          <p:cNvSpPr txBox="1"/>
          <p:nvPr/>
        </p:nvSpPr>
        <p:spPr>
          <a:xfrm>
            <a:off x="9298211" y="4319848"/>
            <a:ext cx="270147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00" dirty="0"/>
              <a:t>https://en.wikipedia.org/wiki/List_of_animal_classes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2C785C-4D15-460D-AC27-82762434745D}"/>
              </a:ext>
            </a:extLst>
          </p:cNvPr>
          <p:cNvSpPr txBox="1"/>
          <p:nvPr/>
        </p:nvSpPr>
        <p:spPr>
          <a:xfrm>
            <a:off x="7539468" y="4996875"/>
            <a:ext cx="47893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Two</a:t>
            </a:r>
            <a:r>
              <a:rPr lang="en-AU" sz="1200" dirty="0"/>
              <a:t> </a:t>
            </a:r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instances</a:t>
            </a:r>
            <a:r>
              <a:rPr lang="en-AU" sz="1200" dirty="0"/>
              <a:t> </a:t>
            </a:r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of</a:t>
            </a:r>
            <a:r>
              <a:rPr lang="en-AU" sz="1200" dirty="0"/>
              <a:t> </a:t>
            </a:r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class</a:t>
            </a:r>
            <a:r>
              <a:rPr lang="en-AU" sz="1200" dirty="0"/>
              <a:t> </a:t>
            </a:r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mammals with different properties</a:t>
            </a:r>
            <a:r>
              <a:rPr lang="en-AU" sz="1200" dirty="0"/>
              <a:t>: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338C37-E3DE-4C2E-9093-20794897F9D2}"/>
              </a:ext>
            </a:extLst>
          </p:cNvPr>
          <p:cNvCxnSpPr/>
          <p:nvPr/>
        </p:nvCxnSpPr>
        <p:spPr>
          <a:xfrm>
            <a:off x="6879646" y="2898498"/>
            <a:ext cx="13196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584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3FBC-DD92-4ECD-A9AE-5A8D5831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2539"/>
            <a:ext cx="10515600" cy="863812"/>
          </a:xfrm>
        </p:spPr>
        <p:txBody>
          <a:bodyPr/>
          <a:lstStyle/>
          <a:p>
            <a:r>
              <a:rPr lang="en-US" sz="3600" dirty="0">
                <a:solidFill>
                  <a:srgbClr val="D24726"/>
                </a:solidFill>
                <a:latin typeface="Segoe UI Light" panose="020B0702040204020203" pitchFamily="34" charset="0"/>
                <a:cs typeface="Segoe UI" panose="020B0502040204020203" pitchFamily="34" charset="0"/>
              </a:rPr>
              <a:t>Classes and objects in Python</a:t>
            </a:r>
            <a:endParaRPr lang="en-AU" sz="3600" dirty="0">
              <a:solidFill>
                <a:srgbClr val="D24726"/>
              </a:solidFill>
              <a:latin typeface="Segoe UI Light" panose="020B07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8D74D-A64E-4160-8E02-F28EE683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" y="1276351"/>
            <a:ext cx="6024032" cy="5169110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Segoe UI Semilight" panose="020B0702040204020203" pitchFamily="34" charset="0"/>
                <a:cs typeface="Segoe UI" panose="020B0502040204020203" pitchFamily="34" charset="0"/>
              </a:rPr>
              <a:t>To define a class use syntax:</a:t>
            </a:r>
          </a:p>
          <a:p>
            <a:pPr marL="0" indent="0">
              <a:buNone/>
            </a:pP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    class &lt;</a:t>
            </a:r>
            <a:r>
              <a:rPr lang="en-US" sz="1600" dirty="0" err="1">
                <a:latin typeface="Segoe UI Semilight" panose="020B0702040204020203" pitchFamily="34" charset="0"/>
                <a:cs typeface="Segoe UI" panose="020B0502040204020203" pitchFamily="34" charset="0"/>
              </a:rPr>
              <a:t>class_name</a:t>
            </a: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&gt;</a:t>
            </a:r>
            <a:r>
              <a:rPr lang="en-US" sz="1600" b="1" dirty="0">
                <a:solidFill>
                  <a:srgbClr val="FF0000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          &lt;block of code&gt;</a:t>
            </a:r>
          </a:p>
          <a:p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Naming convention for class names is </a:t>
            </a:r>
            <a:r>
              <a:rPr lang="en-US" sz="1600" b="1" dirty="0">
                <a:latin typeface="Segoe UI Semilight" panose="020B0702040204020203" pitchFamily="34" charset="0"/>
                <a:cs typeface="Segoe UI" panose="020B0502040204020203" pitchFamily="34" charset="0"/>
              </a:rPr>
              <a:t>upper camel case</a:t>
            </a: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    </a:t>
            </a:r>
            <a:r>
              <a:rPr lang="en-US" sz="1600" i="1" dirty="0" err="1">
                <a:latin typeface="Segoe UI Semilight" panose="020B0702040204020203" pitchFamily="34" charset="0"/>
                <a:cs typeface="Segoe UI" panose="020B0502040204020203" pitchFamily="34" charset="0"/>
              </a:rPr>
              <a:t>ResponseReceived</a:t>
            </a: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, </a:t>
            </a:r>
            <a:r>
              <a:rPr lang="en-US" sz="1600" i="1" dirty="0" err="1">
                <a:latin typeface="Segoe UI Semilight" panose="020B0702040204020203" pitchFamily="34" charset="0"/>
                <a:cs typeface="Segoe UI" panose="020B0502040204020203" pitchFamily="34" charset="0"/>
              </a:rPr>
              <a:t>FirewallZones</a:t>
            </a:r>
            <a:r>
              <a:rPr lang="en-US" sz="16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, </a:t>
            </a:r>
            <a:r>
              <a:rPr lang="en-US" sz="1600" i="1" dirty="0" err="1">
                <a:latin typeface="Segoe UI Semilight" panose="020B0702040204020203" pitchFamily="34" charset="0"/>
                <a:cs typeface="Segoe UI" panose="020B0502040204020203" pitchFamily="34" charset="0"/>
              </a:rPr>
              <a:t>etc</a:t>
            </a:r>
            <a:endParaRPr lang="en-US" sz="1600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The block of code within the class has </a:t>
            </a:r>
            <a:r>
              <a:rPr lang="en-US" sz="1600" b="1" dirty="0">
                <a:latin typeface="Segoe UI Semilight" panose="020B0702040204020203" pitchFamily="34" charset="0"/>
                <a:cs typeface="Segoe UI" panose="020B0502040204020203" pitchFamily="34" charset="0"/>
              </a:rPr>
              <a:t>indentation </a:t>
            </a: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to define where the class starts and ends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Similar to variables in functions, you can/define variables within the class – these are called </a:t>
            </a:r>
            <a:r>
              <a:rPr lang="en-US" sz="1600" b="1" dirty="0">
                <a:latin typeface="Segoe UI Semilight" panose="020B0702040204020203" pitchFamily="34" charset="0"/>
                <a:cs typeface="Segoe UI" panose="020B0502040204020203" pitchFamily="34" charset="0"/>
              </a:rPr>
              <a:t>class attributes (or class properties)</a:t>
            </a: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                                                  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To </a:t>
            </a:r>
            <a:r>
              <a:rPr lang="en-US" sz="1600" b="1" dirty="0">
                <a:latin typeface="Segoe UI Semilight" panose="020B0702040204020203" pitchFamily="34" charset="0"/>
                <a:cs typeface="Segoe UI" panose="020B0502040204020203" pitchFamily="34" charset="0"/>
              </a:rPr>
              <a:t>create a new object (also called class instance) </a:t>
            </a: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of a particular class, use syntax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    &lt;variable&gt; = &lt;</a:t>
            </a:r>
            <a:r>
              <a:rPr lang="en-US" sz="1600" dirty="0" err="1">
                <a:latin typeface="Segoe UI Semilight" panose="020B0702040204020203" pitchFamily="34" charset="0"/>
                <a:cs typeface="Segoe UI" panose="020B0502040204020203" pitchFamily="34" charset="0"/>
              </a:rPr>
              <a:t>ClassName</a:t>
            </a: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&gt;()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Then you work with different objects using their variable names/IDs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To set or get object attribute use &lt;</a:t>
            </a:r>
            <a:r>
              <a:rPr lang="en-US" sz="1600" dirty="0" err="1">
                <a:latin typeface="Segoe UI Semilight" panose="020B0702040204020203" pitchFamily="34" charset="0"/>
                <a:cs typeface="Segoe UI" panose="020B0502040204020203" pitchFamily="34" charset="0"/>
              </a:rPr>
              <a:t>obj_variable</a:t>
            </a: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&gt;</a:t>
            </a:r>
            <a:r>
              <a:rPr lang="en-US" sz="1600" b="1" dirty="0">
                <a:solidFill>
                  <a:srgbClr val="FF0000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.</a:t>
            </a: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&lt;attribute&gt;</a:t>
            </a:r>
            <a:endParaRPr lang="en-AU" sz="1600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AU" sz="1600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AU" sz="1600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AU" sz="1600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AU" sz="1600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endParaRPr lang="en-AU" dirty="0"/>
          </a:p>
        </p:txBody>
      </p:sp>
      <p:pic>
        <p:nvPicPr>
          <p:cNvPr id="6" name="Picture 5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9E5051E2-6DF5-4B11-9BD6-9AFA3F3D7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986" y="1019538"/>
            <a:ext cx="1870596" cy="13774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FF5BBA-70F7-4D99-A074-B0FFD3D2706D}"/>
              </a:ext>
            </a:extLst>
          </p:cNvPr>
          <p:cNvSpPr txBox="1"/>
          <p:nvPr/>
        </p:nvSpPr>
        <p:spPr>
          <a:xfrm>
            <a:off x="7268352" y="1575054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050" dirty="0"/>
              <a:t>https://en.wikipedia.org/wiki/Camel_case</a:t>
            </a: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FE96D387-F501-4F00-95EF-070F4A08D4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188" y="2140163"/>
            <a:ext cx="5235394" cy="4541914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720FFE9-B0C2-49F0-9D59-444AA0A88FA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534915" y="2844573"/>
            <a:ext cx="1319479" cy="1028909"/>
          </a:xfrm>
          <a:prstGeom prst="bentConnector3">
            <a:avLst>
              <a:gd name="adj1" fmla="val 10197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A7E62C1-7DD5-49D3-8276-F59D96C5D6ED}"/>
              </a:ext>
            </a:extLst>
          </p:cNvPr>
          <p:cNvCxnSpPr>
            <a:cxnSpLocks/>
          </p:cNvCxnSpPr>
          <p:nvPr/>
        </p:nvCxnSpPr>
        <p:spPr>
          <a:xfrm flipV="1">
            <a:off x="3700272" y="3541776"/>
            <a:ext cx="3736812" cy="1499616"/>
          </a:xfrm>
          <a:prstGeom prst="bentConnector3">
            <a:avLst>
              <a:gd name="adj1" fmla="val 9155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3B749FB-3BF3-41FB-B5CD-E768FCB9B808}"/>
              </a:ext>
            </a:extLst>
          </p:cNvPr>
          <p:cNvCxnSpPr>
            <a:cxnSpLocks/>
          </p:cNvCxnSpPr>
          <p:nvPr/>
        </p:nvCxnSpPr>
        <p:spPr>
          <a:xfrm flipV="1">
            <a:off x="6422284" y="5121996"/>
            <a:ext cx="1708256" cy="9570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316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3FBC-DD92-4ECD-A9AE-5A8D5831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4"/>
            <a:ext cx="10515600" cy="6747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D24726"/>
                </a:solidFill>
                <a:latin typeface="Segoe UI Light" panose="020B0702040204020203" pitchFamily="34" charset="0"/>
                <a:cs typeface="Segoe UI" panose="020B0502040204020203" pitchFamily="34" charset="0"/>
              </a:rPr>
              <a:t>Classes and objects - definitions</a:t>
            </a:r>
            <a:endParaRPr lang="en-AU" sz="3600" dirty="0">
              <a:solidFill>
                <a:srgbClr val="D24726"/>
              </a:solidFill>
              <a:latin typeface="Segoe UI Light" panose="020B07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8D74D-A64E-4160-8E02-F28EE683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" y="887767"/>
            <a:ext cx="11287124" cy="5557694"/>
          </a:xfrm>
        </p:spPr>
        <p:txBody>
          <a:bodyPr>
            <a:normAutofit fontScale="92500" lnSpcReduction="10000"/>
          </a:bodyPr>
          <a:lstStyle/>
          <a:p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We group anything into classes, define properties (</a:t>
            </a:r>
            <a:r>
              <a:rPr lang="en-AU" sz="1600" b="1" dirty="0">
                <a:latin typeface="Segoe UI Semilight" panose="020B0702040204020203" pitchFamily="34" charset="0"/>
                <a:cs typeface="Segoe UI" panose="020B0502040204020203" pitchFamily="34" charset="0"/>
              </a:rPr>
              <a:t>class attributes or class properties</a:t>
            </a:r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) and actions which a ‘thing’ can do or can be done on it (</a:t>
            </a:r>
            <a:r>
              <a:rPr lang="en-AU" sz="1600" b="1" dirty="0">
                <a:latin typeface="Segoe UI Semilight" panose="020B0702040204020203" pitchFamily="34" charset="0"/>
                <a:cs typeface="Segoe UI" panose="020B0502040204020203" pitchFamily="34" charset="0"/>
              </a:rPr>
              <a:t>class methods</a:t>
            </a:r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)</a:t>
            </a:r>
          </a:p>
          <a:p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Class attributes are </a:t>
            </a:r>
            <a:r>
              <a:rPr lang="en-AU" sz="1600" b="1" dirty="0">
                <a:latin typeface="Segoe UI Semilight" panose="020B0702040204020203" pitchFamily="34" charset="0"/>
                <a:cs typeface="Segoe UI" panose="020B0502040204020203" pitchFamily="34" charset="0"/>
              </a:rPr>
              <a:t>variables</a:t>
            </a:r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, class methods are </a:t>
            </a:r>
            <a:r>
              <a:rPr lang="en-AU" sz="1600" b="1" dirty="0">
                <a:latin typeface="Segoe UI Semilight" panose="020B0702040204020203" pitchFamily="34" charset="0"/>
                <a:cs typeface="Segoe UI" panose="020B0502040204020203" pitchFamily="34" charset="0"/>
              </a:rPr>
              <a:t>functions</a:t>
            </a:r>
          </a:p>
          <a:p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Example of classes – definition of ‘things’:</a:t>
            </a:r>
          </a:p>
          <a:p>
            <a:pPr marL="0" indent="0">
              <a:buNone/>
            </a:pPr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    Class router: </a:t>
            </a:r>
          </a:p>
          <a:p>
            <a:pPr marL="457200" lvl="1" indent="0">
              <a:buNone/>
            </a:pPr>
            <a:r>
              <a:rPr lang="en-AU" sz="16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          </a:t>
            </a:r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Attributes – </a:t>
            </a:r>
            <a:r>
              <a:rPr lang="en-AU" sz="16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hostname, mgmt. IP, list of interfaces, list of routes, etc.</a:t>
            </a:r>
          </a:p>
          <a:p>
            <a:pPr marL="457200" lvl="1" indent="0">
              <a:buNone/>
            </a:pPr>
            <a:r>
              <a:rPr lang="en-AU" sz="16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          </a:t>
            </a:r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Methods – </a:t>
            </a:r>
            <a:r>
              <a:rPr lang="en-AU" sz="16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shutdown interface, </a:t>
            </a:r>
          </a:p>
          <a:p>
            <a:pPr marL="457200" lvl="1" indent="0">
              <a:buNone/>
            </a:pPr>
            <a:r>
              <a:rPr lang="en-AU" sz="16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                           assign IP to interface (change attribute), </a:t>
            </a:r>
          </a:p>
          <a:p>
            <a:pPr marL="457200" lvl="1" indent="0">
              <a:buNone/>
            </a:pPr>
            <a:r>
              <a:rPr lang="en-AU" sz="16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                           send routing update (request to change other </a:t>
            </a:r>
          </a:p>
          <a:p>
            <a:pPr marL="457200" lvl="1" indent="0">
              <a:buNone/>
            </a:pPr>
            <a:r>
              <a:rPr lang="en-AU" sz="16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                                                            object’s attribute)</a:t>
            </a:r>
          </a:p>
          <a:p>
            <a:pPr marL="0" indent="0">
              <a:buNone/>
            </a:pPr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    Class host:</a:t>
            </a:r>
          </a:p>
          <a:p>
            <a:pPr marL="457200" lvl="1" indent="0">
              <a:buNone/>
            </a:pPr>
            <a:r>
              <a:rPr lang="en-AU" sz="16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          </a:t>
            </a:r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Attributes – </a:t>
            </a:r>
            <a:r>
              <a:rPr lang="en-AU" sz="16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hostname, amount of RAM, CPU, disk, HDD, OS</a:t>
            </a:r>
          </a:p>
          <a:p>
            <a:pPr marL="457200" lvl="1" indent="0">
              <a:buNone/>
            </a:pPr>
            <a:r>
              <a:rPr lang="en-AU" sz="16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          </a:t>
            </a:r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Methods – </a:t>
            </a:r>
            <a:r>
              <a:rPr lang="en-AU" sz="16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attach disk, install new OS</a:t>
            </a:r>
          </a:p>
          <a:p>
            <a:pPr marL="457200" lvl="1" indent="0">
              <a:buNone/>
            </a:pPr>
            <a:endParaRPr lang="en-AU" sz="1600" i="1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r>
              <a:rPr lang="en-AU" sz="1600" b="1" dirty="0">
                <a:latin typeface="Segoe UI Semilight" panose="020B0702040204020203" pitchFamily="34" charset="0"/>
                <a:cs typeface="Segoe UI" panose="020B0502040204020203" pitchFamily="34" charset="0"/>
              </a:rPr>
              <a:t>Objects = class instances</a:t>
            </a:r>
          </a:p>
          <a:p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Define objects - real routers:</a:t>
            </a:r>
          </a:p>
          <a:p>
            <a:pPr marL="457200" lvl="1" indent="0">
              <a:buNone/>
            </a:pPr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Object id </a:t>
            </a:r>
            <a:r>
              <a:rPr lang="en-AU" sz="16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- host1       </a:t>
            </a:r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Attributes</a:t>
            </a:r>
            <a:r>
              <a:rPr lang="en-AU" sz="16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 – dc01prod01, 8, 4, 200, </a:t>
            </a:r>
            <a:r>
              <a:rPr lang="en-AU" sz="1600" i="1" dirty="0" err="1">
                <a:latin typeface="Segoe UI Semilight" panose="020B0702040204020203" pitchFamily="34" charset="0"/>
                <a:cs typeface="Segoe UI" panose="020B0502040204020203" pitchFamily="34" charset="0"/>
              </a:rPr>
              <a:t>linux</a:t>
            </a:r>
            <a:endParaRPr lang="en-AU" sz="1600" i="1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Object id </a:t>
            </a:r>
            <a:r>
              <a:rPr lang="en-AU" sz="16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– host2     </a:t>
            </a:r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 Attributes </a:t>
            </a:r>
            <a:r>
              <a:rPr lang="en-AU" sz="16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– dc01prod02, 16, 16, 100, windows</a:t>
            </a:r>
          </a:p>
          <a:p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Then we can change properties of these objects separately</a:t>
            </a:r>
          </a:p>
          <a:p>
            <a:pPr marL="0" indent="0">
              <a:buNone/>
            </a:pPr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and independently from any other objects</a:t>
            </a:r>
          </a:p>
          <a:p>
            <a:pPr marL="0" indent="0">
              <a:buNone/>
            </a:pPr>
            <a:endParaRPr lang="en-AU" sz="1600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AU" sz="1600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AU" sz="1600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AU" sz="1600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endParaRPr lang="en-AU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8230F52-CB1B-4391-99B7-CB5F524FF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053" y="2866958"/>
            <a:ext cx="4772025" cy="387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47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3FBC-DD92-4ECD-A9AE-5A8D5831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76226"/>
            <a:ext cx="10934700" cy="82606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D24726"/>
                </a:solidFill>
                <a:latin typeface="Segoe UI Light" panose="020B0702040204020203" pitchFamily="34" charset="0"/>
                <a:cs typeface="Segoe UI" panose="020B0502040204020203" pitchFamily="34" charset="0"/>
              </a:rPr>
              <a:t>Constructors</a:t>
            </a:r>
            <a:endParaRPr lang="en-AU" sz="3600" dirty="0">
              <a:solidFill>
                <a:srgbClr val="D24726"/>
              </a:solidFill>
              <a:latin typeface="Segoe UI Light" panose="020B07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8D74D-A64E-4160-8E02-F28EE683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89" y="2961672"/>
            <a:ext cx="5541811" cy="3787467"/>
          </a:xfrm>
        </p:spPr>
        <p:txBody>
          <a:bodyPr>
            <a:normAutofit/>
          </a:bodyPr>
          <a:lstStyle/>
          <a:p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__</a:t>
            </a:r>
            <a:r>
              <a:rPr lang="en-AU" sz="1600" dirty="0" err="1">
                <a:latin typeface="Segoe UI Semilight" panose="020B0702040204020203" pitchFamily="34" charset="0"/>
                <a:cs typeface="Segoe UI" panose="020B0502040204020203" pitchFamily="34" charset="0"/>
              </a:rPr>
              <a:t>init</a:t>
            </a:r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__ is a reserved name of function-constructor</a:t>
            </a:r>
          </a:p>
          <a:p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Note the first argument of any class function is always </a:t>
            </a:r>
            <a:r>
              <a:rPr lang="en-AU" sz="1600" b="1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self</a:t>
            </a:r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 </a:t>
            </a:r>
          </a:p>
          <a:p>
            <a:endParaRPr lang="en-AU" sz="1600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The rest of arguments are normal arguments similar in all other Python functions</a:t>
            </a:r>
          </a:p>
          <a:p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To access class variables within the constructor, use    </a:t>
            </a:r>
            <a:r>
              <a:rPr lang="en-AU" sz="16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self.&lt;</a:t>
            </a:r>
            <a:r>
              <a:rPr lang="en-AU" sz="1600" i="1" dirty="0" err="1">
                <a:latin typeface="Segoe UI Semilight" panose="020B0702040204020203" pitchFamily="34" charset="0"/>
                <a:cs typeface="Segoe UI" panose="020B0502040204020203" pitchFamily="34" charset="0"/>
              </a:rPr>
              <a:t>variable_name</a:t>
            </a:r>
            <a:r>
              <a:rPr lang="en-AU" sz="16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&gt;   See Lines 9-12    ------------------&gt;</a:t>
            </a:r>
          </a:p>
          <a:p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Once you defined a constructor, you can pass parameters to the constructor function and set object’s attributes using these parameters - </a:t>
            </a:r>
            <a:r>
              <a:rPr lang="en-AU" sz="16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Lines 15 and 16               --------&gt;</a:t>
            </a:r>
            <a:endParaRPr lang="en-AU" sz="1600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AU" sz="1600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AU" sz="1600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266895-6C1E-419D-B571-F03D0D096484}"/>
              </a:ext>
            </a:extLst>
          </p:cNvPr>
          <p:cNvSpPr txBox="1"/>
          <p:nvPr/>
        </p:nvSpPr>
        <p:spPr>
          <a:xfrm>
            <a:off x="3085747" y="3664231"/>
            <a:ext cx="62388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000" dirty="0"/>
              <a:t>https://www.geeksforgeeks.org/self-in-python-class/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B2AF6A3-5617-467B-BC86-9944C6BB89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70532"/>
            <a:ext cx="5890770" cy="378746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0AC876E-C945-43F4-BFA1-1911F54A6882}"/>
              </a:ext>
            </a:extLst>
          </p:cNvPr>
          <p:cNvSpPr txBox="1">
            <a:spLocks/>
          </p:cNvSpPr>
          <p:nvPr/>
        </p:nvSpPr>
        <p:spPr>
          <a:xfrm>
            <a:off x="419100" y="1119673"/>
            <a:ext cx="11678926" cy="18423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>
                <a:latin typeface="Segoe UI Semilight" panose="020B0702040204020203" pitchFamily="34" charset="0"/>
                <a:cs typeface="Segoe UI" panose="020B0502040204020203" pitchFamily="34" charset="0"/>
              </a:rPr>
              <a:t>Often, instead of creating a new object and assigning some values later, it’s convenient to define some attributes </a:t>
            </a:r>
            <a:r>
              <a:rPr lang="en-US" sz="1700" b="1" dirty="0">
                <a:latin typeface="Segoe UI Semilight" panose="020B0702040204020203" pitchFamily="34" charset="0"/>
                <a:cs typeface="Segoe UI" panose="020B0502040204020203" pitchFamily="34" charset="0"/>
              </a:rPr>
              <a:t>at the same time</a:t>
            </a:r>
            <a:r>
              <a:rPr lang="en-US" sz="1700" dirty="0">
                <a:latin typeface="Segoe UI Semilight" panose="020B0702040204020203" pitchFamily="34" charset="0"/>
                <a:cs typeface="Segoe UI" panose="020B0502040204020203" pitchFamily="34" charset="0"/>
              </a:rPr>
              <a:t> we create an object</a:t>
            </a:r>
          </a:p>
          <a:p>
            <a:r>
              <a:rPr lang="en-US" sz="1700" dirty="0">
                <a:latin typeface="Segoe UI Semilight" panose="020B0702040204020203" pitchFamily="34" charset="0"/>
                <a:cs typeface="Segoe UI" panose="020B0502040204020203" pitchFamily="34" charset="0"/>
              </a:rPr>
              <a:t>To set these initial values (or do some initial actions) use special </a:t>
            </a:r>
            <a:r>
              <a:rPr lang="en-US" sz="1700" b="1" dirty="0">
                <a:latin typeface="Segoe UI Semilight" panose="020B0702040204020203" pitchFamily="34" charset="0"/>
                <a:cs typeface="Segoe UI" panose="020B0502040204020203" pitchFamily="34" charset="0"/>
              </a:rPr>
              <a:t>function</a:t>
            </a:r>
            <a:r>
              <a:rPr lang="en-US" sz="1700" dirty="0">
                <a:latin typeface="Segoe UI Semilight" panose="020B0702040204020203" pitchFamily="34" charset="0"/>
                <a:cs typeface="Segoe UI" panose="020B0502040204020203" pitchFamily="34" charset="0"/>
              </a:rPr>
              <a:t> called </a:t>
            </a:r>
            <a:r>
              <a:rPr lang="en-US" sz="1700" b="1" dirty="0">
                <a:latin typeface="Segoe UI Semilight" panose="020B0702040204020203" pitchFamily="34" charset="0"/>
                <a:cs typeface="Segoe UI" panose="020B0502040204020203" pitchFamily="34" charset="0"/>
              </a:rPr>
              <a:t>constructor</a:t>
            </a:r>
            <a:r>
              <a:rPr lang="en-US" sz="1700" dirty="0">
                <a:latin typeface="Segoe UI Semilight" panose="020B0702040204020203" pitchFamily="34" charset="0"/>
                <a:cs typeface="Segoe UI" panose="020B0502040204020203" pitchFamily="34" charset="0"/>
              </a:rPr>
              <a:t> – this function will be executed automatically </a:t>
            </a:r>
            <a:r>
              <a:rPr lang="en-US" sz="1700" b="1" dirty="0">
                <a:latin typeface="Segoe UI Semilight" panose="020B0702040204020203" pitchFamily="34" charset="0"/>
                <a:cs typeface="Segoe UI" panose="020B0502040204020203" pitchFamily="34" charset="0"/>
              </a:rPr>
              <a:t>every time you create a new object</a:t>
            </a:r>
          </a:p>
          <a:p>
            <a:r>
              <a:rPr lang="en-US" sz="1700" dirty="0">
                <a:latin typeface="Segoe UI Semilight" panose="020B0702040204020203" pitchFamily="34" charset="0"/>
                <a:cs typeface="Segoe UI" panose="020B0502040204020203" pitchFamily="34" charset="0"/>
              </a:rPr>
              <a:t> Syntax: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7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     class &lt;name&gt;: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7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           def __</a:t>
            </a:r>
            <a:r>
              <a:rPr lang="en-US" sz="1700" i="1" dirty="0" err="1">
                <a:latin typeface="Segoe UI Semilight" panose="020B0702040204020203" pitchFamily="34" charset="0"/>
                <a:cs typeface="Segoe UI" panose="020B0502040204020203" pitchFamily="34" charset="0"/>
              </a:rPr>
              <a:t>init</a:t>
            </a:r>
            <a:r>
              <a:rPr lang="en-US" sz="17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__(self, &lt;parameters&gt;):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7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                &lt;block of code&gt;</a:t>
            </a:r>
            <a:endParaRPr lang="en-AU" sz="1700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AU" sz="1600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AU" sz="1600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F2A3F919-22F3-4453-925A-44B87CF03E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34327" y="4364953"/>
            <a:ext cx="795336" cy="1975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CB97142-EA7D-4675-86F0-EDEDD83192B4}"/>
              </a:ext>
            </a:extLst>
          </p:cNvPr>
          <p:cNvCxnSpPr>
            <a:cxnSpLocks/>
          </p:cNvCxnSpPr>
          <p:nvPr/>
        </p:nvCxnSpPr>
        <p:spPr>
          <a:xfrm rot="10800000" flipV="1">
            <a:off x="8439151" y="4364953"/>
            <a:ext cx="1000126" cy="3499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B6FF443-3F56-425B-9BB8-45483C0D0D69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96190" y="4329112"/>
            <a:ext cx="596616" cy="745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030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3FBC-DD92-4ECD-A9AE-5A8D5831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1" y="304529"/>
            <a:ext cx="10515600" cy="863812"/>
          </a:xfrm>
        </p:spPr>
        <p:txBody>
          <a:bodyPr/>
          <a:lstStyle/>
          <a:p>
            <a:r>
              <a:rPr lang="en-US" sz="3600" dirty="0">
                <a:solidFill>
                  <a:srgbClr val="D24726"/>
                </a:solidFill>
                <a:latin typeface="Segoe UI Light" panose="020B0702040204020203" pitchFamily="34" charset="0"/>
                <a:cs typeface="Segoe UI" panose="020B0502040204020203" pitchFamily="34" charset="0"/>
              </a:rPr>
              <a:t>Class methods</a:t>
            </a:r>
            <a:endParaRPr lang="en-AU" sz="3600" dirty="0">
              <a:solidFill>
                <a:srgbClr val="D24726"/>
              </a:solidFill>
              <a:latin typeface="Segoe UI Light" panose="020B07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8D74D-A64E-4160-8E02-F28EE683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" y="1276351"/>
            <a:ext cx="6543674" cy="5169110"/>
          </a:xfrm>
        </p:spPr>
        <p:txBody>
          <a:bodyPr>
            <a:normAutofit/>
          </a:bodyPr>
          <a:lstStyle/>
          <a:p>
            <a:endParaRPr lang="en-AU" sz="1600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AU" sz="1600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AU" sz="1600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AU" sz="1600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AU" sz="1600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endParaRPr lang="en-AU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EE6EAB8B-3B66-469D-8C9E-C3E6AD18E4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222" y="304529"/>
            <a:ext cx="6751905" cy="62489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9EB0FA-7D8E-4EEA-8925-0CEC765344CA}"/>
              </a:ext>
            </a:extLst>
          </p:cNvPr>
          <p:cNvSpPr txBox="1"/>
          <p:nvPr/>
        </p:nvSpPr>
        <p:spPr>
          <a:xfrm>
            <a:off x="391881" y="1276351"/>
            <a:ext cx="4871341" cy="56230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light" panose="020B0702040204020203" pitchFamily="34" charset="0"/>
                <a:cs typeface="Segoe UI" panose="020B0502040204020203" pitchFamily="34" charset="0"/>
              </a:rPr>
              <a:t>Class methods </a:t>
            </a: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are functions defined within the class</a:t>
            </a:r>
            <a:r>
              <a:rPr lang="ru-R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, </a:t>
            </a:r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constructor is one of them</a:t>
            </a:r>
            <a:r>
              <a:rPr lang="ru-R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  </a:t>
            </a:r>
            <a:endParaRPr lang="en-US" sz="1600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The same syntax as all other functions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The first argument is always </a:t>
            </a:r>
            <a:r>
              <a:rPr lang="en-US" sz="1600" b="1" dirty="0">
                <a:latin typeface="Segoe UI Semilight" panose="020B0702040204020203" pitchFamily="34" charset="0"/>
                <a:cs typeface="Segoe UI" panose="020B0502040204020203" pitchFamily="34" charset="0"/>
              </a:rPr>
              <a:t>self  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The class method can access class variables using syntax </a:t>
            </a:r>
            <a:r>
              <a:rPr lang="en-US" sz="16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self.&lt;attribute&gt;  </a:t>
            </a:r>
          </a:p>
          <a:p>
            <a:r>
              <a:rPr lang="en-US" dirty="0">
                <a:latin typeface="Segoe UI Semilight" panose="020B0702040204020203" pitchFamily="34" charset="0"/>
                <a:cs typeface="Segoe UI" panose="020B0502040204020203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Once we have created an object, we can use its methods, so class methods become object’s methods (what this object can do)     </a:t>
            </a:r>
          </a:p>
          <a:p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To call object’s methods, syntax is the same as we access class variables, so &lt;object&gt;.&lt;method&gt;</a:t>
            </a:r>
            <a:b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</a:br>
            <a:endParaRPr lang="en-US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Note in the example -  Even though we use the same method (</a:t>
            </a:r>
            <a:r>
              <a:rPr lang="en-US" sz="1600" dirty="0" err="1">
                <a:latin typeface="Segoe UI Semilight" panose="020B0702040204020203" pitchFamily="34" charset="0"/>
                <a:cs typeface="Segoe UI" panose="020B0502040204020203" pitchFamily="34" charset="0"/>
              </a:rPr>
              <a:t>attach_interface</a:t>
            </a: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), we work with different objects, so we change attributes of each object independently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25178DA-4C53-4AC9-933A-580EE0D9F1F4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99874" y="2525151"/>
            <a:ext cx="304796" cy="169394"/>
          </a:xfrm>
          <a:prstGeom prst="bentConnector3">
            <a:avLst>
              <a:gd name="adj1" fmla="val 555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4747B73-64DA-442C-B44E-7970540AB015}"/>
              </a:ext>
            </a:extLst>
          </p:cNvPr>
          <p:cNvCxnSpPr>
            <a:cxnSpLocks/>
          </p:cNvCxnSpPr>
          <p:nvPr/>
        </p:nvCxnSpPr>
        <p:spPr>
          <a:xfrm flipH="1" flipV="1">
            <a:off x="3581400" y="2305050"/>
            <a:ext cx="3686176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BF1E0B1-A0A5-4D14-94A0-7A05FC2CFE12}"/>
              </a:ext>
            </a:extLst>
          </p:cNvPr>
          <p:cNvCxnSpPr>
            <a:cxnSpLocks/>
          </p:cNvCxnSpPr>
          <p:nvPr/>
        </p:nvCxnSpPr>
        <p:spPr>
          <a:xfrm>
            <a:off x="4157133" y="4518130"/>
            <a:ext cx="1492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649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3FBC-DD92-4ECD-A9AE-5A8D5831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4" y="303916"/>
            <a:ext cx="10934700" cy="720819"/>
          </a:xfrm>
        </p:spPr>
        <p:txBody>
          <a:bodyPr/>
          <a:lstStyle/>
          <a:p>
            <a:r>
              <a:rPr lang="en-US" sz="3600" dirty="0">
                <a:solidFill>
                  <a:srgbClr val="D24726"/>
                </a:solidFill>
                <a:latin typeface="Segoe UI Light" panose="020B0702040204020203" pitchFamily="34" charset="0"/>
                <a:cs typeface="Segoe UI" panose="020B0502040204020203" pitchFamily="34" charset="0"/>
              </a:rPr>
              <a:t>Class variables</a:t>
            </a:r>
            <a:endParaRPr lang="en-AU" sz="3600" dirty="0">
              <a:solidFill>
                <a:srgbClr val="D24726"/>
              </a:solidFill>
              <a:latin typeface="Segoe UI Light" panose="020B07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8D74D-A64E-4160-8E02-F28EE683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844" y="1077237"/>
            <a:ext cx="5047927" cy="5504537"/>
          </a:xfrm>
        </p:spPr>
        <p:txBody>
          <a:bodyPr>
            <a:normAutofit/>
          </a:bodyPr>
          <a:lstStyle/>
          <a:p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Not necessary to define all variables on the class  level</a:t>
            </a:r>
          </a:p>
          <a:p>
            <a:endParaRPr lang="en-AU" sz="1600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endParaRPr lang="en-AU" sz="1600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endParaRPr lang="en-AU" sz="1600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endParaRPr lang="en-AU" sz="1600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The common practice is to define and initialise them </a:t>
            </a:r>
          </a:p>
          <a:p>
            <a:pPr marL="0" indent="0">
              <a:buNone/>
            </a:pPr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in the constructor                                                         </a:t>
            </a:r>
          </a:p>
          <a:p>
            <a:endParaRPr lang="en-AU" sz="1600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In the example below we introduce a new class variable – </a:t>
            </a:r>
            <a:r>
              <a:rPr lang="en-AU" sz="1600" i="1" dirty="0" err="1">
                <a:latin typeface="Segoe UI Semilight" panose="020B0702040204020203" pitchFamily="34" charset="0"/>
                <a:cs typeface="Segoe UI" panose="020B0502040204020203" pitchFamily="34" charset="0"/>
              </a:rPr>
              <a:t>mgmt_interface</a:t>
            </a:r>
            <a:r>
              <a:rPr lang="en-AU" sz="16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 </a:t>
            </a:r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type dictionary, but there might be a better way using object-oriented approach (next slides)</a:t>
            </a:r>
          </a:p>
          <a:p>
            <a:pPr marL="0" indent="0">
              <a:buNone/>
            </a:pPr>
            <a:endParaRPr lang="en-AU" sz="1600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AU" sz="1600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AU" sz="1600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AU" sz="1600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endParaRPr lang="en-AU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B2AF6A3-5617-467B-BC86-9944C6BB89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120" y="545179"/>
            <a:ext cx="5818650" cy="3741098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8BFABE05-3B13-489B-9EA2-6C366D2F36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914" y="2695946"/>
            <a:ext cx="6485856" cy="393833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8B920AD-3660-4514-BBDA-3110D71B286E}"/>
              </a:ext>
            </a:extLst>
          </p:cNvPr>
          <p:cNvCxnSpPr/>
          <p:nvPr/>
        </p:nvCxnSpPr>
        <p:spPr>
          <a:xfrm>
            <a:off x="4868333" y="1210734"/>
            <a:ext cx="2006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63384C-D9D8-4113-8685-335D6E2121A8}"/>
              </a:ext>
            </a:extLst>
          </p:cNvPr>
          <p:cNvCxnSpPr/>
          <p:nvPr/>
        </p:nvCxnSpPr>
        <p:spPr>
          <a:xfrm>
            <a:off x="4645780" y="3640667"/>
            <a:ext cx="2006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780C16-4278-423A-AEEA-79DB80335D09}"/>
              </a:ext>
            </a:extLst>
          </p:cNvPr>
          <p:cNvCxnSpPr>
            <a:cxnSpLocks/>
          </p:cNvCxnSpPr>
          <p:nvPr/>
        </p:nvCxnSpPr>
        <p:spPr>
          <a:xfrm>
            <a:off x="4707467" y="4673601"/>
            <a:ext cx="1460653" cy="1007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640B8D-AE42-47B3-8C6C-224FCB70B512}"/>
              </a:ext>
            </a:extLst>
          </p:cNvPr>
          <p:cNvCxnSpPr>
            <a:cxnSpLocks/>
          </p:cNvCxnSpPr>
          <p:nvPr/>
        </p:nvCxnSpPr>
        <p:spPr>
          <a:xfrm>
            <a:off x="4089400" y="5054600"/>
            <a:ext cx="2463800" cy="13631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18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11363</TotalTime>
  <Words>1274</Words>
  <Application>Microsoft Office PowerPoint</Application>
  <PresentationFormat>Widescreen</PresentationFormat>
  <Paragraphs>178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Segoe UI Light</vt:lpstr>
      <vt:lpstr>Segoe UI Semilight</vt:lpstr>
      <vt:lpstr>Office Theme</vt:lpstr>
      <vt:lpstr>API and Python training</vt:lpstr>
      <vt:lpstr>This session agenda</vt:lpstr>
      <vt:lpstr>Recap from Session 6 (Demo)</vt:lpstr>
      <vt:lpstr>Classes and objects in real life</vt:lpstr>
      <vt:lpstr>Classes and objects in Python</vt:lpstr>
      <vt:lpstr>Classes and objects - definitions</vt:lpstr>
      <vt:lpstr>Constructors</vt:lpstr>
      <vt:lpstr>Class methods</vt:lpstr>
      <vt:lpstr>Class variables</vt:lpstr>
      <vt:lpstr>Object-oriented programming</vt:lpstr>
      <vt:lpstr>Object-oriented programming - example</vt:lpstr>
      <vt:lpstr>Demo</vt:lpstr>
      <vt:lpstr>Summary and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and Python training</dc:title>
  <dc:creator>Alexander Zyuzin (AP)</dc:creator>
  <cp:lastModifiedBy>Alexander Zyuzin (AP)</cp:lastModifiedBy>
  <cp:revision>154</cp:revision>
  <dcterms:created xsi:type="dcterms:W3CDTF">2020-12-08T11:05:02Z</dcterms:created>
  <dcterms:modified xsi:type="dcterms:W3CDTF">2021-01-22T05:22:00Z</dcterms:modified>
</cp:coreProperties>
</file>