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9" r:id="rId3"/>
    <p:sldId id="270" r:id="rId4"/>
    <p:sldId id="273" r:id="rId5"/>
    <p:sldId id="326" r:id="rId6"/>
    <p:sldId id="274" r:id="rId7"/>
    <p:sldId id="295" r:id="rId8"/>
    <p:sldId id="276" r:id="rId9"/>
    <p:sldId id="271" r:id="rId10"/>
    <p:sldId id="297" r:id="rId11"/>
    <p:sldId id="275" r:id="rId12"/>
    <p:sldId id="296" r:id="rId13"/>
    <p:sldId id="298" r:id="rId14"/>
    <p:sldId id="325"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6146" autoAdjust="0"/>
  </p:normalViewPr>
  <p:slideViewPr>
    <p:cSldViewPr snapToGrid="0">
      <p:cViewPr>
        <p:scale>
          <a:sx n="122" d="100"/>
          <a:sy n="122" d="100"/>
        </p:scale>
        <p:origin x="-29" y="-16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A0294-29AC-45E5-8F08-1CBD5B8AF227}" type="datetimeFigureOut">
              <a:rPr lang="en-AU" smtClean="0"/>
              <a:t>26/01/2021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417CD-CEA4-479E-AEE1-ADD8319696CD}" type="slidenum">
              <a:rPr lang="en-AU" smtClean="0"/>
              <a:t>‹#›</a:t>
            </a:fld>
            <a:endParaRPr lang="en-AU"/>
          </a:p>
        </p:txBody>
      </p:sp>
    </p:spTree>
    <p:extLst>
      <p:ext uri="{BB962C8B-B14F-4D97-AF65-F5344CB8AC3E}">
        <p14:creationId xmlns:p14="http://schemas.microsoft.com/office/powerpoint/2010/main" val="2526753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a:t>
            </a:fld>
            <a:endParaRPr lang="en-AU"/>
          </a:p>
        </p:txBody>
      </p:sp>
    </p:spTree>
    <p:extLst>
      <p:ext uri="{BB962C8B-B14F-4D97-AF65-F5344CB8AC3E}">
        <p14:creationId xmlns:p14="http://schemas.microsoft.com/office/powerpoint/2010/main" val="2081119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680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C417CD-CEA4-479E-AEE1-ADD8319696CD}" type="slidenum">
              <a:rPr lang="en-AU" smtClean="0"/>
              <a:t>11</a:t>
            </a:fld>
            <a:endParaRPr lang="en-AU"/>
          </a:p>
        </p:txBody>
      </p:sp>
    </p:spTree>
    <p:extLst>
      <p:ext uri="{BB962C8B-B14F-4D97-AF65-F5344CB8AC3E}">
        <p14:creationId xmlns:p14="http://schemas.microsoft.com/office/powerpoint/2010/main" val="1003554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C417CD-CEA4-479E-AEE1-ADD8319696CD}" type="slidenum">
              <a:rPr lang="en-AU" smtClean="0"/>
              <a:t>12</a:t>
            </a:fld>
            <a:endParaRPr lang="en-AU"/>
          </a:p>
        </p:txBody>
      </p:sp>
    </p:spTree>
    <p:extLst>
      <p:ext uri="{BB962C8B-B14F-4D97-AF65-F5344CB8AC3E}">
        <p14:creationId xmlns:p14="http://schemas.microsoft.com/office/powerpoint/2010/main" val="25351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CBC417CD-CEA4-479E-AEE1-ADD8319696CD}" type="slidenum">
              <a:rPr lang="en-AU" smtClean="0"/>
              <a:t>13</a:t>
            </a:fld>
            <a:endParaRPr lang="en-AU"/>
          </a:p>
        </p:txBody>
      </p:sp>
    </p:spTree>
    <p:extLst>
      <p:ext uri="{BB962C8B-B14F-4D97-AF65-F5344CB8AC3E}">
        <p14:creationId xmlns:p14="http://schemas.microsoft.com/office/powerpoint/2010/main" val="2237719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14</a:t>
            </a:fld>
            <a:endParaRPr lang="en-AU"/>
          </a:p>
        </p:txBody>
      </p:sp>
    </p:spTree>
    <p:extLst>
      <p:ext uri="{BB962C8B-B14F-4D97-AF65-F5344CB8AC3E}">
        <p14:creationId xmlns:p14="http://schemas.microsoft.com/office/powerpoint/2010/main" val="176649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5793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26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88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568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02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C417CD-CEA4-479E-AEE1-ADD8319696CD}" type="slidenum">
              <a:rPr lang="en-AU" smtClean="0"/>
              <a:t>6</a:t>
            </a:fld>
            <a:endParaRPr lang="en-AU"/>
          </a:p>
        </p:txBody>
      </p:sp>
    </p:spTree>
    <p:extLst>
      <p:ext uri="{BB962C8B-B14F-4D97-AF65-F5344CB8AC3E}">
        <p14:creationId xmlns:p14="http://schemas.microsoft.com/office/powerpoint/2010/main" val="182850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11703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51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3C153-5C50-415A-915D-E9C5E62768A6}"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133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C2C7-33C3-4D44-B3BC-7836EBD69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CBD19F-5C61-4F69-A803-2264D48A7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E89E248-D579-447E-88F0-2362046E8CF7}"/>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5" name="Footer Placeholder 4">
            <a:extLst>
              <a:ext uri="{FF2B5EF4-FFF2-40B4-BE49-F238E27FC236}">
                <a16:creationId xmlns:a16="http://schemas.microsoft.com/office/drawing/2014/main" id="{9E503013-1344-4F76-9446-9143DFA245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D39B19-BDEA-49DD-B2FF-B9CF7CCE8AB7}"/>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320483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E379-29C5-4607-8FAA-7637E7A0DA6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3A5DA9B-3C19-4599-81C6-4A0BDA9D8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A5BA418-44D9-4912-8DEF-8A5CF37A1BC4}"/>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5" name="Footer Placeholder 4">
            <a:extLst>
              <a:ext uri="{FF2B5EF4-FFF2-40B4-BE49-F238E27FC236}">
                <a16:creationId xmlns:a16="http://schemas.microsoft.com/office/drawing/2014/main" id="{34BF2A4E-9B08-44EC-B719-0AFE4B87AC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5CDD2F-107E-4B56-A0EF-8891DE3829B5}"/>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282205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8C75A-52F4-42DF-B8C8-66EC4941BB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C13A4C2-95B0-425E-A2F8-136543DB5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CD036E3-AC32-4E89-86F3-BBDAA4205063}"/>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5" name="Footer Placeholder 4">
            <a:extLst>
              <a:ext uri="{FF2B5EF4-FFF2-40B4-BE49-F238E27FC236}">
                <a16:creationId xmlns:a16="http://schemas.microsoft.com/office/drawing/2014/main" id="{75B0302C-A581-4536-9754-C8BEA762DC5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EF2E7E-96E4-460A-9880-D7E1A1A53B5A}"/>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271359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25D3-89EA-45A8-B7D3-B864A434652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513D1A-261B-4F24-B22A-E97CD595B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7CA8DC-4D6C-439E-9C1C-241BA840BC7B}"/>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5" name="Footer Placeholder 4">
            <a:extLst>
              <a:ext uri="{FF2B5EF4-FFF2-40B4-BE49-F238E27FC236}">
                <a16:creationId xmlns:a16="http://schemas.microsoft.com/office/drawing/2014/main" id="{5F324470-3244-483C-89B0-C019405D3FE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6B6A44-1881-458C-B90F-5B116FE27CE7}"/>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126163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8BA8-B2C1-4E8A-934F-915119FA6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E24D6FF-B01A-4956-B6EA-D24DF3F18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69083-D942-4CEA-AC98-FD2FBB01A764}"/>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5" name="Footer Placeholder 4">
            <a:extLst>
              <a:ext uri="{FF2B5EF4-FFF2-40B4-BE49-F238E27FC236}">
                <a16:creationId xmlns:a16="http://schemas.microsoft.com/office/drawing/2014/main" id="{AEF5C985-4751-4E81-A082-770C993F28C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732D5E-A662-4223-A442-78CFE10AFF21}"/>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20952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93C6-70B7-410E-91DD-BDAB60B8147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87C766B-2023-4200-8261-212688F6B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01737DE-57EA-4B81-A9E6-2C4739D4D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450B826-BC54-43BB-A913-C8BDB5CED8A2}"/>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6" name="Footer Placeholder 5">
            <a:extLst>
              <a:ext uri="{FF2B5EF4-FFF2-40B4-BE49-F238E27FC236}">
                <a16:creationId xmlns:a16="http://schemas.microsoft.com/office/drawing/2014/main" id="{563AC202-99F6-42C4-9D9D-9600DF7BBEE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7AE9469-1C80-4B00-B542-536A6E524613}"/>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29391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F2BF-2FC6-4E0D-B126-E3A3BF47637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6FF622F-E53E-405F-9282-6834A789F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793C0-1157-4A65-9267-839D94016F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5D0124F-3E8D-49E6-AD65-32387D8FD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7C30E6-1C82-48DA-95DE-540E69A93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8F8076A-9FA1-4E99-B465-058D74C7B84F}"/>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8" name="Footer Placeholder 7">
            <a:extLst>
              <a:ext uri="{FF2B5EF4-FFF2-40B4-BE49-F238E27FC236}">
                <a16:creationId xmlns:a16="http://schemas.microsoft.com/office/drawing/2014/main" id="{EB4AEF42-B1D8-48B3-B6A8-9EB64DFA0E4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C53F109-B909-4C34-B894-CA8ACF259020}"/>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260702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9528-B48C-4AF2-9320-A6207FC478A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FFEF1ED-5A27-4AF4-A596-64815E1B4E66}"/>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4" name="Footer Placeholder 3">
            <a:extLst>
              <a:ext uri="{FF2B5EF4-FFF2-40B4-BE49-F238E27FC236}">
                <a16:creationId xmlns:a16="http://schemas.microsoft.com/office/drawing/2014/main" id="{FE364C67-D9EE-4F86-9FB2-87D2713C671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1A38D9A-E55B-4D49-B2A8-31C595A6EC00}"/>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276932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11FFA-F66F-4000-8527-46433FB58694}"/>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3" name="Footer Placeholder 2">
            <a:extLst>
              <a:ext uri="{FF2B5EF4-FFF2-40B4-BE49-F238E27FC236}">
                <a16:creationId xmlns:a16="http://schemas.microsoft.com/office/drawing/2014/main" id="{F6EE9433-CE5B-4551-9D07-AA97E5C4BA4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B8E1B50-A058-44CB-BC68-AB0BDE3E8EE9}"/>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178499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CCDD-9283-4DD5-9BE5-18F021D42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0D043DB-062B-4C93-9FD1-403FB2029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687BCBC-E233-48DA-A6DF-122D2740E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9EDF5-4F1D-4568-881D-BB51EE1B31D9}"/>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6" name="Footer Placeholder 5">
            <a:extLst>
              <a:ext uri="{FF2B5EF4-FFF2-40B4-BE49-F238E27FC236}">
                <a16:creationId xmlns:a16="http://schemas.microsoft.com/office/drawing/2014/main" id="{E6329C81-79DA-4855-9B9F-51DE311A11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9BFB60-C06F-4AE3-83AE-7353AFD13EAC}"/>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335654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649E-03B1-4B79-A9D4-2E55FD1EF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F5E85D1-BDD5-4957-B507-CE48177B9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E635F1E-AA4A-444B-87FE-D4F526FA3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2D776-C3EB-4C02-A7DA-4567021B957B}"/>
              </a:ext>
            </a:extLst>
          </p:cNvPr>
          <p:cNvSpPr>
            <a:spLocks noGrp="1"/>
          </p:cNvSpPr>
          <p:nvPr>
            <p:ph type="dt" sz="half" idx="10"/>
          </p:nvPr>
        </p:nvSpPr>
        <p:spPr/>
        <p:txBody>
          <a:bodyPr/>
          <a:lstStyle/>
          <a:p>
            <a:fld id="{EE76AD1A-25E9-45C6-82BD-899F6C68D5A1}" type="datetimeFigureOut">
              <a:rPr lang="en-AU" smtClean="0"/>
              <a:t>26/01/2021</a:t>
            </a:fld>
            <a:endParaRPr lang="en-AU"/>
          </a:p>
        </p:txBody>
      </p:sp>
      <p:sp>
        <p:nvSpPr>
          <p:cNvPr id="6" name="Footer Placeholder 5">
            <a:extLst>
              <a:ext uri="{FF2B5EF4-FFF2-40B4-BE49-F238E27FC236}">
                <a16:creationId xmlns:a16="http://schemas.microsoft.com/office/drawing/2014/main" id="{50D104A1-6AEA-47F9-A9ED-4389A2CA1F8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B2DE835-2E25-44BA-9053-954C081709B8}"/>
              </a:ext>
            </a:extLst>
          </p:cNvPr>
          <p:cNvSpPr>
            <a:spLocks noGrp="1"/>
          </p:cNvSpPr>
          <p:nvPr>
            <p:ph type="sldNum" sz="quarter" idx="12"/>
          </p:nvPr>
        </p:nvSpPr>
        <p:spPr/>
        <p:txBody>
          <a:bodyPr/>
          <a:lstStyle/>
          <a:p>
            <a:fld id="{5BD91199-77D7-4610-8570-115A4904C886}" type="slidenum">
              <a:rPr lang="en-AU" smtClean="0"/>
              <a:t>‹#›</a:t>
            </a:fld>
            <a:endParaRPr lang="en-AU"/>
          </a:p>
        </p:txBody>
      </p:sp>
    </p:spTree>
    <p:extLst>
      <p:ext uri="{BB962C8B-B14F-4D97-AF65-F5344CB8AC3E}">
        <p14:creationId xmlns:p14="http://schemas.microsoft.com/office/powerpoint/2010/main" val="303358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E40AA3-964A-41AA-9F5F-787A6BAEA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5ED6421-D2C3-4667-8770-A818D8BC7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4C0004-5D3E-4140-975B-DA43914EF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6AD1A-25E9-45C6-82BD-899F6C68D5A1}" type="datetimeFigureOut">
              <a:rPr lang="en-AU" smtClean="0"/>
              <a:t>26/01/2021</a:t>
            </a:fld>
            <a:endParaRPr lang="en-AU"/>
          </a:p>
        </p:txBody>
      </p:sp>
      <p:sp>
        <p:nvSpPr>
          <p:cNvPr id="5" name="Footer Placeholder 4">
            <a:extLst>
              <a:ext uri="{FF2B5EF4-FFF2-40B4-BE49-F238E27FC236}">
                <a16:creationId xmlns:a16="http://schemas.microsoft.com/office/drawing/2014/main" id="{8CD78A21-369B-46FD-AC67-D4D3AC7A6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C60CD52-516E-46A3-8B58-6E4D64503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91199-77D7-4610-8570-115A4904C886}" type="slidenum">
              <a:rPr lang="en-AU" smtClean="0"/>
              <a:t>‹#›</a:t>
            </a:fld>
            <a:endParaRPr lang="en-AU"/>
          </a:p>
        </p:txBody>
      </p:sp>
    </p:spTree>
    <p:extLst>
      <p:ext uri="{BB962C8B-B14F-4D97-AF65-F5344CB8AC3E}">
        <p14:creationId xmlns:p14="http://schemas.microsoft.com/office/powerpoint/2010/main" val="4183730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1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tmp"/><Relationship Id="rId4" Type="http://schemas.openxmlformats.org/officeDocument/2006/relationships/image" Target="../media/image23.tmp"/></Relationships>
</file>

<file path=ppt/slides/_rels/slide1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8" Type="http://schemas.openxmlformats.org/officeDocument/2006/relationships/image" Target="../media/image6.tmp"/><Relationship Id="rId13" Type="http://schemas.openxmlformats.org/officeDocument/2006/relationships/image" Target="../media/image11.tmp"/><Relationship Id="rId3" Type="http://schemas.openxmlformats.org/officeDocument/2006/relationships/hyperlink" Target="https://blogs.cisco.com/developer/using-cisco-dna-center-sdk" TargetMode="External"/><Relationship Id="rId7" Type="http://schemas.openxmlformats.org/officeDocument/2006/relationships/image" Target="../media/image5.tmp"/><Relationship Id="rId12" Type="http://schemas.openxmlformats.org/officeDocument/2006/relationships/image" Target="../media/image10.tm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boto3.amazonaws.com/v1/documentation/api/latest/guide/quickstart.html" TargetMode="External"/><Relationship Id="rId11" Type="http://schemas.openxmlformats.org/officeDocument/2006/relationships/image" Target="../media/image9.tmp"/><Relationship Id="rId5" Type="http://schemas.openxmlformats.org/officeDocument/2006/relationships/hyperlink" Target="https://github.com/vmware/vsphere-automation-sdk-python" TargetMode="External"/><Relationship Id="rId10" Type="http://schemas.openxmlformats.org/officeDocument/2006/relationships/image" Target="../media/image8.tmp"/><Relationship Id="rId4" Type="http://schemas.openxmlformats.org/officeDocument/2006/relationships/hyperlink" Target="https://developer.cisco.com/meraki/" TargetMode="External"/><Relationship Id="rId9"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16AD-20C5-4B0F-98C0-CA9768F0967D}"/>
              </a:ext>
            </a:extLst>
          </p:cNvPr>
          <p:cNvSpPr>
            <a:spLocks noGrp="1"/>
          </p:cNvSpPr>
          <p:nvPr>
            <p:ph type="ctrTitle"/>
          </p:nvPr>
        </p:nvSpPr>
        <p:spPr/>
        <p:txBody>
          <a:bodyPr/>
          <a:lstStyle/>
          <a:p>
            <a:r>
              <a:rPr lang="en-AU" dirty="0">
                <a:solidFill>
                  <a:schemeClr val="accent2"/>
                </a:solidFill>
              </a:rPr>
              <a:t>API and Python training</a:t>
            </a:r>
          </a:p>
        </p:txBody>
      </p:sp>
      <p:sp>
        <p:nvSpPr>
          <p:cNvPr id="3" name="Subtitle 2">
            <a:extLst>
              <a:ext uri="{FF2B5EF4-FFF2-40B4-BE49-F238E27FC236}">
                <a16:creationId xmlns:a16="http://schemas.microsoft.com/office/drawing/2014/main" id="{279F67EE-734A-4DD0-BF1C-0E2E47D666F5}"/>
              </a:ext>
            </a:extLst>
          </p:cNvPr>
          <p:cNvSpPr>
            <a:spLocks noGrp="1"/>
          </p:cNvSpPr>
          <p:nvPr>
            <p:ph type="subTitle" idx="1"/>
          </p:nvPr>
        </p:nvSpPr>
        <p:spPr/>
        <p:txBody>
          <a:bodyPr/>
          <a:lstStyle/>
          <a:p>
            <a:r>
              <a:rPr lang="en-AU" dirty="0"/>
              <a:t>Session 8</a:t>
            </a:r>
          </a:p>
        </p:txBody>
      </p:sp>
    </p:spTree>
    <p:extLst>
      <p:ext uri="{BB962C8B-B14F-4D97-AF65-F5344CB8AC3E}">
        <p14:creationId xmlns:p14="http://schemas.microsoft.com/office/powerpoint/2010/main" val="257169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a:xfrm>
            <a:off x="838200" y="239233"/>
            <a:ext cx="10515600" cy="1056907"/>
          </a:xfrm>
        </p:spPr>
        <p:txBody>
          <a:bodyPr/>
          <a:lstStyle/>
          <a:p>
            <a:r>
              <a:rPr lang="en-US" sz="3600" dirty="0">
                <a:solidFill>
                  <a:srgbClr val="D24726"/>
                </a:solidFill>
                <a:latin typeface="Segoe UI Light" panose="020B0702040204020203" pitchFamily="34" charset="0"/>
                <a:cs typeface="Segoe UI" panose="020B0502040204020203" pitchFamily="34" charset="0"/>
              </a:rPr>
              <a:t>Flask routing</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a:xfrm>
            <a:off x="749424" y="1171853"/>
            <a:ext cx="5074328" cy="5446914"/>
          </a:xfrm>
        </p:spPr>
        <p:txBody>
          <a:bodyPr>
            <a:normAutofit/>
          </a:bodyPr>
          <a:lstStyle/>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Add routes using </a:t>
            </a:r>
            <a:r>
              <a:rPr lang="en-AU" sz="1600" b="1" dirty="0">
                <a:latin typeface="Segoe UI Semilight" panose="020B0702040204020203" pitchFamily="34" charset="0"/>
                <a:ea typeface="Segoe UI Semilight" panose="020B0702040204020203" pitchFamily="34" charset="0"/>
                <a:cs typeface="Segoe UI" panose="020B0502040204020203" pitchFamily="34" charset="0"/>
              </a:rPr>
              <a:t>decorators</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 - @</a:t>
            </a:r>
          </a:p>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Decorators are in fact functions which are called immediately before the function defined next</a:t>
            </a:r>
          </a:p>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In flask we use decorator </a:t>
            </a:r>
            <a:r>
              <a:rPr lang="en-AU" sz="1600" b="1" dirty="0">
                <a:latin typeface="Segoe UI Semilight" panose="020B0702040204020203" pitchFamily="34" charset="0"/>
                <a:ea typeface="Segoe UI Semilight" panose="020B0702040204020203" pitchFamily="34" charset="0"/>
                <a:cs typeface="Segoe UI" panose="020B0502040204020203" pitchFamily="34" charset="0"/>
              </a:rPr>
              <a:t>route</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 with parameter of path</a:t>
            </a:r>
          </a:p>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In next line define the function which will implement the application logic</a:t>
            </a:r>
          </a:p>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In return statement you return the API response body</a:t>
            </a:r>
          </a:p>
          <a:p>
            <a:pPr algn="just"/>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      &lt;</a:t>
            </a:r>
            <a:r>
              <a:rPr lang="en-AU" sz="1600" dirty="0" err="1">
                <a:latin typeface="Segoe UI Semilight" panose="020B0702040204020203" pitchFamily="34" charset="0"/>
                <a:ea typeface="Segoe UI Semilight" panose="020B0702040204020203" pitchFamily="34" charset="0"/>
                <a:cs typeface="Segoe UI" panose="020B0502040204020203" pitchFamily="34" charset="0"/>
              </a:rPr>
              <a:t>flask_object</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&gt;.route(&lt;path&gt;)</a:t>
            </a:r>
          </a:p>
          <a:p>
            <a:pPr marL="0" indent="0" algn="just">
              <a:buNone/>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       def &lt;your function name&gt; ():</a:t>
            </a:r>
          </a:p>
          <a:p>
            <a:pPr marL="0" indent="0" algn="just">
              <a:buNone/>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            code…….</a:t>
            </a:r>
          </a:p>
          <a:p>
            <a:pPr marL="0" indent="0" algn="just">
              <a:buNone/>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            return &lt;something to return in API response&gt;</a:t>
            </a:r>
          </a:p>
          <a:p>
            <a:pPr algn="just"/>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Make API call again using resource/path -----------&gt;</a:t>
            </a: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a:t>
            </a:r>
          </a:p>
          <a:p>
            <a:pPr algn="just"/>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AU" dirty="0"/>
          </a:p>
        </p:txBody>
      </p:sp>
      <p:pic>
        <p:nvPicPr>
          <p:cNvPr id="25" name="Picture 24" descr="Graphical user interface, text, application&#10;&#10;Description automatically generated">
            <a:extLst>
              <a:ext uri="{FF2B5EF4-FFF2-40B4-BE49-F238E27FC236}">
                <a16:creationId xmlns:a16="http://schemas.microsoft.com/office/drawing/2014/main" id="{49FC1D9D-D650-4BD4-B8C0-AFDFAD803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041" y="4629345"/>
            <a:ext cx="5624414" cy="1989421"/>
          </a:xfrm>
          <a:prstGeom prst="rect">
            <a:avLst/>
          </a:prstGeom>
        </p:spPr>
      </p:pic>
      <p:pic>
        <p:nvPicPr>
          <p:cNvPr id="9" name="Picture 8" descr="Text&#10;&#10;Description automatically generated">
            <a:extLst>
              <a:ext uri="{FF2B5EF4-FFF2-40B4-BE49-F238E27FC236}">
                <a16:creationId xmlns:a16="http://schemas.microsoft.com/office/drawing/2014/main" id="{D138F81E-68BB-4657-BD97-22E716403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669" y="488272"/>
            <a:ext cx="5639786" cy="3969232"/>
          </a:xfrm>
          <a:prstGeom prst="rect">
            <a:avLst/>
          </a:prstGeom>
        </p:spPr>
      </p:pic>
    </p:spTree>
    <p:extLst>
      <p:ext uri="{BB962C8B-B14F-4D97-AF65-F5344CB8AC3E}">
        <p14:creationId xmlns:p14="http://schemas.microsoft.com/office/powerpoint/2010/main" val="385281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D17B87-B724-490B-A605-722AFF9DEC26}"/>
              </a:ext>
            </a:extLst>
          </p:cNvPr>
          <p:cNvSpPr>
            <a:spLocks noGrp="1"/>
          </p:cNvSpPr>
          <p:nvPr>
            <p:ph type="title"/>
          </p:nvPr>
        </p:nvSpPr>
        <p:spPr>
          <a:xfrm>
            <a:off x="838200" y="239233"/>
            <a:ext cx="10515600" cy="1056907"/>
          </a:xfrm>
        </p:spPr>
        <p:txBody>
          <a:bodyPr/>
          <a:lstStyle/>
          <a:p>
            <a:r>
              <a:rPr lang="en-US" sz="3600" dirty="0">
                <a:solidFill>
                  <a:srgbClr val="D24726"/>
                </a:solidFill>
                <a:latin typeface="Segoe UI Light" panose="020B0702040204020203" pitchFamily="34" charset="0"/>
                <a:cs typeface="Segoe UI" panose="020B0502040204020203" pitchFamily="34" charset="0"/>
              </a:rPr>
              <a:t>Flask – returning JSON</a:t>
            </a:r>
            <a:endParaRPr lang="en-AU" sz="3600" dirty="0">
              <a:solidFill>
                <a:srgbClr val="D24726"/>
              </a:solidFill>
              <a:latin typeface="Segoe UI Light" panose="020B0702040204020203" pitchFamily="34" charset="0"/>
              <a:cs typeface="Segoe UI" panose="020B0502040204020203" pitchFamily="34" charset="0"/>
            </a:endParaRPr>
          </a:p>
        </p:txBody>
      </p:sp>
      <p:pic>
        <p:nvPicPr>
          <p:cNvPr id="10" name="Picture 9" descr="Graphical user interface, application&#10;&#10;Description automatically generated">
            <a:extLst>
              <a:ext uri="{FF2B5EF4-FFF2-40B4-BE49-F238E27FC236}">
                <a16:creationId xmlns:a16="http://schemas.microsoft.com/office/drawing/2014/main" id="{39F2578B-A6CF-4CB5-8970-4481326FA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608" y="5030931"/>
            <a:ext cx="5410669" cy="1699407"/>
          </a:xfrm>
          <a:prstGeom prst="rect">
            <a:avLst/>
          </a:prstGeom>
        </p:spPr>
      </p:pic>
      <p:pic>
        <p:nvPicPr>
          <p:cNvPr id="14" name="Content Placeholder 13" descr="Text&#10;&#10;Description automatically generated">
            <a:extLst>
              <a:ext uri="{FF2B5EF4-FFF2-40B4-BE49-F238E27FC236}">
                <a16:creationId xmlns:a16="http://schemas.microsoft.com/office/drawing/2014/main" id="{E0D7E950-DBDD-4C65-AE7D-58E83C719CD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61608" y="127662"/>
            <a:ext cx="5592192" cy="4716883"/>
          </a:xfrm>
        </p:spPr>
      </p:pic>
      <p:sp>
        <p:nvSpPr>
          <p:cNvPr id="15" name="Content Placeholder 2">
            <a:extLst>
              <a:ext uri="{FF2B5EF4-FFF2-40B4-BE49-F238E27FC236}">
                <a16:creationId xmlns:a16="http://schemas.microsoft.com/office/drawing/2014/main" id="{3BC249FC-B3AD-4C9F-B6F7-CD522DD73826}"/>
              </a:ext>
            </a:extLst>
          </p:cNvPr>
          <p:cNvSpPr txBox="1">
            <a:spLocks/>
          </p:cNvSpPr>
          <p:nvPr/>
        </p:nvSpPr>
        <p:spPr>
          <a:xfrm>
            <a:off x="749424" y="1171853"/>
            <a:ext cx="4701466" cy="5446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In API response you normally expect data in JSON format</a:t>
            </a:r>
          </a:p>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You can send the text string in as JSON</a:t>
            </a:r>
          </a:p>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 Alternatively, Flask has embedded function </a:t>
            </a:r>
            <a:r>
              <a:rPr lang="en-AU" sz="1600" b="1" dirty="0" err="1">
                <a:latin typeface="Segoe UI Semilight" panose="020B0702040204020203" pitchFamily="34" charset="0"/>
                <a:ea typeface="Segoe UI Semilight" panose="020B0702040204020203" pitchFamily="34" charset="0"/>
                <a:cs typeface="Segoe UI" panose="020B0502040204020203" pitchFamily="34" charset="0"/>
              </a:rPr>
              <a:t>jsonify</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 which coverts Python </a:t>
            </a:r>
            <a:r>
              <a:rPr lang="en-AU" sz="1600" b="1" dirty="0">
                <a:latin typeface="Segoe UI Semilight" panose="020B0702040204020203" pitchFamily="34" charset="0"/>
                <a:ea typeface="Segoe UI Semilight" panose="020B0702040204020203" pitchFamily="34" charset="0"/>
                <a:cs typeface="Segoe UI" panose="020B0502040204020203" pitchFamily="34" charset="0"/>
              </a:rPr>
              <a:t>dictionary</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 to JSON string</a:t>
            </a:r>
          </a:p>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Define the dictionary and supply it as a parameter to </a:t>
            </a:r>
            <a:r>
              <a:rPr lang="en-AU" sz="1600" dirty="0" err="1">
                <a:latin typeface="Segoe UI Semilight" panose="020B0702040204020203" pitchFamily="34" charset="0"/>
                <a:ea typeface="Segoe UI Semilight" panose="020B0702040204020203" pitchFamily="34" charset="0"/>
                <a:cs typeface="Segoe UI" panose="020B0502040204020203" pitchFamily="34" charset="0"/>
              </a:rPr>
              <a:t>jsonify</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 function Lines 11-12 and 16-17</a:t>
            </a:r>
          </a:p>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Change path to /</a:t>
            </a:r>
            <a:r>
              <a:rPr lang="en-AU" sz="1600" dirty="0" err="1">
                <a:latin typeface="Segoe UI Semilight" panose="020B0702040204020203" pitchFamily="34" charset="0"/>
                <a:ea typeface="Segoe UI Semilight" panose="020B0702040204020203" pitchFamily="34" charset="0"/>
                <a:cs typeface="Segoe UI" panose="020B0502040204020203" pitchFamily="34" charset="0"/>
              </a:rPr>
              <a:t>api</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/&lt;</a:t>
            </a:r>
            <a:r>
              <a:rPr lang="en-AU" sz="1600" dirty="0" err="1">
                <a:latin typeface="Segoe UI Semilight" panose="020B0702040204020203" pitchFamily="34" charset="0"/>
                <a:ea typeface="Segoe UI Semilight" panose="020B0702040204020203" pitchFamily="34" charset="0"/>
                <a:cs typeface="Segoe UI" panose="020B0502040204020203" pitchFamily="34" charset="0"/>
              </a:rPr>
              <a:t>resourse</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&gt; to look more professionally </a:t>
            </a:r>
            <a:r>
              <a:rPr lang="en-AU" sz="1600" dirty="0">
                <a:latin typeface="Segoe UI Semilight" panose="020B0702040204020203" pitchFamily="34" charset="0"/>
                <a:ea typeface="Segoe UI Semilight" panose="020B0702040204020203" pitchFamily="34" charset="0"/>
                <a:cs typeface="Segoe UI" panose="020B0502040204020203" pitchFamily="34" charset="0"/>
                <a:sym typeface="Wingdings" panose="05000000000000000000" pitchFamily="2" charset="2"/>
              </a:rPr>
              <a:t></a:t>
            </a: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Make API call again using resource/path ------&gt;</a:t>
            </a: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Font typeface="Arial" panose="020B0604020202020204" pitchFamily="34" charset="0"/>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a:t>
            </a:r>
          </a:p>
          <a:p>
            <a:pPr algn="just"/>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AU" dirty="0"/>
          </a:p>
        </p:txBody>
      </p:sp>
    </p:spTree>
    <p:extLst>
      <p:ext uri="{BB962C8B-B14F-4D97-AF65-F5344CB8AC3E}">
        <p14:creationId xmlns:p14="http://schemas.microsoft.com/office/powerpoint/2010/main" val="359774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D17B87-B724-490B-A605-722AFF9DEC26}"/>
              </a:ext>
            </a:extLst>
          </p:cNvPr>
          <p:cNvSpPr>
            <a:spLocks noGrp="1"/>
          </p:cNvSpPr>
          <p:nvPr>
            <p:ph type="title"/>
          </p:nvPr>
        </p:nvSpPr>
        <p:spPr>
          <a:xfrm>
            <a:off x="838200" y="239233"/>
            <a:ext cx="10515600" cy="1056907"/>
          </a:xfrm>
        </p:spPr>
        <p:txBody>
          <a:bodyPr/>
          <a:lstStyle/>
          <a:p>
            <a:r>
              <a:rPr lang="en-US" sz="3600">
                <a:solidFill>
                  <a:srgbClr val="D24726"/>
                </a:solidFill>
                <a:latin typeface="Segoe UI Light" panose="020B0702040204020203" pitchFamily="34" charset="0"/>
                <a:cs typeface="Segoe UI" panose="020B0502040204020203" pitchFamily="34" charset="0"/>
              </a:rPr>
              <a:t>Reading from CSV files</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18" name="Content Placeholder 2">
            <a:extLst>
              <a:ext uri="{FF2B5EF4-FFF2-40B4-BE49-F238E27FC236}">
                <a16:creationId xmlns:a16="http://schemas.microsoft.com/office/drawing/2014/main" id="{23913A2B-2F3B-495B-B826-8A1122961775}"/>
              </a:ext>
            </a:extLst>
          </p:cNvPr>
          <p:cNvSpPr txBox="1">
            <a:spLocks/>
          </p:cNvSpPr>
          <p:nvPr/>
        </p:nvSpPr>
        <p:spPr>
          <a:xfrm>
            <a:off x="408373" y="1171853"/>
            <a:ext cx="5977191" cy="544691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We’ll use pre-processed data to return in API response</a:t>
            </a:r>
          </a:p>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Python has standard CSV module (which means you don’t need to install it using </a:t>
            </a:r>
            <a:r>
              <a:rPr lang="en-AU" sz="1600" i="1" dirty="0">
                <a:latin typeface="Segoe UI Semilight" panose="020B0702040204020203" pitchFamily="34" charset="0"/>
                <a:ea typeface="Segoe UI Semilight" panose="020B0702040204020203" pitchFamily="34" charset="0"/>
                <a:cs typeface="Segoe UI" panose="020B0502040204020203" pitchFamily="34" charset="0"/>
              </a:rPr>
              <a:t>pip</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a:t>
            </a:r>
          </a:p>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CVS file with some example data                                   ----------&gt;</a:t>
            </a:r>
          </a:p>
          <a:p>
            <a:pPr algn="just">
              <a:lnSpc>
                <a:spcPct val="110000"/>
              </a:lnSpc>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How to read data from the file:</a:t>
            </a:r>
          </a:p>
          <a:p>
            <a:pPr algn="just">
              <a:lnSpc>
                <a:spcPct val="110000"/>
              </a:lnSpc>
              <a:buFontTx/>
              <a:buChar char="-"/>
            </a:pPr>
            <a:r>
              <a:rPr lang="en-AU" sz="1600" dirty="0">
                <a:latin typeface="Segoe UI Semilight" panose="020B0702040204020203" pitchFamily="34" charset="0"/>
                <a:cs typeface="Segoe UI" panose="020B0502040204020203" pitchFamily="34" charset="0"/>
              </a:rPr>
              <a:t>Line 17 – open file, this is the recommended way of working with filesystems</a:t>
            </a:r>
          </a:p>
          <a:p>
            <a:pPr algn="just">
              <a:lnSpc>
                <a:spcPct val="110000"/>
              </a:lnSpc>
              <a:buFontTx/>
              <a:buChar char="-"/>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Line 18 – uses </a:t>
            </a:r>
            <a:r>
              <a:rPr lang="en-AU" sz="1600" dirty="0" err="1">
                <a:latin typeface="Segoe UI Semilight" panose="020B0702040204020203" pitchFamily="34" charset="0"/>
                <a:ea typeface="Segoe UI Semilight" panose="020B0702040204020203" pitchFamily="34" charset="0"/>
                <a:cs typeface="Segoe UI" panose="020B0502040204020203" pitchFamily="34" charset="0"/>
              </a:rPr>
              <a:t>cvs</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 module standard function </a:t>
            </a:r>
            <a:r>
              <a:rPr lang="en-AU" sz="1600" dirty="0" err="1">
                <a:latin typeface="Segoe UI Semilight" panose="020B0702040204020203" pitchFamily="34" charset="0"/>
                <a:ea typeface="Segoe UI Semilight" panose="020B0702040204020203" pitchFamily="34" charset="0"/>
                <a:cs typeface="Segoe UI" panose="020B0502040204020203" pitchFamily="34" charset="0"/>
              </a:rPr>
              <a:t>DictReader</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 to convert CVS to Python dictionary using headers as keys</a:t>
            </a:r>
          </a:p>
          <a:p>
            <a:pPr algn="just">
              <a:lnSpc>
                <a:spcPct val="110000"/>
              </a:lnSpc>
              <a:buFontTx/>
              <a:buChar char="-"/>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Line 19 – convert dictionary to Python string </a:t>
            </a:r>
          </a:p>
          <a:p>
            <a:pPr algn="just">
              <a:lnSpc>
                <a:spcPct val="110000"/>
              </a:lnSpc>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lnSpc>
                <a:spcPct val="110000"/>
              </a:lnSpc>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lnSpc>
                <a:spcPct val="110000"/>
              </a:lnSpc>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lnSpc>
                <a:spcPct val="110000"/>
              </a:lnSpc>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r>
              <a:rPr lang="en-AU" sz="1600" dirty="0">
                <a:latin typeface="Segoe UI Semilight" panose="020B0702040204020203" pitchFamily="34" charset="0"/>
                <a:ea typeface="Segoe UI Semilight" panose="020B0702040204020203" pitchFamily="34" charset="0"/>
                <a:cs typeface="Segoe UI" panose="020B0502040204020203" pitchFamily="34" charset="0"/>
              </a:rPr>
              <a:t>Make API call again using resource/path, </a:t>
            </a:r>
          </a:p>
          <a:p>
            <a:pPr marL="0" indent="0" algn="just">
              <a:buNone/>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                             receive the data in JSON format ---------&gt;</a:t>
            </a: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If you’re using Windows </a:t>
            </a:r>
            <a:r>
              <a:rPr lang="en-US" sz="1600" dirty="0" err="1">
                <a:latin typeface="Segoe UI Semilight" panose="020B0702040204020203" pitchFamily="34" charset="0"/>
                <a:ea typeface="Segoe UI Semilight" panose="020B0702040204020203" pitchFamily="34" charset="0"/>
                <a:cs typeface="Segoe UI" panose="020B0502040204020203" pitchFamily="34" charset="0"/>
              </a:rPr>
              <a:t>powershell</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a:t>
            </a:r>
          </a:p>
          <a:p>
            <a:pPr marL="0" indent="0">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curl http://127.0.0.1:5000/api/sensor | Select-Object -Expand Content</a:t>
            </a: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AU" dirty="0"/>
          </a:p>
        </p:txBody>
      </p:sp>
      <p:pic>
        <p:nvPicPr>
          <p:cNvPr id="20" name="Picture 19" descr="Text&#10;&#10;Description automatically generated">
            <a:extLst>
              <a:ext uri="{FF2B5EF4-FFF2-40B4-BE49-F238E27FC236}">
                <a16:creationId xmlns:a16="http://schemas.microsoft.com/office/drawing/2014/main" id="{CFCED037-5E3B-4E8C-98C2-444FB8B5A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01" y="4169181"/>
            <a:ext cx="6242663" cy="1199232"/>
          </a:xfrm>
          <a:prstGeom prst="rect">
            <a:avLst/>
          </a:prstGeom>
        </p:spPr>
      </p:pic>
      <p:pic>
        <p:nvPicPr>
          <p:cNvPr id="9" name="Picture 8" descr="Text&#10;&#10;Description automatically generated">
            <a:extLst>
              <a:ext uri="{FF2B5EF4-FFF2-40B4-BE49-F238E27FC236}">
                <a16:creationId xmlns:a16="http://schemas.microsoft.com/office/drawing/2014/main" id="{D5E1111C-2967-434B-A4CE-025B5C4E71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182" y="274971"/>
            <a:ext cx="4606258" cy="2303129"/>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0150E607-9570-47DE-814A-038A84F74F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036" y="2759579"/>
            <a:ext cx="5349704" cy="3040643"/>
          </a:xfrm>
          <a:prstGeom prst="rect">
            <a:avLst/>
          </a:prstGeom>
        </p:spPr>
      </p:pic>
    </p:spTree>
    <p:extLst>
      <p:ext uri="{BB962C8B-B14F-4D97-AF65-F5344CB8AC3E}">
        <p14:creationId xmlns:p14="http://schemas.microsoft.com/office/powerpoint/2010/main" val="145249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D17B87-B724-490B-A605-722AFF9DEC26}"/>
              </a:ext>
            </a:extLst>
          </p:cNvPr>
          <p:cNvSpPr>
            <a:spLocks noGrp="1"/>
          </p:cNvSpPr>
          <p:nvPr>
            <p:ph type="title"/>
          </p:nvPr>
        </p:nvSpPr>
        <p:spPr>
          <a:xfrm>
            <a:off x="669524" y="0"/>
            <a:ext cx="10515600" cy="1056907"/>
          </a:xfrm>
        </p:spPr>
        <p:txBody>
          <a:bodyPr/>
          <a:lstStyle/>
          <a:p>
            <a:r>
              <a:rPr lang="en-US" sz="3600" dirty="0">
                <a:solidFill>
                  <a:srgbClr val="D24726"/>
                </a:solidFill>
                <a:latin typeface="Segoe UI Light" panose="020B0702040204020203" pitchFamily="34" charset="0"/>
                <a:cs typeface="Segoe UI" panose="020B0502040204020203" pitchFamily="34" charset="0"/>
              </a:rPr>
              <a:t>Using variables in URL</a:t>
            </a:r>
            <a:endParaRPr lang="en-AU" sz="3600" dirty="0">
              <a:solidFill>
                <a:srgbClr val="D24726"/>
              </a:solidFill>
              <a:latin typeface="Segoe UI Light" panose="020B0702040204020203" pitchFamily="34" charset="0"/>
              <a:cs typeface="Segoe UI" panose="020B0502040204020203" pitchFamily="34" charset="0"/>
            </a:endParaRPr>
          </a:p>
        </p:txBody>
      </p:sp>
      <p:pic>
        <p:nvPicPr>
          <p:cNvPr id="7" name="Picture 6" descr="Text&#10;&#10;Description automatically generated">
            <a:extLst>
              <a:ext uri="{FF2B5EF4-FFF2-40B4-BE49-F238E27FC236}">
                <a16:creationId xmlns:a16="http://schemas.microsoft.com/office/drawing/2014/main" id="{02E7632D-63FE-45F8-84FE-EDDB9C3AA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127" y="5121710"/>
            <a:ext cx="7044449" cy="1697032"/>
          </a:xfrm>
          <a:prstGeom prst="rect">
            <a:avLst/>
          </a:prstGeom>
        </p:spPr>
      </p:pic>
      <p:sp>
        <p:nvSpPr>
          <p:cNvPr id="8" name="Content Placeholder 2">
            <a:extLst>
              <a:ext uri="{FF2B5EF4-FFF2-40B4-BE49-F238E27FC236}">
                <a16:creationId xmlns:a16="http://schemas.microsoft.com/office/drawing/2014/main" id="{5E0AEC10-6294-42F4-B182-340C90F8ABD7}"/>
              </a:ext>
            </a:extLst>
          </p:cNvPr>
          <p:cNvSpPr txBox="1">
            <a:spLocks/>
          </p:cNvSpPr>
          <p:nvPr/>
        </p:nvSpPr>
        <p:spPr>
          <a:xfrm>
            <a:off x="749424" y="923278"/>
            <a:ext cx="10205622" cy="56954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AU" sz="1900" dirty="0">
                <a:latin typeface="Segoe UI Semilight" panose="020B0702040204020203" pitchFamily="34" charset="0"/>
                <a:ea typeface="Segoe UI Semilight" panose="020B0702040204020203" pitchFamily="34" charset="0"/>
                <a:cs typeface="Segoe UI" panose="020B0502040204020203" pitchFamily="34" charset="0"/>
              </a:rPr>
              <a:t>In Flask routes you can use variables, and pass these variables as parameters to a function</a:t>
            </a:r>
          </a:p>
          <a:p>
            <a:pPr algn="just">
              <a:lnSpc>
                <a:spcPct val="110000"/>
              </a:lnSpc>
            </a:pPr>
            <a:r>
              <a:rPr lang="en-AU" sz="1900" dirty="0">
                <a:latin typeface="Segoe UI Semilight" panose="020B0702040204020203" pitchFamily="34" charset="0"/>
                <a:ea typeface="Segoe UI Semilight" panose="020B0702040204020203" pitchFamily="34" charset="0"/>
                <a:cs typeface="Segoe UI" panose="020B0502040204020203" pitchFamily="34" charset="0"/>
              </a:rPr>
              <a:t>Add a new route with variable in  </a:t>
            </a:r>
            <a:r>
              <a:rPr lang="en-AU" sz="1900" b="1" dirty="0">
                <a:latin typeface="Segoe UI Semilight" panose="020B0702040204020203" pitchFamily="34" charset="0"/>
                <a:ea typeface="Segoe UI Semilight" panose="020B0702040204020203" pitchFamily="34" charset="0"/>
                <a:cs typeface="Segoe UI" panose="020B0502040204020203" pitchFamily="34" charset="0"/>
              </a:rPr>
              <a:t>&lt;&gt;</a:t>
            </a:r>
          </a:p>
          <a:p>
            <a:pPr algn="just">
              <a:lnSpc>
                <a:spcPct val="110000"/>
              </a:lnSpc>
            </a:pPr>
            <a:r>
              <a:rPr lang="en-AU" sz="1900" dirty="0">
                <a:latin typeface="Segoe UI Semilight" panose="020B0702040204020203" pitchFamily="34" charset="0"/>
                <a:ea typeface="Segoe UI Semilight" panose="020B0702040204020203" pitchFamily="34" charset="0"/>
                <a:cs typeface="Segoe UI" panose="020B0502040204020203" pitchFamily="34" charset="0"/>
              </a:rPr>
              <a:t>Line 25 – </a:t>
            </a:r>
            <a:r>
              <a:rPr lang="en-AU" sz="1900" b="1" dirty="0">
                <a:latin typeface="Segoe UI Semilight" panose="020B0702040204020203" pitchFamily="34" charset="0"/>
                <a:ea typeface="Segoe UI Semilight" panose="020B0702040204020203" pitchFamily="34" charset="0"/>
                <a:cs typeface="Segoe UI" panose="020B0502040204020203" pitchFamily="34" charset="0"/>
              </a:rPr>
              <a:t>List comprehension </a:t>
            </a:r>
            <a:r>
              <a:rPr lang="en-AU" sz="1900" dirty="0">
                <a:latin typeface="Segoe UI Semilight" panose="020B0702040204020203" pitchFamily="34" charset="0"/>
                <a:ea typeface="Segoe UI Semilight" panose="020B0702040204020203" pitchFamily="34" charset="0"/>
                <a:cs typeface="Segoe UI" panose="020B0502040204020203" pitchFamily="34" charset="0"/>
              </a:rPr>
              <a:t>– build a new list from another list using conditions, there are 3 parts:</a:t>
            </a:r>
          </a:p>
          <a:p>
            <a:pPr marL="0" indent="0" algn="just">
              <a:lnSpc>
                <a:spcPct val="110000"/>
              </a:lnSpc>
              <a:buNone/>
            </a:pPr>
            <a:r>
              <a:rPr lang="en-AU" sz="1900" dirty="0">
                <a:latin typeface="Segoe UI Semilight" panose="020B0702040204020203" pitchFamily="34" charset="0"/>
                <a:ea typeface="Segoe UI Semilight" panose="020B0702040204020203" pitchFamily="34" charset="0"/>
                <a:cs typeface="Segoe UI" panose="020B0502040204020203" pitchFamily="34" charset="0"/>
              </a:rPr>
              <a:t>         </a:t>
            </a:r>
            <a:r>
              <a:rPr lang="en-US" sz="1900" dirty="0">
                <a:latin typeface="Segoe UI Semilight" panose="020B0702040204020203" pitchFamily="34" charset="0"/>
                <a:ea typeface="Segoe UI Semilight" panose="020B0702040204020203" pitchFamily="34" charset="0"/>
                <a:cs typeface="Segoe UI" panose="020B0502040204020203" pitchFamily="34" charset="0"/>
              </a:rPr>
              <a:t>-   </a:t>
            </a:r>
            <a:r>
              <a:rPr lang="en-US" sz="1900" i="1" dirty="0">
                <a:latin typeface="Segoe UI Semilight" panose="020B0702040204020203" pitchFamily="34" charset="0"/>
                <a:ea typeface="Segoe UI Semilight" panose="020B0702040204020203" pitchFamily="34" charset="0"/>
                <a:cs typeface="Segoe UI" panose="020B0502040204020203" pitchFamily="34" charset="0"/>
              </a:rPr>
              <a:t>item</a:t>
            </a:r>
            <a:r>
              <a:rPr lang="en-US" sz="1900" dirty="0">
                <a:latin typeface="Segoe UI Semilight" panose="020B0702040204020203" pitchFamily="34" charset="0"/>
                <a:ea typeface="Segoe UI Semilight" panose="020B0702040204020203" pitchFamily="34" charset="0"/>
                <a:cs typeface="Segoe UI" panose="020B0502040204020203" pitchFamily="34" charset="0"/>
              </a:rPr>
              <a:t> – takes the element from the original list to the new list</a:t>
            </a:r>
            <a:endParaRPr lang="en-AU" sz="19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lnSpc>
                <a:spcPct val="110000"/>
              </a:lnSpc>
              <a:buNone/>
            </a:pPr>
            <a:r>
              <a:rPr lang="en-AU" sz="1900" dirty="0">
                <a:latin typeface="Segoe UI Semilight" panose="020B0702040204020203" pitchFamily="34" charset="0"/>
                <a:ea typeface="Segoe UI Semilight" panose="020B0702040204020203" pitchFamily="34" charset="0"/>
                <a:cs typeface="Segoe UI" panose="020B0502040204020203" pitchFamily="34" charset="0"/>
              </a:rPr>
              <a:t>         -    </a:t>
            </a:r>
            <a:r>
              <a:rPr lang="en-AU" sz="1900" i="1" dirty="0">
                <a:latin typeface="Segoe UI Semilight" panose="020B0702040204020203" pitchFamily="34" charset="0"/>
                <a:ea typeface="Segoe UI Semilight" panose="020B0702040204020203" pitchFamily="34" charset="0"/>
                <a:cs typeface="Segoe UI" panose="020B0502040204020203" pitchFamily="34" charset="0"/>
              </a:rPr>
              <a:t>for item in data   </a:t>
            </a:r>
            <a:r>
              <a:rPr lang="en-AU" sz="1900" dirty="0">
                <a:latin typeface="Segoe UI Semilight" panose="020B0702040204020203" pitchFamily="34" charset="0"/>
                <a:ea typeface="Segoe UI Semilight" panose="020B0702040204020203" pitchFamily="34" charset="0"/>
                <a:cs typeface="Segoe UI" panose="020B0502040204020203" pitchFamily="34" charset="0"/>
              </a:rPr>
              <a:t>- iterate though the list data</a:t>
            </a:r>
          </a:p>
          <a:p>
            <a:pPr marL="0" indent="0" algn="just">
              <a:lnSpc>
                <a:spcPct val="120000"/>
              </a:lnSpc>
              <a:buNone/>
            </a:pPr>
            <a:r>
              <a:rPr lang="en-AU" sz="1900" dirty="0">
                <a:latin typeface="Segoe UI Semilight" panose="020B0702040204020203" pitchFamily="34" charset="0"/>
                <a:ea typeface="Segoe UI Semilight" panose="020B0702040204020203" pitchFamily="34" charset="0"/>
                <a:cs typeface="Segoe UI" panose="020B0502040204020203" pitchFamily="34" charset="0"/>
              </a:rPr>
              <a:t>         -    </a:t>
            </a:r>
            <a:r>
              <a:rPr lang="en-AU" sz="1900" i="1" dirty="0">
                <a:latin typeface="Segoe UI Semilight" panose="020B0702040204020203" pitchFamily="34" charset="0"/>
                <a:ea typeface="Segoe UI Semilight" panose="020B0702040204020203" pitchFamily="34" charset="0"/>
                <a:cs typeface="Segoe UI" panose="020B0502040204020203" pitchFamily="34" charset="0"/>
              </a:rPr>
              <a:t>if item['Device name'] == name   </a:t>
            </a:r>
            <a:r>
              <a:rPr lang="en-AU" sz="1900" dirty="0">
                <a:latin typeface="Segoe UI Semilight" panose="020B0702040204020203" pitchFamily="34" charset="0"/>
                <a:ea typeface="Segoe UI Semilight" panose="020B0702040204020203" pitchFamily="34" charset="0"/>
                <a:cs typeface="Segoe UI" panose="020B0502040204020203" pitchFamily="34" charset="0"/>
              </a:rPr>
              <a:t>- for the element taken from the list (element here is a dictionary),  compare if value of key Device name matches the requested value</a:t>
            </a:r>
          </a:p>
          <a:p>
            <a:pPr marL="0" indent="0" algn="just">
              <a:lnSpc>
                <a:spcPct val="110000"/>
              </a:lnSpc>
              <a:buNone/>
            </a:pPr>
            <a:r>
              <a:rPr lang="en-AU" sz="1600" dirty="0">
                <a:latin typeface="Segoe UI Semilight" panose="020B0702040204020203" pitchFamily="34" charset="0"/>
                <a:ea typeface="Segoe UI Semilight" panose="020B0702040204020203" pitchFamily="34" charset="0"/>
                <a:cs typeface="Segoe UI" panose="020B0502040204020203" pitchFamily="34" charset="0"/>
              </a:rPr>
              <a:t>      </a:t>
            </a:r>
          </a:p>
          <a:p>
            <a:pPr marL="0" indent="0" algn="just">
              <a:buNone/>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endParaRPr lang="en-AU"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r>
              <a:rPr lang="en-AU" sz="1900" dirty="0">
                <a:latin typeface="Segoe UI Semilight" panose="020B0702040204020203" pitchFamily="34" charset="0"/>
                <a:ea typeface="Segoe UI Semilight" panose="020B0702040204020203" pitchFamily="34" charset="0"/>
                <a:cs typeface="Segoe UI" panose="020B0502040204020203" pitchFamily="34" charset="0"/>
              </a:rPr>
              <a:t>Make API call again </a:t>
            </a:r>
          </a:p>
          <a:p>
            <a:pPr marL="0" indent="0" algn="just">
              <a:buNone/>
            </a:pPr>
            <a:r>
              <a:rPr lang="en-AU" sz="1900" dirty="0">
                <a:latin typeface="Segoe UI Semilight" panose="020B0702040204020203" pitchFamily="34" charset="0"/>
                <a:ea typeface="Segoe UI Semilight" panose="020B0702040204020203" pitchFamily="34" charset="0"/>
                <a:cs typeface="Segoe UI" panose="020B0502040204020203" pitchFamily="34" charset="0"/>
              </a:rPr>
              <a:t>using resource name ------&gt;</a:t>
            </a:r>
            <a:endParaRPr lang="en-US" sz="19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Font typeface="Arial" panose="020B0604020202020204" pitchFamily="34" charset="0"/>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a:t>
            </a:r>
          </a:p>
          <a:p>
            <a:pPr algn="just"/>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AU" dirty="0"/>
          </a:p>
        </p:txBody>
      </p:sp>
      <p:pic>
        <p:nvPicPr>
          <p:cNvPr id="5" name="Content Placeholder 4">
            <a:extLst>
              <a:ext uri="{FF2B5EF4-FFF2-40B4-BE49-F238E27FC236}">
                <a16:creationId xmlns:a16="http://schemas.microsoft.com/office/drawing/2014/main" id="{F597FC52-6B4F-4E9E-B4ED-21C05A2F89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0560" y="3197578"/>
            <a:ext cx="9721519" cy="1781357"/>
          </a:xfrm>
        </p:spPr>
      </p:pic>
      <p:cxnSp>
        <p:nvCxnSpPr>
          <p:cNvPr id="3" name="Connector: Elbow 2">
            <a:extLst>
              <a:ext uri="{FF2B5EF4-FFF2-40B4-BE49-F238E27FC236}">
                <a16:creationId xmlns:a16="http://schemas.microsoft.com/office/drawing/2014/main" id="{0861953A-C546-4EB8-A07F-5B317B3754D2}"/>
              </a:ext>
            </a:extLst>
          </p:cNvPr>
          <p:cNvCxnSpPr>
            <a:cxnSpLocks/>
          </p:cNvCxnSpPr>
          <p:nvPr/>
        </p:nvCxnSpPr>
        <p:spPr>
          <a:xfrm rot="10800000" flipV="1">
            <a:off x="5219775" y="3492570"/>
            <a:ext cx="632460" cy="1524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89422D24-8557-4873-A014-222645D2D149}"/>
              </a:ext>
            </a:extLst>
          </p:cNvPr>
          <p:cNvSpPr/>
          <p:nvPr/>
        </p:nvSpPr>
        <p:spPr>
          <a:xfrm>
            <a:off x="4717062" y="4375591"/>
            <a:ext cx="1899920" cy="28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F1F23918-7236-4AC4-8151-5682DA83FB53}"/>
              </a:ext>
            </a:extLst>
          </p:cNvPr>
          <p:cNvSpPr/>
          <p:nvPr/>
        </p:nvSpPr>
        <p:spPr>
          <a:xfrm>
            <a:off x="6656932" y="4375591"/>
            <a:ext cx="3352800" cy="284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noFill/>
            </a:endParaRPr>
          </a:p>
        </p:txBody>
      </p:sp>
      <p:cxnSp>
        <p:nvCxnSpPr>
          <p:cNvPr id="13" name="Connector: Elbow 12">
            <a:extLst>
              <a:ext uri="{FF2B5EF4-FFF2-40B4-BE49-F238E27FC236}">
                <a16:creationId xmlns:a16="http://schemas.microsoft.com/office/drawing/2014/main" id="{842971C1-DF09-404B-8E0B-728E302A679D}"/>
              </a:ext>
            </a:extLst>
          </p:cNvPr>
          <p:cNvCxnSpPr>
            <a:cxnSpLocks/>
          </p:cNvCxnSpPr>
          <p:nvPr/>
        </p:nvCxnSpPr>
        <p:spPr>
          <a:xfrm rot="16200000" flipH="1">
            <a:off x="8386787" y="3236252"/>
            <a:ext cx="1381225" cy="964079"/>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22E5186-18F3-4930-A127-0FF85F5216F5}"/>
              </a:ext>
            </a:extLst>
          </p:cNvPr>
          <p:cNvCxnSpPr>
            <a:cxnSpLocks/>
          </p:cNvCxnSpPr>
          <p:nvPr/>
        </p:nvCxnSpPr>
        <p:spPr>
          <a:xfrm rot="16200000" flipH="1">
            <a:off x="5046729" y="3290681"/>
            <a:ext cx="1976897" cy="215707"/>
          </a:xfrm>
          <a:prstGeom prst="bentConnector3">
            <a:avLst>
              <a:gd name="adj1" fmla="val 578"/>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5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16AD-20C5-4B0F-98C0-CA9768F0967D}"/>
              </a:ext>
            </a:extLst>
          </p:cNvPr>
          <p:cNvSpPr>
            <a:spLocks noGrp="1"/>
          </p:cNvSpPr>
          <p:nvPr>
            <p:ph type="ctrTitle"/>
          </p:nvPr>
        </p:nvSpPr>
        <p:spPr/>
        <p:txBody>
          <a:bodyPr/>
          <a:lstStyle/>
          <a:p>
            <a:r>
              <a:rPr lang="en-AU" dirty="0">
                <a:solidFill>
                  <a:schemeClr val="accent2"/>
                </a:solidFill>
              </a:rPr>
              <a:t>Demo</a:t>
            </a:r>
          </a:p>
        </p:txBody>
      </p:sp>
    </p:spTree>
    <p:extLst>
      <p:ext uri="{BB962C8B-B14F-4D97-AF65-F5344CB8AC3E}">
        <p14:creationId xmlns:p14="http://schemas.microsoft.com/office/powerpoint/2010/main" val="101524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p:txBody>
          <a:bodyPr/>
          <a:lstStyle/>
          <a:p>
            <a:r>
              <a:rPr lang="en-AU" sz="3600" dirty="0">
                <a:solidFill>
                  <a:srgbClr val="D24726"/>
                </a:solidFill>
                <a:latin typeface="Segoe UI Light" panose="020B0702040204020203" pitchFamily="34" charset="0"/>
                <a:cs typeface="Segoe UI" panose="020B0502040204020203" pitchFamily="34" charset="0"/>
              </a:rPr>
              <a:t>Summary and next steps</a:t>
            </a:r>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a:xfrm>
            <a:off x="838200" y="1543664"/>
            <a:ext cx="10515600" cy="5073035"/>
          </a:xfrm>
        </p:spPr>
        <p:txBody>
          <a:bodyPr>
            <a:normAutofit/>
          </a:bodyPr>
          <a:lstStyle/>
          <a:p>
            <a:r>
              <a:rPr lang="en-US" sz="1600" b="1" dirty="0">
                <a:latin typeface="Segoe UI Semilight" panose="020B0702040204020203" pitchFamily="34" charset="0"/>
                <a:ea typeface="Segoe UI Semilight" panose="020B0702040204020203" pitchFamily="34" charset="0"/>
                <a:cs typeface="Segoe UI" panose="020B0502040204020203" pitchFamily="34" charset="0"/>
              </a:rPr>
              <a:t>Summary</a:t>
            </a:r>
          </a:p>
          <a:p>
            <a:pPr marL="0" indent="0">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SDK</a:t>
            </a:r>
          </a:p>
          <a:p>
            <a:pPr marL="0" indent="0">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Flask </a:t>
            </a:r>
          </a:p>
          <a:p>
            <a:pPr marL="0" indent="0">
              <a:buNone/>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buNone/>
            </a:pPr>
            <a:r>
              <a:rPr lang="en-US" sz="1600" b="1" dirty="0">
                <a:latin typeface="Segoe UI Semilight" panose="020B0702040204020203" pitchFamily="34" charset="0"/>
                <a:ea typeface="Segoe UI Semilight" panose="020B0702040204020203" pitchFamily="34" charset="0"/>
                <a:cs typeface="Segoe UI" panose="020B0502040204020203" pitchFamily="34" charset="0"/>
              </a:rPr>
              <a:t>Next time – Final session</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Open API specification/Swagger</a:t>
            </a:r>
          </a:p>
          <a:p>
            <a:r>
              <a:rPr lang="en-US" sz="1600" dirty="0">
                <a:latin typeface="Segoe UI Semilight" panose="020B0702040204020203" pitchFamily="34" charset="0"/>
                <a:cs typeface="Segoe UI" panose="020B0502040204020203" pitchFamily="34" charset="0"/>
              </a:rPr>
              <a:t>Connexion module</a:t>
            </a:r>
          </a:p>
          <a:p>
            <a:r>
              <a:rPr lang="en-US" sz="1600" dirty="0">
                <a:latin typeface="Segoe UI Semilight" panose="020B0702040204020203" pitchFamily="34" charset="0"/>
                <a:cs typeface="Segoe UI" panose="020B0502040204020203" pitchFamily="34" charset="0"/>
              </a:rPr>
              <a:t>Training summary</a:t>
            </a:r>
          </a:p>
          <a:p>
            <a:pPr marL="0" indent="0">
              <a:buNone/>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buNone/>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AU" dirty="0"/>
          </a:p>
        </p:txBody>
      </p:sp>
    </p:spTree>
    <p:extLst>
      <p:ext uri="{BB962C8B-B14F-4D97-AF65-F5344CB8AC3E}">
        <p14:creationId xmlns:p14="http://schemas.microsoft.com/office/powerpoint/2010/main" val="409621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a:xfrm>
            <a:off x="838200" y="412539"/>
            <a:ext cx="10515600" cy="948902"/>
          </a:xfrm>
        </p:spPr>
        <p:txBody>
          <a:bodyPr/>
          <a:lstStyle/>
          <a:p>
            <a:r>
              <a:rPr lang="en-US" sz="3600" dirty="0">
                <a:solidFill>
                  <a:srgbClr val="D24726"/>
                </a:solidFill>
                <a:latin typeface="Segoe UI Light" panose="020B0702040204020203" pitchFamily="34" charset="0"/>
                <a:cs typeface="Segoe UI" panose="020B0502040204020203" pitchFamily="34" charset="0"/>
              </a:rPr>
              <a:t>This session’s agenda</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a:xfrm>
            <a:off x="838200" y="1496290"/>
            <a:ext cx="10515600" cy="4286389"/>
          </a:xfrm>
        </p:spPr>
        <p:txBody>
          <a:bodyPr>
            <a:normAutofit lnSpcReduction="10000"/>
          </a:bodyPr>
          <a:lstStyle/>
          <a:p>
            <a:r>
              <a:rPr lang="en-US" sz="1600" dirty="0">
                <a:latin typeface="Segoe UI Semilight" panose="020B0702040204020203" pitchFamily="34" charset="0"/>
                <a:ea typeface="Segoe UI Semilight" panose="020B0702040204020203" pitchFamily="34" charset="0"/>
                <a:cs typeface="Segoe UI" panose="020B0502040204020203" pitchFamily="34" charset="0"/>
              </a:rPr>
              <a:t>SDKs – Software Development Kits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Using SDKs in Python</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SDK examples</a:t>
            </a: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Building simple API server</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Recap from Session 1 – Controllers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Northbound and Southbound APIs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Intro to Flask</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Defining routes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Returning JSON data</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Reading data from files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Filtering data - List comprehension</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Next steps</a:t>
            </a: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buNone/>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AU" dirty="0"/>
          </a:p>
        </p:txBody>
      </p:sp>
    </p:spTree>
    <p:extLst>
      <p:ext uri="{BB962C8B-B14F-4D97-AF65-F5344CB8AC3E}">
        <p14:creationId xmlns:p14="http://schemas.microsoft.com/office/powerpoint/2010/main" val="272960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a:xfrm>
            <a:off x="687280" y="239233"/>
            <a:ext cx="10666520" cy="1056907"/>
          </a:xfrm>
        </p:spPr>
        <p:txBody>
          <a:bodyPr/>
          <a:lstStyle/>
          <a:p>
            <a:r>
              <a:rPr lang="en-US" sz="3600" dirty="0">
                <a:solidFill>
                  <a:srgbClr val="D24726"/>
                </a:solidFill>
                <a:latin typeface="Segoe UI Light" panose="020B0702040204020203" pitchFamily="34" charset="0"/>
                <a:cs typeface="Segoe UI" panose="020B0502040204020203" pitchFamily="34" charset="0"/>
              </a:rPr>
              <a:t>SDK – Software Development Kit</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a:xfrm>
            <a:off x="687280" y="1127463"/>
            <a:ext cx="5257800" cy="5397623"/>
          </a:xfrm>
        </p:spPr>
        <p:txBody>
          <a:bodyPr>
            <a:normAutofit/>
          </a:bodyPr>
          <a:lstStyle/>
          <a:p>
            <a:pPr algn="just">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A software development kit (SDK) is a set of software tools and programs provided by hardware and software vendors that developers can use to build applications for specific platforms. These providers make their SDKs available to help developers easily integrate their apps with their services.</a:t>
            </a: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SDKs ‘hide’ the complexity of handling underlying API, providing ready to use ‘building blocks’</a:t>
            </a:r>
          </a:p>
          <a:p>
            <a:pPr>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Most software and hardware have SDKs available – when you start working with a product/platform, check if there an SDK is available</a:t>
            </a:r>
          </a:p>
          <a:p>
            <a:pPr>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Most SDKs are open-source, so check the code</a:t>
            </a:r>
          </a:p>
          <a:p>
            <a:pPr>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Use it where available/possible – greatly simplifies the development process, allow you to consume the service and focus on application logic rather than on platform implementation details or API version</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Example: Azure Storage SDK</a:t>
            </a:r>
          </a:p>
          <a:p>
            <a:pPr marL="0" indent="0">
              <a:buNone/>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AU" dirty="0"/>
          </a:p>
        </p:txBody>
      </p:sp>
      <p:pic>
        <p:nvPicPr>
          <p:cNvPr id="10" name="Picture 9" descr="Diagram&#10;&#10;Description automatically generated">
            <a:extLst>
              <a:ext uri="{FF2B5EF4-FFF2-40B4-BE49-F238E27FC236}">
                <a16:creationId xmlns:a16="http://schemas.microsoft.com/office/drawing/2014/main" id="{DBB68CE0-1DE1-4060-A583-4AAF1E174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44740"/>
            <a:ext cx="5083277" cy="3671256"/>
          </a:xfrm>
          <a:prstGeom prst="rect">
            <a:avLst/>
          </a:prstGeom>
        </p:spPr>
      </p:pic>
      <p:sp>
        <p:nvSpPr>
          <p:cNvPr id="12" name="TextBox 11">
            <a:extLst>
              <a:ext uri="{FF2B5EF4-FFF2-40B4-BE49-F238E27FC236}">
                <a16:creationId xmlns:a16="http://schemas.microsoft.com/office/drawing/2014/main" id="{FC94E79F-E19F-4EC5-A6E2-60C7108167F7}"/>
              </a:ext>
            </a:extLst>
          </p:cNvPr>
          <p:cNvSpPr txBox="1"/>
          <p:nvPr/>
        </p:nvSpPr>
        <p:spPr>
          <a:xfrm>
            <a:off x="2048523" y="2736279"/>
            <a:ext cx="6529526" cy="261610"/>
          </a:xfrm>
          <a:prstGeom prst="rect">
            <a:avLst/>
          </a:prstGeom>
          <a:noFill/>
        </p:spPr>
        <p:txBody>
          <a:bodyPr wrap="square">
            <a:spAutoFit/>
          </a:bodyPr>
          <a:lstStyle/>
          <a:p>
            <a:r>
              <a:rPr lang="en-AU" sz="1100" dirty="0"/>
              <a:t>https://whatis.techtarget.com/definition/software-developers-kit-SDK</a:t>
            </a:r>
          </a:p>
        </p:txBody>
      </p:sp>
      <p:pic>
        <p:nvPicPr>
          <p:cNvPr id="13" name="Picture 12" descr="Graphical user interface&#10;&#10;Description automatically generated with medium confidence">
            <a:extLst>
              <a:ext uri="{FF2B5EF4-FFF2-40B4-BE49-F238E27FC236}">
                <a16:creationId xmlns:a16="http://schemas.microsoft.com/office/drawing/2014/main" id="{7F2BDEFF-4D11-45CD-AF81-57D2818D6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080" y="4936884"/>
            <a:ext cx="6066046" cy="1752752"/>
          </a:xfrm>
          <a:prstGeom prst="rect">
            <a:avLst/>
          </a:prstGeom>
        </p:spPr>
      </p:pic>
      <p:cxnSp>
        <p:nvCxnSpPr>
          <p:cNvPr id="15" name="Connector: Elbow 14">
            <a:extLst>
              <a:ext uri="{FF2B5EF4-FFF2-40B4-BE49-F238E27FC236}">
                <a16:creationId xmlns:a16="http://schemas.microsoft.com/office/drawing/2014/main" id="{8312EC13-6235-4DBA-B544-1BEB182F931F}"/>
              </a:ext>
            </a:extLst>
          </p:cNvPr>
          <p:cNvCxnSpPr>
            <a:cxnSpLocks/>
          </p:cNvCxnSpPr>
          <p:nvPr/>
        </p:nvCxnSpPr>
        <p:spPr>
          <a:xfrm>
            <a:off x="3595456" y="6156135"/>
            <a:ext cx="7244179" cy="498856"/>
          </a:xfrm>
          <a:prstGeom prst="bentConnector3">
            <a:avLst>
              <a:gd name="adj1" fmla="val 30147"/>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D1B56253-27AC-40FC-B28E-A136E03F1038}"/>
              </a:ext>
            </a:extLst>
          </p:cNvPr>
          <p:cNvSpPr txBox="1"/>
          <p:nvPr/>
        </p:nvSpPr>
        <p:spPr>
          <a:xfrm>
            <a:off x="2388457" y="6356484"/>
            <a:ext cx="3462292" cy="430887"/>
          </a:xfrm>
          <a:prstGeom prst="rect">
            <a:avLst/>
          </a:prstGeom>
          <a:noFill/>
        </p:spPr>
        <p:txBody>
          <a:bodyPr wrap="square">
            <a:spAutoFit/>
          </a:bodyPr>
          <a:lstStyle/>
          <a:p>
            <a:pPr marL="0" indent="0">
              <a:buNone/>
            </a:pPr>
            <a:r>
              <a:rPr lang="en-US" sz="1100" dirty="0">
                <a:latin typeface="Segoe UI Semilight" panose="020B0702040204020203" pitchFamily="34" charset="0"/>
                <a:ea typeface="Segoe UI Semilight" panose="020B0702040204020203" pitchFamily="34" charset="0"/>
                <a:cs typeface="Segoe UI" panose="020B0502040204020203" pitchFamily="34" charset="0"/>
              </a:rPr>
              <a:t>https://github.com/Azure/azure-sdk-for-python/tree/master/sdk/storage/azure-storage-blob</a:t>
            </a:r>
          </a:p>
        </p:txBody>
      </p:sp>
    </p:spTree>
    <p:extLst>
      <p:ext uri="{BB962C8B-B14F-4D97-AF65-F5344CB8AC3E}">
        <p14:creationId xmlns:p14="http://schemas.microsoft.com/office/powerpoint/2010/main" val="282209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a:xfrm>
            <a:off x="838200" y="239232"/>
            <a:ext cx="10515600" cy="1056907"/>
          </a:xfrm>
        </p:spPr>
        <p:txBody>
          <a:bodyPr/>
          <a:lstStyle/>
          <a:p>
            <a:r>
              <a:rPr lang="en-US" sz="3600" dirty="0">
                <a:solidFill>
                  <a:srgbClr val="D24726"/>
                </a:solidFill>
                <a:latin typeface="Segoe UI Light" panose="020B0702040204020203" pitchFamily="34" charset="0"/>
                <a:cs typeface="Segoe UI" panose="020B0502040204020203" pitchFamily="34" charset="0"/>
              </a:rPr>
              <a:t>SDKs in Python</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a:xfrm>
            <a:off x="838199" y="1127464"/>
            <a:ext cx="4304071" cy="5397623"/>
          </a:xfrm>
        </p:spPr>
        <p:txBody>
          <a:bodyPr>
            <a:normAutofit/>
          </a:bodyPr>
          <a:lstStyle/>
          <a:p>
            <a:r>
              <a:rPr lang="en-US" sz="1600" dirty="0">
                <a:latin typeface="Segoe UI Semilight" panose="020B0702040204020203" pitchFamily="34" charset="0"/>
                <a:ea typeface="Segoe UI Semilight" panose="020B0702040204020203" pitchFamily="34" charset="0"/>
                <a:cs typeface="Segoe UI" panose="020B0502040204020203" pitchFamily="34" charset="0"/>
              </a:rPr>
              <a:t>SDKs for Python are normally libraries installed and imported</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As usual, install with pip or IDE  ----------&gt;</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And import in the code:</a:t>
            </a: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r>
              <a:rPr lang="en-US" sz="1600" dirty="0">
                <a:latin typeface="Segoe UI Semilight" panose="020B0702040204020203" pitchFamily="34" charset="0"/>
                <a:cs typeface="Segoe UI" panose="020B0502040204020203" pitchFamily="34" charset="0"/>
              </a:rPr>
              <a:t>Compare with using Azure REST API:</a:t>
            </a:r>
          </a:p>
          <a:p>
            <a:endParaRPr lang="en-US" sz="1600" dirty="0">
              <a:latin typeface="Segoe UI Semilight" panose="020B0702040204020203" pitchFamily="34" charset="0"/>
              <a:cs typeface="Segoe UI" panose="020B0502040204020203" pitchFamily="34" charset="0"/>
            </a:endParaRP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Example using Azure blob storage SDK:</a:t>
            </a:r>
          </a:p>
          <a:p>
            <a:endParaRPr lang="en-US" sz="1600" dirty="0">
              <a:latin typeface="Segoe UI Semilight" panose="020B0702040204020203" pitchFamily="34" charset="0"/>
              <a:cs typeface="Segoe UI" panose="020B0502040204020203" pitchFamily="34" charset="0"/>
            </a:endParaRPr>
          </a:p>
          <a:p>
            <a:endParaRPr lang="en-AU" dirty="0"/>
          </a:p>
        </p:txBody>
      </p:sp>
      <p:pic>
        <p:nvPicPr>
          <p:cNvPr id="8" name="Picture 7" descr="Text&#10;&#10;Description automatically generated">
            <a:extLst>
              <a:ext uri="{FF2B5EF4-FFF2-40B4-BE49-F238E27FC236}">
                <a16:creationId xmlns:a16="http://schemas.microsoft.com/office/drawing/2014/main" id="{18405C19-87C5-4C4B-B76D-34864815D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48" y="2374087"/>
            <a:ext cx="5387807" cy="1661304"/>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940C6FB4-7039-4129-A409-C82CD9B57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8905" y="856812"/>
            <a:ext cx="6611508" cy="4590895"/>
          </a:xfrm>
          <a:prstGeom prst="rect">
            <a:avLst/>
          </a:prstGeom>
        </p:spPr>
      </p:pic>
      <p:sp>
        <p:nvSpPr>
          <p:cNvPr id="12" name="TextBox 11">
            <a:extLst>
              <a:ext uri="{FF2B5EF4-FFF2-40B4-BE49-F238E27FC236}">
                <a16:creationId xmlns:a16="http://schemas.microsoft.com/office/drawing/2014/main" id="{9B9D5182-49C0-4566-AD4F-8F7D312C8C2E}"/>
              </a:ext>
            </a:extLst>
          </p:cNvPr>
          <p:cNvSpPr txBox="1"/>
          <p:nvPr/>
        </p:nvSpPr>
        <p:spPr>
          <a:xfrm>
            <a:off x="335452" y="5502000"/>
            <a:ext cx="6094520" cy="276999"/>
          </a:xfrm>
          <a:prstGeom prst="rect">
            <a:avLst/>
          </a:prstGeom>
          <a:noFill/>
        </p:spPr>
        <p:txBody>
          <a:bodyPr wrap="square">
            <a:spAutoFit/>
          </a:bodyPr>
          <a:lstStyle/>
          <a:p>
            <a:pPr marL="0" indent="0">
              <a:buNone/>
            </a:pPr>
            <a:r>
              <a:rPr lang="en-US" sz="1200" dirty="0">
                <a:latin typeface="Segoe UI Semilight" panose="020B0702040204020203" pitchFamily="34" charset="0"/>
                <a:ea typeface="Segoe UI Semilight" panose="020B0702040204020203" pitchFamily="34" charset="0"/>
                <a:cs typeface="Segoe UI" panose="020B0502040204020203" pitchFamily="34" charset="0"/>
              </a:rPr>
              <a:t>https://</a:t>
            </a:r>
            <a:r>
              <a:rPr lang="en-US" sz="1200" dirty="0"/>
              <a:t>github</a:t>
            </a:r>
            <a:r>
              <a:rPr lang="en-US" sz="1200" dirty="0">
                <a:latin typeface="Segoe UI Semilight" panose="020B0702040204020203" pitchFamily="34" charset="0"/>
                <a:ea typeface="Segoe UI Semilight" panose="020B0702040204020203" pitchFamily="34" charset="0"/>
                <a:cs typeface="Segoe UI" panose="020B0502040204020203" pitchFamily="34" charset="0"/>
              </a:rPr>
              <a:t>.com/supro200/sdwan-auto-upgrade</a:t>
            </a:r>
          </a:p>
        </p:txBody>
      </p:sp>
      <p:sp>
        <p:nvSpPr>
          <p:cNvPr id="13" name="TextBox 12">
            <a:extLst>
              <a:ext uri="{FF2B5EF4-FFF2-40B4-BE49-F238E27FC236}">
                <a16:creationId xmlns:a16="http://schemas.microsoft.com/office/drawing/2014/main" id="{A3BF0B4A-7A2C-4F9E-8F3A-5CF3A61198E5}"/>
              </a:ext>
            </a:extLst>
          </p:cNvPr>
          <p:cNvSpPr txBox="1"/>
          <p:nvPr/>
        </p:nvSpPr>
        <p:spPr>
          <a:xfrm>
            <a:off x="221587" y="4785123"/>
            <a:ext cx="6096000" cy="276999"/>
          </a:xfrm>
          <a:prstGeom prst="rect">
            <a:avLst/>
          </a:prstGeom>
          <a:noFill/>
        </p:spPr>
        <p:txBody>
          <a:bodyPr wrap="square">
            <a:spAutoFit/>
          </a:bodyPr>
          <a:lstStyle/>
          <a:p>
            <a:r>
              <a:rPr lang="en-AU" sz="1200" dirty="0"/>
              <a:t>https://docs.microsoft.com/en-us/rest/api/storageservices/service-sas-examples</a:t>
            </a:r>
          </a:p>
        </p:txBody>
      </p:sp>
    </p:spTree>
    <p:extLst>
      <p:ext uri="{BB962C8B-B14F-4D97-AF65-F5344CB8AC3E}">
        <p14:creationId xmlns:p14="http://schemas.microsoft.com/office/powerpoint/2010/main" val="87221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a:xfrm>
            <a:off x="838200" y="239232"/>
            <a:ext cx="10515600" cy="1056907"/>
          </a:xfrm>
        </p:spPr>
        <p:txBody>
          <a:bodyPr/>
          <a:lstStyle/>
          <a:p>
            <a:r>
              <a:rPr lang="en-US" sz="3600" dirty="0">
                <a:solidFill>
                  <a:srgbClr val="D24726"/>
                </a:solidFill>
                <a:latin typeface="Segoe UI Light" panose="020B0702040204020203" pitchFamily="34" charset="0"/>
                <a:cs typeface="Segoe UI" panose="020B0502040204020203" pitchFamily="34" charset="0"/>
              </a:rPr>
              <a:t>SDKs examples</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6" name="Content Placeholder 5">
            <a:extLst>
              <a:ext uri="{FF2B5EF4-FFF2-40B4-BE49-F238E27FC236}">
                <a16:creationId xmlns:a16="http://schemas.microsoft.com/office/drawing/2014/main" id="{7CA455AB-DBCE-4252-BE92-3AD7F0E5DADA}"/>
              </a:ext>
            </a:extLst>
          </p:cNvPr>
          <p:cNvSpPr>
            <a:spLocks noGrp="1"/>
          </p:cNvSpPr>
          <p:nvPr>
            <p:ph idx="1"/>
          </p:nvPr>
        </p:nvSpPr>
        <p:spPr>
          <a:xfrm>
            <a:off x="838199" y="1253330"/>
            <a:ext cx="9326217" cy="5365437"/>
          </a:xfrm>
        </p:spPr>
        <p:txBody>
          <a:bodyPr>
            <a:normAutofit/>
          </a:bodyPr>
          <a:lstStyle/>
          <a:p>
            <a:r>
              <a:rPr lang="en-AU" sz="1600" dirty="0">
                <a:latin typeface="Segoe UI Semilight" panose="020B0702040204020203" pitchFamily="34" charset="0"/>
                <a:cs typeface="Segoe UI" panose="020B0502040204020203" pitchFamily="34" charset="0"/>
              </a:rPr>
              <a:t>During our recent sessions we already built a simple SDK</a:t>
            </a:r>
          </a:p>
          <a:p>
            <a:pPr marL="0" indent="0">
              <a:buNone/>
            </a:pPr>
            <a:r>
              <a:rPr lang="en-AU" sz="1600" dirty="0">
                <a:latin typeface="Segoe UI Semilight" panose="020B0702040204020203" pitchFamily="34" charset="0"/>
                <a:cs typeface="Segoe UI" panose="020B0502040204020203" pitchFamily="34" charset="0"/>
              </a:rPr>
              <a:t>Compare with Real Cisco DNA SDK, should be similar </a:t>
            </a:r>
            <a:r>
              <a:rPr lang="en-AU" sz="1600" dirty="0">
                <a:latin typeface="Segoe UI Semilight" panose="020B0702040204020203" pitchFamily="34" charset="0"/>
                <a:cs typeface="Segoe UI" panose="020B0502040204020203" pitchFamily="34" charset="0"/>
                <a:sym typeface="Wingdings" panose="05000000000000000000" pitchFamily="2" charset="2"/>
              </a:rPr>
              <a:t></a:t>
            </a:r>
            <a:endParaRPr lang="en-AU" sz="1600" dirty="0">
              <a:latin typeface="Segoe UI Semilight" panose="020B0702040204020203" pitchFamily="34" charset="0"/>
              <a:cs typeface="Segoe UI" panose="020B0502040204020203" pitchFamily="34" charset="0"/>
            </a:endParaRPr>
          </a:p>
          <a:p>
            <a:pPr marL="0" indent="0">
              <a:buNone/>
            </a:pPr>
            <a:r>
              <a:rPr lang="en-AU" sz="1600" dirty="0">
                <a:solidFill>
                  <a:srgbClr val="0070C0"/>
                </a:solidFill>
                <a:latin typeface="Segoe UI Semilight" panose="020B07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https://blogs.cisco.com/developer/using-cisco-dna-center-sdk</a:t>
            </a:r>
            <a:endParaRPr lang="en-AU" sz="1600" dirty="0">
              <a:solidFill>
                <a:srgbClr val="0070C0"/>
              </a:solidFill>
              <a:latin typeface="Segoe UI Semilight" panose="020B0702040204020203" pitchFamily="34" charset="0"/>
              <a:cs typeface="Segoe UI" panose="020B0502040204020203" pitchFamily="34" charset="0"/>
            </a:endParaRPr>
          </a:p>
          <a:p>
            <a:endParaRPr lang="en-AU" sz="1600" dirty="0">
              <a:latin typeface="Segoe UI Semilight" panose="020B0702040204020203" pitchFamily="34" charset="0"/>
              <a:cs typeface="Segoe UI" panose="020B0502040204020203" pitchFamily="34" charset="0"/>
            </a:endParaRPr>
          </a:p>
          <a:p>
            <a:pPr marL="0" indent="0">
              <a:buNone/>
            </a:pPr>
            <a:r>
              <a:rPr lang="en-AU" sz="1600" dirty="0">
                <a:latin typeface="Segoe UI Semilight" panose="020B0702040204020203" pitchFamily="34" charset="0"/>
                <a:cs typeface="Segoe UI" panose="020B0502040204020203" pitchFamily="34" charset="0"/>
              </a:rPr>
              <a:t>Other examples:</a:t>
            </a:r>
          </a:p>
          <a:p>
            <a:r>
              <a:rPr lang="en-AU" sz="1600" dirty="0">
                <a:latin typeface="Segoe UI Semilight" panose="020B0702040204020203" pitchFamily="34" charset="0"/>
                <a:cs typeface="Segoe UI" panose="020B0502040204020203" pitchFamily="34" charset="0"/>
              </a:rPr>
              <a:t>Meraki SDK - </a:t>
            </a:r>
            <a:r>
              <a:rPr lang="en-AU" sz="1600" dirty="0">
                <a:latin typeface="Segoe UI Semilight" panose="020B0702040204020203" pitchFamily="34" charset="0"/>
                <a:cs typeface="Segoe UI" panose="020B0502040204020203" pitchFamily="34" charset="0"/>
                <a:hlinkClick r:id="rId4"/>
              </a:rPr>
              <a:t>https://developer.cisco.com/meraki/</a:t>
            </a:r>
            <a:endParaRPr lang="en-AU" sz="1600" dirty="0">
              <a:latin typeface="Segoe UI Semilight" panose="020B0702040204020203" pitchFamily="34" charset="0"/>
              <a:cs typeface="Segoe UI" panose="020B0502040204020203" pitchFamily="34" charset="0"/>
            </a:endParaRPr>
          </a:p>
          <a:p>
            <a:endParaRPr lang="en-AU" sz="1600" dirty="0">
              <a:latin typeface="Segoe UI Semilight" panose="020B0702040204020203" pitchFamily="34" charset="0"/>
              <a:cs typeface="Segoe UI" panose="020B0502040204020203" pitchFamily="34" charset="0"/>
            </a:endParaRPr>
          </a:p>
          <a:p>
            <a:endParaRPr lang="en-AU" sz="1600" dirty="0">
              <a:latin typeface="Segoe UI Semilight" panose="020B0702040204020203" pitchFamily="34" charset="0"/>
              <a:cs typeface="Segoe UI" panose="020B0502040204020203" pitchFamily="34" charset="0"/>
            </a:endParaRPr>
          </a:p>
          <a:p>
            <a:r>
              <a:rPr lang="en-AU" sz="1600" dirty="0" err="1">
                <a:latin typeface="Segoe UI Semilight" panose="020B0702040204020203" pitchFamily="34" charset="0"/>
                <a:cs typeface="Segoe UI" panose="020B0502040204020203" pitchFamily="34" charset="0"/>
              </a:rPr>
              <a:t>Vmware</a:t>
            </a:r>
            <a:r>
              <a:rPr lang="en-AU" sz="1600" dirty="0">
                <a:latin typeface="Segoe UI Semilight" panose="020B0702040204020203" pitchFamily="34" charset="0"/>
                <a:cs typeface="Segoe UI" panose="020B0502040204020203" pitchFamily="34" charset="0"/>
              </a:rPr>
              <a:t> SDK: </a:t>
            </a:r>
          </a:p>
          <a:p>
            <a:pPr marL="0" indent="0">
              <a:buNone/>
            </a:pPr>
            <a:r>
              <a:rPr lang="en-AU" sz="1400" dirty="0">
                <a:latin typeface="Segoe UI Semilight" panose="020B0702040204020203" pitchFamily="34" charset="0"/>
                <a:cs typeface="Segoe UI" panose="020B0502040204020203" pitchFamily="34" charset="0"/>
                <a:hlinkClick r:id="rId5"/>
              </a:rPr>
              <a:t>https://github.com/vmware/vsphere-automation-sdk-python</a:t>
            </a:r>
            <a:endParaRPr lang="en-AU" sz="1400" dirty="0">
              <a:latin typeface="Segoe UI Semilight" panose="020B0702040204020203" pitchFamily="34" charset="0"/>
              <a:cs typeface="Segoe UI" panose="020B0502040204020203" pitchFamily="34" charset="0"/>
            </a:endParaRPr>
          </a:p>
          <a:p>
            <a:pPr marL="0" indent="0">
              <a:buNone/>
            </a:pPr>
            <a:endParaRPr lang="en-AU" sz="1200" dirty="0">
              <a:latin typeface="Segoe UI Semilight" panose="020B0702040204020203" pitchFamily="34" charset="0"/>
              <a:cs typeface="Segoe UI" panose="020B0502040204020203" pitchFamily="34" charset="0"/>
            </a:endParaRPr>
          </a:p>
          <a:p>
            <a:r>
              <a:rPr lang="en-AU" sz="1600" dirty="0">
                <a:latin typeface="Segoe UI Semilight" panose="020B0702040204020203" pitchFamily="34" charset="0"/>
                <a:cs typeface="Segoe UI" panose="020B0502040204020203" pitchFamily="34" charset="0"/>
              </a:rPr>
              <a:t>AWS SDK </a:t>
            </a:r>
          </a:p>
          <a:p>
            <a:pPr marL="0" indent="0">
              <a:buNone/>
            </a:pPr>
            <a:r>
              <a:rPr lang="en-AU" sz="1400" dirty="0">
                <a:latin typeface="Segoe UI Semilight" panose="020B0702040204020203" pitchFamily="34" charset="0"/>
                <a:cs typeface="Segoe UI" panose="020B0502040204020203" pitchFamily="34" charset="0"/>
                <a:hlinkClick r:id="rId6"/>
              </a:rPr>
              <a:t>https://boto3.amazonaws.com/v1/</a:t>
            </a:r>
          </a:p>
          <a:p>
            <a:pPr marL="0" indent="0">
              <a:buNone/>
            </a:pPr>
            <a:r>
              <a:rPr lang="en-AU" sz="1400" dirty="0">
                <a:latin typeface="Segoe UI Semilight" panose="020B0702040204020203" pitchFamily="34" charset="0"/>
                <a:cs typeface="Segoe UI" panose="020B0502040204020203" pitchFamily="34" charset="0"/>
                <a:hlinkClick r:id="rId6"/>
              </a:rPr>
              <a:t>documentation/api/latest/guide/quickstart.html</a:t>
            </a:r>
            <a:endParaRPr lang="en-AU" sz="1400" dirty="0">
              <a:latin typeface="Segoe UI Semilight" panose="020B0702040204020203" pitchFamily="34" charset="0"/>
              <a:cs typeface="Segoe UI" panose="020B0502040204020203" pitchFamily="34" charset="0"/>
            </a:endParaRPr>
          </a:p>
          <a:p>
            <a:pPr marL="0" indent="0">
              <a:buNone/>
            </a:pPr>
            <a:endParaRPr lang="en-AU" sz="1200" dirty="0">
              <a:latin typeface="Segoe UI Semilight" panose="020B0702040204020203" pitchFamily="34" charset="0"/>
              <a:cs typeface="Segoe UI" panose="020B0502040204020203" pitchFamily="34" charset="0"/>
            </a:endParaRPr>
          </a:p>
          <a:p>
            <a:endParaRPr lang="en-AU" sz="1600" dirty="0">
              <a:latin typeface="Segoe UI Semilight" panose="020B0702040204020203" pitchFamily="34" charset="0"/>
              <a:cs typeface="Segoe UI" panose="020B0502040204020203" pitchFamily="34" charset="0"/>
            </a:endParaRPr>
          </a:p>
        </p:txBody>
      </p:sp>
      <p:pic>
        <p:nvPicPr>
          <p:cNvPr id="9" name="Picture 8" descr="Text&#10;&#10;Description automatically generated">
            <a:extLst>
              <a:ext uri="{FF2B5EF4-FFF2-40B4-BE49-F238E27FC236}">
                <a16:creationId xmlns:a16="http://schemas.microsoft.com/office/drawing/2014/main" id="{F63D7744-790E-4DB5-898A-35AF240605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9159" y="1197008"/>
            <a:ext cx="5228414" cy="1056907"/>
          </a:xfrm>
          <a:prstGeom prst="rect">
            <a:avLst/>
          </a:prstGeom>
        </p:spPr>
      </p:pic>
      <p:pic>
        <p:nvPicPr>
          <p:cNvPr id="20" name="Picture 19" descr="Text&#10;&#10;Description automatically generated">
            <a:extLst>
              <a:ext uri="{FF2B5EF4-FFF2-40B4-BE49-F238E27FC236}">
                <a16:creationId xmlns:a16="http://schemas.microsoft.com/office/drawing/2014/main" id="{39405A52-B5ED-4DA6-A682-DA0F425D95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9159" y="2489182"/>
            <a:ext cx="3866216" cy="477537"/>
          </a:xfrm>
          <a:prstGeom prst="rect">
            <a:avLst/>
          </a:prstGeom>
        </p:spPr>
      </p:pic>
      <p:pic>
        <p:nvPicPr>
          <p:cNvPr id="22" name="Picture 21">
            <a:extLst>
              <a:ext uri="{FF2B5EF4-FFF2-40B4-BE49-F238E27FC236}">
                <a16:creationId xmlns:a16="http://schemas.microsoft.com/office/drawing/2014/main" id="{8B8EC699-3AB3-4BB5-8D8C-D80FC17670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99159" y="2951464"/>
            <a:ext cx="5570921" cy="459142"/>
          </a:xfrm>
          <a:prstGeom prst="rect">
            <a:avLst/>
          </a:prstGeom>
        </p:spPr>
      </p:pic>
      <p:pic>
        <p:nvPicPr>
          <p:cNvPr id="24" name="Picture 23" descr="Text&#10;&#10;Description automatically generated">
            <a:extLst>
              <a:ext uri="{FF2B5EF4-FFF2-40B4-BE49-F238E27FC236}">
                <a16:creationId xmlns:a16="http://schemas.microsoft.com/office/drawing/2014/main" id="{4DFC1C09-3E0E-49F1-B29B-8FFCA8D7551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9159" y="3636262"/>
            <a:ext cx="5646909" cy="967824"/>
          </a:xfrm>
          <a:prstGeom prst="rect">
            <a:avLst/>
          </a:prstGeom>
        </p:spPr>
      </p:pic>
      <p:pic>
        <p:nvPicPr>
          <p:cNvPr id="26" name="Picture 25" descr="Text&#10;&#10;Description automatically generated with medium confidence">
            <a:extLst>
              <a:ext uri="{FF2B5EF4-FFF2-40B4-BE49-F238E27FC236}">
                <a16:creationId xmlns:a16="http://schemas.microsoft.com/office/drawing/2014/main" id="{AEDBC749-2F61-485F-9222-E38E84505F7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00091" y="4761581"/>
            <a:ext cx="3454446" cy="930732"/>
          </a:xfrm>
          <a:prstGeom prst="rect">
            <a:avLst/>
          </a:prstGeom>
        </p:spPr>
      </p:pic>
      <p:pic>
        <p:nvPicPr>
          <p:cNvPr id="28" name="Picture 27" descr="Text&#10;&#10;Description automatically generated">
            <a:extLst>
              <a:ext uri="{FF2B5EF4-FFF2-40B4-BE49-F238E27FC236}">
                <a16:creationId xmlns:a16="http://schemas.microsoft.com/office/drawing/2014/main" id="{E897111F-3D83-44EB-8B75-650BB30352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99159" y="5683034"/>
            <a:ext cx="3055731" cy="715914"/>
          </a:xfrm>
          <a:prstGeom prst="rect">
            <a:avLst/>
          </a:prstGeom>
        </p:spPr>
      </p:pic>
      <p:pic>
        <p:nvPicPr>
          <p:cNvPr id="31" name="Picture 30">
            <a:extLst>
              <a:ext uri="{FF2B5EF4-FFF2-40B4-BE49-F238E27FC236}">
                <a16:creationId xmlns:a16="http://schemas.microsoft.com/office/drawing/2014/main" id="{2BAB7564-D453-461F-8F5A-0A0A518894A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99159" y="882128"/>
            <a:ext cx="4209481" cy="328506"/>
          </a:xfrm>
          <a:prstGeom prst="rect">
            <a:avLst/>
          </a:prstGeom>
        </p:spPr>
      </p:pic>
    </p:spTree>
    <p:extLst>
      <p:ext uri="{BB962C8B-B14F-4D97-AF65-F5344CB8AC3E}">
        <p14:creationId xmlns:p14="http://schemas.microsoft.com/office/powerpoint/2010/main" val="254097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8C5519-7397-4A10-A044-784A24196E0A}"/>
              </a:ext>
            </a:extLst>
          </p:cNvPr>
          <p:cNvSpPr txBox="1">
            <a:spLocks/>
          </p:cNvSpPr>
          <p:nvPr/>
        </p:nvSpPr>
        <p:spPr>
          <a:xfrm>
            <a:off x="838200" y="1633491"/>
            <a:ext cx="10515600" cy="2725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solidFill>
                  <a:srgbClr val="D24726"/>
                </a:solidFill>
                <a:latin typeface="Segoe UI Light" panose="020B0702040204020203" pitchFamily="34" charset="0"/>
                <a:cs typeface="Segoe UI" panose="020B0502040204020203" pitchFamily="34" charset="0"/>
              </a:rPr>
              <a:t>Looking at REST API from different side:</a:t>
            </a:r>
          </a:p>
          <a:p>
            <a:pPr algn="ctr"/>
            <a:r>
              <a:rPr lang="en-US" sz="3600">
                <a:solidFill>
                  <a:srgbClr val="D24726"/>
                </a:solidFill>
                <a:latin typeface="Segoe UI Light" panose="020B0702040204020203" pitchFamily="34" charset="0"/>
                <a:cs typeface="Segoe UI" panose="020B0502040204020203" pitchFamily="34" charset="0"/>
              </a:rPr>
              <a:t> </a:t>
            </a:r>
          </a:p>
          <a:p>
            <a:pPr algn="ctr"/>
            <a:r>
              <a:rPr lang="en-US" sz="3600">
                <a:solidFill>
                  <a:srgbClr val="D24726"/>
                </a:solidFill>
                <a:latin typeface="Segoe UI Light" panose="020B0702040204020203" pitchFamily="34" charset="0"/>
                <a:cs typeface="Segoe UI" panose="020B0502040204020203" pitchFamily="34" charset="0"/>
              </a:rPr>
              <a:t>Building API Server</a:t>
            </a:r>
            <a:endParaRPr lang="en-AU" sz="3600" dirty="0">
              <a:solidFill>
                <a:srgbClr val="D24726"/>
              </a:solidFill>
              <a:latin typeface="Segoe UI Light" panose="020B0702040204020203" pitchFamily="34" charset="0"/>
              <a:cs typeface="Segoe UI" panose="020B0502040204020203" pitchFamily="34" charset="0"/>
            </a:endParaRPr>
          </a:p>
        </p:txBody>
      </p:sp>
      <p:pic>
        <p:nvPicPr>
          <p:cNvPr id="1026" name="Picture 2" descr="Building a simple REST API with Python and Flask | by Onejohi | Medium">
            <a:extLst>
              <a:ext uri="{FF2B5EF4-FFF2-40B4-BE49-F238E27FC236}">
                <a16:creationId xmlns:a16="http://schemas.microsoft.com/office/drawing/2014/main" id="{C2F04FC0-65AC-4812-9DF6-DF39A3B8F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930" y="372618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04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0F924-0C68-458A-AFBC-4177C05984A7}"/>
              </a:ext>
            </a:extLst>
          </p:cNvPr>
          <p:cNvSpPr>
            <a:spLocks noGrp="1"/>
          </p:cNvSpPr>
          <p:nvPr>
            <p:ph idx="1"/>
          </p:nvPr>
        </p:nvSpPr>
        <p:spPr>
          <a:xfrm>
            <a:off x="758536" y="1284719"/>
            <a:ext cx="5424054" cy="5110826"/>
          </a:xfrm>
        </p:spPr>
        <p:txBody>
          <a:bodyPr>
            <a:normAutofit fontScale="47500" lnSpcReduction="20000"/>
          </a:bodyPr>
          <a:lstStyle/>
          <a:p>
            <a:pPr algn="just">
              <a:lnSpc>
                <a:spcPct val="110000"/>
              </a:lnSpc>
            </a:pPr>
            <a:r>
              <a:rPr lang="en-AU" sz="3400" dirty="0">
                <a:latin typeface="Segoe UI Semilight" panose="020B0702040204020203" pitchFamily="34" charset="0"/>
                <a:cs typeface="Segoe UI" panose="020B0502040204020203" pitchFamily="34" charset="0"/>
              </a:rPr>
              <a:t>Remember session 1 ? </a:t>
            </a:r>
          </a:p>
          <a:p>
            <a:pPr algn="just">
              <a:lnSpc>
                <a:spcPct val="110000"/>
              </a:lnSpc>
            </a:pPr>
            <a:r>
              <a:rPr lang="en-AU" sz="3400" dirty="0">
                <a:latin typeface="Segoe UI Semilight" panose="020B0702040204020203" pitchFamily="34" charset="0"/>
                <a:cs typeface="Segoe UI" panose="020B0502040204020203" pitchFamily="34" charset="0"/>
              </a:rPr>
              <a:t>Controllers offers consumable API, doing authentication, RBAC, etc. This type of API exposed to be used is called northbound API. </a:t>
            </a:r>
          </a:p>
          <a:p>
            <a:pPr algn="just">
              <a:lnSpc>
                <a:spcPct val="110000"/>
              </a:lnSpc>
            </a:pPr>
            <a:r>
              <a:rPr lang="en-AU" sz="3400" dirty="0">
                <a:latin typeface="Segoe UI Semilight" panose="020B0702040204020203" pitchFamily="34" charset="0"/>
                <a:cs typeface="Segoe UI" panose="020B0502040204020203" pitchFamily="34" charset="0"/>
              </a:rPr>
              <a:t>Controllers maintain connections </a:t>
            </a:r>
            <a:r>
              <a:rPr lang="en-US" sz="3400" dirty="0">
                <a:latin typeface="Segoe UI Semilight" panose="020B0702040204020203" pitchFamily="34" charset="0"/>
                <a:cs typeface="Segoe UI" panose="020B0502040204020203" pitchFamily="34" charset="0"/>
              </a:rPr>
              <a:t>to identify the operational state of controlled devices, push configuration, pull logs. Controlled devices also can push alerts, state changes. This type of comms is called southbound API.  This API can be proprietary, maybe even SSH or SNMP.</a:t>
            </a:r>
            <a:endParaRPr lang="en-AU" sz="3400" dirty="0">
              <a:latin typeface="Segoe UI Semilight" panose="020B0702040204020203" pitchFamily="34" charset="0"/>
              <a:cs typeface="Segoe UI" panose="020B0502040204020203" pitchFamily="34" charset="0"/>
            </a:endParaRPr>
          </a:p>
          <a:p>
            <a:pPr algn="just">
              <a:lnSpc>
                <a:spcPct val="110000"/>
              </a:lnSpc>
            </a:pPr>
            <a:r>
              <a:rPr lang="en-AU" sz="3400" dirty="0">
                <a:latin typeface="Segoe UI Semilight" panose="020B0702040204020203" pitchFamily="34" charset="0"/>
                <a:cs typeface="Segoe UI" panose="020B0502040204020203" pitchFamily="34" charset="0"/>
              </a:rPr>
              <a:t>Example of controllers:</a:t>
            </a:r>
          </a:p>
          <a:p>
            <a:pPr marL="0" indent="0" algn="just">
              <a:lnSpc>
                <a:spcPct val="110000"/>
              </a:lnSpc>
              <a:buNone/>
            </a:pPr>
            <a:r>
              <a:rPr lang="en-AU" sz="3400" dirty="0">
                <a:latin typeface="Segoe UI Semilight" panose="020B0702040204020203" pitchFamily="34" charset="0"/>
                <a:cs typeface="Segoe UI" panose="020B0502040204020203" pitchFamily="34" charset="0"/>
              </a:rPr>
              <a:t>Cisco vManage     NSX Manager    Kubernetes Master </a:t>
            </a:r>
          </a:p>
          <a:p>
            <a:pPr marL="0" indent="0" algn="just">
              <a:lnSpc>
                <a:spcPct val="110000"/>
              </a:lnSpc>
              <a:buNone/>
            </a:pPr>
            <a:r>
              <a:rPr lang="en-AU" sz="3400" dirty="0">
                <a:latin typeface="Segoe UI Semilight" panose="020B0702040204020203" pitchFamily="34" charset="0"/>
                <a:cs typeface="Segoe UI" panose="020B0502040204020203" pitchFamily="34" charset="0"/>
              </a:rPr>
              <a:t>Philips Hue Lighting         Google Smart Home</a:t>
            </a:r>
          </a:p>
          <a:p>
            <a:pPr algn="just">
              <a:lnSpc>
                <a:spcPct val="110000"/>
              </a:lnSpc>
            </a:pPr>
            <a:endParaRPr lang="en-AU" sz="3400" dirty="0">
              <a:latin typeface="Segoe UI Semilight" panose="020B0702040204020203" pitchFamily="34" charset="0"/>
              <a:cs typeface="Segoe UI" panose="020B0502040204020203" pitchFamily="34" charset="0"/>
            </a:endParaRPr>
          </a:p>
          <a:p>
            <a:pPr algn="just">
              <a:lnSpc>
                <a:spcPct val="110000"/>
              </a:lnSpc>
            </a:pPr>
            <a:r>
              <a:rPr lang="en-AU" sz="3400" dirty="0">
                <a:latin typeface="Segoe UI Semilight" panose="020B0702040204020203" pitchFamily="34" charset="0"/>
                <a:cs typeface="Segoe UI" panose="020B0502040204020203" pitchFamily="34" charset="0"/>
              </a:rPr>
              <a:t>Public clouds also provide API endpoints to control resources, so they can be also considered as controllers to some extent.</a:t>
            </a:r>
          </a:p>
          <a:p>
            <a:endParaRPr lang="en-AU" dirty="0"/>
          </a:p>
        </p:txBody>
      </p:sp>
      <p:sp>
        <p:nvSpPr>
          <p:cNvPr id="6" name="Title 1">
            <a:extLst>
              <a:ext uri="{FF2B5EF4-FFF2-40B4-BE49-F238E27FC236}">
                <a16:creationId xmlns:a16="http://schemas.microsoft.com/office/drawing/2014/main" id="{F97F0A4A-6BC2-4921-82FD-97B24EE80C00}"/>
              </a:ext>
            </a:extLst>
          </p:cNvPr>
          <p:cNvSpPr txBox="1">
            <a:spLocks/>
          </p:cNvSpPr>
          <p:nvPr/>
        </p:nvSpPr>
        <p:spPr>
          <a:xfrm>
            <a:off x="6182589" y="5474005"/>
            <a:ext cx="5512525" cy="10514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D24726"/>
                </a:solidFill>
                <a:latin typeface="Segoe UI Light" panose="020B0502040204020203" pitchFamily="34" charset="0"/>
                <a:ea typeface="+mj-ea"/>
                <a:cs typeface="Segoe UI Light" panose="020B0502040204020203" pitchFamily="34" charset="0"/>
              </a:defRPr>
            </a:lvl1pPr>
          </a:lstStyle>
          <a:p>
            <a:pPr lvl="0">
              <a:lnSpc>
                <a:spcPct val="110000"/>
              </a:lnSpc>
              <a:spcBef>
                <a:spcPts val="1000"/>
              </a:spcBef>
              <a:defRPr/>
            </a:pPr>
            <a:endParaRPr kumimoji="0" lang="en-AU" sz="1400" b="1"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8" name="Picture 7" descr="Diagram&#10;&#10;Description automatically generated">
            <a:extLst>
              <a:ext uri="{FF2B5EF4-FFF2-40B4-BE49-F238E27FC236}">
                <a16:creationId xmlns:a16="http://schemas.microsoft.com/office/drawing/2014/main" id="{6AE58B33-FD32-4959-98E6-F4D15AF088E3}"/>
              </a:ext>
            </a:extLst>
          </p:cNvPr>
          <p:cNvPicPr>
            <a:picLocks noChangeAspect="1"/>
          </p:cNvPicPr>
          <p:nvPr/>
        </p:nvPicPr>
        <p:blipFill>
          <a:blip r:embed="rId3"/>
          <a:stretch>
            <a:fillRect/>
          </a:stretch>
        </p:blipFill>
        <p:spPr>
          <a:xfrm>
            <a:off x="6323913" y="1579418"/>
            <a:ext cx="5229878" cy="3264824"/>
          </a:xfrm>
          <a:prstGeom prst="rect">
            <a:avLst/>
          </a:prstGeom>
        </p:spPr>
      </p:pic>
      <p:sp>
        <p:nvSpPr>
          <p:cNvPr id="7" name="Title 1">
            <a:extLst>
              <a:ext uri="{FF2B5EF4-FFF2-40B4-BE49-F238E27FC236}">
                <a16:creationId xmlns:a16="http://schemas.microsoft.com/office/drawing/2014/main" id="{B99789F5-DB02-47BA-8098-2C56118D283F}"/>
              </a:ext>
            </a:extLst>
          </p:cNvPr>
          <p:cNvSpPr txBox="1">
            <a:spLocks/>
          </p:cNvSpPr>
          <p:nvPr/>
        </p:nvSpPr>
        <p:spPr>
          <a:xfrm>
            <a:off x="838200" y="239233"/>
            <a:ext cx="10515600" cy="10569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D24726"/>
                </a:solidFill>
                <a:latin typeface="Segoe UI Light" panose="020B0702040204020203" pitchFamily="34" charset="0"/>
                <a:cs typeface="Segoe UI" panose="020B0502040204020203" pitchFamily="34" charset="0"/>
              </a:rPr>
              <a:t>Recap from session 1 - Controllers</a:t>
            </a:r>
            <a:endParaRPr lang="en-AU" sz="3600" dirty="0">
              <a:solidFill>
                <a:srgbClr val="D24726"/>
              </a:solidFill>
              <a:latin typeface="Segoe UI Light" panose="020B0702040204020203" pitchFamily="34" charset="0"/>
              <a:cs typeface="Segoe UI" panose="020B0502040204020203" pitchFamily="34" charset="0"/>
            </a:endParaRPr>
          </a:p>
        </p:txBody>
      </p:sp>
    </p:spTree>
    <p:extLst>
      <p:ext uri="{BB962C8B-B14F-4D97-AF65-F5344CB8AC3E}">
        <p14:creationId xmlns:p14="http://schemas.microsoft.com/office/powerpoint/2010/main" val="237491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28C22281-2609-4AC9-AEB1-175B8260A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440" y="1009554"/>
            <a:ext cx="6791542" cy="4972886"/>
          </a:xfrm>
          <a:prstGeom prst="rect">
            <a:avLst/>
          </a:prstGeom>
        </p:spPr>
      </p:pic>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a:xfrm>
            <a:off x="614680" y="183926"/>
            <a:ext cx="10515600" cy="1056907"/>
          </a:xfrm>
        </p:spPr>
        <p:txBody>
          <a:bodyPr/>
          <a:lstStyle/>
          <a:p>
            <a:r>
              <a:rPr lang="en-US" sz="3600" dirty="0">
                <a:solidFill>
                  <a:srgbClr val="D24726"/>
                </a:solidFill>
                <a:latin typeface="Segoe UI Light" panose="020B0702040204020203" pitchFamily="34" charset="0"/>
                <a:cs typeface="Segoe UI" panose="020B0502040204020203" pitchFamily="34" charset="0"/>
              </a:rPr>
              <a:t>Southbound vs Northbound API</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a:xfrm>
            <a:off x="374654" y="1296140"/>
            <a:ext cx="4856108" cy="5358137"/>
          </a:xfrm>
        </p:spPr>
        <p:txBody>
          <a:bodyPr>
            <a:normAutofit/>
          </a:bodyPr>
          <a:lstStyle/>
          <a:p>
            <a:pPr algn="just">
              <a:lnSpc>
                <a:spcPct val="100000"/>
              </a:lnSpc>
            </a:pPr>
            <a:r>
              <a:rPr lang="en-US" sz="1600" b="1" dirty="0">
                <a:latin typeface="Segoe UI Semilight" panose="020B0702040204020203" pitchFamily="34" charset="0"/>
                <a:ea typeface="Segoe UI Semilight" panose="020B0702040204020203" pitchFamily="34" charset="0"/>
                <a:cs typeface="Segoe UI" panose="020B0502040204020203" pitchFamily="34" charset="0"/>
              </a:rPr>
              <a:t>Southbound API </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is to talk to specific vendor devices and can be any, for example:</a:t>
            </a:r>
          </a:p>
          <a:p>
            <a:pPr marL="0" indent="0" algn="just">
              <a:lnSpc>
                <a:spcPct val="100000"/>
              </a:lnSpc>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 SSH</a:t>
            </a:r>
          </a:p>
          <a:p>
            <a:pPr marL="0" indent="0" algn="just">
              <a:lnSpc>
                <a:spcPct val="100000"/>
              </a:lnSpc>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 Netconf</a:t>
            </a:r>
          </a:p>
          <a:p>
            <a:pPr marL="0" indent="0" algn="just">
              <a:lnSpc>
                <a:spcPct val="100000"/>
              </a:lnSpc>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 </a:t>
            </a:r>
            <a:r>
              <a:rPr lang="en-US" sz="1600" dirty="0" err="1">
                <a:latin typeface="Segoe UI Semilight" panose="020B0702040204020203" pitchFamily="34" charset="0"/>
                <a:ea typeface="Segoe UI Semilight" panose="020B0702040204020203" pitchFamily="34" charset="0"/>
                <a:cs typeface="Segoe UI" panose="020B0502040204020203" pitchFamily="34" charset="0"/>
              </a:rPr>
              <a:t>RESTConf</a:t>
            </a: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lnSpc>
                <a:spcPct val="100000"/>
              </a:lnSpc>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 Any proprietary RPC – Remote Procedure calls</a:t>
            </a:r>
          </a:p>
          <a:p>
            <a:pPr marL="0" indent="0" algn="just">
              <a:lnSpc>
                <a:spcPct val="100000"/>
              </a:lnSpc>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 SNMP</a:t>
            </a:r>
          </a:p>
          <a:p>
            <a:pPr algn="just">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When the controller gets data from the devices it processes it, can store the raw and/or processed data in a database and presented to the API consumer</a:t>
            </a:r>
          </a:p>
          <a:p>
            <a:pPr algn="just">
              <a:lnSpc>
                <a:spcPct val="100000"/>
              </a:lnSpc>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We’ll build simple </a:t>
            </a:r>
            <a:r>
              <a:rPr lang="en-US" sz="1600" b="1" dirty="0">
                <a:latin typeface="Segoe UI Semilight" panose="020B0702040204020203" pitchFamily="34" charset="0"/>
                <a:ea typeface="Segoe UI Semilight" panose="020B0702040204020203" pitchFamily="34" charset="0"/>
                <a:cs typeface="Segoe UI" panose="020B0502040204020203" pitchFamily="34" charset="0"/>
              </a:rPr>
              <a:t>Northbound API </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using pre-processed data in CSV format</a:t>
            </a:r>
          </a:p>
          <a:p>
            <a:pPr algn="just">
              <a:lnSpc>
                <a:spcPct val="100000"/>
              </a:lnSpc>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REST API server is essentially a lightweight web server</a:t>
            </a:r>
          </a:p>
        </p:txBody>
      </p:sp>
    </p:spTree>
    <p:extLst>
      <p:ext uri="{BB962C8B-B14F-4D97-AF65-F5344CB8AC3E}">
        <p14:creationId xmlns:p14="http://schemas.microsoft.com/office/powerpoint/2010/main" val="178145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a:xfrm>
            <a:off x="838200" y="239234"/>
            <a:ext cx="10515600" cy="763092"/>
          </a:xfrm>
        </p:spPr>
        <p:txBody>
          <a:bodyPr/>
          <a:lstStyle/>
          <a:p>
            <a:r>
              <a:rPr lang="en-US" sz="3600" dirty="0">
                <a:solidFill>
                  <a:srgbClr val="D24726"/>
                </a:solidFill>
                <a:latin typeface="Segoe UI Light" panose="020B0702040204020203" pitchFamily="34" charset="0"/>
                <a:cs typeface="Segoe UI" panose="020B0502040204020203" pitchFamily="34" charset="0"/>
              </a:rPr>
              <a:t>Flask – getting started</a:t>
            </a:r>
            <a:endParaRPr lang="en-AU" sz="3600" dirty="0">
              <a:solidFill>
                <a:srgbClr val="D24726"/>
              </a:solidFill>
              <a:latin typeface="Segoe UI Light" panose="020B07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a:xfrm>
            <a:off x="749423" y="1002325"/>
            <a:ext cx="5818525" cy="5616441"/>
          </a:xfrm>
        </p:spPr>
        <p:txBody>
          <a:bodyPr>
            <a:normAutofit lnSpcReduction="10000"/>
          </a:bodyPr>
          <a:lstStyle/>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There are many web frameworks for </a:t>
            </a:r>
            <a:r>
              <a:rPr lang="en-US" sz="1600" dirty="0" err="1">
                <a:latin typeface="Segoe UI Semilight" panose="020B0702040204020203" pitchFamily="34" charset="0"/>
                <a:ea typeface="Segoe UI Semilight" panose="020B0702040204020203" pitchFamily="34" charset="0"/>
                <a:cs typeface="Segoe UI" panose="020B0502040204020203" pitchFamily="34" charset="0"/>
              </a:rPr>
              <a:t>Pytho</a:t>
            </a:r>
            <a:r>
              <a:rPr lang="en-AU" sz="1600" dirty="0">
                <a:latin typeface="Segoe UI Semilight" panose="020B0702040204020203" pitchFamily="34" charset="0"/>
                <a:ea typeface="Segoe UI Semilight" panose="020B0702040204020203" pitchFamily="34" charset="0"/>
                <a:cs typeface="Segoe UI" panose="020B0502040204020203" pitchFamily="34" charset="0"/>
              </a:rPr>
              <a:t>n</a:t>
            </a:r>
            <a:r>
              <a:rPr lang="ru-RU" sz="1600" dirty="0">
                <a:latin typeface="Segoe UI Semilight" panose="020B0702040204020203" pitchFamily="34" charset="0"/>
                <a:ea typeface="Segoe UI Semilight" panose="020B0702040204020203" pitchFamily="34" charset="0"/>
                <a:cs typeface="Segoe UI" panose="020B0502040204020203" pitchFamily="34" charset="0"/>
              </a:rPr>
              <a:t>, </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most popular are Flask and Django</a:t>
            </a:r>
          </a:p>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Flask is a lightweight, easy to use, good documentation and community support</a:t>
            </a:r>
          </a:p>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To get started, install flask package using </a:t>
            </a:r>
            <a:r>
              <a:rPr lang="en-US" sz="1600" b="1" dirty="0">
                <a:latin typeface="Segoe UI Semilight" panose="020B0702040204020203" pitchFamily="34" charset="0"/>
                <a:ea typeface="Segoe UI Semilight" panose="020B0702040204020203" pitchFamily="34" charset="0"/>
                <a:cs typeface="Segoe UI" panose="020B0502040204020203" pitchFamily="34" charset="0"/>
              </a:rPr>
              <a:t>pip</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 </a:t>
            </a:r>
          </a:p>
          <a:p>
            <a:pPr marL="0" indent="0" algn="just">
              <a:buNone/>
            </a:pPr>
            <a:r>
              <a:rPr lang="en-US" sz="1600" dirty="0">
                <a:latin typeface="Segoe UI Semilight" panose="020B0702040204020203" pitchFamily="34" charset="0"/>
                <a:ea typeface="Segoe UI Semilight" panose="020B0702040204020203" pitchFamily="34" charset="0"/>
                <a:cs typeface="Segoe UI" panose="020B0502040204020203" pitchFamily="34" charset="0"/>
              </a:rPr>
              <a:t>                                                       or simply with IDE  --------&gt;</a:t>
            </a:r>
          </a:p>
          <a:p>
            <a:pPr marL="0" indent="0" algn="just">
              <a:buNone/>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Minimal code to run the server is                          ----------&gt;</a:t>
            </a:r>
          </a:p>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Note you can specify the port</a:t>
            </a:r>
          </a:p>
          <a:p>
            <a:pPr algn="just"/>
            <a:r>
              <a:rPr lang="en-US" sz="1600" b="1" dirty="0">
                <a:latin typeface="Segoe UI Semilight" panose="020B0702040204020203" pitchFamily="34" charset="0"/>
                <a:ea typeface="Segoe UI Semilight" panose="020B0702040204020203" pitchFamily="34" charset="0"/>
                <a:cs typeface="Segoe UI" panose="020B0502040204020203" pitchFamily="34" charset="0"/>
              </a:rPr>
              <a:t>debug=True </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mean you can change your code and don’t need to restart the server, it will detect the changes </a:t>
            </a:r>
            <a:r>
              <a:rPr lang="en-US" sz="1600" b="1" dirty="0">
                <a:latin typeface="Segoe UI Semilight" panose="020B0702040204020203" pitchFamily="34" charset="0"/>
                <a:ea typeface="Segoe UI Semilight" panose="020B0702040204020203" pitchFamily="34" charset="0"/>
                <a:cs typeface="Segoe UI" panose="020B0502040204020203" pitchFamily="34" charset="0"/>
              </a:rPr>
              <a:t>when you save the file</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 and restart automatically – convenient while you’re developing</a:t>
            </a:r>
          </a:p>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By default, it only accepts connections from localhost, to override it, use parameter </a:t>
            </a:r>
            <a:r>
              <a:rPr lang="en-US" sz="1600" b="1" dirty="0">
                <a:latin typeface="Segoe UI Semilight" panose="020B0702040204020203" pitchFamily="34" charset="0"/>
                <a:ea typeface="Segoe UI Semilight" panose="020B0702040204020203" pitchFamily="34" charset="0"/>
                <a:cs typeface="Segoe UI" panose="020B0502040204020203" pitchFamily="34" charset="0"/>
              </a:rPr>
              <a:t>host=‘0.0.0.0’ </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(or whatever network you originate requests from)</a:t>
            </a:r>
          </a:p>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Refer to the doc for full description</a:t>
            </a:r>
          </a:p>
          <a:p>
            <a:pPr marL="0" indent="0" algn="just">
              <a:buNone/>
            </a:pP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pPr algn="just"/>
            <a:r>
              <a:rPr lang="en-US" sz="1600" dirty="0">
                <a:latin typeface="Segoe UI Semilight" panose="020B0702040204020203" pitchFamily="34" charset="0"/>
                <a:ea typeface="Segoe UI Semilight" panose="020B0702040204020203" pitchFamily="34" charset="0"/>
                <a:cs typeface="Segoe UI" panose="020B0502040204020203" pitchFamily="34" charset="0"/>
              </a:rPr>
              <a:t>Then test with CURL, and get 404 – Not Found which means the server is running, but there are no routes, as expected</a:t>
            </a:r>
            <a:endParaRPr lang="en-AU" dirty="0"/>
          </a:p>
        </p:txBody>
      </p:sp>
      <p:pic>
        <p:nvPicPr>
          <p:cNvPr id="13" name="Picture 12" descr="Graphical user interface, website&#10;&#10;Description automatically generated">
            <a:extLst>
              <a:ext uri="{FF2B5EF4-FFF2-40B4-BE49-F238E27FC236}">
                <a16:creationId xmlns:a16="http://schemas.microsoft.com/office/drawing/2014/main" id="{710EE71A-2256-4BF2-AAB4-145D3712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316" y="659001"/>
            <a:ext cx="4757284" cy="2003066"/>
          </a:xfrm>
          <a:prstGeom prst="rect">
            <a:avLst/>
          </a:prstGeom>
        </p:spPr>
      </p:pic>
      <p:sp>
        <p:nvSpPr>
          <p:cNvPr id="15" name="TextBox 14">
            <a:extLst>
              <a:ext uri="{FF2B5EF4-FFF2-40B4-BE49-F238E27FC236}">
                <a16:creationId xmlns:a16="http://schemas.microsoft.com/office/drawing/2014/main" id="{867DFBAB-7D3F-4848-981B-E4CDED2F60B3}"/>
              </a:ext>
            </a:extLst>
          </p:cNvPr>
          <p:cNvSpPr txBox="1"/>
          <p:nvPr/>
        </p:nvSpPr>
        <p:spPr>
          <a:xfrm>
            <a:off x="3135518" y="5497353"/>
            <a:ext cx="6096000" cy="276999"/>
          </a:xfrm>
          <a:prstGeom prst="rect">
            <a:avLst/>
          </a:prstGeom>
          <a:noFill/>
        </p:spPr>
        <p:txBody>
          <a:bodyPr wrap="square">
            <a:spAutoFit/>
          </a:bodyPr>
          <a:lstStyle/>
          <a:p>
            <a:r>
              <a:rPr lang="en-AU" sz="1200" dirty="0"/>
              <a:t>https://flask.palletsprojects.com/en/1.1.x/quickstart/</a:t>
            </a:r>
          </a:p>
        </p:txBody>
      </p:sp>
      <p:pic>
        <p:nvPicPr>
          <p:cNvPr id="29" name="Picture 28" descr="A screenshot of a computer&#10;&#10;Description automatically generated with medium confidence">
            <a:extLst>
              <a:ext uri="{FF2B5EF4-FFF2-40B4-BE49-F238E27FC236}">
                <a16:creationId xmlns:a16="http://schemas.microsoft.com/office/drawing/2014/main" id="{2F2DE5D8-1B2C-422E-900F-2C4AE6906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4316" y="5978112"/>
            <a:ext cx="4994322" cy="560339"/>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6328C1A2-5BCD-450E-989E-C8D42673B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4316" y="2779432"/>
            <a:ext cx="5252584" cy="2782029"/>
          </a:xfrm>
          <a:prstGeom prst="rect">
            <a:avLst/>
          </a:prstGeom>
        </p:spPr>
      </p:pic>
    </p:spTree>
    <p:extLst>
      <p:ext uri="{BB962C8B-B14F-4D97-AF65-F5344CB8AC3E}">
        <p14:creationId xmlns:p14="http://schemas.microsoft.com/office/powerpoint/2010/main" val="1505581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10231</TotalTime>
  <Words>1235</Words>
  <Application>Microsoft Office PowerPoint</Application>
  <PresentationFormat>Widescreen</PresentationFormat>
  <Paragraphs>187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 Light</vt:lpstr>
      <vt:lpstr>Segoe UI Semilight</vt:lpstr>
      <vt:lpstr>Office Theme</vt:lpstr>
      <vt:lpstr>API and Python training</vt:lpstr>
      <vt:lpstr>This session’s agenda</vt:lpstr>
      <vt:lpstr>SDK – Software Development Kit</vt:lpstr>
      <vt:lpstr>SDKs in Python</vt:lpstr>
      <vt:lpstr>SDKs examples</vt:lpstr>
      <vt:lpstr>PowerPoint Presentation</vt:lpstr>
      <vt:lpstr>PowerPoint Presentation</vt:lpstr>
      <vt:lpstr>Southbound vs Northbound API</vt:lpstr>
      <vt:lpstr>Flask – getting started</vt:lpstr>
      <vt:lpstr>Flask routing</vt:lpstr>
      <vt:lpstr>Flask – returning JSON</vt:lpstr>
      <vt:lpstr>Reading from CSV files</vt:lpstr>
      <vt:lpstr>Using variables in URL</vt:lpstr>
      <vt:lpstr>Demo</vt:lpstr>
      <vt:lpstr>Summary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and Python training</dc:title>
  <dc:creator>Alexander Zyuzin (AP)</dc:creator>
  <cp:lastModifiedBy>Alexander Zyuzin (AP)</cp:lastModifiedBy>
  <cp:revision>90</cp:revision>
  <dcterms:created xsi:type="dcterms:W3CDTF">2021-01-12T02:56:50Z</dcterms:created>
  <dcterms:modified xsi:type="dcterms:W3CDTF">2021-01-28T23:46:26Z</dcterms:modified>
</cp:coreProperties>
</file>