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9" r:id="rId3"/>
    <p:sldId id="328" r:id="rId4"/>
    <p:sldId id="325" r:id="rId5"/>
    <p:sldId id="273" r:id="rId6"/>
    <p:sldId id="330" r:id="rId7"/>
    <p:sldId id="331" r:id="rId8"/>
    <p:sldId id="334" r:id="rId9"/>
    <p:sldId id="332" r:id="rId10"/>
    <p:sldId id="333" r:id="rId11"/>
    <p:sldId id="272" r:id="rId12"/>
    <p:sldId id="326" r:id="rId13"/>
    <p:sldId id="329" r:id="rId14"/>
    <p:sldId id="298" r:id="rId15"/>
    <p:sldId id="32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60678" autoAdjust="0"/>
  </p:normalViewPr>
  <p:slideViewPr>
    <p:cSldViewPr snapToGrid="0">
      <p:cViewPr varScale="1">
        <p:scale>
          <a:sx n="52" d="100"/>
          <a:sy n="52" d="100"/>
        </p:scale>
        <p:origin x="178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A0294-29AC-45E5-8F08-1CBD5B8AF227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417CD-CEA4-479E-AEE1-ADD8319696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6753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r>
              <a:rPr lang="en-AU" dirty="0"/>
              <a:t>Thanks for joining this session.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3C153-5C50-415A-915D-E9C5E62768A6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1119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3C153-5C50-415A-915D-E9C5E62768A6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1044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And that concludes our training.</a:t>
            </a:r>
          </a:p>
          <a:p>
            <a:r>
              <a:rPr lang="en-AU" dirty="0"/>
              <a:t>It’s been a long journey we started in October last year, and we covered a lot of content, and before we finish, I would like summarize the topics we covered.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417CD-CEA4-479E-AEE1-ADD8319696CD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4617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We started with some </a:t>
            </a:r>
            <a:r>
              <a:rPr lang="en-AU" dirty="0" err="1"/>
              <a:t>bascis</a:t>
            </a:r>
            <a:r>
              <a:rPr lang="en-AU" dirty="0"/>
              <a:t>, why we use API at all, REST API concepts, definitions of headers, requests, responses and authentication.</a:t>
            </a:r>
          </a:p>
          <a:p>
            <a:r>
              <a:rPr lang="en-AU" dirty="0"/>
              <a:t>We learned how to use CURL and Postman, made get and post requests to Cisco controllers and </a:t>
            </a:r>
            <a:r>
              <a:rPr lang="en-AU" dirty="0" err="1"/>
              <a:t>serviceNow</a:t>
            </a:r>
            <a:r>
              <a:rPr lang="en-AU" dirty="0"/>
              <a:t> and then switched to Python.</a:t>
            </a:r>
          </a:p>
          <a:p>
            <a:endParaRPr lang="en-AU" dirty="0"/>
          </a:p>
          <a:p>
            <a:r>
              <a:rPr lang="en-AU" dirty="0"/>
              <a:t>We again, started with basics, but as we progressed we learned more complex topics like handling exceptions, building your own classes and modules. </a:t>
            </a:r>
          </a:p>
          <a:p>
            <a:r>
              <a:rPr lang="en-AU" dirty="0"/>
              <a:t>Our focus was </a:t>
            </a:r>
            <a:r>
              <a:rPr lang="en-AU" b="1" dirty="0"/>
              <a:t>consuming</a:t>
            </a:r>
            <a:r>
              <a:rPr lang="en-AU" dirty="0"/>
              <a:t> API with Python, but in last two sessions we also covered how to build API servers.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417CD-CEA4-479E-AEE1-ADD8319696CD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2663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As you can see we learned a lot of topics, just have a look at this list.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Even though this training was made as an kind of introduction to REST API world, I think we learned REST API if not inside out, but very detailed.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REST API as a technology which is here to stay for years, and I reckon every engineer should know at least the basics.</a:t>
            </a:r>
          </a:p>
          <a:p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I hope this training was useful and informative for someone who is new to Python, and I tried to build the slides in the way so you can return to them later and maybe use as a reference.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Obviously, this won’t replace 800-pages of Python book, but I hope the content of the 168 slides I built is worth reading.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In terms of next steps, Ideally, try to find a practical application of the skills you’ve got, think of any ideas, not necessary at work, but at home, maybe just try to automate something.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As an example, get a developer account in Service now, buy raspberry pi with temperature sensor, and integrate them with Slack.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This can be done with Python, I hope after this training you’re not afraid of doing so :)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417CD-CEA4-479E-AEE1-ADD8319696CD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1598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 spent a lot of my personal time preparing the content for this training, and I would very much appreciate if you provide any feedback for this training.</a:t>
            </a:r>
          </a:p>
          <a:p>
            <a:endParaRPr lang="en-AU" dirty="0"/>
          </a:p>
          <a:p>
            <a:r>
              <a:rPr lang="en-AU" dirty="0"/>
              <a:t>I’ll post these question in Microsoft Teams, and you could reply there in Teams or send my an email.</a:t>
            </a:r>
          </a:p>
          <a:p>
            <a:endParaRPr lang="en-AU" dirty="0"/>
          </a:p>
          <a:p>
            <a:r>
              <a:rPr lang="en-AU" dirty="0"/>
              <a:t>Your feedback if very important, and I would like to thank these guys who asked question, who dropped me messages in Teams with positive and supporting words, it really helped me while I was working on the content.</a:t>
            </a:r>
          </a:p>
          <a:p>
            <a:r>
              <a:rPr lang="en-AU" dirty="0"/>
              <a:t>I saw an Incident in our test ServiceNow instance with Incident name – thanks for the training, it was really nice, thanks for that.</a:t>
            </a:r>
          </a:p>
          <a:p>
            <a:endParaRPr lang="en-AU" dirty="0"/>
          </a:p>
          <a:p>
            <a:r>
              <a:rPr lang="en-AU" dirty="0"/>
              <a:t>I have some other ideas about future trainings, but if you have any suggestions, you’re very welcome.</a:t>
            </a:r>
          </a:p>
          <a:p>
            <a:r>
              <a:rPr lang="en-AU" dirty="0"/>
              <a:t>As you may know, next week I’m leaving NTT, but I’m planning to have free public trainings on various topics in the future.</a:t>
            </a:r>
          </a:p>
          <a:p>
            <a:r>
              <a:rPr lang="en-AU" dirty="0"/>
              <a:t>So let’s connect in LinkedIn, I’ll post any updates there.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417CD-CEA4-479E-AEE1-ADD8319696CD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0590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 would like to thank you everyone who found the time to attend the sessions, and when I was saying at the beginning of each session - thanks for joining, that were really honest words, not just a formal into.</a:t>
            </a:r>
          </a:p>
          <a:p>
            <a:endParaRPr lang="en-AU" dirty="0"/>
          </a:p>
          <a:p>
            <a:r>
              <a:rPr lang="en-AU" dirty="0"/>
              <a:t>Finally, I would like to thank Sergey and Nikolay who reviewed and provided early feedback, that was also very helpful.</a:t>
            </a:r>
          </a:p>
          <a:p>
            <a:endParaRPr lang="en-AU" dirty="0"/>
          </a:p>
          <a:p>
            <a:r>
              <a:rPr lang="en-AU" dirty="0"/>
              <a:t>Thanks guys once again, I wish you all the best in your learning journey.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417CD-CEA4-479E-AEE1-ADD8319696CD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974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Today our focus is documenting REST API.</a:t>
            </a:r>
          </a:p>
          <a:p>
            <a:r>
              <a:rPr lang="en-AU" dirty="0"/>
              <a:t>When you build your API server, it’s important to provide your users and maybe even more important – future you, with good documentation.</a:t>
            </a:r>
          </a:p>
          <a:p>
            <a:r>
              <a:rPr lang="en-AU" dirty="0"/>
              <a:t>Also understanding standards for API documentation will allow you not only to write, but also to read any API </a:t>
            </a:r>
            <a:r>
              <a:rPr lang="en-AU" dirty="0" err="1"/>
              <a:t>documentaion</a:t>
            </a:r>
            <a:r>
              <a:rPr lang="en-AU" dirty="0"/>
              <a:t> more efficiently.</a:t>
            </a:r>
          </a:p>
          <a:p>
            <a:endParaRPr lang="en-AU" dirty="0"/>
          </a:p>
          <a:p>
            <a:r>
              <a:rPr lang="en-AU" dirty="0"/>
              <a:t>We’ll use another Python module called Connexion, and I’ll show you how build a good-looking professional REST API documentation.</a:t>
            </a:r>
          </a:p>
          <a:p>
            <a:endParaRPr lang="en-AU" dirty="0"/>
          </a:p>
          <a:p>
            <a:r>
              <a:rPr lang="en-AU" dirty="0"/>
              <a:t>This is the last session in our training, so at the end of the session, I would like to summarize what we learned since October last year.</a:t>
            </a:r>
          </a:p>
          <a:p>
            <a:endParaRPr lang="en-AU" dirty="0"/>
          </a:p>
          <a:p>
            <a:r>
              <a:rPr lang="en-AU" dirty="0"/>
              <a:t>This session is going to be shorter than usual, so let’s get started.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7265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Documenting of any technical solution is important, and REST API is not an exception, and actually I would say documenting REST API is critical, and I think it’s pretty clear why.</a:t>
            </a:r>
          </a:p>
          <a:p>
            <a:r>
              <a:rPr lang="en-AU" dirty="0"/>
              <a:t>Even a single API endpoint normally consist of many elements, such as headers, parameters, response body formats, possible messages, and most of platforms providing REST API have hundreds of endpoints.</a:t>
            </a:r>
          </a:p>
          <a:p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You can actually document your API in any way you want, but if you use a standard approach, it’s easier for users to understand it.</a:t>
            </a:r>
          </a:p>
          <a:p>
            <a:r>
              <a:rPr lang="en-AU" dirty="0"/>
              <a:t>So when it comes to the REST API world, you may have heard of Swagger.</a:t>
            </a:r>
          </a:p>
          <a:p>
            <a:endParaRPr lang="en-AU" dirty="0"/>
          </a:p>
          <a:p>
            <a:r>
              <a:rPr lang="en-AU" dirty="0"/>
              <a:t>This is a de-facto standard of describing and documenting REST API interfaces.</a:t>
            </a:r>
          </a:p>
          <a:p>
            <a:r>
              <a:rPr lang="en-AU" dirty="0"/>
              <a:t>It has been renamed to </a:t>
            </a:r>
            <a:r>
              <a:rPr lang="en-AU" dirty="0" err="1"/>
              <a:t>OpenAPI</a:t>
            </a:r>
            <a:r>
              <a:rPr lang="en-AU" dirty="0"/>
              <a:t> specification, but Swagger name is still widely used, so we’ll use Swagger and Open API Specification interchangeably.</a:t>
            </a:r>
          </a:p>
          <a:p>
            <a:r>
              <a:rPr lang="en-AU" dirty="0"/>
              <a:t>There are two versions – 2 and 3, there some minor differences between them, but both versions are used.</a:t>
            </a:r>
          </a:p>
          <a:p>
            <a:endParaRPr lang="en-AU" dirty="0"/>
          </a:p>
          <a:p>
            <a:r>
              <a:rPr lang="en-AU" dirty="0"/>
              <a:t>Most APIs are documented using </a:t>
            </a:r>
            <a:r>
              <a:rPr lang="en-AU" dirty="0" err="1"/>
              <a:t>OpenAPi</a:t>
            </a:r>
            <a:r>
              <a:rPr lang="en-AU" dirty="0"/>
              <a:t> standards.</a:t>
            </a:r>
          </a:p>
          <a:p>
            <a:r>
              <a:rPr lang="en-AU" dirty="0"/>
              <a:t>As a bonus, some libraries that document your API also offer Swagger UI console where your users can explore and test API directly, which is very-very handy.</a:t>
            </a:r>
          </a:p>
          <a:p>
            <a:endParaRPr lang="en-AU" dirty="0"/>
          </a:p>
          <a:p>
            <a:r>
              <a:rPr lang="en-AU" dirty="0"/>
              <a:t>On the slides you can see two examples, one from Swagger </a:t>
            </a:r>
            <a:r>
              <a:rPr lang="en-AU" dirty="0" err="1"/>
              <a:t>webside</a:t>
            </a:r>
            <a:r>
              <a:rPr lang="en-AU" dirty="0"/>
              <a:t> as a demo, and another is from Cisco vManage controller.</a:t>
            </a:r>
          </a:p>
          <a:p>
            <a:r>
              <a:rPr lang="en-AU" dirty="0"/>
              <a:t>As you can see, there is endpoint description, and most importantly, description of request parameters, as well as response code and body content </a:t>
            </a:r>
          </a:p>
          <a:p>
            <a:r>
              <a:rPr lang="en-AU" dirty="0"/>
              <a:t>Let me do a quick demo and show you an example of </a:t>
            </a:r>
            <a:r>
              <a:rPr lang="en-AU" dirty="0" err="1"/>
              <a:t>OpenAPI</a:t>
            </a:r>
            <a:r>
              <a:rPr lang="en-AU" dirty="0"/>
              <a:t> documentation and Swagger UI console, and this is what we’re going to build today.</a:t>
            </a:r>
          </a:p>
          <a:p>
            <a:endParaRPr lang="en-AU" dirty="0"/>
          </a:p>
          <a:p>
            <a:r>
              <a:rPr lang="en-AU" dirty="0"/>
              <a:t>Also have a look at the link provided, it describes various approaches to documenting REST API.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6864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Let me show you a quick example of REST API documentation, this is </a:t>
            </a:r>
            <a:r>
              <a:rPr lang="en-AU" dirty="0" err="1"/>
              <a:t>Sdwan</a:t>
            </a:r>
            <a:r>
              <a:rPr lang="en-AU" dirty="0"/>
              <a:t> controller Cisco </a:t>
            </a:r>
            <a:r>
              <a:rPr lang="en-AU" dirty="0" err="1"/>
              <a:t>vmanage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3C153-5C50-415A-915D-E9C5E62768A6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6491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There are a few methods and tools you can use when it comes to documenting API.</a:t>
            </a:r>
          </a:p>
          <a:p>
            <a:r>
              <a:rPr lang="en-AU" dirty="0"/>
              <a:t>Some tools intercept requests and responses and based on them build API documentation.</a:t>
            </a:r>
          </a:p>
          <a:p>
            <a:endParaRPr lang="en-AU" dirty="0"/>
          </a:p>
          <a:p>
            <a:r>
              <a:rPr lang="en-AU" dirty="0"/>
              <a:t>Other tools use static definition of API specs and you need to make sure your code works as described, so in this case API </a:t>
            </a:r>
            <a:r>
              <a:rPr lang="en-AU" dirty="0" err="1"/>
              <a:t>spesc</a:t>
            </a:r>
            <a:r>
              <a:rPr lang="en-AU" dirty="0"/>
              <a:t> work as a contract.</a:t>
            </a:r>
          </a:p>
          <a:p>
            <a:endParaRPr lang="en-AU" dirty="0"/>
          </a:p>
          <a:p>
            <a:r>
              <a:rPr lang="en-AU" dirty="0"/>
              <a:t>Connexion module is one of such tools where you describe your API in as much details as required and refer your Python functions in this definition file.</a:t>
            </a:r>
          </a:p>
          <a:p>
            <a:r>
              <a:rPr lang="en-AU" dirty="0"/>
              <a:t>This module works on top of flask, can validate parameters, handle authentication and do some other useful things.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Also it provides  </a:t>
            </a:r>
            <a:r>
              <a:rPr lang="en-US" sz="12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Swagger UI console.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It’s free, community-developed, and as usual please have a look at the documentation.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I personally find it a bit confusing, so I would like to explain the key points in the next few slides.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9568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If you remember last time we build a simple controller to return some data from our network of sensors, and today we’re going to re-write our code a bit to be used with Connexion.</a:t>
            </a:r>
          </a:p>
          <a:p>
            <a:endParaRPr lang="en-AU" dirty="0"/>
          </a:p>
          <a:p>
            <a:r>
              <a:rPr lang="en-AU" dirty="0"/>
              <a:t>As I mentioned, connexion uses flask, so the syntax to run the server is very similar to Flask, with some additional parameters - the file with your API specification, and optionally the directory where you store these files.</a:t>
            </a:r>
          </a:p>
          <a:p>
            <a:endParaRPr lang="en-AU" dirty="0"/>
          </a:p>
          <a:p>
            <a:r>
              <a:rPr lang="en-AU" dirty="0"/>
              <a:t>Also as we saw last time, we needed to define routes using flask decorators.</a:t>
            </a:r>
          </a:p>
          <a:p>
            <a:r>
              <a:rPr lang="en-AU" dirty="0"/>
              <a:t>It’s not needed anymore, because API definitions including routes is now in a separate file, you’ll see it on the next slide.</a:t>
            </a:r>
          </a:p>
          <a:p>
            <a:r>
              <a:rPr lang="en-AU" dirty="0"/>
              <a:t>Please have a look at two screenshots, you can see the original file with flask routes and the new file.</a:t>
            </a:r>
          </a:p>
          <a:p>
            <a:r>
              <a:rPr lang="en-AU" dirty="0"/>
              <a:t>The new file looks simpler and cleaner, and we have clearly separated the code and routing which is good.</a:t>
            </a:r>
          </a:p>
          <a:p>
            <a:endParaRPr lang="en-AU" dirty="0"/>
          </a:p>
          <a:p>
            <a:r>
              <a:rPr lang="en-AU" dirty="0"/>
              <a:t>As a result, you’ll have 3 files – first you Python functions, second is the Python file where you run the server, and third – YAML file with API specification which we’re going to cover next.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7133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file you describe your API is a YAML file, and there two main sections</a:t>
            </a:r>
          </a:p>
          <a:p>
            <a:endParaRPr lang="en-AU" dirty="0"/>
          </a:p>
          <a:p>
            <a:r>
              <a:rPr lang="en-AU" dirty="0"/>
              <a:t>First, some global settings, as you can see, API description, version, server title, you can put there various useful details.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You also specify data format the server consumes and produces.</a:t>
            </a:r>
          </a:p>
          <a:p>
            <a:endParaRPr lang="en-AU" dirty="0"/>
          </a:p>
          <a:p>
            <a:r>
              <a:rPr lang="en-AU" dirty="0" err="1"/>
              <a:t>BasePath</a:t>
            </a:r>
            <a:r>
              <a:rPr lang="en-AU" dirty="0"/>
              <a:t> is the prefix which will prepend individual endpoint paths.</a:t>
            </a:r>
          </a:p>
          <a:p>
            <a:r>
              <a:rPr lang="en-AU" dirty="0"/>
              <a:t>And in Line 15 you can see comes the section where we define our actual API endpoints.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0854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 is the main part of defining our REST API endpoint.</a:t>
            </a:r>
          </a:p>
          <a:p>
            <a:endParaRPr lang="en-AU" dirty="0"/>
          </a:p>
          <a:p>
            <a:r>
              <a:rPr lang="en-AU" dirty="0"/>
              <a:t>The format is pretty simple</a:t>
            </a:r>
          </a:p>
          <a:p>
            <a:r>
              <a:rPr lang="en-AU" dirty="0"/>
              <a:t>First you define the path – Line 30, if the URL has variables, they are in curly brackets.</a:t>
            </a:r>
          </a:p>
          <a:p>
            <a:endParaRPr lang="en-AU" dirty="0"/>
          </a:p>
          <a:p>
            <a:r>
              <a:rPr lang="en-AU" dirty="0"/>
              <a:t>Then in Line 31 you define REST API operation, in your case it’s GET, and in Line 32 you link the endpoint to the Python function which handles the logic.</a:t>
            </a:r>
          </a:p>
          <a:p>
            <a:r>
              <a:rPr lang="en-AU" dirty="0"/>
              <a:t>Note it’s file name dot function name.</a:t>
            </a:r>
          </a:p>
          <a:p>
            <a:r>
              <a:rPr lang="en-AU" dirty="0"/>
              <a:t>You can use tags which will allow you to group and organise your API endpoints.</a:t>
            </a:r>
          </a:p>
          <a:p>
            <a:endParaRPr lang="en-AU" dirty="0"/>
          </a:p>
          <a:p>
            <a:r>
              <a:rPr lang="en-AU" dirty="0"/>
              <a:t>Have a look at Line 37 – parameters, here you specify which parameters are required, which are optional, type and description.</a:t>
            </a:r>
          </a:p>
          <a:p>
            <a:r>
              <a:rPr lang="en-AU" dirty="0"/>
              <a:t>And finally, Line 43, you descried what response the client will receive if the operation is successful, or not.</a:t>
            </a:r>
          </a:p>
          <a:p>
            <a:r>
              <a:rPr lang="en-AU" dirty="0"/>
              <a:t>In our case we say that if the client receives response code 200, it should also receive List (array) which consists of dictionary (object) with fields Device name, IP, etc.</a:t>
            </a:r>
          </a:p>
          <a:p>
            <a:endParaRPr lang="en-AU" dirty="0"/>
          </a:p>
          <a:p>
            <a:r>
              <a:rPr lang="en-AU" dirty="0"/>
              <a:t>This shows the example of the complete REST API documentation.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3866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Once you describe your API endpoints and routing in the YAML file, connexion renders it into Swagger UI console, and you can access it using slash </a:t>
            </a:r>
            <a:r>
              <a:rPr lang="en-AU" dirty="0" err="1"/>
              <a:t>ui</a:t>
            </a:r>
            <a:r>
              <a:rPr lang="en-AU" dirty="0"/>
              <a:t>.</a:t>
            </a:r>
          </a:p>
          <a:p>
            <a:endParaRPr lang="en-AU" dirty="0"/>
          </a:p>
          <a:p>
            <a:r>
              <a:rPr lang="en-AU" dirty="0"/>
              <a:t>Let you show you this in the demo.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0193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2C2C7-33C3-4D44-B3BC-7836EBD69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BD19F-5C61-4F69-A803-2264D48A7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9E248-D579-447E-88F0-2362046E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AD1A-25E9-45C6-82BD-899F6C68D5A1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03013-1344-4F76-9446-9143DFA24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39B19-BDEA-49DD-B2FF-B9CF7CCE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91199-77D7-4610-8570-115A4904C8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483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E379-29C5-4607-8FAA-7637E7A0D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5DA9B-3C19-4599-81C6-4A0BDA9D8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BA418-44D9-4912-8DEF-8A5CF37A1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AD1A-25E9-45C6-82BD-899F6C68D5A1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F2A4E-9B08-44EC-B719-0AFE4B87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CDD2F-107E-4B56-A0EF-8891DE382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91199-77D7-4610-8570-115A4904C8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205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8C75A-52F4-42DF-B8C8-66EC4941B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3A4C2-95B0-425E-A2F8-136543DB5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036E3-AC32-4E89-86F3-BBDAA4205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AD1A-25E9-45C6-82BD-899F6C68D5A1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0302C-A581-4536-9754-C8BEA762D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F2E7E-96E4-460A-9880-D7E1A1A5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91199-77D7-4610-8570-115A4904C8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359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25D3-89EA-45A8-B7D3-B864A434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13D1A-261B-4F24-B22A-E97CD595B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CA8DC-4D6C-439E-9C1C-241BA840B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AD1A-25E9-45C6-82BD-899F6C68D5A1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24470-3244-483C-89B0-C019405D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B6A44-1881-458C-B90F-5B116FE27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91199-77D7-4610-8570-115A4904C8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163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68BA8-B2C1-4E8A-934F-915119FA6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4D6FF-B01A-4956-B6EA-D24DF3F18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69083-D942-4CEA-AC98-FD2FBB01A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AD1A-25E9-45C6-82BD-899F6C68D5A1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C985-4751-4E81-A082-770C993F2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32D5E-A662-4223-A442-78CFE10A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91199-77D7-4610-8570-115A4904C8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52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393C6-70B7-410E-91DD-BDAB60B8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C766B-2023-4200-8261-212688F6B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737DE-57EA-4B81-A9E6-2C4739D4D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0B826-BC54-43BB-A913-C8BDB5CE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AD1A-25E9-45C6-82BD-899F6C68D5A1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AC202-99F6-42C4-9D9D-9600DF7B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E9469-1C80-4B00-B542-536A6E52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91199-77D7-4610-8570-115A4904C8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91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F2BF-2FC6-4E0D-B126-E3A3BF476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F622F-E53E-405F-9282-6834A789F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793C0-1157-4A65-9267-839D94016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0124F-3E8D-49E6-AD65-32387D8FD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C30E6-1C82-48DA-95DE-540E69A93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8076A-9FA1-4E99-B465-058D74C7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AD1A-25E9-45C6-82BD-899F6C68D5A1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4AEF42-B1D8-48B3-B6A8-9EB64DFA0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53F109-B909-4C34-B894-CA8ACF25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91199-77D7-4610-8570-115A4904C8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702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9528-B48C-4AF2-9320-A6207FC4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FEF1ED-5A27-4AF4-A596-64815E1B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AD1A-25E9-45C6-82BD-899F6C68D5A1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64C67-D9EE-4F86-9FB2-87D2713C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38D9A-E55B-4D49-B2A8-31C595A6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91199-77D7-4610-8570-115A4904C8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932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11FFA-F66F-4000-8527-46433FB58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AD1A-25E9-45C6-82BD-899F6C68D5A1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E9433-CE5B-4551-9D07-AA97E5C4B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E1B50-A058-44CB-BC68-AB0BDE3E8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91199-77D7-4610-8570-115A4904C8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499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CCDD-9283-4DD5-9BE5-18F021D42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043DB-062B-4C93-9FD1-403FB202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7BCBC-E233-48DA-A6DF-122D2740E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9EDF5-4F1D-4568-881D-BB51EE1B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AD1A-25E9-45C6-82BD-899F6C68D5A1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29C81-79DA-4855-9B9F-51DE311A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BFB60-C06F-4AE3-83AE-7353AFD13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91199-77D7-4610-8570-115A4904C8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654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649E-03B1-4B79-A9D4-2E55FD1E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5E85D1-BDD5-4957-B507-CE48177B9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35F1E-AA4A-444B-87FE-D4F526FA3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2D776-C3EB-4C02-A7DA-4567021B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AD1A-25E9-45C6-82BD-899F6C68D5A1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104A1-6AEA-47F9-A9ED-4389A2CA1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DE835-2E25-44BA-9053-954C0817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91199-77D7-4610-8570-115A4904C8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358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40AA3-964A-41AA-9F5F-787A6BAEA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D6421-D2C3-4667-8770-A818D8BC7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C0004-5D3E-4140-975B-DA43914EF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6AD1A-25E9-45C6-82BD-899F6C68D5A1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78A21-369B-46FD-AC67-D4D3AC7A6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0CD52-516E-46A3-8B58-6E4D64503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91199-77D7-4610-8570-115A4904C8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373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lexander-zyuzin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etstore.swagger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tmp"/><Relationship Id="rId4" Type="http://schemas.openxmlformats.org/officeDocument/2006/relationships/image" Target="../media/image1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nnexion.readthedocs.io/en/lates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alando/connex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16AD-20C5-4B0F-98C0-CA9768F096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2"/>
                </a:solidFill>
              </a:rPr>
              <a:t>API and Python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F67EE-734A-4DD0-BF1C-0E2E47D666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Session 9</a:t>
            </a:r>
          </a:p>
        </p:txBody>
      </p:sp>
    </p:spTree>
    <p:extLst>
      <p:ext uri="{BB962C8B-B14F-4D97-AF65-F5344CB8AC3E}">
        <p14:creationId xmlns:p14="http://schemas.microsoft.com/office/powerpoint/2010/main" val="2571694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16AD-20C5-4B0F-98C0-CA9768F096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2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98643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9BC6A5B-6178-479D-9822-EACEAAA21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284" y="0"/>
            <a:ext cx="3094716" cy="30947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5FB8D-B996-4BFD-B54F-E7D4B6AD1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203" y="2228295"/>
            <a:ext cx="9699594" cy="4189138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AU" sz="3600" dirty="0">
                <a:solidFill>
                  <a:srgbClr val="D24726"/>
                </a:solidFill>
                <a:latin typeface="Segoe UI Light" panose="020B0702040204020203" pitchFamily="34" charset="0"/>
                <a:ea typeface="+mj-ea"/>
                <a:cs typeface="Segoe UI" panose="020B0502040204020203" pitchFamily="34" charset="0"/>
              </a:rPr>
              <a:t>Congratulations ! </a:t>
            </a:r>
            <a:r>
              <a:rPr lang="en-AU" sz="3600" dirty="0">
                <a:solidFill>
                  <a:srgbClr val="D24726"/>
                </a:solidFill>
                <a:latin typeface="Segoe UI Light" panose="020B0702040204020203" pitchFamily="34" charset="0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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AU" sz="3600" dirty="0">
                <a:solidFill>
                  <a:srgbClr val="D24726"/>
                </a:solidFill>
                <a:latin typeface="Segoe UI Light" panose="020B0702040204020203" pitchFamily="34" charset="0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We’ve finished the Python and API training !</a:t>
            </a:r>
          </a:p>
          <a:p>
            <a:pPr marL="0" indent="0" algn="ctr">
              <a:buNone/>
            </a:pPr>
            <a:endParaRPr lang="en-AU" sz="3600" dirty="0">
              <a:solidFill>
                <a:srgbClr val="D24726"/>
              </a:solidFill>
              <a:latin typeface="Segoe UI Light" panose="020B0702040204020203" pitchFamily="34" charset="0"/>
              <a:ea typeface="+mj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5282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5FB8D-B996-4BFD-B54F-E7D4B6AD1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203" y="2228295"/>
            <a:ext cx="9699594" cy="4189138"/>
          </a:xfrm>
        </p:spPr>
        <p:txBody>
          <a:bodyPr/>
          <a:lstStyle/>
          <a:p>
            <a:pPr marL="0" indent="0" algn="ctr">
              <a:buNone/>
            </a:pPr>
            <a:endParaRPr lang="en-AU" sz="3600" dirty="0">
              <a:solidFill>
                <a:srgbClr val="D24726"/>
              </a:solidFill>
              <a:latin typeface="Segoe UI Light" panose="020B0702040204020203" pitchFamily="34" charset="0"/>
              <a:ea typeface="+mj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AU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2A03C03-0C21-427E-A97C-30E237489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94" y="946155"/>
            <a:ext cx="10667071" cy="572215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9367A19-B65B-4715-A127-E3DEF401C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209550"/>
            <a:ext cx="9741214" cy="5790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More than 9 hours of lessons</a:t>
            </a:r>
            <a:endParaRPr lang="en-AU" sz="3600" dirty="0">
              <a:solidFill>
                <a:srgbClr val="D24726"/>
              </a:solidFill>
              <a:latin typeface="Segoe UI Light" panose="020B07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640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00B43-3886-4E16-A20C-3370521B7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8565"/>
            <a:ext cx="6939844" cy="5998128"/>
          </a:xfrm>
        </p:spPr>
        <p:txBody>
          <a:bodyPr numCol="2"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What is API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A bit of history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API use cases and examples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Types of API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REST API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How to consume API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Webhooks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Controllers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REST API Authentication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Basic authentication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Bearer authentication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API Keys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OAuth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Cookies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Custom headers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Combination of methods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Practice – API authentication with </a:t>
            </a:r>
            <a:r>
              <a:rPr lang="en-AU" sz="1400" dirty="0" err="1"/>
              <a:t>cURL</a:t>
            </a:r>
            <a:endParaRPr lang="en-AU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Postman interface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Main features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Postman practice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Why Python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IDE - Integrated Development Environment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Python virtual environments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Variables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Simple data types – integer, float, string, bool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Data types conversion, output, f-strings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Complex data types – dictionaries and lists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Import packages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Python requests library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Making API requests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JSON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Control structures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If-else, if – </a:t>
            </a:r>
            <a:r>
              <a:rPr lang="en-AU" sz="1400" dirty="0" err="1"/>
              <a:t>elif</a:t>
            </a:r>
            <a:r>
              <a:rPr lang="en-AU" sz="1400" dirty="0"/>
              <a:t> -else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While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For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Using control structures for handling API responses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AU" sz="1400" dirty="0"/>
              <a:t>Handling exceptions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AU" sz="1400" dirty="0"/>
              <a:t>Recap from last session – nested data structures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AU" sz="1400" dirty="0"/>
              <a:t>Accessing JSON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AU" sz="1400" dirty="0"/>
              <a:t>Python functions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AU" sz="1400" dirty="0"/>
              <a:t>Functions in programming languages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AU" sz="1400" dirty="0"/>
              <a:t>Functions in Python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AU" sz="1400" dirty="0"/>
              <a:t>Function arguments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AU" sz="1400" dirty="0"/>
              <a:t>Position vs named arguments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AU" sz="1400" dirty="0"/>
              <a:t>Variable scope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AU" sz="1400" dirty="0"/>
              <a:t>Return values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AU" sz="1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22963B-9528-4B31-9CD8-0C4AC8F19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209550"/>
            <a:ext cx="9741214" cy="5790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What we learned</a:t>
            </a:r>
            <a:endParaRPr lang="en-AU" sz="3600" dirty="0">
              <a:solidFill>
                <a:srgbClr val="D24726"/>
              </a:solidFill>
              <a:latin typeface="Segoe UI Light" panose="020B07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DC49EB-2D45-4691-B440-1A7FF28DE9AF}"/>
              </a:ext>
            </a:extLst>
          </p:cNvPr>
          <p:cNvSpPr txBox="1">
            <a:spLocks/>
          </p:cNvSpPr>
          <p:nvPr/>
        </p:nvSpPr>
        <p:spPr>
          <a:xfrm>
            <a:off x="7778044" y="788565"/>
            <a:ext cx="4188178" cy="5998128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Classes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Class instances – Objects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Class properties/attributes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Class methods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OOP – Object-oriented programming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SDKs – Software Development Kits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Using SDKs in Python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SDK examples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Building simple API server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Recap from Session 1:  Controllers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Northbound and Southbound APIs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Intro to Flask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Defining routes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Returning JSON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Reading data from files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Filtering data - List comprehension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Open API specification Connexion module</a:t>
            </a:r>
          </a:p>
        </p:txBody>
      </p:sp>
    </p:spTree>
    <p:extLst>
      <p:ext uri="{BB962C8B-B14F-4D97-AF65-F5344CB8AC3E}">
        <p14:creationId xmlns:p14="http://schemas.microsoft.com/office/powerpoint/2010/main" val="3980818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D17B87-B724-490B-A605-722AFF9DE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02" y="301841"/>
            <a:ext cx="10515600" cy="1056907"/>
          </a:xfrm>
        </p:spPr>
        <p:txBody>
          <a:bodyPr/>
          <a:lstStyle/>
          <a:p>
            <a: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Please provide your feedback</a:t>
            </a:r>
            <a:endParaRPr lang="en-AU" sz="3600" dirty="0">
              <a:solidFill>
                <a:srgbClr val="D24726"/>
              </a:solidFill>
              <a:latin typeface="Segoe UI Light" panose="020B07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E0AEC10-6294-42F4-B182-340C90F8ABD7}"/>
              </a:ext>
            </a:extLst>
          </p:cNvPr>
          <p:cNvSpPr txBox="1">
            <a:spLocks/>
          </p:cNvSpPr>
          <p:nvPr/>
        </p:nvSpPr>
        <p:spPr>
          <a:xfrm>
            <a:off x="749424" y="1358748"/>
            <a:ext cx="10205622" cy="52600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AU" sz="19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Was the training useful for you? </a:t>
            </a:r>
          </a:p>
          <a:p>
            <a:pPr algn="just">
              <a:lnSpc>
                <a:spcPct val="110000"/>
              </a:lnSpc>
            </a:pPr>
            <a:r>
              <a:rPr lang="en-AU" sz="19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What you liked and (most importantly) what you didn’t?</a:t>
            </a:r>
          </a:p>
          <a:p>
            <a:pPr algn="just">
              <a:lnSpc>
                <a:spcPct val="110000"/>
              </a:lnSpc>
            </a:pPr>
            <a:r>
              <a:rPr lang="en-AU" sz="19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What content would you add or remove? </a:t>
            </a:r>
          </a:p>
          <a:p>
            <a:pPr algn="just">
              <a:lnSpc>
                <a:spcPct val="110000"/>
              </a:lnSpc>
            </a:pPr>
            <a:r>
              <a:rPr lang="en-AU" sz="19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Any specific topics you found boring and interesting?</a:t>
            </a:r>
          </a:p>
          <a:p>
            <a:pPr algn="just">
              <a:lnSpc>
                <a:spcPct val="110000"/>
              </a:lnSpc>
            </a:pPr>
            <a:r>
              <a:rPr lang="en-AU" sz="19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Were there enough details and examples?</a:t>
            </a:r>
          </a:p>
          <a:p>
            <a:pPr algn="just">
              <a:lnSpc>
                <a:spcPct val="110000"/>
              </a:lnSpc>
            </a:pPr>
            <a:r>
              <a:rPr lang="en-AU" sz="19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Would you prefer more practical exercises?</a:t>
            </a:r>
          </a:p>
          <a:p>
            <a:pPr algn="just">
              <a:lnSpc>
                <a:spcPct val="110000"/>
              </a:lnSpc>
            </a:pPr>
            <a:r>
              <a:rPr lang="en-AU" sz="19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Would you prefer shorter session, or more often (2 times a week) ?</a:t>
            </a:r>
          </a:p>
          <a:p>
            <a:pPr algn="just">
              <a:lnSpc>
                <a:spcPct val="110000"/>
              </a:lnSpc>
            </a:pPr>
            <a:r>
              <a:rPr lang="en-AU" sz="19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Would you be interested in further trainings, what topics?</a:t>
            </a:r>
          </a:p>
          <a:p>
            <a:pPr algn="just">
              <a:lnSpc>
                <a:spcPct val="110000"/>
              </a:lnSpc>
            </a:pPr>
            <a:endParaRPr lang="en-AU" sz="19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algn="just">
              <a:lnSpc>
                <a:spcPct val="110000"/>
              </a:lnSpc>
            </a:pPr>
            <a:endParaRPr lang="en-AU" sz="19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algn="just">
              <a:lnSpc>
                <a:spcPct val="110000"/>
              </a:lnSpc>
            </a:pPr>
            <a:endParaRPr lang="en-AU" sz="19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AU" sz="19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Let’s connect in LinkedIn: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AU" sz="19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  <a:hlinkClick r:id="rId3"/>
              </a:rPr>
              <a:t>https://www.linkedin.com/in/alexander-zyuzin/</a:t>
            </a:r>
            <a:endParaRPr lang="en-AU" sz="19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algn="just">
              <a:lnSpc>
                <a:spcPct val="110000"/>
              </a:lnSpc>
            </a:pPr>
            <a:endParaRPr lang="en-AU" sz="19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algn="just">
              <a:lnSpc>
                <a:spcPct val="110000"/>
              </a:lnSpc>
            </a:pPr>
            <a:endParaRPr lang="en-AU" sz="19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algn="just"/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7253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72D264B-BDB3-401C-A082-D3A1300B60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" r="2251" b="2"/>
          <a:stretch/>
        </p:blipFill>
        <p:spPr>
          <a:xfrm>
            <a:off x="1" y="897130"/>
            <a:ext cx="4582886" cy="4796700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5FB8D-B996-4BFD-B54F-E7D4B6AD1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0222" y="1037706"/>
            <a:ext cx="6853560" cy="478258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sz="3600" dirty="0">
                <a:solidFill>
                  <a:srgbClr val="D24726"/>
                </a:solidFill>
                <a:latin typeface="Segoe UI Light" panose="020B0702040204020203" pitchFamily="34" charset="0"/>
                <a:ea typeface="+mj-ea"/>
                <a:cs typeface="Segoe UI" panose="020B0502040204020203" pitchFamily="34" charset="0"/>
              </a:rPr>
              <a:t>Thank you for participating !</a:t>
            </a:r>
          </a:p>
          <a:p>
            <a:pPr marL="0" indent="0" algn="ctr">
              <a:buNone/>
            </a:pPr>
            <a:r>
              <a:rPr lang="en-AU" sz="3600" dirty="0">
                <a:solidFill>
                  <a:srgbClr val="D24726"/>
                </a:solidFill>
                <a:latin typeface="Segoe UI Light" panose="020B0702040204020203" pitchFamily="34" charset="0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Stay curious and keep learning </a:t>
            </a:r>
          </a:p>
          <a:p>
            <a:pPr marL="0" indent="0" algn="ctr">
              <a:buNone/>
            </a:pPr>
            <a:endParaRPr lang="en-AU" sz="2000" dirty="0">
              <a:solidFill>
                <a:srgbClr val="000000"/>
              </a:solidFill>
              <a:latin typeface="Segoe UI Light" panose="020B0702040204020203" pitchFamily="34" charset="0"/>
              <a:ea typeface="+mj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AU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19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2538"/>
            <a:ext cx="10515600" cy="1325563"/>
          </a:xfrm>
        </p:spPr>
        <p:txBody>
          <a:bodyPr/>
          <a:lstStyle/>
          <a:p>
            <a: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This session’s agenda</a:t>
            </a:r>
            <a:endParaRPr lang="en-AU" sz="3600" dirty="0">
              <a:solidFill>
                <a:srgbClr val="D24726"/>
              </a:solidFill>
              <a:latin typeface="Segoe UI Light" panose="020B07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D74D-A64E-4160-8E02-F28EE683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290"/>
            <a:ext cx="10515600" cy="4286389"/>
          </a:xfrm>
        </p:spPr>
        <p:txBody>
          <a:bodyPr/>
          <a:lstStyle/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Open API specification (Swagger)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Connexion module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Re-writing API server using Connexion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Swagger UI console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Demo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Training summary</a:t>
            </a:r>
          </a:p>
          <a:p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960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33" y="187428"/>
            <a:ext cx="10515600" cy="768918"/>
          </a:xfrm>
        </p:spPr>
        <p:txBody>
          <a:bodyPr/>
          <a:lstStyle/>
          <a:p>
            <a: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Open API specification (Swagger)</a:t>
            </a:r>
            <a:endParaRPr lang="en-AU" sz="3600" dirty="0">
              <a:solidFill>
                <a:srgbClr val="D24726"/>
              </a:solidFill>
              <a:latin typeface="Segoe UI Light" panose="020B07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D74D-A64E-4160-8E02-F28EE683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33" y="846686"/>
            <a:ext cx="9968716" cy="5678402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The </a:t>
            </a:r>
            <a:r>
              <a:rPr lang="en-US" sz="1600" dirty="0" err="1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OpenAPI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Specification (OAS) defines a standard </a:t>
            </a:r>
            <a:r>
              <a:rPr lang="en-US" sz="1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interface description 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for REST API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Describes API services and is represented in either YAML or JSON formats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Removes guesswork in calling a service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Human and machine readable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Two main versions – 2.0 (also known as Swagger) and newer 3.0 and 3.1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Can include interactive documentation (Swagger UI)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Check the doc: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Examples: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  <a:hlinkClick r:id="rId3"/>
              </a:rPr>
              <a:t>https://petstore.swagger.io/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                         Cisco vManage controller ---&gt;</a:t>
            </a: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AU" dirty="0"/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FEA295D-DB6B-4733-B70A-928C6B05B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4" y="4004488"/>
            <a:ext cx="3485397" cy="2520599"/>
          </a:xfrm>
          <a:prstGeom prst="rect">
            <a:avLst/>
          </a:prstGeom>
        </p:spPr>
      </p:pic>
      <p:pic>
        <p:nvPicPr>
          <p:cNvPr id="13" name="Picture 12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7A63BC7-C801-4E82-89CC-76D24E975F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162" y="1414821"/>
            <a:ext cx="5105838" cy="44643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6CEF904-02A3-4149-B6DD-9C12111822EB}"/>
              </a:ext>
            </a:extLst>
          </p:cNvPr>
          <p:cNvSpPr txBox="1"/>
          <p:nvPr/>
        </p:nvSpPr>
        <p:spPr>
          <a:xfrm>
            <a:off x="2053781" y="2933993"/>
            <a:ext cx="51756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dirty="0"/>
              <a:t>https://github.com/OAI/OpenAPI-Specification/blob/master/versions/2.0.md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3B374-9479-499D-B5A0-077C3FD193C7}"/>
              </a:ext>
            </a:extLst>
          </p:cNvPr>
          <p:cNvSpPr txBox="1"/>
          <p:nvPr/>
        </p:nvSpPr>
        <p:spPr>
          <a:xfrm>
            <a:off x="4775876" y="6169122"/>
            <a:ext cx="7239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https://swagger.io/resources/articles/documenting-apis-with-swagger/</a:t>
            </a:r>
          </a:p>
        </p:txBody>
      </p:sp>
    </p:spTree>
    <p:extLst>
      <p:ext uri="{BB962C8B-B14F-4D97-AF65-F5344CB8AC3E}">
        <p14:creationId xmlns:p14="http://schemas.microsoft.com/office/powerpoint/2010/main" val="60683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16AD-20C5-4B0F-98C0-CA9768F096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2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15244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233"/>
            <a:ext cx="10515600" cy="797088"/>
          </a:xfrm>
        </p:spPr>
        <p:txBody>
          <a:bodyPr/>
          <a:lstStyle/>
          <a:p>
            <a: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Connexion module</a:t>
            </a:r>
            <a:endParaRPr lang="en-AU" sz="3600" dirty="0">
              <a:solidFill>
                <a:srgbClr val="D24726"/>
              </a:solidFill>
              <a:latin typeface="Segoe UI Light" panose="020B07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D74D-A64E-4160-8E02-F28EE683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036322"/>
            <a:ext cx="9906001" cy="5488766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One of many tools 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which can help you documenting REST API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Connexion is a framework </a:t>
            </a:r>
            <a:r>
              <a:rPr lang="en-US" sz="1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on top of Flask 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(but other servers can also be used)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Doesn’t generate specs based on the code, but you refer your existing Python functions in the spec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Write an </a:t>
            </a:r>
            <a:r>
              <a:rPr lang="en-US" sz="1600" dirty="0" err="1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OpenAPI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specification in YAML file and </a:t>
            </a:r>
            <a:r>
              <a:rPr lang="en-US" sz="1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map the endpoints to your Python functions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Validates requests and endpoint parameters automatically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Can handle basic and OAuth 2 token-based authentication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Provides </a:t>
            </a:r>
            <a:r>
              <a:rPr lang="en-US" sz="1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Swagger UI console</a:t>
            </a:r>
          </a:p>
          <a:p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install with pip:</a:t>
            </a:r>
          </a:p>
          <a:p>
            <a:pPr marL="0" indent="0">
              <a:buNone/>
            </a:pPr>
            <a:r>
              <a:rPr lang="en-US" sz="1600" i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pip install </a:t>
            </a:r>
            <a:r>
              <a:rPr lang="en-US" sz="1600" i="1" dirty="0" err="1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connexion</a:t>
            </a:r>
            <a:endParaRPr lang="en-US" sz="1600" i="1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600" i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pip install </a:t>
            </a:r>
            <a:r>
              <a:rPr lang="en-US" sz="1600" i="1" dirty="0" err="1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connexion</a:t>
            </a:r>
            <a:r>
              <a:rPr lang="en-US" sz="1600" i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[swagger-</a:t>
            </a:r>
            <a:r>
              <a:rPr lang="en-US" sz="1600" i="1" dirty="0" err="1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ui</a:t>
            </a:r>
            <a:r>
              <a:rPr lang="en-US" sz="1600" i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]</a:t>
            </a:r>
          </a:p>
          <a:p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2AD205-89B6-4239-BCD9-1AB0C61D777E}"/>
              </a:ext>
            </a:extLst>
          </p:cNvPr>
          <p:cNvSpPr txBox="1"/>
          <p:nvPr/>
        </p:nvSpPr>
        <p:spPr>
          <a:xfrm>
            <a:off x="777728" y="6091365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dirty="0">
                <a:hlinkClick r:id="rId3"/>
              </a:rPr>
              <a:t>https://connexion.readthedocs.io/en/latest/</a:t>
            </a:r>
            <a:endParaRPr lang="en-AU" sz="1200" dirty="0"/>
          </a:p>
          <a:p>
            <a:r>
              <a:rPr lang="en-AU" sz="1200" dirty="0">
                <a:hlinkClick r:id="rId4"/>
              </a:rPr>
              <a:t>https://github.com/zalando/connexion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87221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232"/>
            <a:ext cx="10515600" cy="1056907"/>
          </a:xfrm>
        </p:spPr>
        <p:txBody>
          <a:bodyPr/>
          <a:lstStyle/>
          <a:p>
            <a: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Re-writing API server</a:t>
            </a:r>
            <a:endParaRPr lang="en-AU" sz="3600" dirty="0">
              <a:solidFill>
                <a:srgbClr val="D24726"/>
              </a:solidFill>
              <a:latin typeface="Segoe UI Light" panose="020B07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D74D-A64E-4160-8E02-F28EE683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7464"/>
            <a:ext cx="10366322" cy="5397623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As it uses Flask, the syntax to run the server and its parameters is very similar (Line 7)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Define YAML specification file (Line 4)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You can put this file in a separate directory, add </a:t>
            </a:r>
            <a:r>
              <a:rPr lang="en-US" sz="1600" i="1" dirty="0" err="1">
                <a:solidFill>
                  <a:schemeClr val="accent2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specification_dir</a:t>
            </a:r>
            <a:r>
              <a:rPr lang="en-US" sz="1600" i="1" dirty="0">
                <a:solidFill>
                  <a:schemeClr val="accent2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parameter (Line 3)</a:t>
            </a:r>
          </a:p>
          <a:p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AU" dirty="0"/>
          </a:p>
          <a:p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In the file with Python functions handling API requests, you don’t need to define Flask routes anymore</a:t>
            </a:r>
          </a:p>
          <a:p>
            <a:pPr marL="0" indent="0">
              <a:buNone/>
            </a:pP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Note lines 21, 28, 35 – defining routes:                                    No Flask routes, only function definitions:</a:t>
            </a:r>
          </a:p>
        </p:txBody>
      </p:sp>
      <p:pic>
        <p:nvPicPr>
          <p:cNvPr id="5" name="Picture 4" descr="Text, website&#10;&#10;Description automatically generated">
            <a:extLst>
              <a:ext uri="{FF2B5EF4-FFF2-40B4-BE49-F238E27FC236}">
                <a16:creationId xmlns:a16="http://schemas.microsoft.com/office/drawing/2014/main" id="{9B047527-0C64-489E-A176-D9A520A90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98" y="2184371"/>
            <a:ext cx="6210838" cy="1432684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0179ABC-3ED0-4D7E-941D-4439CE5F6D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544" y="4433997"/>
            <a:ext cx="5482970" cy="2193187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28155F4A-D2D7-4B7D-865F-2E9CD565A8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79" y="4425479"/>
            <a:ext cx="4244397" cy="220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9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232"/>
            <a:ext cx="10515600" cy="1056907"/>
          </a:xfrm>
        </p:spPr>
        <p:txBody>
          <a:bodyPr/>
          <a:lstStyle/>
          <a:p>
            <a: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YAML Specification file – common settings</a:t>
            </a:r>
            <a:endParaRPr lang="en-AU" sz="3600" dirty="0">
              <a:solidFill>
                <a:srgbClr val="D24726"/>
              </a:solidFill>
              <a:latin typeface="Segoe UI Light" panose="020B07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D74D-A64E-4160-8E02-F28EE683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139"/>
            <a:ext cx="8993697" cy="5228948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The file you defined as API specification file when started API server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Two main parts – common settings and paths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Common settings example:</a:t>
            </a: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Note </a:t>
            </a:r>
            <a:r>
              <a:rPr lang="en-US" sz="1600" dirty="0" err="1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basePath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is added to all API endpoints,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  &lt;server&gt;&lt;</a:t>
            </a:r>
            <a:r>
              <a:rPr lang="en-US" sz="1600" dirty="0" err="1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basePath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&gt;&lt;</a:t>
            </a:r>
            <a:r>
              <a:rPr lang="en-US" sz="1600" dirty="0" err="1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endpointPath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&gt; 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                                                     -----------&gt;</a:t>
            </a: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Next, you  define individual paths    --------&gt;</a:t>
            </a: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092B47F1-7F26-48CA-B172-E2B54889D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33" y="2756252"/>
            <a:ext cx="6870461" cy="364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40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232"/>
            <a:ext cx="10515600" cy="1056907"/>
          </a:xfrm>
        </p:spPr>
        <p:txBody>
          <a:bodyPr/>
          <a:lstStyle/>
          <a:p>
            <a: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YAML Specification file - paths</a:t>
            </a:r>
            <a:endParaRPr lang="en-AU" sz="3600" dirty="0">
              <a:solidFill>
                <a:srgbClr val="D24726"/>
              </a:solidFill>
              <a:latin typeface="Segoe UI Light" panose="020B07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D74D-A64E-4160-8E02-F28EE683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174043"/>
            <a:ext cx="9306117" cy="5262157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Line 30 – </a:t>
            </a:r>
            <a:r>
              <a:rPr lang="en-US" sz="1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path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, variables are in {}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Line 31 – </a:t>
            </a:r>
            <a:r>
              <a:rPr lang="en-US" sz="1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operation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(GET, POST, </a:t>
            </a:r>
            <a:r>
              <a:rPr lang="en-US" sz="1600" dirty="0" err="1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etc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Line 32 – </a:t>
            </a:r>
            <a:r>
              <a:rPr lang="en-US" sz="1600" dirty="0" err="1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operationID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– refers to </a:t>
            </a:r>
            <a:r>
              <a:rPr lang="en-US" sz="1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python function 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for the path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    format:     &lt;file&gt;.&lt;</a:t>
            </a:r>
            <a:r>
              <a:rPr lang="en-US" sz="1600" dirty="0" err="1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function_name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&gt;</a:t>
            </a:r>
          </a:p>
          <a:p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Line 33 – Tags allow grouping paths in Swagger Console (next slide)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Lines 37-42  -  request parameters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    Note name:  (Line 39)  - this should match Python function’s parameter</a:t>
            </a: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Lines 46-60 – describes response body content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   types: 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      array = list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      object = dictionary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      int, string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 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4D87659-CDB1-4F80-BA57-24FFA6415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070" y="450474"/>
            <a:ext cx="4692500" cy="616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57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232"/>
            <a:ext cx="10515600" cy="1056907"/>
          </a:xfrm>
        </p:spPr>
        <p:txBody>
          <a:bodyPr/>
          <a:lstStyle/>
          <a:p>
            <a: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Swagger UI console</a:t>
            </a:r>
            <a:endParaRPr lang="en-AU" sz="3600" dirty="0">
              <a:solidFill>
                <a:srgbClr val="D24726"/>
              </a:solidFill>
              <a:latin typeface="Segoe UI Light" panose="020B07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D74D-A64E-4160-8E02-F28EE683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7464"/>
            <a:ext cx="3710941" cy="5397623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Allows you to validate your API doc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Allows users to navigate though API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Allows users to try API requests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In </a:t>
            </a:r>
            <a:r>
              <a:rPr lang="en-US" sz="1600" dirty="0" err="1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Connextion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use path:</a:t>
            </a:r>
          </a:p>
          <a:p>
            <a:pPr marL="0" indent="0">
              <a:buNone/>
            </a:pPr>
            <a:r>
              <a:rPr lang="en-US" sz="1600" b="1" dirty="0" err="1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basePath</a:t>
            </a:r>
            <a:r>
              <a:rPr lang="en-US" sz="1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+/</a:t>
            </a:r>
            <a:r>
              <a:rPr lang="en-US" sz="1600" b="1" dirty="0" err="1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ui</a:t>
            </a:r>
            <a:endParaRPr lang="en-US" sz="1600" b="1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1600" dirty="0" err="1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basePath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is defined in YAML file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4AC24E9-A8C7-4492-B0E5-197CDDE5E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182" y="969462"/>
            <a:ext cx="6817106" cy="564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1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9659</TotalTime>
  <Words>2660</Words>
  <Application>Microsoft Office PowerPoint</Application>
  <PresentationFormat>Widescreen</PresentationFormat>
  <Paragraphs>308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Segoe UI Light</vt:lpstr>
      <vt:lpstr>Segoe UI Semilight</vt:lpstr>
      <vt:lpstr>Office Theme</vt:lpstr>
      <vt:lpstr>API and Python training</vt:lpstr>
      <vt:lpstr>This session’s agenda</vt:lpstr>
      <vt:lpstr>Open API specification (Swagger)</vt:lpstr>
      <vt:lpstr>Demo</vt:lpstr>
      <vt:lpstr>Connexion module</vt:lpstr>
      <vt:lpstr>Re-writing API server</vt:lpstr>
      <vt:lpstr>YAML Specification file – common settings</vt:lpstr>
      <vt:lpstr>YAML Specification file - paths</vt:lpstr>
      <vt:lpstr>Swagger UI console</vt:lpstr>
      <vt:lpstr>Demo</vt:lpstr>
      <vt:lpstr>PowerPoint Presentation</vt:lpstr>
      <vt:lpstr>More than 9 hours of lessons</vt:lpstr>
      <vt:lpstr>What we learned</vt:lpstr>
      <vt:lpstr>Please provide your feedback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and Python training</dc:title>
  <dc:creator>Alexander Zyuzin (AP)</dc:creator>
  <cp:lastModifiedBy>Alexander Zyuzin (AP)</cp:lastModifiedBy>
  <cp:revision>93</cp:revision>
  <dcterms:created xsi:type="dcterms:W3CDTF">2021-01-12T02:56:50Z</dcterms:created>
  <dcterms:modified xsi:type="dcterms:W3CDTF">2021-02-04T22:00:25Z</dcterms:modified>
</cp:coreProperties>
</file>