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7"/>
  </p:notesMasterIdLst>
  <p:sldIdLst>
    <p:sldId id="306" r:id="rId3"/>
    <p:sldId id="305" r:id="rId4"/>
    <p:sldId id="256" r:id="rId5"/>
    <p:sldId id="300" r:id="rId6"/>
    <p:sldId id="278" r:id="rId7"/>
    <p:sldId id="267" r:id="rId8"/>
    <p:sldId id="268" r:id="rId9"/>
    <p:sldId id="269" r:id="rId10"/>
    <p:sldId id="280" r:id="rId11"/>
    <p:sldId id="276" r:id="rId12"/>
    <p:sldId id="271" r:id="rId13"/>
    <p:sldId id="279" r:id="rId14"/>
    <p:sldId id="285" r:id="rId15"/>
    <p:sldId id="283" r:id="rId16"/>
    <p:sldId id="281" r:id="rId17"/>
    <p:sldId id="282" r:id="rId18"/>
    <p:sldId id="302" r:id="rId19"/>
    <p:sldId id="284" r:id="rId20"/>
    <p:sldId id="273" r:id="rId21"/>
    <p:sldId id="274" r:id="rId22"/>
    <p:sldId id="301" r:id="rId23"/>
    <p:sldId id="286" r:id="rId24"/>
    <p:sldId id="287" r:id="rId25"/>
    <p:sldId id="296" r:id="rId26"/>
    <p:sldId id="298" r:id="rId27"/>
    <p:sldId id="297" r:id="rId28"/>
    <p:sldId id="288" r:id="rId29"/>
    <p:sldId id="291" r:id="rId30"/>
    <p:sldId id="292" r:id="rId31"/>
    <p:sldId id="303" r:id="rId32"/>
    <p:sldId id="295" r:id="rId33"/>
    <p:sldId id="299" r:id="rId34"/>
    <p:sldId id="304"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70274" autoAdjust="0"/>
  </p:normalViewPr>
  <p:slideViewPr>
    <p:cSldViewPr snapToGrid="0">
      <p:cViewPr varScale="1">
        <p:scale>
          <a:sx n="60" d="100"/>
          <a:sy n="60" d="100"/>
        </p:scale>
        <p:origin x="13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7673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Communication_protoco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Remote_procedure_cal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Representational_state_transfer#Architectural_constrain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Interface_(comput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a:t>
            </a:fld>
            <a:endParaRPr lang="en-AU"/>
          </a:p>
        </p:txBody>
      </p:sp>
    </p:spTree>
    <p:extLst>
      <p:ext uri="{BB962C8B-B14F-4D97-AF65-F5344CB8AC3E}">
        <p14:creationId xmlns:p14="http://schemas.microsoft.com/office/powerpoint/2010/main" val="208111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Some companies also started adopting a new approach, to build such scalable software architectures and one of them was AWS.</a:t>
            </a:r>
          </a:p>
          <a:p>
            <a:r>
              <a:rPr lang="en-AU" sz="1200" kern="1200" dirty="0">
                <a:solidFill>
                  <a:schemeClr val="tx1"/>
                </a:solidFill>
                <a:latin typeface="+mn-lt"/>
                <a:ea typeface="+mn-ea"/>
                <a:cs typeface="+mn-cs"/>
              </a:rPr>
              <a:t>There is a famous email apparently sent by Jeff Bezos to AWS development teams. </a:t>
            </a:r>
          </a:p>
          <a:p>
            <a:endParaRPr lang="en-AU" dirty="0"/>
          </a:p>
          <a:p>
            <a:r>
              <a:rPr lang="en-AU" dirty="0"/>
              <a:t>So these companies started deploying these service interface between software components and making them as standard as possible</a:t>
            </a:r>
          </a:p>
          <a:p>
            <a:endParaRPr lang="en-AU" dirty="0"/>
          </a:p>
          <a:p>
            <a:r>
              <a:rPr lang="en-AU" dirty="0"/>
              <a:t>As a result, they had to choose one standard protocol as to build these standard interfaces.</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12664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85454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9224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6733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28546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74745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77004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866075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0396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0" indent="0">
              <a:buNone/>
            </a:pPr>
            <a:r>
              <a:rPr lang="en-US" dirty="0"/>
              <a:t>We’ll only consider REST API</a:t>
            </a:r>
          </a:p>
          <a:p>
            <a:pPr marL="0" indent="0">
              <a:buNone/>
            </a:pPr>
            <a:r>
              <a:rPr lang="en-US" dirty="0"/>
              <a:t> </a:t>
            </a:r>
          </a:p>
          <a:p>
            <a:pPr marL="0" indent="0">
              <a:buNone/>
            </a:pPr>
            <a:endParaRPr lang="en-US" dirty="0"/>
          </a:p>
          <a:p>
            <a:pPr marL="0" indent="0">
              <a:buNone/>
            </a:pPr>
            <a:r>
              <a:rPr lang="en-US" dirty="0"/>
              <a:t>When used in this way, the term API has some overlap in meaning with the terms </a:t>
            </a:r>
            <a:r>
              <a:rPr lang="en-US" dirty="0">
                <a:hlinkClick r:id="rId3" tooltip="Communication protocol"/>
              </a:rPr>
              <a:t>communication protocol</a:t>
            </a:r>
            <a:r>
              <a:rPr lang="en-US" dirty="0"/>
              <a:t> and </a:t>
            </a:r>
            <a:r>
              <a:rPr lang="en-US" dirty="0">
                <a:hlinkClick r:id="rId4" tooltip="Remote procedure call"/>
              </a:rPr>
              <a:t>remote procedure call</a:t>
            </a:r>
            <a:r>
              <a:rPr lang="en-US" dirty="0"/>
              <a:t>. </a:t>
            </a:r>
          </a:p>
          <a:p>
            <a:pPr marL="0" indent="0">
              <a:buNone/>
            </a:pPr>
            <a:r>
              <a:rPr lang="en-AU" dirty="0"/>
              <a:t>https://en.wikipedia.org/wiki/API</a:t>
            </a:r>
          </a:p>
          <a:p>
            <a:pPr marL="0" indent="0">
              <a:buNone/>
            </a:pPr>
            <a:endParaRPr lang="en-AU" dirty="0"/>
          </a:p>
          <a:p>
            <a:pPr marL="0" indent="0">
              <a:buNone/>
            </a:pPr>
            <a:r>
              <a:rPr lang="en-AU" dirty="0"/>
              <a:t>Good reference : https://www.upwork.com/resources/soap-vs-rest-a-look-at-two-different-api-styles</a:t>
            </a:r>
          </a:p>
          <a:p>
            <a:pPr marL="0" indent="0">
              <a:buNone/>
            </a:pPr>
            <a:endParaRPr lang="en-AU" dirty="0"/>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90206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15877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training for simplicity we’ll use REST API and just API as synonyms. Just be aware the definitions of API and REST are not the same.</a:t>
            </a:r>
            <a:endParaRPr lang="en-AU" sz="1200" dirty="0">
              <a:solidFill>
                <a:schemeClr val="tx1">
                  <a:lumMod val="65000"/>
                  <a:lumOff val="35000"/>
                </a:schemeClr>
              </a:solidFill>
            </a:endParaRPr>
          </a:p>
          <a:p>
            <a:endParaRPr lang="en-AU" dirty="0"/>
          </a:p>
          <a:p>
            <a:r>
              <a:rPr lang="en-AU" dirty="0"/>
              <a:t>Strictly speaking, REST API is not protocol, a list of </a:t>
            </a:r>
            <a:r>
              <a:rPr lang="en-US" sz="1200" b="0" u="none" dirty="0">
                <a:solidFill>
                  <a:schemeClr val="tx1">
                    <a:lumMod val="65000"/>
                    <a:lumOff val="35000"/>
                  </a:schemeClr>
                </a:solidFill>
                <a:hlinkClick r:id="rId3">
                  <a:extLst>
                    <a:ext uri="{A12FA001-AC4F-418D-AE19-62706E023703}">
                      <ahyp:hlinkClr xmlns:ahyp="http://schemas.microsoft.com/office/drawing/2018/hyperlinkcolor" val="tx"/>
                    </a:ext>
                  </a:extLst>
                </a:hlinkClick>
              </a:rPr>
              <a:t>constraints</a:t>
            </a:r>
            <a:r>
              <a:rPr lang="en-US" sz="1200" b="0" u="none" dirty="0">
                <a:solidFill>
                  <a:schemeClr val="tx1">
                    <a:lumMod val="65000"/>
                    <a:lumOff val="35000"/>
                  </a:schemeClr>
                </a:solidFill>
              </a:rPr>
              <a:t>.</a:t>
            </a:r>
          </a:p>
          <a:p>
            <a:endParaRPr lang="en-US" sz="1200" b="0" u="none" dirty="0">
              <a:solidFill>
                <a:schemeClr val="tx1">
                  <a:lumMod val="65000"/>
                  <a:lumOff val="35000"/>
                </a:schemeClr>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00528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Only two types of messages – Request and Response, nothing else.</a:t>
            </a:r>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73304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457200">
              <a:lnSpc>
                <a:spcPct val="120000"/>
              </a:lnSpc>
              <a:spcBef>
                <a:spcPts val="0"/>
              </a:spcBef>
              <a:buNone/>
            </a:pPr>
            <a:endParaRPr lang="en-US" sz="1200" dirty="0">
              <a:solidFill>
                <a:schemeClr val="tx1">
                  <a:lumMod val="65000"/>
                  <a:lumOff val="35000"/>
                </a:schemeClr>
              </a:solidFill>
            </a:endParaRPr>
          </a:p>
          <a:p>
            <a:pPr marL="0" indent="0" defTabSz="457200">
              <a:lnSpc>
                <a:spcPct val="120000"/>
              </a:lnSpc>
              <a:spcBef>
                <a:spcPts val="0"/>
              </a:spcBef>
              <a:buNone/>
            </a:pPr>
            <a:endParaRPr lang="en-US" sz="1200" dirty="0">
              <a:solidFill>
                <a:schemeClr val="tx1">
                  <a:lumMod val="65000"/>
                  <a:lumOff val="35000"/>
                </a:schemeClr>
              </a:solidFill>
            </a:endParaRPr>
          </a:p>
          <a:p>
            <a:pPr marL="0" indent="0" defTabSz="457200">
              <a:lnSpc>
                <a:spcPct val="120000"/>
              </a:lnSpc>
              <a:spcBef>
                <a:spcPts val="0"/>
              </a:spcBef>
              <a:buNone/>
            </a:pPr>
            <a:endParaRPr lang="en-US" sz="1200" dirty="0">
              <a:solidFill>
                <a:schemeClr val="tx1">
                  <a:lumMod val="65000"/>
                  <a:lumOff val="35000"/>
                </a:schemeClr>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538140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Request messages also often called verbs and really there are 4 most commonly used messages </a:t>
            </a:r>
          </a:p>
          <a:p>
            <a:endParaRPr lang="en-AU" dirty="0"/>
          </a:p>
          <a:p>
            <a:r>
              <a:rPr lang="en-AU" dirty="0"/>
              <a:t>The first one is GET which is used for getting some data, we’ll use this one in probably 90% of cases.</a:t>
            </a:r>
          </a:p>
          <a:p>
            <a:r>
              <a:rPr lang="en-AU" dirty="0"/>
              <a:t>Next is POST – do some operation, create a resource, the second most use command</a:t>
            </a:r>
          </a:p>
          <a:p>
            <a:r>
              <a:rPr lang="en-AU" dirty="0"/>
              <a:t>PUT is to update a resource and finally DELETE</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740829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4065678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381974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dirty="0"/>
              <a:t>Similar to Request, response also contains Headers, and if the request is successful and we get 200 OK response and receive some data in body.</a:t>
            </a:r>
          </a:p>
          <a:p>
            <a:r>
              <a:rPr lang="en-AU" sz="1200" b="0" dirty="0"/>
              <a:t>This is text – usually JSON format.</a:t>
            </a:r>
          </a:p>
          <a:p>
            <a:endParaRPr lang="en-AU" sz="1200" b="0" dirty="0"/>
          </a:p>
          <a:p>
            <a:r>
              <a:rPr lang="en-AU" sz="1200" b="0" dirty="0"/>
              <a:t>So once the client receives this data, it should get some useful info, and this what we are go to with Python in this training course.</a:t>
            </a:r>
          </a:p>
          <a:p>
            <a:endParaRPr lang="en-AU" sz="1200" b="0"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2525619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solidFill>
                <a:srgbClr val="FF0000"/>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18396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740675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 use services which don’t require registration or API keys, next time we’ll do requests with authentication</a:t>
            </a:r>
          </a:p>
          <a:p>
            <a:endParaRPr lang="en-AU" dirty="0"/>
          </a:p>
          <a:p>
            <a:endParaRPr lang="en-AU" dirty="0"/>
          </a:p>
          <a:p>
            <a:r>
              <a:rPr lang="en-AU" dirty="0"/>
              <a:t>http://worldtimeapi.org/</a:t>
            </a:r>
          </a:p>
          <a:p>
            <a:r>
              <a:rPr lang="en-AU" dirty="0"/>
              <a:t>https://ipwhois.io/</a:t>
            </a:r>
          </a:p>
          <a:p>
            <a:r>
              <a:rPr lang="en-AU" dirty="0"/>
              <a:t>https://api.exchangeratesapi.io/</a:t>
            </a:r>
          </a:p>
          <a:p>
            <a:endParaRPr lang="en-AU" dirty="0"/>
          </a:p>
          <a:p>
            <a:r>
              <a:rPr lang="en-AU" dirty="0" err="1"/>
              <a:t>cURL</a:t>
            </a:r>
            <a:r>
              <a:rPr lang="en-AU" dirty="0"/>
              <a:t> CLI keys:                       see   https://ec.haxx.se/cmdline/cmdline-options for full list  or use  curl --help</a:t>
            </a:r>
          </a:p>
          <a:p>
            <a:r>
              <a:rPr lang="en-AU" dirty="0" err="1"/>
              <a:t>-x</a:t>
            </a:r>
            <a:r>
              <a:rPr lang="en-AU" dirty="0"/>
              <a:t>   - use Proxy</a:t>
            </a:r>
          </a:p>
          <a:p>
            <a:r>
              <a:rPr lang="en-AU" dirty="0"/>
              <a:t>-k  or  --insecure – ignore certificate warnings</a:t>
            </a:r>
          </a:p>
          <a:p>
            <a:r>
              <a:rPr lang="en-AU" dirty="0"/>
              <a:t>-v – verbose</a:t>
            </a:r>
          </a:p>
          <a:p>
            <a:r>
              <a:rPr lang="en-AU" dirty="0"/>
              <a:t>-X or –request  - specify requests, GET by default</a:t>
            </a:r>
          </a:p>
          <a:p>
            <a:r>
              <a:rPr lang="en-AU" dirty="0"/>
              <a:t>-d  - data (body)</a:t>
            </a:r>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144461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07673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672383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a:t>
            </a:r>
          </a:p>
          <a:p>
            <a:r>
              <a:rPr lang="en-AU" dirty="0"/>
              <a:t> </a:t>
            </a:r>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4117030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3671789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68648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33631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using the tools such as Curl, Postman and IDE such as </a:t>
            </a:r>
            <a:r>
              <a:rPr lang="en-US" dirty="0" err="1"/>
              <a:t>Pycharm</a:t>
            </a:r>
            <a:r>
              <a:rPr lang="en-US" dirty="0"/>
              <a:t>.</a:t>
            </a:r>
          </a:p>
          <a:p>
            <a:r>
              <a:rPr lang="en-US" dirty="0"/>
              <a:t>IDE make the development process way easier.</a:t>
            </a:r>
          </a:p>
          <a:p>
            <a:r>
              <a:rPr lang="en-US" dirty="0"/>
              <a:t>If you have another IDE installed like VS Code, feel free to use it.</a:t>
            </a:r>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04075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74289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96846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application programming interface</a:t>
            </a:r>
            <a:r>
              <a:rPr lang="en-US" dirty="0"/>
              <a:t> (</a:t>
            </a:r>
            <a:r>
              <a:rPr lang="en-US" b="1" dirty="0"/>
              <a:t>API</a:t>
            </a:r>
            <a:r>
              <a:rPr lang="en-US" dirty="0"/>
              <a:t>) is a </a:t>
            </a:r>
            <a:r>
              <a:rPr lang="en-US" dirty="0">
                <a:hlinkClick r:id="rId3" tooltip="Interface (computing)"/>
              </a:rPr>
              <a:t>interface</a:t>
            </a:r>
            <a:r>
              <a:rPr lang="en-US" dirty="0"/>
              <a:t> which defines interactions between multiple software systems. It defines the kinds of calls or requests that can be made, how to make them, the data formats that should be used, the conventions to follow, etc. </a:t>
            </a:r>
          </a:p>
          <a:p>
            <a:endParaRPr lang="en-US" dirty="0"/>
          </a:p>
          <a:p>
            <a:r>
              <a:rPr lang="en-US" dirty="0"/>
              <a:t>There are other types on interfaces, such as CLI, UI, but the keyword is really Interface – how to get the data from the managed system, or how to send the data or command. Behind the scene, this is the same application which implements the logic, so interfaces are really something it uses to communicate to the external world.</a:t>
            </a:r>
          </a:p>
          <a:p>
            <a:endParaRPr lang="en-US" dirty="0"/>
          </a:p>
          <a:p>
            <a:endParaRPr lang="en-AU" dirty="0"/>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4755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519230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5794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B42-80E0-485D-9938-2BD7A312E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41298B8-2481-49AC-A73F-F552A7A69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F1F9E1E-B84B-4C40-96D3-FF7392F0E10B}"/>
              </a:ext>
            </a:extLst>
          </p:cNvPr>
          <p:cNvSpPr>
            <a:spLocks noGrp="1"/>
          </p:cNvSpPr>
          <p:nvPr>
            <p:ph type="dt" sz="half" idx="10"/>
          </p:nvPr>
        </p:nvSpPr>
        <p:spPr/>
        <p:txBody>
          <a:bodyPr/>
          <a:lstStyle/>
          <a:p>
            <a:fld id="{19539554-8AE6-4A91-B458-F289D78AAA89}" type="datetimeFigureOut">
              <a:rPr lang="en-AU" smtClean="0"/>
              <a:t>30/11/2020</a:t>
            </a:fld>
            <a:endParaRPr lang="en-AU"/>
          </a:p>
        </p:txBody>
      </p:sp>
      <p:sp>
        <p:nvSpPr>
          <p:cNvPr id="5" name="Footer Placeholder 4">
            <a:extLst>
              <a:ext uri="{FF2B5EF4-FFF2-40B4-BE49-F238E27FC236}">
                <a16:creationId xmlns:a16="http://schemas.microsoft.com/office/drawing/2014/main" id="{53510F38-546F-40F5-943A-965596195C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46F1F6-EE9A-48FF-B5E4-290F559C4A46}"/>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186829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99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bom.gov.au/fwo/IDV60901/IDV60901.95936.json"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hyperlink" Target="https://github.com/drbrain/indigo-pow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orldtimeapi.org/api/ip"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evelopers.meethue.com/develop/get-started-2/#turning-a-light-on-and-of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sxonline.com/public/documents/market-information-application--mia----rest-programmatic-interfa.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developers.facebook.com/docs/graph-api/resumable-upload-api"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heretheiss.at/w/developer" TargetMode="External"/><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dev.telstra.com/content/messaging-ap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pplication_programming_interface" TargetMode="External"/><Relationship Id="rId7" Type="http://schemas.openxmlformats.org/officeDocument/2006/relationships/hyperlink" Target="https://vmanage/policy/policy-id"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vmanage/device"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en.wikipedia.org/wiki/Representational_state_transfer#Architectural_constraint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api.exchangeratesapi.io/latest?base=AUD&amp;symbols=USD"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heretheiss.at/w/developer"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s://developers.facebook.com/docs/graph-api/overview/" TargetMode="External"/><Relationship Id="rId5" Type="http://schemas.openxmlformats.org/officeDocument/2006/relationships/hyperlink" Target="https://ipwhois.io/documentation" TargetMode="External"/><Relationship Id="rId4" Type="http://schemas.openxmlformats.org/officeDocument/2006/relationships/hyperlink" Target="http://worldtimeapi.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webex.com/docs/api/guides/webhooks"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docs.github.com/en/free-pro-team@latest/developers/webhooks-and-events/about-webhooks" TargetMode="External"/><Relationship Id="rId5" Type="http://schemas.openxmlformats.org/officeDocument/2006/relationships/hyperlink" Target="https://docs.microsoft.com/en-us/microsoftteams/platform/webhooks-and-connectors/how-to/connectors-using#example-connector-message" TargetMode="External"/><Relationship Id="rId4" Type="http://schemas.openxmlformats.org/officeDocument/2006/relationships/image" Target="../media/image22.tmp"/></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ocumentation.meraki.com/General_Administration/Other_Topics/The_Cisco_Meraki_Dashboard_API"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vmware.com/docs/vsphere-automation/latest/vcenter/rest/vcenter/vm/vm/hardware/get/"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twobithistory.org/2020/06/28/rest.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www.ics.uci.edu/~fielding/pubs/dissertation/fielding_disserta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16AD-20C5-4B0F-98C0-CA9768F0967D}"/>
              </a:ext>
            </a:extLst>
          </p:cNvPr>
          <p:cNvSpPr>
            <a:spLocks noGrp="1"/>
          </p:cNvSpPr>
          <p:nvPr>
            <p:ph type="ctrTitle"/>
          </p:nvPr>
        </p:nvSpPr>
        <p:spPr>
          <a:xfrm>
            <a:off x="1524000" y="1272822"/>
            <a:ext cx="9144000" cy="2387600"/>
          </a:xfrm>
        </p:spPr>
        <p:txBody>
          <a:bodyPr>
            <a:normAutofit/>
          </a:bodyPr>
          <a:lstStyle/>
          <a:p>
            <a:r>
              <a:rPr lang="en-AU" dirty="0">
                <a:solidFill>
                  <a:schemeClr val="accent2"/>
                </a:solidFill>
              </a:rPr>
              <a:t>API and Python training</a:t>
            </a:r>
            <a:br>
              <a:rPr lang="en-AU" dirty="0">
                <a:solidFill>
                  <a:schemeClr val="accent2"/>
                </a:solidFill>
              </a:rPr>
            </a:br>
            <a:r>
              <a:rPr lang="en-AU" sz="2400" b="1" dirty="0">
                <a:solidFill>
                  <a:schemeClr val="accent2"/>
                </a:solidFill>
              </a:rPr>
              <a:t>for network and systems </a:t>
            </a:r>
            <a:br>
              <a:rPr lang="en-AU" sz="2400" b="1" dirty="0">
                <a:solidFill>
                  <a:schemeClr val="accent2"/>
                </a:solidFill>
              </a:rPr>
            </a:br>
            <a:r>
              <a:rPr lang="en-AU" sz="2400" b="1" dirty="0">
                <a:solidFill>
                  <a:schemeClr val="accent2"/>
                </a:solidFill>
              </a:rPr>
              <a:t>engineers</a:t>
            </a:r>
            <a:endParaRPr lang="en-AU" b="1" dirty="0">
              <a:solidFill>
                <a:schemeClr val="accent2"/>
              </a:solidFill>
            </a:endParaRPr>
          </a:p>
        </p:txBody>
      </p:sp>
      <p:sp>
        <p:nvSpPr>
          <p:cNvPr id="3" name="Subtitle 2">
            <a:extLst>
              <a:ext uri="{FF2B5EF4-FFF2-40B4-BE49-F238E27FC236}">
                <a16:creationId xmlns:a16="http://schemas.microsoft.com/office/drawing/2014/main" id="{279F67EE-734A-4DD0-BF1C-0E2E47D666F5}"/>
              </a:ext>
            </a:extLst>
          </p:cNvPr>
          <p:cNvSpPr>
            <a:spLocks noGrp="1"/>
          </p:cNvSpPr>
          <p:nvPr>
            <p:ph type="subTitle" idx="1"/>
          </p:nvPr>
        </p:nvSpPr>
        <p:spPr>
          <a:xfrm>
            <a:off x="1524000" y="3929416"/>
            <a:ext cx="9144000" cy="1655762"/>
          </a:xfrm>
        </p:spPr>
        <p:txBody>
          <a:bodyPr/>
          <a:lstStyle/>
          <a:p>
            <a:r>
              <a:rPr lang="en-AU" dirty="0"/>
              <a:t>Session 1</a:t>
            </a:r>
          </a:p>
        </p:txBody>
      </p:sp>
    </p:spTree>
    <p:extLst>
      <p:ext uri="{BB962C8B-B14F-4D97-AF65-F5344CB8AC3E}">
        <p14:creationId xmlns:p14="http://schemas.microsoft.com/office/powerpoint/2010/main" val="25716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 name="Content Placeholder 4" descr="A person wearing a suit and tie&#10;&#10;Description automatically generated">
            <a:extLst>
              <a:ext uri="{FF2B5EF4-FFF2-40B4-BE49-F238E27FC236}">
                <a16:creationId xmlns:a16="http://schemas.microsoft.com/office/drawing/2014/main" id="{E33DD1DD-CF83-4092-AC4D-2A468A39A6D1}"/>
              </a:ext>
            </a:extLst>
          </p:cNvPr>
          <p:cNvPicPr>
            <a:picLocks noChangeAspect="1"/>
          </p:cNvPicPr>
          <p:nvPr/>
        </p:nvPicPr>
        <p:blipFill>
          <a:blip r:embed="rId3"/>
          <a:stretch>
            <a:fillRect/>
          </a:stretch>
        </p:blipFill>
        <p:spPr>
          <a:xfrm>
            <a:off x="231831" y="152476"/>
            <a:ext cx="5078612" cy="3276524"/>
          </a:xfrm>
          <a:prstGeom prst="rect">
            <a:avLst/>
          </a:prstGeom>
        </p:spPr>
      </p:pic>
      <p:pic>
        <p:nvPicPr>
          <p:cNvPr id="11" name="Picture 10" descr="A group of people posing for the camera&#10;&#10;Description automatically generated">
            <a:extLst>
              <a:ext uri="{FF2B5EF4-FFF2-40B4-BE49-F238E27FC236}">
                <a16:creationId xmlns:a16="http://schemas.microsoft.com/office/drawing/2014/main" id="{2AA7CD77-A0C9-4DB7-BAAD-BEF44216E611}"/>
              </a:ext>
            </a:extLst>
          </p:cNvPr>
          <p:cNvPicPr>
            <a:picLocks noChangeAspect="1"/>
          </p:cNvPicPr>
          <p:nvPr/>
        </p:nvPicPr>
        <p:blipFill>
          <a:blip r:embed="rId4"/>
          <a:stretch>
            <a:fillRect/>
          </a:stretch>
        </p:blipFill>
        <p:spPr>
          <a:xfrm>
            <a:off x="5701553" y="3207124"/>
            <a:ext cx="6490447" cy="3650876"/>
          </a:xfrm>
          <a:prstGeom prst="rect">
            <a:avLst/>
          </a:prstGeom>
        </p:spPr>
      </p:pic>
      <p:sp>
        <p:nvSpPr>
          <p:cNvPr id="12" name="TextBox 11">
            <a:extLst>
              <a:ext uri="{FF2B5EF4-FFF2-40B4-BE49-F238E27FC236}">
                <a16:creationId xmlns:a16="http://schemas.microsoft.com/office/drawing/2014/main" id="{AE5CA36E-ED05-4C7A-9851-D826F4662929}"/>
              </a:ext>
            </a:extLst>
          </p:cNvPr>
          <p:cNvSpPr txBox="1"/>
          <p:nvPr/>
        </p:nvSpPr>
        <p:spPr>
          <a:xfrm>
            <a:off x="5392270" y="294070"/>
            <a:ext cx="6799729" cy="2977225"/>
          </a:xfrm>
          <a:prstGeom prst="rect">
            <a:avLst/>
          </a:prstGeom>
          <a:noFill/>
        </p:spPr>
        <p:txBody>
          <a:bodyPr wrap="square">
            <a:spAutoFit/>
          </a:bodyPr>
          <a:lstStyle/>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All teams will henceforth expose their data and functionality through service interfaces.</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Teams must communicate with each other through these interfaces. </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All service interfaces, without exception, must be designed from the ground up to be externalizable. </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Anyone who doesn’t do this will be fired.</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Have a nice day</a:t>
            </a:r>
            <a:endParaRPr lang="en-AU" dirty="0">
              <a:solidFill>
                <a:srgbClr val="595959"/>
              </a:solidFill>
              <a:latin typeface="Segoe UI Semilight" panose="020B0402040204020203" pitchFamily="34" charset="0"/>
              <a:cs typeface="Segoe UI Semilight" panose="020B0402040204020203" pitchFamily="34" charset="0"/>
            </a:endParaRPr>
          </a:p>
        </p:txBody>
      </p:sp>
      <p:sp>
        <p:nvSpPr>
          <p:cNvPr id="6" name="TextBox 5">
            <a:extLst>
              <a:ext uri="{FF2B5EF4-FFF2-40B4-BE49-F238E27FC236}">
                <a16:creationId xmlns:a16="http://schemas.microsoft.com/office/drawing/2014/main" id="{B1A49248-4F5D-4EFC-8478-C94F7A66FD07}"/>
              </a:ext>
            </a:extLst>
          </p:cNvPr>
          <p:cNvSpPr txBox="1"/>
          <p:nvPr/>
        </p:nvSpPr>
        <p:spPr>
          <a:xfrm>
            <a:off x="75002" y="6460842"/>
            <a:ext cx="5626551" cy="244682"/>
          </a:xfrm>
          <a:prstGeom prst="rect">
            <a:avLst/>
          </a:prstGeom>
          <a:noFill/>
        </p:spPr>
        <p:txBody>
          <a:bodyPr wrap="square">
            <a:spAutoFit/>
          </a:bodyPr>
          <a:lstStyle/>
          <a:p>
            <a:pPr defTabSz="914400">
              <a:lnSpc>
                <a:spcPct val="90000"/>
              </a:lnSpc>
              <a:spcBef>
                <a:spcPts val="1000"/>
              </a:spcBef>
            </a:pPr>
            <a:r>
              <a:rPr lang="en-AU" sz="1100" dirty="0">
                <a:solidFill>
                  <a:srgbClr val="595959"/>
                </a:solidFill>
                <a:latin typeface="Segoe UI Semilight" panose="020B0402040204020203" pitchFamily="34" charset="0"/>
                <a:cs typeface="Segoe UI Semilight" panose="020B0402040204020203" pitchFamily="34" charset="0"/>
              </a:rPr>
              <a:t>https://gigaom.com/2011/10/12/419-the-biggest-thing-amazon-got-right-the-platform/</a:t>
            </a:r>
          </a:p>
        </p:txBody>
      </p:sp>
    </p:spTree>
    <p:extLst>
      <p:ext uri="{BB962C8B-B14F-4D97-AF65-F5344CB8AC3E}">
        <p14:creationId xmlns:p14="http://schemas.microsoft.com/office/powerpoint/2010/main" val="254423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iece of paper&#10;&#10;Description automatically generated">
            <a:extLst>
              <a:ext uri="{FF2B5EF4-FFF2-40B4-BE49-F238E27FC236}">
                <a16:creationId xmlns:a16="http://schemas.microsoft.com/office/drawing/2014/main" id="{7C81F582-FBA8-4071-BA06-6B00FF941B3B}"/>
              </a:ext>
            </a:extLst>
          </p:cNvPr>
          <p:cNvPicPr>
            <a:picLocks noChangeAspect="1"/>
          </p:cNvPicPr>
          <p:nvPr/>
        </p:nvPicPr>
        <p:blipFill rotWithShape="1">
          <a:blip r:embed="rId3"/>
          <a:srcRect t="9091" r="14680"/>
          <a:stretch/>
        </p:blipFill>
        <p:spPr>
          <a:xfrm>
            <a:off x="3523488" y="10"/>
            <a:ext cx="8668512" cy="6857990"/>
          </a:xfrm>
          <a:prstGeom prst="rect">
            <a:avLst/>
          </a:prstGeom>
        </p:spPr>
      </p:pic>
      <p:sp>
        <p:nvSpPr>
          <p:cNvPr id="18"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88997-2DEE-4EF7-8391-4396E51A1CB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tx1"/>
                </a:solidFill>
                <a:latin typeface="+mj-lt"/>
                <a:cs typeface="+mj-cs"/>
              </a:rPr>
              <a:t>One protocol to rule them all</a:t>
            </a:r>
          </a:p>
        </p:txBody>
      </p:sp>
      <p:sp>
        <p:nvSpPr>
          <p:cNvPr id="19"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36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718B-A79E-446A-A463-F6278A9F22A1}"/>
              </a:ext>
            </a:extLst>
          </p:cNvPr>
          <p:cNvSpPr>
            <a:spLocks noGrp="1"/>
          </p:cNvSpPr>
          <p:nvPr>
            <p:ph type="title"/>
          </p:nvPr>
        </p:nvSpPr>
        <p:spPr/>
        <p:txBody>
          <a:bodyPr/>
          <a:lstStyle/>
          <a:p>
            <a:r>
              <a:rPr lang="en-AU" dirty="0"/>
              <a:t>Web API</a:t>
            </a:r>
          </a:p>
        </p:txBody>
      </p:sp>
      <p:sp>
        <p:nvSpPr>
          <p:cNvPr id="3" name="Content Placeholder 2">
            <a:extLst>
              <a:ext uri="{FF2B5EF4-FFF2-40B4-BE49-F238E27FC236}">
                <a16:creationId xmlns:a16="http://schemas.microsoft.com/office/drawing/2014/main" id="{FA8A1E65-C62B-409F-B999-7C60DC711038}"/>
              </a:ext>
            </a:extLst>
          </p:cNvPr>
          <p:cNvSpPr>
            <a:spLocks noGrp="1"/>
          </p:cNvSpPr>
          <p:nvPr>
            <p:ph idx="1"/>
          </p:nvPr>
        </p:nvSpPr>
        <p:spPr>
          <a:xfrm>
            <a:off x="842140" y="1284716"/>
            <a:ext cx="10926726" cy="5444558"/>
          </a:xfrm>
        </p:spPr>
        <p:txBody>
          <a:bodyPr>
            <a:normAutofit fontScale="55000" lnSpcReduction="20000"/>
          </a:bodyPr>
          <a:lstStyle/>
          <a:p>
            <a:endParaRPr lang="en-AU" sz="3800" dirty="0"/>
          </a:p>
          <a:p>
            <a:r>
              <a:rPr lang="en-AU" sz="3300" dirty="0"/>
              <a:t>Single transport – HTTP</a:t>
            </a:r>
          </a:p>
          <a:p>
            <a:r>
              <a:rPr lang="en-AU" sz="3300" dirty="0"/>
              <a:t>Single port – 443 (or 80)</a:t>
            </a:r>
          </a:p>
          <a:p>
            <a:r>
              <a:rPr lang="en-AU" sz="3300" dirty="0"/>
              <a:t>Simple model - Request/reply</a:t>
            </a:r>
          </a:p>
          <a:p>
            <a:r>
              <a:rPr lang="en-AU" sz="3300" dirty="0"/>
              <a:t>Encryption from the box - HTTPS</a:t>
            </a:r>
          </a:p>
          <a:p>
            <a:r>
              <a:rPr lang="en-AU" sz="3300" dirty="0"/>
              <a:t>Text-based, lightweight </a:t>
            </a:r>
          </a:p>
          <a:p>
            <a:r>
              <a:rPr lang="en-AU" sz="3300" dirty="0"/>
              <a:t>Easy to implement, easy to consume</a:t>
            </a:r>
          </a:p>
          <a:p>
            <a:pPr marL="0" indent="0">
              <a:buFont typeface="Arial" panose="020B0604020202020204" pitchFamily="34" charset="0"/>
              <a:buNone/>
            </a:pPr>
            <a:endParaRPr lang="en-AU" sz="3300" dirty="0"/>
          </a:p>
          <a:p>
            <a:pPr marL="0" indent="0" defTabSz="457200">
              <a:lnSpc>
                <a:spcPct val="150000"/>
              </a:lnSpc>
              <a:spcBef>
                <a:spcPts val="0"/>
              </a:spcBef>
              <a:buNone/>
            </a:pPr>
            <a:r>
              <a:rPr lang="en-AU" sz="3300" dirty="0">
                <a:solidFill>
                  <a:schemeClr val="tx1">
                    <a:lumMod val="65000"/>
                    <a:lumOff val="35000"/>
                  </a:schemeClr>
                </a:solidFill>
              </a:rPr>
              <a:t>The same approach is used for inter-systems data exchange or within the same application (microservices)</a:t>
            </a: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r>
              <a:rPr lang="en-AU" sz="3300" dirty="0">
                <a:solidFill>
                  <a:schemeClr val="tx1">
                    <a:lumMod val="65000"/>
                    <a:lumOff val="35000"/>
                  </a:schemeClr>
                </a:solidFill>
              </a:rPr>
              <a:t>Booking and eCommerce sites, payment gateways, public clouds, social media – all of them use Web APIs</a:t>
            </a:r>
          </a:p>
          <a:p>
            <a:pPr marL="0" indent="0" defTabSz="457200">
              <a:lnSpc>
                <a:spcPct val="150000"/>
              </a:lnSpc>
              <a:spcBef>
                <a:spcPts val="0"/>
              </a:spcBef>
              <a:buNone/>
            </a:pPr>
            <a:r>
              <a:rPr lang="en-AU" sz="3300" dirty="0">
                <a:solidFill>
                  <a:schemeClr val="tx1">
                    <a:lumMod val="65000"/>
                    <a:lumOff val="35000"/>
                  </a:schemeClr>
                </a:solidFill>
              </a:rPr>
              <a:t>You can get data from these systems and implement a business logic or workflow</a:t>
            </a: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r>
              <a:rPr lang="en-AU" sz="3300" dirty="0">
                <a:solidFill>
                  <a:schemeClr val="tx1">
                    <a:lumMod val="65000"/>
                    <a:lumOff val="35000"/>
                  </a:schemeClr>
                </a:solidFill>
              </a:rPr>
              <a:t>Google : </a:t>
            </a:r>
            <a:r>
              <a:rPr lang="en-AU" sz="3300" b="1" dirty="0">
                <a:solidFill>
                  <a:schemeClr val="tx1">
                    <a:lumMod val="65000"/>
                    <a:lumOff val="35000"/>
                  </a:schemeClr>
                </a:solidFill>
              </a:rPr>
              <a:t>API economy</a:t>
            </a:r>
          </a:p>
          <a:p>
            <a:pPr marL="0" indent="0">
              <a:buNone/>
            </a:pPr>
            <a:endParaRPr lang="en-AU" sz="4500" dirty="0"/>
          </a:p>
          <a:p>
            <a:pPr marL="0" indent="0">
              <a:buNone/>
            </a:pPr>
            <a:endParaRPr lang="en-AU" sz="4500" dirty="0"/>
          </a:p>
          <a:p>
            <a:pPr marL="0" indent="0">
              <a:buNone/>
            </a:pPr>
            <a:endParaRPr lang="en-AU" sz="4500" dirty="0"/>
          </a:p>
        </p:txBody>
      </p:sp>
    </p:spTree>
    <p:extLst>
      <p:ext uri="{BB962C8B-B14F-4D97-AF65-F5344CB8AC3E}">
        <p14:creationId xmlns:p14="http://schemas.microsoft.com/office/powerpoint/2010/main" val="279259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2EC2-F514-414E-9509-D1138C90CA8E}"/>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B814B126-4C37-461F-902B-2D685BE7E46F}"/>
              </a:ext>
            </a:extLst>
          </p:cNvPr>
          <p:cNvSpPr>
            <a:spLocks noGrp="1"/>
          </p:cNvSpPr>
          <p:nvPr>
            <p:ph idx="1"/>
          </p:nvPr>
        </p:nvSpPr>
        <p:spPr>
          <a:xfrm>
            <a:off x="838200" y="1625936"/>
            <a:ext cx="5257800" cy="4351338"/>
          </a:xfrm>
        </p:spPr>
        <p:txBody>
          <a:bodyPr/>
          <a:lstStyle/>
          <a:p>
            <a:pPr marL="0" indent="0">
              <a:buNone/>
            </a:pPr>
            <a:endParaRPr lang="en-AU" sz="2000" dirty="0">
              <a:solidFill>
                <a:srgbClr val="D24726"/>
              </a:solidFill>
              <a:latin typeface="Segoe UI Light" panose="020B0502040204020203" pitchFamily="34" charset="0"/>
              <a:ea typeface="+mj-ea"/>
              <a:cs typeface="Segoe UI Light" panose="020B0502040204020203" pitchFamily="34" charset="0"/>
            </a:endParaRPr>
          </a:p>
          <a:p>
            <a:pPr marL="0" indent="0">
              <a:buNone/>
            </a:pPr>
            <a:r>
              <a:rPr lang="en-AU" sz="2000" b="1" dirty="0"/>
              <a:t>Get current weather:</a:t>
            </a:r>
            <a:endParaRPr lang="en-AU" sz="2000" b="1" dirty="0">
              <a:hlinkClick r:id="rId3">
                <a:extLst>
                  <a:ext uri="{A12FA001-AC4F-418D-AE19-62706E023703}">
                    <ahyp:hlinkClr xmlns:ahyp="http://schemas.microsoft.com/office/drawing/2018/hyperlinkcolor" val="tx"/>
                  </a:ext>
                </a:extLst>
              </a:hlinkClick>
            </a:endParaRPr>
          </a:p>
          <a:p>
            <a:pPr marL="0" indent="0">
              <a:buNone/>
            </a:pPr>
            <a:r>
              <a:rPr lang="en-AU" sz="2000" dirty="0">
                <a:hlinkClick r:id="rId3"/>
              </a:rPr>
              <a:t>http://www.bom.gov.au/fwo/IDV60901/IDV60901.95936.json</a:t>
            </a:r>
            <a:endParaRPr lang="en-AU" sz="2000" dirty="0"/>
          </a:p>
          <a:p>
            <a:pPr marL="0" indent="0">
              <a:buNone/>
            </a:pPr>
            <a:endParaRPr lang="en-AU" sz="2000" dirty="0"/>
          </a:p>
          <a:p>
            <a:pPr marL="0" indent="0">
              <a:buNone/>
            </a:pPr>
            <a:r>
              <a:rPr lang="en-AU" sz="2000" b="1" dirty="0"/>
              <a:t>Close the blinds:</a:t>
            </a:r>
          </a:p>
          <a:p>
            <a:pPr marL="0" indent="0">
              <a:buNone/>
            </a:pPr>
            <a:r>
              <a:rPr lang="en-AU" sz="2000" dirty="0">
                <a:hlinkClick r:id="rId4"/>
              </a:rPr>
              <a:t>https://github.com/drbrain/indigo-powerview</a:t>
            </a:r>
            <a:endParaRPr lang="en-AU" sz="2000" dirty="0"/>
          </a:p>
          <a:p>
            <a:endParaRPr lang="en-AU" dirty="0"/>
          </a:p>
        </p:txBody>
      </p:sp>
      <p:pic>
        <p:nvPicPr>
          <p:cNvPr id="5" name="Picture 4" descr="Predictability limit: Scientists find bounds of weather forecasting">
            <a:extLst>
              <a:ext uri="{FF2B5EF4-FFF2-40B4-BE49-F238E27FC236}">
                <a16:creationId xmlns:a16="http://schemas.microsoft.com/office/drawing/2014/main" id="{B506490A-1615-4C70-9DC3-69DE3F4C0D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082" y="1625936"/>
            <a:ext cx="2926807" cy="271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3B9A-9A18-4D3F-B8C2-8DB3822CFDF5}"/>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6A05368B-0EFC-4D27-8CB1-EF9E525D278D}"/>
              </a:ext>
            </a:extLst>
          </p:cNvPr>
          <p:cNvSpPr>
            <a:spLocks noGrp="1"/>
          </p:cNvSpPr>
          <p:nvPr>
            <p:ph idx="1"/>
          </p:nvPr>
        </p:nvSpPr>
        <p:spPr>
          <a:xfrm>
            <a:off x="838200" y="1413164"/>
            <a:ext cx="5336689" cy="4564110"/>
          </a:xfrm>
        </p:spPr>
        <p:txBody>
          <a:bodyPr/>
          <a:lstStyle/>
          <a:p>
            <a:pPr marL="0" indent="0">
              <a:buNone/>
            </a:pPr>
            <a:r>
              <a:rPr lang="en-AU" sz="1800" b="1" dirty="0"/>
              <a:t>Get current time:</a:t>
            </a:r>
          </a:p>
          <a:p>
            <a:pPr marL="0" indent="0">
              <a:buNone/>
            </a:pPr>
            <a:r>
              <a:rPr lang="en-AU" sz="1800" dirty="0">
                <a:hlinkClick r:id="rId3"/>
              </a:rPr>
              <a:t>http://worldtimeapi.org/api/ip</a:t>
            </a:r>
            <a:endParaRPr lang="en-AU" sz="1800" dirty="0"/>
          </a:p>
          <a:p>
            <a:endParaRPr lang="en-AU" sz="1800" dirty="0"/>
          </a:p>
          <a:p>
            <a:endParaRPr lang="en-AU" sz="1800" dirty="0"/>
          </a:p>
          <a:p>
            <a:endParaRPr lang="en-AU" sz="1800" dirty="0"/>
          </a:p>
          <a:p>
            <a:pPr marL="0" indent="0">
              <a:buNone/>
            </a:pPr>
            <a:r>
              <a:rPr lang="en-AU" sz="1800" b="1" dirty="0"/>
              <a:t>Turn on the lights:</a:t>
            </a:r>
          </a:p>
          <a:p>
            <a:pPr marL="0" indent="0">
              <a:buNone/>
            </a:pPr>
            <a:r>
              <a:rPr lang="en-AU" sz="1800" dirty="0">
                <a:hlinkClick r:id="rId4"/>
              </a:rPr>
              <a:t>https://developers.meethue.com/develop/get-started-2/#turning-a-light-on-and-off</a:t>
            </a:r>
            <a:endParaRPr lang="en-AU" sz="1800" dirty="0"/>
          </a:p>
          <a:p>
            <a:pPr marL="0" indent="0">
              <a:buNone/>
            </a:pPr>
            <a:endParaRPr lang="en-AU" dirty="0"/>
          </a:p>
        </p:txBody>
      </p:sp>
      <p:pic>
        <p:nvPicPr>
          <p:cNvPr id="6" name="Picture 5">
            <a:extLst>
              <a:ext uri="{FF2B5EF4-FFF2-40B4-BE49-F238E27FC236}">
                <a16:creationId xmlns:a16="http://schemas.microsoft.com/office/drawing/2014/main" id="{8521784C-2EAE-4F24-BAA9-E88EA872E744}"/>
              </a:ext>
            </a:extLst>
          </p:cNvPr>
          <p:cNvPicPr>
            <a:picLocks noChangeAspect="1"/>
          </p:cNvPicPr>
          <p:nvPr/>
        </p:nvPicPr>
        <p:blipFill>
          <a:blip r:embed="rId5"/>
          <a:stretch>
            <a:fillRect/>
          </a:stretch>
        </p:blipFill>
        <p:spPr>
          <a:xfrm>
            <a:off x="1626853" y="4488873"/>
            <a:ext cx="6080889" cy="2233796"/>
          </a:xfrm>
          <a:prstGeom prst="rect">
            <a:avLst/>
          </a:prstGeom>
        </p:spPr>
      </p:pic>
      <p:pic>
        <p:nvPicPr>
          <p:cNvPr id="7" name="Picture 6">
            <a:extLst>
              <a:ext uri="{FF2B5EF4-FFF2-40B4-BE49-F238E27FC236}">
                <a16:creationId xmlns:a16="http://schemas.microsoft.com/office/drawing/2014/main" id="{914196ED-B436-45CA-88C4-59CD3A736133}"/>
              </a:ext>
            </a:extLst>
          </p:cNvPr>
          <p:cNvPicPr>
            <a:picLocks noChangeAspect="1"/>
          </p:cNvPicPr>
          <p:nvPr/>
        </p:nvPicPr>
        <p:blipFill>
          <a:blip r:embed="rId6"/>
          <a:stretch>
            <a:fillRect/>
          </a:stretch>
        </p:blipFill>
        <p:spPr>
          <a:xfrm>
            <a:off x="4357065" y="2119746"/>
            <a:ext cx="3469990" cy="1662545"/>
          </a:xfrm>
          <a:prstGeom prst="rect">
            <a:avLst/>
          </a:prstGeom>
        </p:spPr>
      </p:pic>
      <p:pic>
        <p:nvPicPr>
          <p:cNvPr id="10" name="Picture 9">
            <a:extLst>
              <a:ext uri="{FF2B5EF4-FFF2-40B4-BE49-F238E27FC236}">
                <a16:creationId xmlns:a16="http://schemas.microsoft.com/office/drawing/2014/main" id="{DADBF672-6CBC-41DE-8D58-6F0059772480}"/>
              </a:ext>
            </a:extLst>
          </p:cNvPr>
          <p:cNvPicPr>
            <a:picLocks noChangeAspect="1"/>
          </p:cNvPicPr>
          <p:nvPr/>
        </p:nvPicPr>
        <p:blipFill>
          <a:blip r:embed="rId7"/>
          <a:stretch>
            <a:fillRect/>
          </a:stretch>
        </p:blipFill>
        <p:spPr>
          <a:xfrm>
            <a:off x="7621269" y="2964513"/>
            <a:ext cx="4299798" cy="1959037"/>
          </a:xfrm>
          <a:prstGeom prst="rect">
            <a:avLst/>
          </a:prstGeom>
        </p:spPr>
      </p:pic>
    </p:spTree>
    <p:extLst>
      <p:ext uri="{BB962C8B-B14F-4D97-AF65-F5344CB8AC3E}">
        <p14:creationId xmlns:p14="http://schemas.microsoft.com/office/powerpoint/2010/main" val="415751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9F0D-F14A-4FD4-B913-A2794D31E32E}"/>
              </a:ext>
            </a:extLst>
          </p:cNvPr>
          <p:cNvSpPr>
            <a:spLocks noGrp="1"/>
          </p:cNvSpPr>
          <p:nvPr>
            <p:ph type="title"/>
          </p:nvPr>
        </p:nvSpPr>
        <p:spPr/>
        <p:txBody>
          <a:bodyPr>
            <a:normAutofit/>
          </a:bodyPr>
          <a:lstStyle/>
          <a:p>
            <a:r>
              <a:rPr lang="en-AU" sz="3600" dirty="0">
                <a:solidFill>
                  <a:srgbClr val="D24726"/>
                </a:solidFill>
                <a:latin typeface="Segoe UI Light" panose="020B0502040204020203" pitchFamily="34" charset="0"/>
                <a:ea typeface="+mj-ea"/>
                <a:cs typeface="Segoe UI Light" panose="020B0502040204020203" pitchFamily="34" charset="0"/>
              </a:rPr>
              <a:t>Examples</a:t>
            </a:r>
            <a:endParaRPr lang="en-AU" dirty="0"/>
          </a:p>
        </p:txBody>
      </p:sp>
      <p:sp>
        <p:nvSpPr>
          <p:cNvPr id="3" name="Content Placeholder 2">
            <a:extLst>
              <a:ext uri="{FF2B5EF4-FFF2-40B4-BE49-F238E27FC236}">
                <a16:creationId xmlns:a16="http://schemas.microsoft.com/office/drawing/2014/main" id="{5DE83A9D-D067-4E91-846F-42A3F9E30AEC}"/>
              </a:ext>
            </a:extLst>
          </p:cNvPr>
          <p:cNvSpPr>
            <a:spLocks noGrp="1"/>
          </p:cNvSpPr>
          <p:nvPr>
            <p:ph idx="1"/>
          </p:nvPr>
        </p:nvSpPr>
        <p:spPr>
          <a:xfrm>
            <a:off x="838200" y="1625936"/>
            <a:ext cx="7337612" cy="4351338"/>
          </a:xfrm>
        </p:spPr>
        <p:txBody>
          <a:bodyPr>
            <a:normAutofit/>
          </a:bodyPr>
          <a:lstStyle/>
          <a:p>
            <a:pPr marL="0" indent="0">
              <a:buNone/>
            </a:pPr>
            <a:r>
              <a:rPr lang="en-AU" sz="1800" b="1" dirty="0"/>
              <a:t>Your favourite stock has just dropped 10% ?</a:t>
            </a:r>
          </a:p>
          <a:p>
            <a:pPr marL="0" indent="0">
              <a:buNone/>
            </a:pPr>
            <a:r>
              <a:rPr lang="en-AU" sz="1800" dirty="0">
                <a:hlinkClick r:id="rId3"/>
              </a:rPr>
              <a:t>https://asxonline.com/public/documents/market-information-application--mia----rest-programmatic-interfa.html</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b="1" dirty="0"/>
              <a:t>Post another kitten in Facebook:</a:t>
            </a:r>
          </a:p>
          <a:p>
            <a:pPr marL="0" indent="0">
              <a:buNone/>
            </a:pPr>
            <a:r>
              <a:rPr lang="en-AU" sz="1800" dirty="0">
                <a:hlinkClick r:id="rId4"/>
              </a:rPr>
              <a:t>https://developers.facebook.com/docs/graph-api/resumable-upload-api</a:t>
            </a:r>
            <a:endParaRPr lang="en-AU" sz="1800" dirty="0"/>
          </a:p>
          <a:p>
            <a:pPr marL="0" indent="0">
              <a:buNone/>
            </a:pPr>
            <a:endParaRPr lang="en-AU" sz="2400" dirty="0"/>
          </a:p>
        </p:txBody>
      </p:sp>
      <p:pic>
        <p:nvPicPr>
          <p:cNvPr id="2050" name="Picture 2" descr="Why Spotify Stock Dropped 9% After Earnings | The Motley Fool">
            <a:extLst>
              <a:ext uri="{FF2B5EF4-FFF2-40B4-BE49-F238E27FC236}">
                <a16:creationId xmlns:a16="http://schemas.microsoft.com/office/drawing/2014/main" id="{FF02E4A1-3068-43A8-B3E6-71630A55C9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9993" y="1332790"/>
            <a:ext cx="2994977" cy="22462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F8B90F-DE6B-418C-BC9B-EC27BA2182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9993" y="4063534"/>
            <a:ext cx="2994977" cy="199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8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B4F8-B0D6-49DD-AC91-2716E4EC8704}"/>
              </a:ext>
            </a:extLst>
          </p:cNvPr>
          <p:cNvSpPr>
            <a:spLocks noGrp="1"/>
          </p:cNvSpPr>
          <p:nvPr>
            <p:ph type="title"/>
          </p:nvPr>
        </p:nvSpPr>
        <p:spPr/>
        <p:txBody>
          <a:bodyPr/>
          <a:lstStyle/>
          <a:p>
            <a:r>
              <a:rPr lang="en-AU" sz="3600" dirty="0">
                <a:solidFill>
                  <a:srgbClr val="D24726"/>
                </a:solidFill>
                <a:latin typeface="Segoe UI Light" panose="020B0502040204020203" pitchFamily="34" charset="0"/>
                <a:ea typeface="+mj-ea"/>
                <a:cs typeface="Segoe UI Light" panose="020B0502040204020203" pitchFamily="34" charset="0"/>
              </a:rPr>
              <a:t>Examples</a:t>
            </a:r>
            <a:endParaRPr lang="en-AU" dirty="0"/>
          </a:p>
        </p:txBody>
      </p:sp>
      <p:sp>
        <p:nvSpPr>
          <p:cNvPr id="3" name="Content Placeholder 2">
            <a:extLst>
              <a:ext uri="{FF2B5EF4-FFF2-40B4-BE49-F238E27FC236}">
                <a16:creationId xmlns:a16="http://schemas.microsoft.com/office/drawing/2014/main" id="{58DDDCC5-1813-4EA4-9A80-424CE5A1CCA6}"/>
              </a:ext>
            </a:extLst>
          </p:cNvPr>
          <p:cNvSpPr>
            <a:spLocks noGrp="1"/>
          </p:cNvSpPr>
          <p:nvPr>
            <p:ph idx="1"/>
          </p:nvPr>
        </p:nvSpPr>
        <p:spPr>
          <a:xfrm>
            <a:off x="838200" y="1625936"/>
            <a:ext cx="5766995" cy="4351338"/>
          </a:xfrm>
        </p:spPr>
        <p:txBody>
          <a:bodyPr/>
          <a:lstStyle/>
          <a:p>
            <a:pPr marL="0" indent="0">
              <a:buNone/>
            </a:pPr>
            <a:r>
              <a:rPr lang="en-AU" sz="1800" b="1" dirty="0"/>
              <a:t>ISS is flying above your home?</a:t>
            </a:r>
            <a:endParaRPr lang="en-AU" sz="1800" dirty="0"/>
          </a:p>
          <a:p>
            <a:pPr marL="0" indent="0">
              <a:buNone/>
            </a:pPr>
            <a:r>
              <a:rPr lang="en-AU" sz="1800" dirty="0">
                <a:hlinkClick r:id="rId3"/>
              </a:rPr>
              <a:t>https://wheretheiss.at/w/developer</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b="1" dirty="0"/>
          </a:p>
          <a:p>
            <a:pPr marL="0" indent="0">
              <a:buNone/>
            </a:pPr>
            <a:endParaRPr lang="en-AU" sz="1800" b="1" dirty="0"/>
          </a:p>
          <a:p>
            <a:pPr marL="0" indent="0">
              <a:buNone/>
            </a:pPr>
            <a:r>
              <a:rPr lang="en-AU" sz="1800" b="1" dirty="0"/>
              <a:t>Send a text:</a:t>
            </a:r>
          </a:p>
          <a:p>
            <a:pPr marL="0" indent="0">
              <a:buNone/>
            </a:pPr>
            <a:r>
              <a:rPr lang="en-AU" sz="1800" dirty="0">
                <a:hlinkClick r:id="rId4"/>
              </a:rPr>
              <a:t>https://dev.telstra.com/content/messaging-api</a:t>
            </a:r>
            <a:endParaRPr lang="en-AU" sz="1800" dirty="0"/>
          </a:p>
          <a:p>
            <a:pPr marL="0" indent="0">
              <a:buNone/>
            </a:pPr>
            <a:endParaRPr lang="en-AU" dirty="0"/>
          </a:p>
        </p:txBody>
      </p:sp>
      <p:pic>
        <p:nvPicPr>
          <p:cNvPr id="4102" name="Picture 6" descr="International Space Station On Orbit Earth | Science Stock Image 1453899434">
            <a:extLst>
              <a:ext uri="{FF2B5EF4-FFF2-40B4-BE49-F238E27FC236}">
                <a16:creationId xmlns:a16="http://schemas.microsoft.com/office/drawing/2014/main" id="{5324656E-5FCC-4EAC-AA2F-6D3CF89403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9193" y="1754168"/>
            <a:ext cx="4140667" cy="2710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3B84EE-6FD4-411F-B8D2-7629ACB137CC}"/>
              </a:ext>
            </a:extLst>
          </p:cNvPr>
          <p:cNvPicPr>
            <a:picLocks noChangeAspect="1"/>
          </p:cNvPicPr>
          <p:nvPr/>
        </p:nvPicPr>
        <p:blipFill>
          <a:blip r:embed="rId6"/>
          <a:stretch>
            <a:fillRect/>
          </a:stretch>
        </p:blipFill>
        <p:spPr>
          <a:xfrm>
            <a:off x="3410006" y="2558190"/>
            <a:ext cx="3392170" cy="1723353"/>
          </a:xfrm>
          <a:prstGeom prst="rect">
            <a:avLst/>
          </a:prstGeom>
        </p:spPr>
      </p:pic>
      <p:pic>
        <p:nvPicPr>
          <p:cNvPr id="6" name="Picture 5">
            <a:extLst>
              <a:ext uri="{FF2B5EF4-FFF2-40B4-BE49-F238E27FC236}">
                <a16:creationId xmlns:a16="http://schemas.microsoft.com/office/drawing/2014/main" id="{72DF85B5-8B4C-4757-A6B7-18E8B95B89BF}"/>
              </a:ext>
            </a:extLst>
          </p:cNvPr>
          <p:cNvPicPr>
            <a:picLocks noChangeAspect="1"/>
          </p:cNvPicPr>
          <p:nvPr/>
        </p:nvPicPr>
        <p:blipFill>
          <a:blip r:embed="rId7"/>
          <a:stretch>
            <a:fillRect/>
          </a:stretch>
        </p:blipFill>
        <p:spPr>
          <a:xfrm>
            <a:off x="7209192" y="4651131"/>
            <a:ext cx="3265005" cy="2083156"/>
          </a:xfrm>
          <a:prstGeom prst="rect">
            <a:avLst/>
          </a:prstGeom>
        </p:spPr>
      </p:pic>
    </p:spTree>
    <p:extLst>
      <p:ext uri="{BB962C8B-B14F-4D97-AF65-F5344CB8AC3E}">
        <p14:creationId xmlns:p14="http://schemas.microsoft.com/office/powerpoint/2010/main" val="19953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A2FB-BC65-4F5D-808C-D61754B7E7B0}"/>
              </a:ext>
            </a:extLst>
          </p:cNvPr>
          <p:cNvSpPr>
            <a:spLocks noGrp="1"/>
          </p:cNvSpPr>
          <p:nvPr>
            <p:ph type="title"/>
          </p:nvPr>
        </p:nvSpPr>
        <p:spPr/>
        <p:txBody>
          <a:bodyPr/>
          <a:lstStyle/>
          <a:p>
            <a:r>
              <a:rPr lang="en-AU" dirty="0"/>
              <a:t>How we use API</a:t>
            </a:r>
          </a:p>
        </p:txBody>
      </p:sp>
      <p:sp>
        <p:nvSpPr>
          <p:cNvPr id="3" name="Content Placeholder 2">
            <a:extLst>
              <a:ext uri="{FF2B5EF4-FFF2-40B4-BE49-F238E27FC236}">
                <a16:creationId xmlns:a16="http://schemas.microsoft.com/office/drawing/2014/main" id="{09CD472E-9E20-43D5-AD37-9ECFCFCE3002}"/>
              </a:ext>
            </a:extLst>
          </p:cNvPr>
          <p:cNvSpPr>
            <a:spLocks noGrp="1"/>
          </p:cNvSpPr>
          <p:nvPr>
            <p:ph idx="1"/>
          </p:nvPr>
        </p:nvSpPr>
        <p:spPr>
          <a:xfrm>
            <a:off x="838199" y="1625936"/>
            <a:ext cx="11100009" cy="4930728"/>
          </a:xfrm>
        </p:spPr>
        <p:txBody>
          <a:bodyPr>
            <a:normAutofit/>
          </a:bodyPr>
          <a:lstStyle/>
          <a:p>
            <a:r>
              <a:rPr lang="en-AU" sz="1600" b="1" dirty="0"/>
              <a:t>ServiceNow</a:t>
            </a:r>
            <a:r>
              <a:rPr lang="en-AU" sz="1600" dirty="0"/>
              <a:t> retrieve Alerts from</a:t>
            </a:r>
            <a:r>
              <a:rPr lang="en-AU" sz="1600" dirty="0">
                <a:sym typeface="Wingdings" panose="05000000000000000000" pitchFamily="2" charset="2"/>
              </a:rPr>
              <a:t> </a:t>
            </a:r>
            <a:r>
              <a:rPr lang="en-AU" sz="1600" b="1" dirty="0"/>
              <a:t>vManage</a:t>
            </a:r>
            <a:r>
              <a:rPr lang="en-AU" sz="1600" dirty="0"/>
              <a:t> API and raises tickets </a:t>
            </a:r>
          </a:p>
          <a:p>
            <a:r>
              <a:rPr lang="en-AU" sz="1600" b="1" dirty="0" err="1"/>
              <a:t>StackStorm</a:t>
            </a:r>
            <a:r>
              <a:rPr lang="en-AU" sz="1600" dirty="0"/>
              <a:t> uses</a:t>
            </a:r>
            <a:r>
              <a:rPr lang="en-AU" sz="1600" dirty="0">
                <a:sym typeface="Wingdings" panose="05000000000000000000" pitchFamily="2" charset="2"/>
              </a:rPr>
              <a:t> </a:t>
            </a:r>
            <a:r>
              <a:rPr lang="en-AU" sz="1600" b="1" dirty="0"/>
              <a:t>vManage</a:t>
            </a:r>
            <a:r>
              <a:rPr lang="en-AU" sz="1600" dirty="0"/>
              <a:t> API</a:t>
            </a:r>
          </a:p>
          <a:p>
            <a:r>
              <a:rPr lang="en-AU" sz="1600" b="1" dirty="0" err="1"/>
              <a:t>LogicMonitor</a:t>
            </a:r>
            <a:r>
              <a:rPr lang="en-AU" sz="1600" dirty="0"/>
              <a:t> retrieves cellular signal monitor from vManage</a:t>
            </a:r>
          </a:p>
          <a:p>
            <a:r>
              <a:rPr lang="en-AU" sz="1600" dirty="0"/>
              <a:t>Ansible modules to communicate with Storage</a:t>
            </a:r>
          </a:p>
          <a:p>
            <a:endParaRPr lang="en-AU" sz="1600" dirty="0"/>
          </a:p>
          <a:p>
            <a:endParaRPr lang="en-AU" sz="1600" dirty="0"/>
          </a:p>
          <a:p>
            <a:endParaRPr lang="en-AU" sz="1600" dirty="0"/>
          </a:p>
          <a:p>
            <a:endParaRPr lang="en-AU" sz="1600" dirty="0"/>
          </a:p>
          <a:p>
            <a:r>
              <a:rPr lang="en-AU" sz="1600" dirty="0"/>
              <a:t>Automatic routers upgrade</a:t>
            </a:r>
          </a:p>
          <a:p>
            <a:pPr marL="0" indent="0">
              <a:buNone/>
            </a:pPr>
            <a:r>
              <a:rPr lang="en-AU" sz="1600" dirty="0"/>
              <a:t>make API call to </a:t>
            </a:r>
            <a:r>
              <a:rPr lang="en-AU" sz="1600" b="1" dirty="0"/>
              <a:t>Azure to </a:t>
            </a:r>
            <a:r>
              <a:rPr lang="en-AU" sz="1600" dirty="0"/>
              <a:t>generate unique URL</a:t>
            </a:r>
          </a:p>
          <a:p>
            <a:pPr marL="0" indent="0">
              <a:buNone/>
            </a:pPr>
            <a:r>
              <a:rPr lang="en-AU" sz="1600" dirty="0"/>
              <a:t>make API call to </a:t>
            </a:r>
            <a:r>
              <a:rPr lang="en-AU" sz="1600" b="1" dirty="0"/>
              <a:t>vManage</a:t>
            </a:r>
          </a:p>
          <a:p>
            <a:pPr marL="0" indent="0">
              <a:buNone/>
            </a:pPr>
            <a:r>
              <a:rPr lang="en-AU" sz="1600" dirty="0"/>
              <a:t>   instructing it to start upgrade process of routers</a:t>
            </a:r>
          </a:p>
          <a:p>
            <a:endParaRPr lang="en-AU" sz="1600" dirty="0"/>
          </a:p>
        </p:txBody>
      </p:sp>
      <p:pic>
        <p:nvPicPr>
          <p:cNvPr id="5" name="Picture 4" descr="Diagram&#10;&#10;Description automatically generated">
            <a:extLst>
              <a:ext uri="{FF2B5EF4-FFF2-40B4-BE49-F238E27FC236}">
                <a16:creationId xmlns:a16="http://schemas.microsoft.com/office/drawing/2014/main" id="{4C944CF5-3D11-4733-BA50-0E924A54FD7B}"/>
              </a:ext>
            </a:extLst>
          </p:cNvPr>
          <p:cNvPicPr>
            <a:picLocks noChangeAspect="1"/>
          </p:cNvPicPr>
          <p:nvPr/>
        </p:nvPicPr>
        <p:blipFill>
          <a:blip r:embed="rId3"/>
          <a:stretch>
            <a:fillRect/>
          </a:stretch>
        </p:blipFill>
        <p:spPr>
          <a:xfrm>
            <a:off x="5389783" y="3200401"/>
            <a:ext cx="6548426" cy="3369698"/>
          </a:xfrm>
          <a:prstGeom prst="rect">
            <a:avLst/>
          </a:prstGeom>
        </p:spPr>
      </p:pic>
    </p:spTree>
    <p:extLst>
      <p:ext uri="{BB962C8B-B14F-4D97-AF65-F5344CB8AC3E}">
        <p14:creationId xmlns:p14="http://schemas.microsoft.com/office/powerpoint/2010/main" val="140697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24A-74A7-43B9-9BFB-2BA33CEB1FE9}"/>
              </a:ext>
            </a:extLst>
          </p:cNvPr>
          <p:cNvSpPr>
            <a:spLocks noGrp="1"/>
          </p:cNvSpPr>
          <p:nvPr>
            <p:ph type="title"/>
          </p:nvPr>
        </p:nvSpPr>
        <p:spPr/>
        <p:txBody>
          <a:bodyPr>
            <a:normAutofit fontScale="90000"/>
          </a:bodyPr>
          <a:lstStyle/>
          <a:p>
            <a:r>
              <a:rPr lang="en-AU" dirty="0"/>
              <a:t>API is getting more and more common in modern networks</a:t>
            </a:r>
          </a:p>
        </p:txBody>
      </p:sp>
      <p:pic>
        <p:nvPicPr>
          <p:cNvPr id="5" name="Content Placeholder 4" descr="Diagram&#10;&#10;Description automatically generated">
            <a:extLst>
              <a:ext uri="{FF2B5EF4-FFF2-40B4-BE49-F238E27FC236}">
                <a16:creationId xmlns:a16="http://schemas.microsoft.com/office/drawing/2014/main" id="{EA313AA4-C277-4D14-BD49-BE065617552A}"/>
              </a:ext>
            </a:extLst>
          </p:cNvPr>
          <p:cNvPicPr>
            <a:picLocks noGrp="1" noChangeAspect="1"/>
          </p:cNvPicPr>
          <p:nvPr>
            <p:ph idx="1"/>
          </p:nvPr>
        </p:nvPicPr>
        <p:blipFill>
          <a:blip r:embed="rId3"/>
          <a:stretch>
            <a:fillRect/>
          </a:stretch>
        </p:blipFill>
        <p:spPr>
          <a:xfrm>
            <a:off x="408733" y="1524001"/>
            <a:ext cx="2895808" cy="2147144"/>
          </a:xfrm>
          <a:prstGeom prst="rect">
            <a:avLst/>
          </a:prstGeom>
        </p:spPr>
      </p:pic>
      <p:pic>
        <p:nvPicPr>
          <p:cNvPr id="6" name="Content Placeholder 4" descr="Diagram&#10;&#10;Description automatically generated">
            <a:extLst>
              <a:ext uri="{FF2B5EF4-FFF2-40B4-BE49-F238E27FC236}">
                <a16:creationId xmlns:a16="http://schemas.microsoft.com/office/drawing/2014/main" id="{2688DD5A-2A7D-488F-BDCD-B85F42A45162}"/>
              </a:ext>
            </a:extLst>
          </p:cNvPr>
          <p:cNvPicPr>
            <a:picLocks noChangeAspect="1"/>
          </p:cNvPicPr>
          <p:nvPr/>
        </p:nvPicPr>
        <p:blipFill>
          <a:blip r:embed="rId4"/>
          <a:stretch>
            <a:fillRect/>
          </a:stretch>
        </p:blipFill>
        <p:spPr>
          <a:xfrm>
            <a:off x="3437296" y="1524001"/>
            <a:ext cx="8103675" cy="5247050"/>
          </a:xfrm>
          <a:prstGeom prst="rect">
            <a:avLst/>
          </a:prstGeom>
        </p:spPr>
      </p:pic>
    </p:spTree>
    <p:extLst>
      <p:ext uri="{BB962C8B-B14F-4D97-AF65-F5344CB8AC3E}">
        <p14:creationId xmlns:p14="http://schemas.microsoft.com/office/powerpoint/2010/main" val="323047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7D36-C898-4AD6-8EEE-5F55387D37E2}"/>
              </a:ext>
            </a:extLst>
          </p:cNvPr>
          <p:cNvSpPr>
            <a:spLocks noGrp="1"/>
          </p:cNvSpPr>
          <p:nvPr>
            <p:ph type="title"/>
          </p:nvPr>
        </p:nvSpPr>
        <p:spPr/>
        <p:txBody>
          <a:bodyPr/>
          <a:lstStyle/>
          <a:p>
            <a:r>
              <a:rPr lang="en-US" dirty="0">
                <a:latin typeface="Segoe UI Semilight" panose="020B0702040204020203" pitchFamily="34" charset="0"/>
                <a:cs typeface="Segoe UI" panose="020B0502040204020203" pitchFamily="34" charset="0"/>
              </a:rPr>
              <a:t>Different APIs</a:t>
            </a:r>
            <a:endParaRPr lang="en-AU" dirty="0"/>
          </a:p>
        </p:txBody>
      </p:sp>
      <p:sp>
        <p:nvSpPr>
          <p:cNvPr id="3" name="Content Placeholder 2">
            <a:extLst>
              <a:ext uri="{FF2B5EF4-FFF2-40B4-BE49-F238E27FC236}">
                <a16:creationId xmlns:a16="http://schemas.microsoft.com/office/drawing/2014/main" id="{B8777D83-479F-4C3B-80EA-23145FC42932}"/>
              </a:ext>
            </a:extLst>
          </p:cNvPr>
          <p:cNvSpPr>
            <a:spLocks noGrp="1"/>
          </p:cNvSpPr>
          <p:nvPr>
            <p:ph idx="1"/>
          </p:nvPr>
        </p:nvSpPr>
        <p:spPr>
          <a:xfrm>
            <a:off x="838200" y="1507067"/>
            <a:ext cx="10919908" cy="5181600"/>
          </a:xfrm>
        </p:spPr>
        <p:txBody>
          <a:bodyPr>
            <a:noAutofit/>
          </a:bodyPr>
          <a:lstStyle/>
          <a:p>
            <a:pPr marL="0" indent="0">
              <a:buNone/>
            </a:pPr>
            <a:r>
              <a:rPr lang="en-AU" sz="1800" dirty="0"/>
              <a:t>As mentioned before, API is a broad term, but we’ll use </a:t>
            </a:r>
            <a:r>
              <a:rPr lang="en-AU" sz="1800" b="1" dirty="0"/>
              <a:t>Web API </a:t>
            </a:r>
            <a:r>
              <a:rPr lang="en-AU" sz="1800" dirty="0"/>
              <a:t>which is </a:t>
            </a:r>
            <a:r>
              <a:rPr lang="en-US" sz="1800" dirty="0"/>
              <a:t>the most common meaning of the term API</a:t>
            </a:r>
          </a:p>
          <a:p>
            <a:pPr marL="0" indent="0">
              <a:buNone/>
            </a:pPr>
            <a:endParaRPr lang="en-US" sz="1800" dirty="0"/>
          </a:p>
          <a:p>
            <a:pPr marL="0" indent="0">
              <a:buNone/>
            </a:pPr>
            <a:r>
              <a:rPr lang="en-US" sz="1800" dirty="0"/>
              <a:t>There two main types of Web APIs:</a:t>
            </a:r>
          </a:p>
          <a:p>
            <a:pPr marL="0" indent="0">
              <a:buNone/>
            </a:pPr>
            <a:endParaRPr lang="en-US" sz="1800" dirty="0"/>
          </a:p>
          <a:p>
            <a:r>
              <a:rPr lang="en-AU" sz="1800" dirty="0"/>
              <a:t>SOAP</a:t>
            </a:r>
          </a:p>
          <a:p>
            <a:pPr marL="0" indent="0">
              <a:buNone/>
            </a:pPr>
            <a:r>
              <a:rPr lang="en-AU" sz="1800" dirty="0"/>
              <a:t>        still used, but not very common these days. W3C Standard, transport-independent, uses XML </a:t>
            </a:r>
          </a:p>
          <a:p>
            <a:pPr marL="0" indent="0">
              <a:buNone/>
            </a:pPr>
            <a:endParaRPr lang="en-AU" sz="1800" dirty="0"/>
          </a:p>
          <a:p>
            <a:r>
              <a:rPr lang="en-AU" sz="1800" dirty="0"/>
              <a:t>REST</a:t>
            </a:r>
          </a:p>
          <a:p>
            <a:pPr marL="0" indent="0">
              <a:lnSpc>
                <a:spcPct val="120000"/>
              </a:lnSpc>
              <a:buNone/>
            </a:pPr>
            <a:r>
              <a:rPr lang="en-AU" sz="1800" dirty="0"/>
              <a:t>        the key part of most modern web applications, most commonly used, leverages  HTTP transport and JSON as data format</a:t>
            </a:r>
          </a:p>
          <a:p>
            <a:pPr marL="0" indent="0">
              <a:lnSpc>
                <a:spcPct val="120000"/>
              </a:lnSpc>
              <a:buNone/>
            </a:pPr>
            <a:r>
              <a:rPr lang="en-AU" dirty="0"/>
              <a:t>https://www.upwork.com/resources/soap-vs-rest-a-look-at-two-different-api-styles</a:t>
            </a:r>
          </a:p>
          <a:p>
            <a:pPr marL="0" indent="0">
              <a:buNone/>
            </a:pPr>
            <a:endParaRPr lang="en-AU" sz="1800" dirty="0"/>
          </a:p>
          <a:p>
            <a:pPr marL="0" indent="0">
              <a:buNone/>
            </a:pPr>
            <a:r>
              <a:rPr lang="en-AU" sz="1800" dirty="0"/>
              <a:t>We’ll focus of </a:t>
            </a:r>
            <a:r>
              <a:rPr lang="en-AU" sz="1800" b="1" dirty="0"/>
              <a:t>REST API.</a:t>
            </a:r>
          </a:p>
        </p:txBody>
      </p:sp>
    </p:spTree>
    <p:extLst>
      <p:ext uri="{BB962C8B-B14F-4D97-AF65-F5344CB8AC3E}">
        <p14:creationId xmlns:p14="http://schemas.microsoft.com/office/powerpoint/2010/main" val="43887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CDCF-6329-42A3-9328-4624A0C627E0}"/>
              </a:ext>
            </a:extLst>
          </p:cNvPr>
          <p:cNvSpPr>
            <a:spLocks noGrp="1"/>
          </p:cNvSpPr>
          <p:nvPr>
            <p:ph type="title"/>
          </p:nvPr>
        </p:nvSpPr>
        <p:spPr/>
        <p:txBody>
          <a:bodyPr/>
          <a:lstStyle/>
          <a:p>
            <a:r>
              <a:rPr lang="en-AU" dirty="0"/>
              <a:t>Session plan</a:t>
            </a:r>
          </a:p>
        </p:txBody>
      </p:sp>
      <p:sp>
        <p:nvSpPr>
          <p:cNvPr id="3" name="Content Placeholder 2">
            <a:extLst>
              <a:ext uri="{FF2B5EF4-FFF2-40B4-BE49-F238E27FC236}">
                <a16:creationId xmlns:a16="http://schemas.microsoft.com/office/drawing/2014/main" id="{41CCE349-711E-4B31-86C2-390811713BEF}"/>
              </a:ext>
            </a:extLst>
          </p:cNvPr>
          <p:cNvSpPr>
            <a:spLocks noGrp="1"/>
          </p:cNvSpPr>
          <p:nvPr>
            <p:ph idx="1"/>
          </p:nvPr>
        </p:nvSpPr>
        <p:spPr>
          <a:xfrm>
            <a:off x="838200" y="1437801"/>
            <a:ext cx="2963091" cy="4351338"/>
          </a:xfrm>
        </p:spPr>
        <p:txBody>
          <a:bodyPr>
            <a:noAutofit/>
          </a:bodyPr>
          <a:lstStyle/>
          <a:p>
            <a:pPr marL="0" indent="0" algn="l">
              <a:buNone/>
            </a:pPr>
            <a:r>
              <a:rPr lang="en-US" sz="1800" b="1" i="0" dirty="0">
                <a:effectLst/>
                <a:latin typeface="Tahoma" panose="020B0604030504040204" pitchFamily="34" charset="0"/>
              </a:rPr>
              <a:t>Session 1</a:t>
            </a:r>
            <a:endParaRPr lang="en-US" sz="1600" b="1" i="0" dirty="0">
              <a:effectLst/>
              <a:latin typeface="Segoe UI" panose="020B0502040204020203" pitchFamily="34" charset="0"/>
            </a:endParaRPr>
          </a:p>
          <a:p>
            <a:pPr algn="l"/>
            <a:r>
              <a:rPr lang="en-US" sz="1800" b="0" i="0" dirty="0">
                <a:effectLst/>
                <a:latin typeface="Tahoma" panose="020B0604030504040204" pitchFamily="34" charset="0"/>
              </a:rPr>
              <a:t>What is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A bit of history</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API examples</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Types of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REST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How to consume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Practice</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Controllers</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Next steps</a:t>
            </a:r>
          </a:p>
          <a:p>
            <a:pPr algn="l"/>
            <a:endParaRPr lang="en-US" sz="1800" dirty="0">
              <a:latin typeface="Tahoma" panose="020B0604030504040204" pitchFamily="34" charset="0"/>
            </a:endParaRPr>
          </a:p>
          <a:p>
            <a:pPr marL="0" indent="0">
              <a:buNone/>
            </a:pPr>
            <a:r>
              <a:rPr lang="en-US" sz="1800" b="1" dirty="0">
                <a:latin typeface="Tahoma" panose="020B0604030504040204" pitchFamily="34" charset="0"/>
              </a:rPr>
              <a:t>Session 2</a:t>
            </a:r>
          </a:p>
          <a:p>
            <a:r>
              <a:rPr lang="en-US" sz="1800" dirty="0">
                <a:latin typeface="Tahoma" panose="020B0604030504040204" pitchFamily="34" charset="0"/>
              </a:rPr>
              <a:t>API authentication </a:t>
            </a:r>
          </a:p>
          <a:p>
            <a:r>
              <a:rPr lang="en-US" sz="1800" dirty="0">
                <a:latin typeface="Tahoma" panose="020B0604030504040204" pitchFamily="34" charset="0"/>
              </a:rPr>
              <a:t>Postman</a:t>
            </a:r>
          </a:p>
          <a:p>
            <a:pPr algn="l"/>
            <a:endParaRPr lang="en-US" sz="1600" b="0" i="0" dirty="0">
              <a:effectLst/>
              <a:latin typeface="Segoe UI" panose="020B0502040204020203" pitchFamily="34" charset="0"/>
            </a:endParaRPr>
          </a:p>
          <a:p>
            <a:endParaRPr lang="en-AU" sz="1600" dirty="0"/>
          </a:p>
        </p:txBody>
      </p:sp>
      <p:sp>
        <p:nvSpPr>
          <p:cNvPr id="4" name="Content Placeholder 2">
            <a:extLst>
              <a:ext uri="{FF2B5EF4-FFF2-40B4-BE49-F238E27FC236}">
                <a16:creationId xmlns:a16="http://schemas.microsoft.com/office/drawing/2014/main" id="{6954E7CE-9FE5-48CA-80B9-8036548EC2AE}"/>
              </a:ext>
            </a:extLst>
          </p:cNvPr>
          <p:cNvSpPr txBox="1">
            <a:spLocks/>
          </p:cNvSpPr>
          <p:nvPr/>
        </p:nvSpPr>
        <p:spPr>
          <a:xfrm>
            <a:off x="4077788" y="1437801"/>
            <a:ext cx="3849808" cy="4957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ahoma" panose="020B0604030504040204" pitchFamily="34" charset="0"/>
              </a:rPr>
              <a:t>Session 3</a:t>
            </a:r>
            <a:endParaRPr lang="en-US" sz="1600" b="1" dirty="0">
              <a:latin typeface="Segoe UI" panose="020B0502040204020203" pitchFamily="34" charset="0"/>
            </a:endParaRPr>
          </a:p>
          <a:p>
            <a:r>
              <a:rPr lang="en-US" sz="1800" dirty="0">
                <a:latin typeface="Tahoma" panose="020B0604030504040204" pitchFamily="34" charset="0"/>
              </a:rPr>
              <a:t>Python IDE</a:t>
            </a:r>
            <a:endParaRPr lang="en-US" sz="1600" dirty="0">
              <a:latin typeface="Segoe UI" panose="020B0502040204020203" pitchFamily="34" charset="0"/>
            </a:endParaRPr>
          </a:p>
          <a:p>
            <a:r>
              <a:rPr lang="en-US" sz="1800" dirty="0">
                <a:latin typeface="Tahoma" panose="020B0604030504040204" pitchFamily="34" charset="0"/>
              </a:rPr>
              <a:t>Python basics</a:t>
            </a:r>
            <a:endParaRPr lang="en-US" sz="1600" dirty="0">
              <a:latin typeface="Segoe UI" panose="020B0502040204020203" pitchFamily="34" charset="0"/>
            </a:endParaRPr>
          </a:p>
          <a:p>
            <a:r>
              <a:rPr lang="en-US" sz="1800" dirty="0">
                <a:latin typeface="Tahoma" panose="020B0604030504040204" pitchFamily="34" charset="0"/>
              </a:rPr>
              <a:t>Simple data types</a:t>
            </a:r>
            <a:endParaRPr lang="en-US" sz="1600" dirty="0">
              <a:latin typeface="Segoe UI" panose="020B0502040204020203" pitchFamily="34" charset="0"/>
            </a:endParaRPr>
          </a:p>
          <a:p>
            <a:r>
              <a:rPr lang="en-US" sz="1800" dirty="0">
                <a:latin typeface="Tahoma" panose="020B0604030504040204" pitchFamily="34" charset="0"/>
              </a:rPr>
              <a:t>Complex data types</a:t>
            </a:r>
            <a:endParaRPr lang="en-US" sz="1600" dirty="0">
              <a:latin typeface="Segoe UI" panose="020B0502040204020203" pitchFamily="34" charset="0"/>
            </a:endParaRPr>
          </a:p>
          <a:p>
            <a:pPr marL="0" indent="0">
              <a:buNone/>
            </a:pPr>
            <a:r>
              <a:rPr lang="en-US" sz="1800" b="1" dirty="0">
                <a:latin typeface="Tahoma" panose="020B0604030504040204" pitchFamily="34" charset="0"/>
              </a:rPr>
              <a:t>Session 4</a:t>
            </a:r>
            <a:endParaRPr lang="en-US" sz="1600" b="1" dirty="0">
              <a:latin typeface="Segoe UI" panose="020B0502040204020203" pitchFamily="34" charset="0"/>
            </a:endParaRPr>
          </a:p>
          <a:p>
            <a:r>
              <a:rPr lang="en-US" sz="1800" dirty="0">
                <a:latin typeface="Tahoma" panose="020B0604030504040204" pitchFamily="34" charset="0"/>
              </a:rPr>
              <a:t>Python libraries, import statements</a:t>
            </a:r>
            <a:endParaRPr lang="en-US" sz="1600" dirty="0">
              <a:latin typeface="Segoe UI" panose="020B0502040204020203" pitchFamily="34" charset="0"/>
            </a:endParaRPr>
          </a:p>
          <a:p>
            <a:r>
              <a:rPr lang="en-US" sz="1800" dirty="0">
                <a:latin typeface="Tahoma" panose="020B0604030504040204" pitchFamily="34" charset="0"/>
              </a:rPr>
              <a:t>Requests module</a:t>
            </a:r>
          </a:p>
          <a:p>
            <a:r>
              <a:rPr lang="en-US" sz="1800" dirty="0">
                <a:latin typeface="Tahoma" panose="020B0604030504040204" pitchFamily="34" charset="0"/>
              </a:rPr>
              <a:t>Manipulating JSON</a:t>
            </a:r>
            <a:endParaRPr lang="en-US" sz="1600" dirty="0">
              <a:latin typeface="Segoe UI" panose="020B0502040204020203" pitchFamily="34" charset="0"/>
            </a:endParaRPr>
          </a:p>
          <a:p>
            <a:pPr marL="0" indent="0">
              <a:buNone/>
            </a:pPr>
            <a:r>
              <a:rPr lang="en-US" sz="1800" b="1" dirty="0">
                <a:latin typeface="Tahoma" panose="020B0604030504040204" pitchFamily="34" charset="0"/>
              </a:rPr>
              <a:t>Session 5</a:t>
            </a:r>
            <a:endParaRPr lang="en-US" sz="1600" b="1" dirty="0">
              <a:latin typeface="Segoe UI" panose="020B0502040204020203" pitchFamily="34" charset="0"/>
            </a:endParaRPr>
          </a:p>
          <a:p>
            <a:r>
              <a:rPr lang="en-US" sz="1800" dirty="0">
                <a:latin typeface="Tahoma" panose="020B0604030504040204" pitchFamily="34" charset="0"/>
              </a:rPr>
              <a:t>Python procedures</a:t>
            </a:r>
            <a:endParaRPr lang="en-US" sz="1600" dirty="0">
              <a:latin typeface="Segoe UI" panose="020B0502040204020203" pitchFamily="34" charset="0"/>
            </a:endParaRPr>
          </a:p>
          <a:p>
            <a:r>
              <a:rPr lang="en-US" sz="1800" dirty="0">
                <a:latin typeface="Tahoma" panose="020B0604030504040204" pitchFamily="34" charset="0"/>
              </a:rPr>
              <a:t>Building Python application to consume API</a:t>
            </a:r>
            <a:endParaRPr lang="en-US" sz="1600" dirty="0">
              <a:latin typeface="Segoe UI" panose="020B0502040204020203" pitchFamily="34" charset="0"/>
            </a:endParaRPr>
          </a:p>
          <a:p>
            <a:r>
              <a:rPr lang="en-US" sz="1800" dirty="0">
                <a:latin typeface="Tahoma" panose="020B0604030504040204" pitchFamily="34" charset="0"/>
              </a:rPr>
              <a:t>Python classes</a:t>
            </a:r>
            <a:endParaRPr lang="en-US" sz="1600" dirty="0">
              <a:latin typeface="Segoe UI" panose="020B0502040204020203" pitchFamily="34" charset="0"/>
            </a:endParaRPr>
          </a:p>
          <a:p>
            <a:endParaRPr lang="en-AU" sz="1800" dirty="0"/>
          </a:p>
        </p:txBody>
      </p:sp>
      <p:sp>
        <p:nvSpPr>
          <p:cNvPr id="6" name="Content Placeholder 2">
            <a:extLst>
              <a:ext uri="{FF2B5EF4-FFF2-40B4-BE49-F238E27FC236}">
                <a16:creationId xmlns:a16="http://schemas.microsoft.com/office/drawing/2014/main" id="{E72F6FA6-9D7C-4A8D-9737-47E960F6E994}"/>
              </a:ext>
            </a:extLst>
          </p:cNvPr>
          <p:cNvSpPr txBox="1">
            <a:spLocks/>
          </p:cNvSpPr>
          <p:nvPr/>
        </p:nvSpPr>
        <p:spPr>
          <a:xfrm>
            <a:off x="8260580" y="1437801"/>
            <a:ext cx="3176452" cy="4957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ahoma" panose="020B0604030504040204" pitchFamily="34" charset="0"/>
              </a:rPr>
              <a:t>Session 6</a:t>
            </a:r>
            <a:endParaRPr lang="en-US" sz="1600" b="1" dirty="0">
              <a:latin typeface="Segoe UI" panose="020B0502040204020203" pitchFamily="34" charset="0"/>
            </a:endParaRPr>
          </a:p>
          <a:p>
            <a:r>
              <a:rPr lang="en-US" sz="1800" dirty="0">
                <a:latin typeface="Tahoma" panose="020B0604030504040204" pitchFamily="34" charset="0"/>
              </a:rPr>
              <a:t>What is SDK</a:t>
            </a:r>
            <a:endParaRPr lang="en-US" sz="1600" dirty="0">
              <a:latin typeface="Segoe UI" panose="020B0502040204020203" pitchFamily="34" charset="0"/>
            </a:endParaRPr>
          </a:p>
          <a:p>
            <a:r>
              <a:rPr lang="en-US" sz="1800" dirty="0">
                <a:latin typeface="Tahoma" panose="020B0604030504040204" pitchFamily="34" charset="0"/>
              </a:rPr>
              <a:t>Using SDK - examples </a:t>
            </a:r>
            <a:endParaRPr lang="en-US" sz="1600" dirty="0">
              <a:latin typeface="Segoe UI" panose="020B0502040204020203" pitchFamily="34" charset="0"/>
            </a:endParaRPr>
          </a:p>
          <a:p>
            <a:pPr marL="0" indent="0">
              <a:buNone/>
            </a:pPr>
            <a:endParaRPr lang="en-US" sz="1800" dirty="0">
              <a:latin typeface="Tahoma" panose="020B0604030504040204" pitchFamily="34" charset="0"/>
            </a:endParaRPr>
          </a:p>
          <a:p>
            <a:pPr marL="0" indent="0">
              <a:buNone/>
            </a:pPr>
            <a:r>
              <a:rPr lang="en-US" sz="1800" b="1" dirty="0">
                <a:latin typeface="Tahoma" panose="020B0604030504040204" pitchFamily="34" charset="0"/>
              </a:rPr>
              <a:t>Session 7</a:t>
            </a:r>
            <a:endParaRPr lang="en-US" sz="1600" b="1" dirty="0">
              <a:latin typeface="Segoe UI" panose="020B0502040204020203" pitchFamily="34" charset="0"/>
            </a:endParaRPr>
          </a:p>
          <a:p>
            <a:r>
              <a:rPr lang="en-US" sz="1800" dirty="0">
                <a:latin typeface="Tahoma" panose="020B0604030504040204" pitchFamily="34" charset="0"/>
              </a:rPr>
              <a:t>Flask module</a:t>
            </a:r>
            <a:endParaRPr lang="en-US" sz="1600" dirty="0">
              <a:latin typeface="Segoe UI" panose="020B0502040204020203" pitchFamily="34" charset="0"/>
            </a:endParaRPr>
          </a:p>
          <a:p>
            <a:r>
              <a:rPr lang="en-US" sz="1800" dirty="0">
                <a:latin typeface="Tahoma" panose="020B0604030504040204" pitchFamily="34" charset="0"/>
              </a:rPr>
              <a:t>Building Python Flask application </a:t>
            </a:r>
            <a:endParaRPr lang="en-US" sz="1600" dirty="0">
              <a:latin typeface="Segoe UI" panose="020B0502040204020203" pitchFamily="34" charset="0"/>
            </a:endParaRPr>
          </a:p>
          <a:p>
            <a:pPr marL="0" indent="0">
              <a:buNone/>
            </a:pPr>
            <a:endParaRPr lang="en-US" sz="1800" dirty="0">
              <a:latin typeface="Tahoma" panose="020B0604030504040204" pitchFamily="34" charset="0"/>
            </a:endParaRPr>
          </a:p>
          <a:p>
            <a:pPr marL="0" indent="0">
              <a:buNone/>
            </a:pPr>
            <a:r>
              <a:rPr lang="en-US" sz="1800" b="1" dirty="0">
                <a:latin typeface="Tahoma" panose="020B0604030504040204" pitchFamily="34" charset="0"/>
              </a:rPr>
              <a:t>Session 8</a:t>
            </a:r>
            <a:endParaRPr lang="en-US" sz="1600" b="1" dirty="0">
              <a:latin typeface="Segoe UI" panose="020B0502040204020203" pitchFamily="34" charset="0"/>
            </a:endParaRPr>
          </a:p>
          <a:p>
            <a:r>
              <a:rPr lang="en-US" sz="1800" dirty="0" err="1">
                <a:latin typeface="Tahoma" panose="020B0604030504040204" pitchFamily="34" charset="0"/>
              </a:rPr>
              <a:t>Connexion</a:t>
            </a:r>
            <a:r>
              <a:rPr lang="en-US" sz="1800" dirty="0">
                <a:latin typeface="Tahoma" panose="020B0604030504040204" pitchFamily="34" charset="0"/>
              </a:rPr>
              <a:t> module</a:t>
            </a:r>
            <a:endParaRPr lang="en-US" sz="1600" dirty="0">
              <a:latin typeface="Segoe UI" panose="020B0502040204020203" pitchFamily="34" charset="0"/>
            </a:endParaRPr>
          </a:p>
          <a:p>
            <a:r>
              <a:rPr lang="en-US" sz="1800" dirty="0">
                <a:latin typeface="Tahoma" panose="020B0604030504040204" pitchFamily="34" charset="0"/>
              </a:rPr>
              <a:t>Adding API to your application </a:t>
            </a:r>
            <a:endParaRPr lang="en-US" sz="1600" dirty="0">
              <a:latin typeface="Segoe UI" panose="020B0502040204020203" pitchFamily="34" charset="0"/>
            </a:endParaRPr>
          </a:p>
          <a:p>
            <a:endParaRPr lang="en-AU" sz="1800" dirty="0"/>
          </a:p>
        </p:txBody>
      </p:sp>
    </p:spTree>
    <p:extLst>
      <p:ext uri="{BB962C8B-B14F-4D97-AF65-F5344CB8AC3E}">
        <p14:creationId xmlns:p14="http://schemas.microsoft.com/office/powerpoint/2010/main" val="53484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39DB-CB76-4620-B2A0-528D6AC25F3A}"/>
              </a:ext>
            </a:extLst>
          </p:cNvPr>
          <p:cNvSpPr>
            <a:spLocks noGrp="1"/>
          </p:cNvSpPr>
          <p:nvPr>
            <p:ph type="title"/>
          </p:nvPr>
        </p:nvSpPr>
        <p:spPr/>
        <p:txBody>
          <a:bodyPr/>
          <a:lstStyle/>
          <a:p>
            <a:r>
              <a:rPr lang="en-AU" dirty="0"/>
              <a:t>What is REST API</a:t>
            </a:r>
          </a:p>
        </p:txBody>
      </p:sp>
      <p:sp>
        <p:nvSpPr>
          <p:cNvPr id="3" name="Content Placeholder 2">
            <a:extLst>
              <a:ext uri="{FF2B5EF4-FFF2-40B4-BE49-F238E27FC236}">
                <a16:creationId xmlns:a16="http://schemas.microsoft.com/office/drawing/2014/main" id="{6BDDD556-E46B-4CAF-BA5E-A57D93D5E591}"/>
              </a:ext>
            </a:extLst>
          </p:cNvPr>
          <p:cNvSpPr>
            <a:spLocks noGrp="1"/>
          </p:cNvSpPr>
          <p:nvPr>
            <p:ph idx="1"/>
          </p:nvPr>
        </p:nvSpPr>
        <p:spPr>
          <a:xfrm>
            <a:off x="838200" y="1284718"/>
            <a:ext cx="10515600" cy="5183194"/>
          </a:xfrm>
        </p:spPr>
        <p:txBody>
          <a:bodyPr>
            <a:normAutofit/>
          </a:bodyPr>
          <a:lstStyle/>
          <a:p>
            <a:pPr marL="0" indent="0" defTabSz="457200">
              <a:lnSpc>
                <a:spcPct val="120000"/>
              </a:lnSpc>
              <a:spcBef>
                <a:spcPts val="0"/>
              </a:spcBef>
              <a:buNone/>
            </a:pPr>
            <a:r>
              <a:rPr lang="en-AU" sz="1700" dirty="0">
                <a:solidFill>
                  <a:schemeClr val="tx1">
                    <a:lumMod val="65000"/>
                    <a:lumOff val="35000"/>
                  </a:schemeClr>
                </a:solidFill>
              </a:rPr>
              <a:t>REST is actually not a protocol, but software architecture style and </a:t>
            </a:r>
            <a:r>
              <a:rPr lang="en-US" sz="1700" dirty="0">
                <a:solidFill>
                  <a:schemeClr val="tx1">
                    <a:lumMod val="65000"/>
                    <a:lumOff val="35000"/>
                  </a:schemeClr>
                </a:solidFill>
              </a:rPr>
              <a:t>Web service </a:t>
            </a:r>
            <a:r>
              <a:rPr lang="en-US" sz="1700" dirty="0">
                <a:solidFill>
                  <a:schemeClr val="tx1">
                    <a:lumMod val="65000"/>
                    <a:lumOff val="35000"/>
                  </a:schemeClr>
                </a:solidFill>
                <a:hlinkClick r:id="rId3" tooltip="Application programming interface">
                  <a:extLst>
                    <a:ext uri="{A12FA001-AC4F-418D-AE19-62706E023703}">
                      <ahyp:hlinkClr xmlns:ahyp="http://schemas.microsoft.com/office/drawing/2018/hyperlinkcolor" val="tx"/>
                    </a:ext>
                  </a:extLst>
                </a:hlinkClick>
              </a:rPr>
              <a:t>APIs</a:t>
            </a:r>
            <a:r>
              <a:rPr lang="en-US" sz="1700" dirty="0">
                <a:solidFill>
                  <a:schemeClr val="tx1">
                    <a:lumMod val="65000"/>
                    <a:lumOff val="35000"/>
                  </a:schemeClr>
                </a:solidFill>
              </a:rPr>
              <a:t> that adhere to the </a:t>
            </a:r>
            <a:r>
              <a:rPr lang="en-US" sz="1700" dirty="0">
                <a:solidFill>
                  <a:schemeClr val="tx1">
                    <a:lumMod val="65000"/>
                    <a:lumOff val="35000"/>
                  </a:schemeClr>
                </a:solidFill>
                <a:hlinkClick r:id="rId4">
                  <a:extLst>
                    <a:ext uri="{A12FA001-AC4F-418D-AE19-62706E023703}">
                      <ahyp:hlinkClr xmlns:ahyp="http://schemas.microsoft.com/office/drawing/2018/hyperlinkcolor" val="tx"/>
                    </a:ext>
                  </a:extLst>
                </a:hlinkClick>
              </a:rPr>
              <a:t>REST </a:t>
            </a:r>
            <a:r>
              <a:rPr lang="en-US" sz="1700" b="1" u="sng" dirty="0">
                <a:solidFill>
                  <a:schemeClr val="tx1">
                    <a:lumMod val="65000"/>
                    <a:lumOff val="35000"/>
                  </a:schemeClr>
                </a:solidFill>
                <a:hlinkClick r:id="rId4">
                  <a:extLst>
                    <a:ext uri="{A12FA001-AC4F-418D-AE19-62706E023703}">
                      <ahyp:hlinkClr xmlns:ahyp="http://schemas.microsoft.com/office/drawing/2018/hyperlinkcolor" val="tx"/>
                    </a:ext>
                  </a:extLst>
                </a:hlinkClick>
              </a:rPr>
              <a:t>architectural constraints</a:t>
            </a:r>
            <a:r>
              <a:rPr lang="en-US" sz="1700" b="1" u="sng" dirty="0">
                <a:solidFill>
                  <a:schemeClr val="tx1">
                    <a:lumMod val="65000"/>
                    <a:lumOff val="35000"/>
                  </a:schemeClr>
                </a:solidFill>
              </a:rPr>
              <a:t> </a:t>
            </a:r>
            <a:r>
              <a:rPr lang="en-US" sz="1700" dirty="0">
                <a:solidFill>
                  <a:schemeClr val="tx1">
                    <a:lumMod val="65000"/>
                    <a:lumOff val="35000"/>
                  </a:schemeClr>
                </a:solidFill>
              </a:rPr>
              <a:t>are called RESTful APIs</a:t>
            </a: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r>
              <a:rPr lang="en-US" sz="1700" dirty="0">
                <a:solidFill>
                  <a:schemeClr val="tx1">
                    <a:lumMod val="65000"/>
                    <a:lumOff val="35000"/>
                  </a:schemeClr>
                </a:solidFill>
              </a:rPr>
              <a:t>It’s worth mentioning some of these constraints here, please make sure to check all six of them: </a:t>
            </a:r>
            <a:r>
              <a:rPr lang="en-US" sz="17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https://en.wikipedia.org/wiki/Representational_state_transfer</a:t>
            </a:r>
            <a:endParaRPr lang="en-US" sz="1700" dirty="0">
              <a:solidFill>
                <a:schemeClr val="tx1">
                  <a:lumMod val="65000"/>
                  <a:lumOff val="35000"/>
                </a:schemeClr>
              </a:solidFill>
            </a:endParaRPr>
          </a:p>
          <a:p>
            <a:pPr marL="0" indent="0">
              <a:buNone/>
            </a:pPr>
            <a:endParaRPr lang="en-US" sz="1800" dirty="0"/>
          </a:p>
          <a:p>
            <a:pPr marL="0" indent="0">
              <a:buNone/>
            </a:pPr>
            <a:endParaRPr lang="en-US" sz="1800" dirty="0"/>
          </a:p>
          <a:p>
            <a:pPr marL="0" indent="0" defTabSz="457200">
              <a:lnSpc>
                <a:spcPct val="120000"/>
              </a:lnSpc>
              <a:spcBef>
                <a:spcPts val="0"/>
              </a:spcBef>
              <a:buNone/>
            </a:pPr>
            <a:r>
              <a:rPr lang="en-AU" sz="1700" b="1" dirty="0">
                <a:solidFill>
                  <a:schemeClr val="tx1">
                    <a:lumMod val="65000"/>
                    <a:lumOff val="35000"/>
                  </a:schemeClr>
                </a:solidFill>
              </a:rPr>
              <a:t>Uniform Interface:</a:t>
            </a:r>
          </a:p>
          <a:p>
            <a:pPr marL="0" indent="0" defTabSz="457200">
              <a:lnSpc>
                <a:spcPct val="120000"/>
              </a:lnSpc>
              <a:spcBef>
                <a:spcPts val="0"/>
              </a:spcBef>
              <a:buNone/>
            </a:pPr>
            <a:r>
              <a:rPr lang="en-US" sz="1700" b="1" dirty="0">
                <a:solidFill>
                  <a:schemeClr val="tx1">
                    <a:lumMod val="65000"/>
                    <a:lumOff val="35000"/>
                  </a:schemeClr>
                </a:solidFill>
              </a:rPr>
              <a:t>Resource identification </a:t>
            </a:r>
            <a:r>
              <a:rPr lang="en-US" sz="1700" dirty="0">
                <a:solidFill>
                  <a:schemeClr val="tx1">
                    <a:lumMod val="65000"/>
                    <a:lumOff val="35000"/>
                  </a:schemeClr>
                </a:solidFill>
              </a:rPr>
              <a:t>in requests, for example, </a:t>
            </a:r>
            <a:r>
              <a:rPr lang="en-US" sz="17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https://vmanage/device</a:t>
            </a:r>
            <a:r>
              <a:rPr lang="en-US" sz="1700" dirty="0">
                <a:solidFill>
                  <a:schemeClr val="tx1">
                    <a:lumMod val="65000"/>
                    <a:lumOff val="35000"/>
                  </a:schemeClr>
                </a:solidFill>
              </a:rPr>
              <a:t>  or </a:t>
            </a:r>
            <a:r>
              <a:rPr lang="en-US" sz="1700"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https://vmanage/policy/policy-id</a:t>
            </a:r>
            <a:r>
              <a:rPr lang="en-US" sz="1700" dirty="0">
                <a:solidFill>
                  <a:schemeClr val="tx1">
                    <a:lumMod val="65000"/>
                    <a:lumOff val="35000"/>
                  </a:schemeClr>
                </a:solidFill>
              </a:rPr>
              <a:t>  - here </a:t>
            </a:r>
            <a:r>
              <a:rPr lang="en-US" sz="1700" b="1" dirty="0">
                <a:solidFill>
                  <a:schemeClr val="tx1">
                    <a:lumMod val="65000"/>
                    <a:lumOff val="35000"/>
                  </a:schemeClr>
                </a:solidFill>
              </a:rPr>
              <a:t>device</a:t>
            </a:r>
            <a:r>
              <a:rPr lang="en-US" sz="1700" dirty="0">
                <a:solidFill>
                  <a:schemeClr val="tx1">
                    <a:lumMod val="65000"/>
                    <a:lumOff val="35000"/>
                  </a:schemeClr>
                </a:solidFill>
              </a:rPr>
              <a:t> and </a:t>
            </a:r>
            <a:r>
              <a:rPr lang="en-US" sz="1700" b="1" dirty="0">
                <a:solidFill>
                  <a:schemeClr val="tx1">
                    <a:lumMod val="65000"/>
                    <a:lumOff val="35000"/>
                  </a:schemeClr>
                </a:solidFill>
              </a:rPr>
              <a:t>policy-id</a:t>
            </a:r>
            <a:r>
              <a:rPr lang="en-US" sz="1700" dirty="0">
                <a:solidFill>
                  <a:schemeClr val="tx1">
                    <a:lumMod val="65000"/>
                    <a:lumOff val="35000"/>
                  </a:schemeClr>
                </a:solidFill>
              </a:rPr>
              <a:t> are called </a:t>
            </a:r>
            <a:r>
              <a:rPr lang="en-US" sz="1700" b="1" dirty="0">
                <a:solidFill>
                  <a:schemeClr val="tx1">
                    <a:lumMod val="65000"/>
                    <a:lumOff val="35000"/>
                  </a:schemeClr>
                </a:solidFill>
              </a:rPr>
              <a:t>resources</a:t>
            </a: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r>
              <a:rPr lang="en-US" sz="1700" dirty="0">
                <a:solidFill>
                  <a:schemeClr val="tx1">
                    <a:lumMod val="65000"/>
                    <a:lumOff val="35000"/>
                  </a:schemeClr>
                </a:solidFill>
              </a:rPr>
              <a:t>Manipulation of Resources Using </a:t>
            </a:r>
            <a:r>
              <a:rPr lang="en-US" sz="1700" b="1" dirty="0">
                <a:solidFill>
                  <a:schemeClr val="tx1">
                    <a:lumMod val="65000"/>
                    <a:lumOff val="35000"/>
                  </a:schemeClr>
                </a:solidFill>
              </a:rPr>
              <a:t>Representations</a:t>
            </a:r>
            <a:r>
              <a:rPr lang="en-US" sz="1700" dirty="0">
                <a:solidFill>
                  <a:schemeClr val="tx1">
                    <a:lumMod val="65000"/>
                    <a:lumOff val="35000"/>
                  </a:schemeClr>
                </a:solidFill>
              </a:rPr>
              <a:t>   - client can request data in JSON or XML format, you can see this later in Headers:  Accept: application/json</a:t>
            </a:r>
          </a:p>
          <a:p>
            <a:pPr marL="0" indent="0" defTabSz="457200">
              <a:lnSpc>
                <a:spcPct val="120000"/>
              </a:lnSpc>
              <a:spcBef>
                <a:spcPts val="0"/>
              </a:spcBef>
              <a:buNone/>
            </a:pPr>
            <a:r>
              <a:rPr lang="en-US" sz="1700" dirty="0">
                <a:solidFill>
                  <a:schemeClr val="tx1">
                    <a:lumMod val="65000"/>
                    <a:lumOff val="35000"/>
                  </a:schemeClr>
                </a:solidFill>
              </a:rPr>
              <a:t>This data (text) we receive doesn’t reflect server’s internal data or logic; they are independent.</a:t>
            </a:r>
          </a:p>
          <a:p>
            <a:pPr marL="0" indent="0" defTabSz="457200">
              <a:lnSpc>
                <a:spcPct val="120000"/>
              </a:lnSpc>
              <a:spcBef>
                <a:spcPts val="0"/>
              </a:spcBef>
              <a:buNone/>
            </a:pPr>
            <a:endParaRPr lang="en-US" sz="1700" dirty="0">
              <a:solidFill>
                <a:schemeClr val="tx1">
                  <a:lumMod val="65000"/>
                  <a:lumOff val="35000"/>
                </a:schemeClr>
              </a:solidFill>
            </a:endParaRPr>
          </a:p>
        </p:txBody>
      </p:sp>
      <p:sp>
        <p:nvSpPr>
          <p:cNvPr id="6" name="Rectangle 1">
            <a:extLst>
              <a:ext uri="{FF2B5EF4-FFF2-40B4-BE49-F238E27FC236}">
                <a16:creationId xmlns:a16="http://schemas.microsoft.com/office/drawing/2014/main" id="{C9ECF192-1D4E-440B-9D5C-FEEFA901F21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05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81-0D2A-40E4-BED4-5C3F4DEC9AFE}"/>
              </a:ext>
            </a:extLst>
          </p:cNvPr>
          <p:cNvSpPr>
            <a:spLocks noGrp="1"/>
          </p:cNvSpPr>
          <p:nvPr>
            <p:ph type="title"/>
          </p:nvPr>
        </p:nvSpPr>
        <p:spPr/>
        <p:txBody>
          <a:bodyPr/>
          <a:lstStyle/>
          <a:p>
            <a:r>
              <a:rPr lang="en-AU" dirty="0"/>
              <a:t>REST API – Client-Server</a:t>
            </a:r>
          </a:p>
        </p:txBody>
      </p:sp>
      <p:sp>
        <p:nvSpPr>
          <p:cNvPr id="3" name="Content Placeholder 2">
            <a:extLst>
              <a:ext uri="{FF2B5EF4-FFF2-40B4-BE49-F238E27FC236}">
                <a16:creationId xmlns:a16="http://schemas.microsoft.com/office/drawing/2014/main" id="{863BD8BA-4CB8-4257-8746-225B7F2C4D75}"/>
              </a:ext>
            </a:extLst>
          </p:cNvPr>
          <p:cNvSpPr>
            <a:spLocks noGrp="1"/>
          </p:cNvSpPr>
          <p:nvPr>
            <p:ph idx="1"/>
          </p:nvPr>
        </p:nvSpPr>
        <p:spPr>
          <a:xfrm>
            <a:off x="730624" y="1625935"/>
            <a:ext cx="10973696" cy="4769609"/>
          </a:xfrm>
        </p:spPr>
        <p:txBody>
          <a:bodyPr>
            <a:normAutofit fontScale="92500" lnSpcReduction="10000"/>
          </a:bodyPr>
          <a:lstStyle/>
          <a:p>
            <a:pPr marL="0" indent="0" defTabSz="457200">
              <a:lnSpc>
                <a:spcPct val="130000"/>
              </a:lnSpc>
              <a:spcBef>
                <a:spcPts val="0"/>
              </a:spcBef>
              <a:buNone/>
            </a:pPr>
            <a:r>
              <a:rPr lang="en-US" sz="1800" b="1" dirty="0">
                <a:solidFill>
                  <a:schemeClr val="tx1">
                    <a:lumMod val="65000"/>
                    <a:lumOff val="35000"/>
                  </a:schemeClr>
                </a:solidFill>
              </a:rPr>
              <a:t>Client-Server: </a:t>
            </a:r>
            <a:r>
              <a:rPr lang="en-US" sz="1800" dirty="0">
                <a:solidFill>
                  <a:schemeClr val="tx1">
                    <a:lumMod val="65000"/>
                    <a:lumOff val="35000"/>
                  </a:schemeClr>
                </a:solidFill>
              </a:rPr>
              <a:t>REST application should have a client-server architecture. </a:t>
            </a:r>
          </a:p>
          <a:p>
            <a:pPr marL="0" indent="0" defTabSz="457200">
              <a:lnSpc>
                <a:spcPct val="130000"/>
              </a:lnSpc>
              <a:spcBef>
                <a:spcPts val="0"/>
              </a:spcBef>
              <a:buNone/>
            </a:pPr>
            <a:endParaRPr lang="en-US" sz="1800" dirty="0">
              <a:solidFill>
                <a:schemeClr val="tx1">
                  <a:lumMod val="65000"/>
                  <a:lumOff val="35000"/>
                </a:schemeClr>
              </a:solidFill>
            </a:endParaRPr>
          </a:p>
          <a:p>
            <a:pPr marL="0" indent="0" defTabSz="457200">
              <a:lnSpc>
                <a:spcPct val="130000"/>
              </a:lnSpc>
              <a:spcBef>
                <a:spcPts val="0"/>
              </a:spcBef>
              <a:buNone/>
            </a:pPr>
            <a:r>
              <a:rPr lang="en-US" sz="1800" dirty="0">
                <a:solidFill>
                  <a:schemeClr val="tx1">
                    <a:lumMod val="65000"/>
                    <a:lumOff val="35000"/>
                  </a:schemeClr>
                </a:solidFill>
              </a:rPr>
              <a:t>Client doesn’t need to know anything about business logic and server doesn’t need to know anything about </a:t>
            </a:r>
            <a:r>
              <a:rPr lang="en-AU" sz="1800" dirty="0">
                <a:solidFill>
                  <a:schemeClr val="tx1">
                    <a:lumMod val="65000"/>
                    <a:lumOff val="35000"/>
                  </a:schemeClr>
                </a:solidFill>
              </a:rPr>
              <a:t>client, as long as a request is in correct format. </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 client can be anything – mobile app, IoT device, web page, router, etc…. </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An example of system interaction </a:t>
            </a:r>
            <a:r>
              <a:rPr lang="en-AU" sz="1800" b="1" dirty="0">
                <a:solidFill>
                  <a:schemeClr val="tx1">
                    <a:lumMod val="65000"/>
                    <a:lumOff val="35000"/>
                  </a:schemeClr>
                </a:solidFill>
              </a:rPr>
              <a:t>not</a:t>
            </a:r>
            <a:r>
              <a:rPr lang="en-AU" sz="1800" dirty="0">
                <a:solidFill>
                  <a:schemeClr val="tx1">
                    <a:lumMod val="65000"/>
                    <a:lumOff val="35000"/>
                  </a:schemeClr>
                </a:solidFill>
              </a:rPr>
              <a:t> using client-server architecture – routing protocols or peer-to-peer networks</a:t>
            </a:r>
          </a:p>
          <a:p>
            <a:pPr marL="0" indent="0">
              <a:buNone/>
            </a:pPr>
            <a:endParaRPr lang="en-AU" dirty="0"/>
          </a:p>
        </p:txBody>
      </p:sp>
      <p:pic>
        <p:nvPicPr>
          <p:cNvPr id="9" name="Picture 8" descr="A picture containing text&#10;&#10;Description automatically generated">
            <a:extLst>
              <a:ext uri="{FF2B5EF4-FFF2-40B4-BE49-F238E27FC236}">
                <a16:creationId xmlns:a16="http://schemas.microsoft.com/office/drawing/2014/main" id="{2A0F44E3-199F-48ED-A05A-AEB1EA1F8DC2}"/>
              </a:ext>
            </a:extLst>
          </p:cNvPr>
          <p:cNvPicPr>
            <a:picLocks noChangeAspect="1"/>
          </p:cNvPicPr>
          <p:nvPr/>
        </p:nvPicPr>
        <p:blipFill>
          <a:blip r:embed="rId3"/>
          <a:stretch>
            <a:fillRect/>
          </a:stretch>
        </p:blipFill>
        <p:spPr>
          <a:xfrm>
            <a:off x="2217868" y="4010739"/>
            <a:ext cx="8961120" cy="1385316"/>
          </a:xfrm>
          <a:prstGeom prst="rect">
            <a:avLst/>
          </a:prstGeom>
        </p:spPr>
      </p:pic>
    </p:spTree>
    <p:extLst>
      <p:ext uri="{BB962C8B-B14F-4D97-AF65-F5344CB8AC3E}">
        <p14:creationId xmlns:p14="http://schemas.microsoft.com/office/powerpoint/2010/main" val="212365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39DB-CB76-4620-B2A0-528D6AC25F3A}"/>
              </a:ext>
            </a:extLst>
          </p:cNvPr>
          <p:cNvSpPr>
            <a:spLocks noGrp="1"/>
          </p:cNvSpPr>
          <p:nvPr>
            <p:ph type="title"/>
          </p:nvPr>
        </p:nvSpPr>
        <p:spPr/>
        <p:txBody>
          <a:bodyPr/>
          <a:lstStyle/>
          <a:p>
            <a:r>
              <a:rPr lang="en-AU" dirty="0"/>
              <a:t>REST API - Stateless</a:t>
            </a:r>
          </a:p>
        </p:txBody>
      </p:sp>
      <p:sp>
        <p:nvSpPr>
          <p:cNvPr id="3" name="Content Placeholder 2">
            <a:extLst>
              <a:ext uri="{FF2B5EF4-FFF2-40B4-BE49-F238E27FC236}">
                <a16:creationId xmlns:a16="http://schemas.microsoft.com/office/drawing/2014/main" id="{6BDDD556-E46B-4CAF-BA5E-A57D93D5E591}"/>
              </a:ext>
            </a:extLst>
          </p:cNvPr>
          <p:cNvSpPr>
            <a:spLocks noGrp="1"/>
          </p:cNvSpPr>
          <p:nvPr>
            <p:ph idx="1"/>
          </p:nvPr>
        </p:nvSpPr>
        <p:spPr>
          <a:xfrm>
            <a:off x="838200" y="1625935"/>
            <a:ext cx="11174128" cy="5159875"/>
          </a:xfrm>
        </p:spPr>
        <p:txBody>
          <a:bodyPr>
            <a:normAutofit/>
          </a:bodyPr>
          <a:lstStyle/>
          <a:p>
            <a:pPr marL="0" indent="0">
              <a:buNone/>
            </a:pPr>
            <a:r>
              <a:rPr lang="en-AU" sz="1800" b="1" dirty="0"/>
              <a:t>Statelessness</a:t>
            </a:r>
          </a:p>
          <a:p>
            <a:pPr marL="0" indent="0" defTabSz="457200">
              <a:lnSpc>
                <a:spcPct val="120000"/>
              </a:lnSpc>
              <a:spcBef>
                <a:spcPts val="0"/>
              </a:spcBef>
              <a:buNone/>
            </a:pPr>
            <a:r>
              <a:rPr lang="en-US" sz="1700" dirty="0">
                <a:solidFill>
                  <a:schemeClr val="tx1">
                    <a:lumMod val="65000"/>
                    <a:lumOff val="35000"/>
                  </a:schemeClr>
                </a:solidFill>
              </a:rPr>
              <a:t>Each request from any client contains all the information necessary to service the request, and the session state is held in the client. </a:t>
            </a:r>
          </a:p>
          <a:p>
            <a:pPr marL="0" indent="0">
              <a:buNone/>
            </a:pPr>
            <a:r>
              <a:rPr lang="en-US" sz="1800" dirty="0"/>
              <a:t>Compare to CLI:</a:t>
            </a:r>
          </a:p>
          <a:p>
            <a:pPr marL="0" indent="0">
              <a:buNone/>
            </a:pPr>
            <a:endParaRPr lang="en-AU" sz="1800" dirty="0"/>
          </a:p>
          <a:p>
            <a:pPr marL="0" indent="0">
              <a:buNone/>
            </a:pPr>
            <a:endParaRPr lang="en-AU" sz="1800" dirty="0"/>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So the command you are executing depends on the context you’re in, and the server tracks the current context</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In REST API the </a:t>
            </a:r>
            <a:r>
              <a:rPr lang="en-AU" sz="1700" b="1" dirty="0">
                <a:solidFill>
                  <a:schemeClr val="tx1">
                    <a:lumMod val="65000"/>
                    <a:lumOff val="35000"/>
                  </a:schemeClr>
                </a:solidFill>
              </a:rPr>
              <a:t>client</a:t>
            </a:r>
            <a:r>
              <a:rPr lang="en-AU" sz="1700" dirty="0">
                <a:solidFill>
                  <a:schemeClr val="tx1">
                    <a:lumMod val="65000"/>
                    <a:lumOff val="35000"/>
                  </a:schemeClr>
                </a:solidFill>
              </a:rPr>
              <a:t> is responsible to provide all the necessary information, so the server can fulfill the request. This includes URI, headers, authentication credentials and any parameters. </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Each request is processed independently from any other</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As a result there is no concept such as ‘commit’ – the request is processed immediately</a:t>
            </a:r>
          </a:p>
          <a:p>
            <a:pPr marL="0" indent="0">
              <a:buNone/>
            </a:pPr>
            <a:endParaRPr lang="en-AU" sz="1800" dirty="0"/>
          </a:p>
          <a:p>
            <a:endParaRPr lang="en-AU" sz="1800" dirty="0"/>
          </a:p>
        </p:txBody>
      </p:sp>
      <p:pic>
        <p:nvPicPr>
          <p:cNvPr id="4" name="Picture 3">
            <a:extLst>
              <a:ext uri="{FF2B5EF4-FFF2-40B4-BE49-F238E27FC236}">
                <a16:creationId xmlns:a16="http://schemas.microsoft.com/office/drawing/2014/main" id="{A050FF4F-4CE9-4CEF-BE6D-1877EC47669C}"/>
              </a:ext>
            </a:extLst>
          </p:cNvPr>
          <p:cNvPicPr>
            <a:picLocks noChangeAspect="1"/>
          </p:cNvPicPr>
          <p:nvPr/>
        </p:nvPicPr>
        <p:blipFill>
          <a:blip r:embed="rId3"/>
          <a:stretch>
            <a:fillRect/>
          </a:stretch>
        </p:blipFill>
        <p:spPr>
          <a:xfrm>
            <a:off x="4008437" y="2590799"/>
            <a:ext cx="6253163" cy="1269141"/>
          </a:xfrm>
          <a:prstGeom prst="rect">
            <a:avLst/>
          </a:prstGeom>
        </p:spPr>
      </p:pic>
    </p:spTree>
    <p:extLst>
      <p:ext uri="{BB962C8B-B14F-4D97-AF65-F5344CB8AC3E}">
        <p14:creationId xmlns:p14="http://schemas.microsoft.com/office/powerpoint/2010/main" val="360932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4A1-3092-4B51-B5E7-692A210E0081}"/>
              </a:ext>
            </a:extLst>
          </p:cNvPr>
          <p:cNvSpPr>
            <a:spLocks noGrp="1"/>
          </p:cNvSpPr>
          <p:nvPr>
            <p:ph type="title"/>
          </p:nvPr>
        </p:nvSpPr>
        <p:spPr/>
        <p:txBody>
          <a:bodyPr/>
          <a:lstStyle/>
          <a:p>
            <a:r>
              <a:rPr lang="en-AU" dirty="0"/>
              <a:t>REST API messages</a:t>
            </a:r>
          </a:p>
        </p:txBody>
      </p:sp>
      <p:sp>
        <p:nvSpPr>
          <p:cNvPr id="3" name="Content Placeholder 2">
            <a:extLst>
              <a:ext uri="{FF2B5EF4-FFF2-40B4-BE49-F238E27FC236}">
                <a16:creationId xmlns:a16="http://schemas.microsoft.com/office/drawing/2014/main" id="{8F84073E-8B00-45DD-8826-C42149B13033}"/>
              </a:ext>
            </a:extLst>
          </p:cNvPr>
          <p:cNvSpPr>
            <a:spLocks noGrp="1"/>
          </p:cNvSpPr>
          <p:nvPr>
            <p:ph idx="1"/>
          </p:nvPr>
        </p:nvSpPr>
        <p:spPr>
          <a:xfrm>
            <a:off x="838199" y="1284718"/>
            <a:ext cx="10952182" cy="5573282"/>
          </a:xfrm>
        </p:spPr>
        <p:txBody>
          <a:bodyPr>
            <a:normAutofit lnSpcReduction="10000"/>
          </a:bodyPr>
          <a:lstStyle/>
          <a:p>
            <a:pPr marL="0" indent="0">
              <a:buNone/>
            </a:pPr>
            <a:r>
              <a:rPr lang="en-AU" sz="1600" dirty="0"/>
              <a:t>Four most commonly used messages (also called as verbs):</a:t>
            </a:r>
          </a:p>
          <a:p>
            <a:endParaRPr lang="en-AU" sz="1600" dirty="0"/>
          </a:p>
          <a:p>
            <a:r>
              <a:rPr lang="en-AU" sz="1600" b="1" dirty="0"/>
              <a:t>GET</a:t>
            </a:r>
            <a:r>
              <a:rPr lang="en-AU" sz="1600" dirty="0"/>
              <a:t> – get list of resources, or details about particular resource. Remember resources are specified in a request URI, for example:</a:t>
            </a:r>
          </a:p>
          <a:p>
            <a:pPr marL="0" indent="0">
              <a:buNone/>
            </a:pPr>
            <a:r>
              <a:rPr lang="en-AU" sz="1600" dirty="0"/>
              <a:t>     GET  </a:t>
            </a:r>
            <a:r>
              <a:rPr lang="en-AU" sz="1600" i="1" dirty="0"/>
              <a:t>https://router/configuration/acls   </a:t>
            </a:r>
            <a:r>
              <a:rPr lang="en-AU" sz="1600" dirty="0"/>
              <a:t>- get router’s access-list</a:t>
            </a:r>
          </a:p>
          <a:p>
            <a:pPr marL="0" indent="0">
              <a:buNone/>
            </a:pPr>
            <a:r>
              <a:rPr lang="en-AU" sz="1600" dirty="0"/>
              <a:t>     GET </a:t>
            </a:r>
            <a:r>
              <a:rPr lang="en-AU" sz="1600" i="1" dirty="0"/>
              <a:t>https://router/configuration/acls/id-123456  </a:t>
            </a:r>
            <a:r>
              <a:rPr lang="en-AU" sz="1600" dirty="0"/>
              <a:t>- get details about a particular access-list</a:t>
            </a:r>
          </a:p>
          <a:p>
            <a:pPr marL="0" indent="0">
              <a:buNone/>
            </a:pPr>
            <a:endParaRPr lang="en-AU" sz="1600" dirty="0"/>
          </a:p>
          <a:p>
            <a:pPr marL="0" indent="0">
              <a:buNone/>
            </a:pPr>
            <a:r>
              <a:rPr lang="en-AU" sz="1600" dirty="0"/>
              <a:t>Note there can’t be request methods like GET-ROUTER-ACCESS-LIST</a:t>
            </a:r>
          </a:p>
          <a:p>
            <a:endParaRPr lang="en-AU" sz="1600" dirty="0"/>
          </a:p>
          <a:p>
            <a:r>
              <a:rPr lang="en-AU" sz="1600" b="1" dirty="0"/>
              <a:t>POST</a:t>
            </a:r>
            <a:r>
              <a:rPr lang="en-AU" sz="1600" dirty="0"/>
              <a:t> - create a resource, for example, create a new access-list</a:t>
            </a:r>
          </a:p>
          <a:p>
            <a:endParaRPr lang="en-AU" sz="1600" dirty="0"/>
          </a:p>
          <a:p>
            <a:r>
              <a:rPr lang="en-AU" sz="1600" b="1" dirty="0"/>
              <a:t>PUT</a:t>
            </a:r>
            <a:r>
              <a:rPr lang="en-AU" sz="1600" dirty="0"/>
              <a:t>  - update a resource </a:t>
            </a:r>
          </a:p>
          <a:p>
            <a:endParaRPr lang="en-AU" sz="1600" dirty="0"/>
          </a:p>
          <a:p>
            <a:r>
              <a:rPr lang="en-AU" sz="1600" b="1" dirty="0"/>
              <a:t>DELETE</a:t>
            </a:r>
            <a:r>
              <a:rPr lang="en-AU" sz="1600" dirty="0"/>
              <a:t> – deletes resource</a:t>
            </a:r>
          </a:p>
          <a:p>
            <a:endParaRPr lang="en-AU" sz="1600" dirty="0"/>
          </a:p>
          <a:p>
            <a:pPr marL="0" indent="0">
              <a:buNone/>
            </a:pPr>
            <a:r>
              <a:rPr lang="en-AU" sz="1600" dirty="0"/>
              <a:t>Less commonly used, we won’t consider them:</a:t>
            </a:r>
          </a:p>
          <a:p>
            <a:pPr marL="0" indent="0">
              <a:buNone/>
            </a:pPr>
            <a:r>
              <a:rPr lang="en-AU" sz="1600" dirty="0"/>
              <a:t>PATCH, HEAD, OPTIONS</a:t>
            </a:r>
          </a:p>
        </p:txBody>
      </p:sp>
      <p:sp>
        <p:nvSpPr>
          <p:cNvPr id="5" name="TextBox 4">
            <a:extLst>
              <a:ext uri="{FF2B5EF4-FFF2-40B4-BE49-F238E27FC236}">
                <a16:creationId xmlns:a16="http://schemas.microsoft.com/office/drawing/2014/main" id="{E0DE1079-DBEC-41F9-95B3-0B4A1A193D21}"/>
              </a:ext>
            </a:extLst>
          </p:cNvPr>
          <p:cNvSpPr txBox="1"/>
          <p:nvPr/>
        </p:nvSpPr>
        <p:spPr>
          <a:xfrm>
            <a:off x="6097930" y="6257045"/>
            <a:ext cx="6094070" cy="276999"/>
          </a:xfrm>
          <a:prstGeom prst="rect">
            <a:avLst/>
          </a:prstGeom>
          <a:noFill/>
        </p:spPr>
        <p:txBody>
          <a:bodyPr wrap="square">
            <a:spAutoFit/>
          </a:bodyPr>
          <a:lstStyle/>
          <a:p>
            <a:r>
              <a:rPr lang="en-AU" sz="1200" dirty="0"/>
              <a:t>https://en.wikipedia.org/wiki/Hypertext_Transfer_Protocol#Request_methods</a:t>
            </a:r>
          </a:p>
        </p:txBody>
      </p:sp>
      <p:pic>
        <p:nvPicPr>
          <p:cNvPr id="6" name="Picture 5">
            <a:extLst>
              <a:ext uri="{FF2B5EF4-FFF2-40B4-BE49-F238E27FC236}">
                <a16:creationId xmlns:a16="http://schemas.microsoft.com/office/drawing/2014/main" id="{2C970730-2EA7-490A-8490-2106BD3455B1}"/>
              </a:ext>
            </a:extLst>
          </p:cNvPr>
          <p:cNvPicPr>
            <a:picLocks noChangeAspect="1"/>
          </p:cNvPicPr>
          <p:nvPr/>
        </p:nvPicPr>
        <p:blipFill>
          <a:blip r:embed="rId3"/>
          <a:stretch>
            <a:fillRect/>
          </a:stretch>
        </p:blipFill>
        <p:spPr>
          <a:xfrm>
            <a:off x="6493397" y="4378598"/>
            <a:ext cx="4856463" cy="1797786"/>
          </a:xfrm>
          <a:prstGeom prst="rect">
            <a:avLst/>
          </a:prstGeom>
        </p:spPr>
      </p:pic>
    </p:spTree>
    <p:extLst>
      <p:ext uri="{BB962C8B-B14F-4D97-AF65-F5344CB8AC3E}">
        <p14:creationId xmlns:p14="http://schemas.microsoft.com/office/powerpoint/2010/main" val="54662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2127-AE02-491A-B110-B2788404F9E3}"/>
              </a:ext>
            </a:extLst>
          </p:cNvPr>
          <p:cNvSpPr>
            <a:spLocks noGrp="1"/>
          </p:cNvSpPr>
          <p:nvPr>
            <p:ph type="title"/>
          </p:nvPr>
        </p:nvSpPr>
        <p:spPr/>
        <p:txBody>
          <a:bodyPr/>
          <a:lstStyle/>
          <a:p>
            <a:r>
              <a:rPr lang="en-AU" dirty="0"/>
              <a:t>Request URL</a:t>
            </a:r>
          </a:p>
        </p:txBody>
      </p:sp>
      <p:sp>
        <p:nvSpPr>
          <p:cNvPr id="3" name="Content Placeholder 2">
            <a:extLst>
              <a:ext uri="{FF2B5EF4-FFF2-40B4-BE49-F238E27FC236}">
                <a16:creationId xmlns:a16="http://schemas.microsoft.com/office/drawing/2014/main" id="{1D6B33CD-6746-49BE-8303-9370B65555E8}"/>
              </a:ext>
            </a:extLst>
          </p:cNvPr>
          <p:cNvSpPr>
            <a:spLocks noGrp="1"/>
          </p:cNvSpPr>
          <p:nvPr>
            <p:ph idx="1"/>
          </p:nvPr>
        </p:nvSpPr>
        <p:spPr>
          <a:xfrm>
            <a:off x="838200" y="1284719"/>
            <a:ext cx="10770220" cy="5110826"/>
          </a:xfrm>
        </p:spPr>
        <p:txBody>
          <a:bodyPr>
            <a:normAutofit/>
          </a:bodyPr>
          <a:lstStyle/>
          <a:p>
            <a:pPr marL="0" indent="0">
              <a:buNone/>
            </a:pPr>
            <a:r>
              <a:rPr lang="en-AU" sz="2400" dirty="0">
                <a:solidFill>
                  <a:srgbClr val="0563C1"/>
                </a:solidFill>
                <a:hlinkClick r:id="rId3">
                  <a:extLst>
                    <a:ext uri="{A12FA001-AC4F-418D-AE19-62706E023703}">
                      <ahyp:hlinkClr xmlns:ahyp="http://schemas.microsoft.com/office/drawing/2018/hyperlinkcolor" val="tx"/>
                    </a:ext>
                  </a:extLst>
                </a:hlinkClick>
              </a:rPr>
              <a:t>https://</a:t>
            </a:r>
            <a:r>
              <a:rPr lang="en-AU" sz="2400" dirty="0">
                <a:solidFill>
                  <a:srgbClr val="FF0000"/>
                </a:solidFill>
                <a:hlinkClick r:id="rId3">
                  <a:extLst>
                    <a:ext uri="{A12FA001-AC4F-418D-AE19-62706E023703}">
                      <ahyp:hlinkClr xmlns:ahyp="http://schemas.microsoft.com/office/drawing/2018/hyperlinkcolor" val="tx"/>
                    </a:ext>
                  </a:extLst>
                </a:hlinkClick>
              </a:rPr>
              <a:t>api.exchangeratesapi.io</a:t>
            </a:r>
            <a:r>
              <a:rPr lang="en-AU" sz="2400" dirty="0">
                <a:solidFill>
                  <a:srgbClr val="0563C1"/>
                </a:solidFill>
                <a:hlinkClick r:id="rId3">
                  <a:extLst>
                    <a:ext uri="{A12FA001-AC4F-418D-AE19-62706E023703}">
                      <ahyp:hlinkClr xmlns:ahyp="http://schemas.microsoft.com/office/drawing/2018/hyperlinkcolor" val="tx"/>
                    </a:ext>
                  </a:extLst>
                </a:hlinkClick>
              </a:rPr>
              <a:t>/</a:t>
            </a:r>
            <a:r>
              <a:rPr lang="en-AU" sz="2400" dirty="0">
                <a:solidFill>
                  <a:srgbClr val="002060"/>
                </a:solidFill>
                <a:hlinkClick r:id="rId3">
                  <a:extLst>
                    <a:ext uri="{A12FA001-AC4F-418D-AE19-62706E023703}">
                      <ahyp:hlinkClr xmlns:ahyp="http://schemas.microsoft.com/office/drawing/2018/hyperlinkcolor" val="tx"/>
                    </a:ext>
                  </a:extLst>
                </a:hlinkClick>
              </a:rPr>
              <a:t>latest</a:t>
            </a:r>
            <a:r>
              <a:rPr lang="en-AU" sz="2400" dirty="0">
                <a:solidFill>
                  <a:srgbClr val="00B050"/>
                </a:solidFill>
                <a:hlinkClick r:id="rId3">
                  <a:extLst>
                    <a:ext uri="{A12FA001-AC4F-418D-AE19-62706E023703}">
                      <ahyp:hlinkClr xmlns:ahyp="http://schemas.microsoft.com/office/drawing/2018/hyperlinkcolor" val="tx"/>
                    </a:ext>
                  </a:extLst>
                </a:hlinkClick>
              </a:rPr>
              <a:t>?</a:t>
            </a:r>
            <a:r>
              <a:rPr lang="en-AU" sz="2400" dirty="0">
                <a:solidFill>
                  <a:schemeClr val="accent4"/>
                </a:solidFill>
                <a:hlinkClick r:id="rId3">
                  <a:extLst>
                    <a:ext uri="{A12FA001-AC4F-418D-AE19-62706E023703}">
                      <ahyp:hlinkClr xmlns:ahyp="http://schemas.microsoft.com/office/drawing/2018/hyperlinkcolor" val="tx"/>
                    </a:ext>
                  </a:extLst>
                </a:hlinkClick>
              </a:rPr>
              <a:t>base=AUD</a:t>
            </a:r>
            <a:r>
              <a:rPr lang="en-AU" sz="2400" dirty="0">
                <a:solidFill>
                  <a:srgbClr val="00B050"/>
                </a:solidFill>
                <a:hlinkClick r:id="rId3">
                  <a:extLst>
                    <a:ext uri="{A12FA001-AC4F-418D-AE19-62706E023703}">
                      <ahyp:hlinkClr xmlns:ahyp="http://schemas.microsoft.com/office/drawing/2018/hyperlinkcolor" val="tx"/>
                    </a:ext>
                  </a:extLst>
                </a:hlinkClick>
              </a:rPr>
              <a:t>&amp;</a:t>
            </a:r>
            <a:r>
              <a:rPr lang="en-AU" sz="2400" dirty="0">
                <a:solidFill>
                  <a:schemeClr val="accent4"/>
                </a:solidFill>
                <a:hlinkClick r:id="rId3">
                  <a:extLst>
                    <a:ext uri="{A12FA001-AC4F-418D-AE19-62706E023703}">
                      <ahyp:hlinkClr xmlns:ahyp="http://schemas.microsoft.com/office/drawing/2018/hyperlinkcolor" val="tx"/>
                    </a:ext>
                  </a:extLst>
                </a:hlinkClick>
              </a:rPr>
              <a:t>symbols=USD</a:t>
            </a:r>
            <a:endParaRPr lang="en-AU" sz="2400" dirty="0">
              <a:solidFill>
                <a:schemeClr val="accent4"/>
              </a:solidFill>
            </a:endParaRPr>
          </a:p>
          <a:p>
            <a:pPr marL="0" indent="0">
              <a:buNone/>
            </a:pPr>
            <a:r>
              <a:rPr lang="en-AU" sz="2400" dirty="0"/>
              <a:t>          </a:t>
            </a:r>
            <a:r>
              <a:rPr lang="en-AU" sz="2400" dirty="0">
                <a:solidFill>
                  <a:srgbClr val="FF0000"/>
                </a:solidFill>
              </a:rPr>
              <a:t>^^^^^^^^^^^^^^^</a:t>
            </a:r>
            <a:r>
              <a:rPr lang="en-AU" sz="2400" dirty="0"/>
              <a:t>  </a:t>
            </a:r>
            <a:r>
              <a:rPr lang="en-AU" sz="2400" dirty="0">
                <a:solidFill>
                  <a:srgbClr val="002060"/>
                </a:solidFill>
              </a:rPr>
              <a:t>^^^ </a:t>
            </a:r>
            <a:r>
              <a:rPr lang="en-AU" sz="2400" dirty="0">
                <a:solidFill>
                  <a:srgbClr val="00B050"/>
                </a:solidFill>
              </a:rPr>
              <a:t>^</a:t>
            </a:r>
            <a:r>
              <a:rPr lang="en-AU" sz="2400" dirty="0">
                <a:solidFill>
                  <a:srgbClr val="FFC000"/>
                </a:solidFill>
              </a:rPr>
              <a:t>  ^^^^^^</a:t>
            </a:r>
            <a:r>
              <a:rPr lang="en-AU" sz="2400" dirty="0">
                <a:solidFill>
                  <a:srgbClr val="00B050"/>
                </a:solidFill>
              </a:rPr>
              <a:t>^</a:t>
            </a:r>
            <a:r>
              <a:rPr lang="en-AU" sz="2400" dirty="0">
                <a:solidFill>
                  <a:srgbClr val="FFC000"/>
                </a:solidFill>
              </a:rPr>
              <a:t>^^^^^^^^^</a:t>
            </a:r>
          </a:p>
          <a:p>
            <a:pPr marL="0" indent="0">
              <a:buNone/>
            </a:pPr>
            <a:r>
              <a:rPr lang="en-AU" sz="2400" dirty="0"/>
              <a:t>                       </a:t>
            </a:r>
            <a:r>
              <a:rPr lang="en-AU" sz="2400" dirty="0">
                <a:solidFill>
                  <a:srgbClr val="FF0000"/>
                </a:solidFill>
              </a:rPr>
              <a:t>Host</a:t>
            </a:r>
            <a:r>
              <a:rPr lang="en-AU" sz="2400" dirty="0"/>
              <a:t>               </a:t>
            </a:r>
            <a:r>
              <a:rPr lang="en-AU" sz="2400" dirty="0">
                <a:solidFill>
                  <a:srgbClr val="002060"/>
                </a:solidFill>
              </a:rPr>
              <a:t>Resource           </a:t>
            </a:r>
            <a:r>
              <a:rPr lang="en-AU" sz="2400" dirty="0">
                <a:solidFill>
                  <a:srgbClr val="FFC000"/>
                </a:solidFill>
              </a:rPr>
              <a:t>Parameters</a:t>
            </a:r>
            <a:endParaRPr lang="en-AU" sz="2000" dirty="0"/>
          </a:p>
          <a:p>
            <a:pPr marL="0" indent="0">
              <a:buNone/>
            </a:pPr>
            <a:endParaRPr lang="en-AU" sz="1800" dirty="0"/>
          </a:p>
          <a:p>
            <a:pPr marL="0" indent="0">
              <a:buNone/>
            </a:pPr>
            <a:r>
              <a:rPr lang="en-AU" sz="1800" dirty="0"/>
              <a:t>                                Host + Resource is </a:t>
            </a:r>
            <a:r>
              <a:rPr lang="en-AU" sz="1800" b="1" dirty="0"/>
              <a:t>API endpoint</a:t>
            </a:r>
          </a:p>
          <a:p>
            <a:pPr marL="0" indent="0">
              <a:buNone/>
            </a:pPr>
            <a:endParaRPr lang="en-AU" sz="1800" dirty="0"/>
          </a:p>
          <a:p>
            <a:pPr marL="0" indent="0">
              <a:buNone/>
            </a:pPr>
            <a:r>
              <a:rPr lang="en-AU" sz="1800" b="1" dirty="0"/>
              <a:t>Always</a:t>
            </a:r>
            <a:r>
              <a:rPr lang="en-AU" sz="1800" dirty="0"/>
              <a:t> contain </a:t>
            </a:r>
            <a:r>
              <a:rPr lang="en-AU" sz="1800" b="1" dirty="0"/>
              <a:t>Headers</a:t>
            </a:r>
            <a:r>
              <a:rPr lang="en-AU" sz="1800" dirty="0"/>
              <a:t>, most common:</a:t>
            </a:r>
          </a:p>
          <a:p>
            <a:r>
              <a:rPr lang="en-AU" sz="1800" dirty="0"/>
              <a:t>Authorization – username/password, key, bearer, etc, we’ll cover it later</a:t>
            </a:r>
          </a:p>
          <a:p>
            <a:r>
              <a:rPr lang="en-AU" sz="1800" dirty="0"/>
              <a:t>Content-Type  - data format of the request body, for example </a:t>
            </a:r>
            <a:r>
              <a:rPr lang="en-AU" sz="1800" i="1" dirty="0"/>
              <a:t>application/json</a:t>
            </a:r>
            <a:endParaRPr lang="en-AU" sz="1800" dirty="0"/>
          </a:p>
          <a:p>
            <a:r>
              <a:rPr lang="en-AU" sz="1800" dirty="0"/>
              <a:t>Accept – data format requested from the server, for example </a:t>
            </a:r>
            <a:r>
              <a:rPr lang="en-AU" sz="1800" i="1" dirty="0"/>
              <a:t>application/json</a:t>
            </a:r>
          </a:p>
          <a:p>
            <a:pPr marL="0" indent="0">
              <a:buNone/>
            </a:pPr>
            <a:endParaRPr lang="en-AU" sz="1800" i="1" dirty="0"/>
          </a:p>
          <a:p>
            <a:pPr marL="0" indent="0">
              <a:buNone/>
            </a:pPr>
            <a:r>
              <a:rPr lang="en-AU" sz="1800" b="1" dirty="0"/>
              <a:t>Optionally</a:t>
            </a:r>
            <a:r>
              <a:rPr lang="en-AU" sz="1800" dirty="0"/>
              <a:t> can have </a:t>
            </a:r>
            <a:r>
              <a:rPr lang="en-AU" sz="1800" b="1" dirty="0"/>
              <a:t>Payload</a:t>
            </a:r>
            <a:r>
              <a:rPr lang="en-AU" sz="1800" dirty="0"/>
              <a:t> (body) – can be json, binary (for file upload), etc</a:t>
            </a:r>
          </a:p>
        </p:txBody>
      </p:sp>
    </p:spTree>
    <p:extLst>
      <p:ext uri="{BB962C8B-B14F-4D97-AF65-F5344CB8AC3E}">
        <p14:creationId xmlns:p14="http://schemas.microsoft.com/office/powerpoint/2010/main" val="2757264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CE7-5A8D-4B9E-870B-F4AFFAB0D234}"/>
              </a:ext>
            </a:extLst>
          </p:cNvPr>
          <p:cNvSpPr>
            <a:spLocks noGrp="1"/>
          </p:cNvSpPr>
          <p:nvPr>
            <p:ph type="title"/>
          </p:nvPr>
        </p:nvSpPr>
        <p:spPr/>
        <p:txBody>
          <a:bodyPr/>
          <a:lstStyle/>
          <a:p>
            <a:r>
              <a:rPr lang="en-AU" dirty="0"/>
              <a:t>Response</a:t>
            </a:r>
          </a:p>
        </p:txBody>
      </p:sp>
      <p:sp>
        <p:nvSpPr>
          <p:cNvPr id="3" name="Content Placeholder 2">
            <a:extLst>
              <a:ext uri="{FF2B5EF4-FFF2-40B4-BE49-F238E27FC236}">
                <a16:creationId xmlns:a16="http://schemas.microsoft.com/office/drawing/2014/main" id="{DA60921B-BE77-433F-8A44-2E581A655DB2}"/>
              </a:ext>
            </a:extLst>
          </p:cNvPr>
          <p:cNvSpPr>
            <a:spLocks noGrp="1"/>
          </p:cNvSpPr>
          <p:nvPr>
            <p:ph idx="1"/>
          </p:nvPr>
        </p:nvSpPr>
        <p:spPr>
          <a:xfrm>
            <a:off x="838199" y="1625935"/>
            <a:ext cx="10837127" cy="4384571"/>
          </a:xfrm>
        </p:spPr>
        <p:txBody>
          <a:bodyPr/>
          <a:lstStyle/>
          <a:p>
            <a:pPr marL="0" indent="0">
              <a:buNone/>
            </a:pPr>
            <a:r>
              <a:rPr lang="en-AU" sz="1800" b="1" dirty="0"/>
              <a:t>Always</a:t>
            </a:r>
            <a:r>
              <a:rPr lang="en-AU" sz="1800" dirty="0"/>
              <a:t> contains response code and status message, for example:</a:t>
            </a:r>
          </a:p>
          <a:p>
            <a:pPr marL="0" indent="0">
              <a:buNone/>
            </a:pPr>
            <a:r>
              <a:rPr lang="en-US" sz="1600" b="1" dirty="0"/>
              <a:t>Code 	Message 	                             Meaning</a:t>
            </a:r>
          </a:p>
          <a:p>
            <a:pPr marL="0" indent="0">
              <a:buNone/>
            </a:pPr>
            <a:r>
              <a:rPr lang="en-US" sz="1600" dirty="0"/>
              <a:t>200 	OK 	                             Success                                                  - </a:t>
            </a:r>
            <a:r>
              <a:rPr lang="en-US" sz="1600" dirty="0">
                <a:solidFill>
                  <a:srgbClr val="00B050"/>
                </a:solidFill>
              </a:rPr>
              <a:t>2xx responses </a:t>
            </a:r>
            <a:r>
              <a:rPr lang="en-US" sz="1600" dirty="0"/>
              <a:t>- Success</a:t>
            </a:r>
          </a:p>
          <a:p>
            <a:pPr marL="0" indent="0">
              <a:buNone/>
            </a:pPr>
            <a:r>
              <a:rPr lang="en-US" sz="1600" dirty="0"/>
              <a:t>401 	Unauthorized                        Authentication missing or incorrect       - </a:t>
            </a:r>
            <a:r>
              <a:rPr lang="en-US" sz="1600" dirty="0">
                <a:solidFill>
                  <a:schemeClr val="accent2">
                    <a:lumMod val="75000"/>
                  </a:schemeClr>
                </a:solidFill>
              </a:rPr>
              <a:t>4xx responses </a:t>
            </a:r>
            <a:r>
              <a:rPr lang="en-US" sz="1600" dirty="0"/>
              <a:t>– Client error</a:t>
            </a:r>
          </a:p>
          <a:p>
            <a:pPr marL="0" indent="0">
              <a:buNone/>
            </a:pPr>
            <a:r>
              <a:rPr lang="en-US" sz="1600" dirty="0"/>
              <a:t>404 	Not Found 	             Resource not found/wrong URL</a:t>
            </a:r>
          </a:p>
          <a:p>
            <a:pPr marL="0" indent="0">
              <a:buNone/>
            </a:pPr>
            <a:r>
              <a:rPr lang="en-US" sz="1600" dirty="0"/>
              <a:t>500 	Internal Server Error                                                                           -</a:t>
            </a:r>
            <a:r>
              <a:rPr lang="en-US" sz="1600" dirty="0">
                <a:solidFill>
                  <a:srgbClr val="FF0000"/>
                </a:solidFill>
              </a:rPr>
              <a:t> 5xx responses </a:t>
            </a:r>
            <a:r>
              <a:rPr lang="en-US" sz="1600" dirty="0"/>
              <a:t>– Server error</a:t>
            </a:r>
          </a:p>
          <a:p>
            <a:pPr marL="457200" indent="-457200">
              <a:buAutoNum type="arabicPlain" startAt="503"/>
            </a:pPr>
            <a:r>
              <a:rPr lang="en-US" sz="1600" dirty="0"/>
              <a:t>        Service Unavailable               Server is unable to complete request</a:t>
            </a:r>
          </a:p>
          <a:p>
            <a:pPr marL="457200" indent="-457200">
              <a:buAutoNum type="arabicPlain" startAt="503"/>
            </a:pPr>
            <a:endParaRPr lang="en-US" sz="1800" dirty="0"/>
          </a:p>
          <a:p>
            <a:pPr marL="0" indent="0">
              <a:buNone/>
            </a:pPr>
            <a:r>
              <a:rPr lang="en-AU" sz="1800" dirty="0"/>
              <a:t>See:</a:t>
            </a:r>
          </a:p>
          <a:p>
            <a:pPr marL="0" indent="0">
              <a:buNone/>
            </a:pPr>
            <a:r>
              <a:rPr lang="en-AU" sz="1800" dirty="0">
                <a:hlinkClick r:id="rId3"/>
              </a:rPr>
              <a:t>https://en.wikipedia.org/wiki/List_of_HTTP_status_codes</a:t>
            </a:r>
            <a:endParaRPr lang="en-AU" sz="1800" dirty="0"/>
          </a:p>
          <a:p>
            <a:pPr marL="0" indent="0">
              <a:buNone/>
            </a:pPr>
            <a:endParaRPr lang="en-AU" sz="2000" dirty="0"/>
          </a:p>
          <a:p>
            <a:pPr marL="0" indent="0">
              <a:buNone/>
            </a:pPr>
            <a:endParaRPr lang="en-AU" dirty="0"/>
          </a:p>
        </p:txBody>
      </p:sp>
    </p:spTree>
    <p:extLst>
      <p:ext uri="{BB962C8B-B14F-4D97-AF65-F5344CB8AC3E}">
        <p14:creationId xmlns:p14="http://schemas.microsoft.com/office/powerpoint/2010/main" val="47074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CE7-5A8D-4B9E-870B-F4AFFAB0D234}"/>
              </a:ext>
            </a:extLst>
          </p:cNvPr>
          <p:cNvSpPr>
            <a:spLocks noGrp="1"/>
          </p:cNvSpPr>
          <p:nvPr>
            <p:ph type="title"/>
          </p:nvPr>
        </p:nvSpPr>
        <p:spPr/>
        <p:txBody>
          <a:bodyPr/>
          <a:lstStyle/>
          <a:p>
            <a:r>
              <a:rPr lang="en-AU" dirty="0"/>
              <a:t>Response</a:t>
            </a:r>
          </a:p>
        </p:txBody>
      </p:sp>
      <p:sp>
        <p:nvSpPr>
          <p:cNvPr id="3" name="Content Placeholder 2">
            <a:extLst>
              <a:ext uri="{FF2B5EF4-FFF2-40B4-BE49-F238E27FC236}">
                <a16:creationId xmlns:a16="http://schemas.microsoft.com/office/drawing/2014/main" id="{DA60921B-BE77-433F-8A44-2E581A655DB2}"/>
              </a:ext>
            </a:extLst>
          </p:cNvPr>
          <p:cNvSpPr>
            <a:spLocks noGrp="1"/>
          </p:cNvSpPr>
          <p:nvPr>
            <p:ph idx="1"/>
          </p:nvPr>
        </p:nvSpPr>
        <p:spPr>
          <a:xfrm>
            <a:off x="838200" y="1625935"/>
            <a:ext cx="10792522" cy="4975587"/>
          </a:xfrm>
        </p:spPr>
        <p:txBody>
          <a:bodyPr>
            <a:normAutofit/>
          </a:bodyPr>
          <a:lstStyle/>
          <a:p>
            <a:pPr marL="0" indent="0">
              <a:buNone/>
            </a:pPr>
            <a:r>
              <a:rPr lang="en-AU" sz="1800" b="1" dirty="0"/>
              <a:t>Always</a:t>
            </a:r>
            <a:r>
              <a:rPr lang="en-AU" sz="1800" dirty="0"/>
              <a:t> contain </a:t>
            </a:r>
            <a:r>
              <a:rPr lang="en-AU" sz="1800" b="1" dirty="0"/>
              <a:t>Headers</a:t>
            </a:r>
          </a:p>
          <a:p>
            <a:pPr marL="0" indent="0">
              <a:buNone/>
            </a:pPr>
            <a:endParaRPr lang="en-AU" sz="1800" dirty="0"/>
          </a:p>
          <a:p>
            <a:pPr marL="0" indent="0">
              <a:buNone/>
            </a:pPr>
            <a:r>
              <a:rPr lang="en-AU" sz="1800" b="1" dirty="0"/>
              <a:t>Always</a:t>
            </a:r>
            <a:r>
              <a:rPr lang="en-AU" sz="1800" dirty="0"/>
              <a:t> contain </a:t>
            </a:r>
            <a:r>
              <a:rPr lang="en-AU" sz="1800" b="1" dirty="0"/>
              <a:t>Body – this is what we want to receive from the server (if request completed)</a:t>
            </a:r>
          </a:p>
          <a:p>
            <a:pPr marL="0" indent="0">
              <a:buNone/>
            </a:pPr>
            <a:r>
              <a:rPr lang="en-AU" sz="1800" dirty="0"/>
              <a:t>Most common is JSON:</a:t>
            </a:r>
          </a:p>
          <a:p>
            <a:pPr marL="0" indent="0">
              <a:buNone/>
            </a:pPr>
            <a:r>
              <a:rPr lang="en-US" sz="1800" dirty="0"/>
              <a:t>{</a:t>
            </a:r>
          </a:p>
          <a:p>
            <a:pPr marL="0" indent="0">
              <a:buNone/>
            </a:pPr>
            <a:r>
              <a:rPr lang="en-US" sz="1800" dirty="0"/>
              <a:t>    "base": "AUD",</a:t>
            </a:r>
          </a:p>
          <a:p>
            <a:pPr marL="0" indent="0">
              <a:buNone/>
            </a:pPr>
            <a:r>
              <a:rPr lang="en-US" sz="1800" dirty="0"/>
              <a:t>    "date": "2020-11-04",</a:t>
            </a:r>
          </a:p>
          <a:p>
            <a:pPr marL="0" indent="0">
              <a:buNone/>
            </a:pPr>
            <a:r>
              <a:rPr lang="en-US" sz="1800" dirty="0"/>
              <a:t>    "rates": {</a:t>
            </a:r>
          </a:p>
          <a:p>
            <a:pPr marL="0" indent="0">
              <a:buNone/>
            </a:pPr>
            <a:r>
              <a:rPr lang="en-US" sz="1800" dirty="0"/>
              <a:t>        "USD": 0.7170561605</a:t>
            </a:r>
          </a:p>
          <a:p>
            <a:pPr marL="0" indent="0">
              <a:buNone/>
            </a:pPr>
            <a:r>
              <a:rPr lang="en-US" sz="1800" dirty="0"/>
              <a:t>    }</a:t>
            </a:r>
          </a:p>
          <a:p>
            <a:pPr marL="0" indent="0">
              <a:buNone/>
            </a:pPr>
            <a:r>
              <a:rPr lang="en-US" sz="1800" dirty="0"/>
              <a:t>}</a:t>
            </a:r>
            <a:endParaRPr lang="en-AU" sz="1800" dirty="0"/>
          </a:p>
          <a:p>
            <a:pPr marL="0" indent="0">
              <a:buNone/>
            </a:pPr>
            <a:r>
              <a:rPr lang="en-AU" sz="1800" dirty="0"/>
              <a:t>Client’s (requester’s) can then parse this data and do something with them </a:t>
            </a:r>
          </a:p>
        </p:txBody>
      </p:sp>
    </p:spTree>
    <p:extLst>
      <p:ext uri="{BB962C8B-B14F-4D97-AF65-F5344CB8AC3E}">
        <p14:creationId xmlns:p14="http://schemas.microsoft.com/office/powerpoint/2010/main" val="302723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2430-05BF-413D-964F-063735C1EF5B}"/>
              </a:ext>
            </a:extLst>
          </p:cNvPr>
          <p:cNvSpPr>
            <a:spLocks noGrp="1"/>
          </p:cNvSpPr>
          <p:nvPr>
            <p:ph type="title"/>
          </p:nvPr>
        </p:nvSpPr>
        <p:spPr/>
        <p:txBody>
          <a:bodyPr/>
          <a:lstStyle/>
          <a:p>
            <a:r>
              <a:rPr lang="en-AU" dirty="0"/>
              <a:t>REST API message formats - GET</a:t>
            </a:r>
          </a:p>
        </p:txBody>
      </p:sp>
      <p:sp>
        <p:nvSpPr>
          <p:cNvPr id="3" name="Content Placeholder 2">
            <a:extLst>
              <a:ext uri="{FF2B5EF4-FFF2-40B4-BE49-F238E27FC236}">
                <a16:creationId xmlns:a16="http://schemas.microsoft.com/office/drawing/2014/main" id="{66B9A4F4-DFC6-4B40-BD58-734D9A8CDA13}"/>
              </a:ext>
            </a:extLst>
          </p:cNvPr>
          <p:cNvSpPr>
            <a:spLocks noGrp="1"/>
          </p:cNvSpPr>
          <p:nvPr>
            <p:ph idx="1"/>
          </p:nvPr>
        </p:nvSpPr>
        <p:spPr>
          <a:xfrm>
            <a:off x="3769360" y="1253330"/>
            <a:ext cx="7381240" cy="5249069"/>
          </a:xfrm>
        </p:spPr>
        <p:txBody>
          <a:bodyPr>
            <a:noAutofit/>
          </a:bodyPr>
          <a:lstStyle/>
          <a:p>
            <a:pPr marL="0" indent="0">
              <a:lnSpc>
                <a:spcPct val="100000"/>
              </a:lnSpc>
              <a:spcBef>
                <a:spcPts val="0"/>
              </a:spcBef>
              <a:buNone/>
            </a:pPr>
            <a:r>
              <a:rPr lang="en-AU" sz="1600" dirty="0">
                <a:solidFill>
                  <a:srgbClr val="FF0000"/>
                </a:solidFill>
              </a:rPr>
              <a:t>&gt; GET http://worldtimeapi.org/api/ip HTTP/1.1</a:t>
            </a:r>
          </a:p>
          <a:p>
            <a:pPr marL="0" indent="0">
              <a:lnSpc>
                <a:spcPct val="100000"/>
              </a:lnSpc>
              <a:spcBef>
                <a:spcPts val="0"/>
              </a:spcBef>
              <a:buNone/>
            </a:pPr>
            <a:r>
              <a:rPr lang="en-AU" sz="1600" dirty="0">
                <a:solidFill>
                  <a:srgbClr val="FF0000"/>
                </a:solidFill>
              </a:rPr>
              <a:t>&gt; User-Agent: curl/7.29.0</a:t>
            </a:r>
          </a:p>
          <a:p>
            <a:pPr marL="0" indent="0">
              <a:lnSpc>
                <a:spcPct val="100000"/>
              </a:lnSpc>
              <a:spcBef>
                <a:spcPts val="0"/>
              </a:spcBef>
              <a:buNone/>
            </a:pPr>
            <a:r>
              <a:rPr lang="en-AU" sz="1600" dirty="0">
                <a:solidFill>
                  <a:srgbClr val="FF0000"/>
                </a:solidFill>
              </a:rPr>
              <a:t>&gt; Host: worldtimeapi.org</a:t>
            </a:r>
          </a:p>
          <a:p>
            <a:pPr marL="0" indent="0">
              <a:lnSpc>
                <a:spcPct val="100000"/>
              </a:lnSpc>
              <a:spcBef>
                <a:spcPts val="0"/>
              </a:spcBef>
              <a:buNone/>
            </a:pPr>
            <a:r>
              <a:rPr lang="en-AU" sz="1600" dirty="0">
                <a:solidFill>
                  <a:srgbClr val="FF0000"/>
                </a:solidFill>
              </a:rPr>
              <a:t>&gt; Accept: */*</a:t>
            </a:r>
          </a:p>
          <a:p>
            <a:pPr marL="0" indent="0">
              <a:lnSpc>
                <a:spcPct val="100000"/>
              </a:lnSpc>
              <a:spcBef>
                <a:spcPts val="0"/>
              </a:spcBef>
              <a:buNone/>
            </a:pPr>
            <a:r>
              <a:rPr lang="en-AU" sz="1600" dirty="0">
                <a:solidFill>
                  <a:srgbClr val="FF0000"/>
                </a:solidFill>
              </a:rPr>
              <a:t>&gt; Proxy-Connection: Keep-Alive</a:t>
            </a:r>
          </a:p>
          <a:p>
            <a:pPr marL="0" indent="0">
              <a:lnSpc>
                <a:spcPct val="100000"/>
              </a:lnSpc>
              <a:spcBef>
                <a:spcPts val="0"/>
              </a:spcBef>
              <a:buNone/>
            </a:pPr>
            <a:r>
              <a:rPr lang="en-AU" sz="1600" dirty="0">
                <a:solidFill>
                  <a:srgbClr val="FF0000"/>
                </a:solidFill>
              </a:rPr>
              <a:t>&gt; </a:t>
            </a:r>
          </a:p>
          <a:p>
            <a:pPr marL="0" indent="0">
              <a:lnSpc>
                <a:spcPct val="100000"/>
              </a:lnSpc>
              <a:spcBef>
                <a:spcPts val="0"/>
              </a:spcBef>
              <a:buNone/>
            </a:pPr>
            <a:r>
              <a:rPr lang="en-AU" sz="1600" dirty="0">
                <a:solidFill>
                  <a:schemeClr val="accent6">
                    <a:lumMod val="75000"/>
                  </a:schemeClr>
                </a:solidFill>
              </a:rPr>
              <a:t>&lt; HTTP/1.1 </a:t>
            </a:r>
            <a:r>
              <a:rPr lang="en-AU" sz="1600" b="1" dirty="0">
                <a:solidFill>
                  <a:schemeClr val="accent6">
                    <a:lumMod val="75000"/>
                  </a:schemeClr>
                </a:solidFill>
              </a:rPr>
              <a:t>200 OK                                        &lt;&lt;&lt;&lt;  Status code and text</a:t>
            </a:r>
          </a:p>
          <a:p>
            <a:pPr marL="0" indent="0">
              <a:lnSpc>
                <a:spcPct val="100000"/>
              </a:lnSpc>
              <a:spcBef>
                <a:spcPts val="0"/>
              </a:spcBef>
              <a:buNone/>
            </a:pPr>
            <a:r>
              <a:rPr lang="en-AU" sz="1600" dirty="0">
                <a:solidFill>
                  <a:schemeClr val="accent6">
                    <a:lumMod val="75000"/>
                  </a:schemeClr>
                </a:solidFill>
              </a:rPr>
              <a:t>&lt; Access-Control-Allow-Credentials: true</a:t>
            </a:r>
          </a:p>
          <a:p>
            <a:pPr marL="0" indent="0">
              <a:lnSpc>
                <a:spcPct val="100000"/>
              </a:lnSpc>
              <a:spcBef>
                <a:spcPts val="0"/>
              </a:spcBef>
              <a:buNone/>
            </a:pPr>
            <a:r>
              <a:rPr lang="en-AU" sz="1600" dirty="0">
                <a:solidFill>
                  <a:schemeClr val="accent6">
                    <a:lumMod val="75000"/>
                  </a:schemeClr>
                </a:solidFill>
              </a:rPr>
              <a:t>&lt; Access-Control-Allow-Origin: *</a:t>
            </a:r>
          </a:p>
          <a:p>
            <a:pPr marL="0" indent="0">
              <a:lnSpc>
                <a:spcPct val="100000"/>
              </a:lnSpc>
              <a:spcBef>
                <a:spcPts val="0"/>
              </a:spcBef>
              <a:buNone/>
            </a:pPr>
            <a:r>
              <a:rPr lang="en-AU" sz="1600" dirty="0">
                <a:solidFill>
                  <a:schemeClr val="accent6">
                    <a:lumMod val="75000"/>
                  </a:schemeClr>
                </a:solidFill>
              </a:rPr>
              <a:t>&lt; Access-Control-Expose-Headers: </a:t>
            </a:r>
          </a:p>
          <a:p>
            <a:pPr marL="0" indent="0">
              <a:lnSpc>
                <a:spcPct val="100000"/>
              </a:lnSpc>
              <a:spcBef>
                <a:spcPts val="0"/>
              </a:spcBef>
              <a:buNone/>
            </a:pPr>
            <a:r>
              <a:rPr lang="en-AU" sz="1600" dirty="0">
                <a:solidFill>
                  <a:schemeClr val="accent6">
                    <a:lumMod val="75000"/>
                  </a:schemeClr>
                </a:solidFill>
              </a:rPr>
              <a:t>&lt; Cache-Control: max-age=0, private, must-revalidate</a:t>
            </a:r>
          </a:p>
          <a:p>
            <a:pPr marL="0" indent="0">
              <a:lnSpc>
                <a:spcPct val="100000"/>
              </a:lnSpc>
              <a:spcBef>
                <a:spcPts val="0"/>
              </a:spcBef>
              <a:buNone/>
            </a:pPr>
            <a:r>
              <a:rPr lang="en-AU" sz="1600" dirty="0">
                <a:solidFill>
                  <a:schemeClr val="accent6">
                    <a:lumMod val="75000"/>
                  </a:schemeClr>
                </a:solidFill>
              </a:rPr>
              <a:t>&lt; Content-Length: 399</a:t>
            </a:r>
          </a:p>
          <a:p>
            <a:pPr marL="0" indent="0">
              <a:lnSpc>
                <a:spcPct val="100000"/>
              </a:lnSpc>
              <a:spcBef>
                <a:spcPts val="0"/>
              </a:spcBef>
              <a:buNone/>
            </a:pPr>
            <a:r>
              <a:rPr lang="en-AU" sz="1600" dirty="0">
                <a:solidFill>
                  <a:schemeClr val="accent6">
                    <a:lumMod val="75000"/>
                  </a:schemeClr>
                </a:solidFill>
              </a:rPr>
              <a:t>&lt; </a:t>
            </a:r>
            <a:r>
              <a:rPr lang="en-AU" sz="1600" b="1" dirty="0">
                <a:solidFill>
                  <a:schemeClr val="accent6">
                    <a:lumMod val="75000"/>
                  </a:schemeClr>
                </a:solidFill>
              </a:rPr>
              <a:t>Content-Type: application/json</a:t>
            </a:r>
            <a:r>
              <a:rPr lang="en-AU" sz="1600" dirty="0">
                <a:solidFill>
                  <a:schemeClr val="accent6">
                    <a:lumMod val="75000"/>
                  </a:schemeClr>
                </a:solidFill>
              </a:rPr>
              <a:t>; charset=utf-8</a:t>
            </a:r>
          </a:p>
          <a:p>
            <a:pPr marL="0" indent="0">
              <a:lnSpc>
                <a:spcPct val="100000"/>
              </a:lnSpc>
              <a:spcBef>
                <a:spcPts val="0"/>
              </a:spcBef>
              <a:buNone/>
            </a:pPr>
            <a:r>
              <a:rPr lang="en-AU" sz="1600" dirty="0">
                <a:solidFill>
                  <a:schemeClr val="accent6">
                    <a:lumMod val="75000"/>
                  </a:schemeClr>
                </a:solidFill>
              </a:rPr>
              <a:t>&lt; Cross-Origin-Window-Policy: deny</a:t>
            </a:r>
          </a:p>
          <a:p>
            <a:pPr marL="0" indent="0">
              <a:lnSpc>
                <a:spcPct val="100000"/>
              </a:lnSpc>
              <a:spcBef>
                <a:spcPts val="0"/>
              </a:spcBef>
              <a:buNone/>
            </a:pPr>
            <a:r>
              <a:rPr lang="en-AU" sz="1600" dirty="0">
                <a:solidFill>
                  <a:schemeClr val="accent6">
                    <a:lumMod val="75000"/>
                  </a:schemeClr>
                </a:solidFill>
              </a:rPr>
              <a:t>&lt; Date: Wed, 04 Nov 2020 23:31:47 GMT</a:t>
            </a:r>
          </a:p>
          <a:p>
            <a:pPr marL="0" indent="0">
              <a:lnSpc>
                <a:spcPct val="100000"/>
              </a:lnSpc>
              <a:spcBef>
                <a:spcPts val="0"/>
              </a:spcBef>
              <a:buNone/>
            </a:pPr>
            <a:r>
              <a:rPr lang="en-AU" sz="1600" dirty="0">
                <a:solidFill>
                  <a:schemeClr val="accent6">
                    <a:lumMod val="75000"/>
                  </a:schemeClr>
                </a:solidFill>
              </a:rPr>
              <a:t>&lt; X-Request-Id: b89182b8-a667-4c67-90a5-54f0aacace5c</a:t>
            </a:r>
          </a:p>
          <a:p>
            <a:pPr marL="0" indent="0">
              <a:lnSpc>
                <a:spcPct val="100000"/>
              </a:lnSpc>
              <a:spcBef>
                <a:spcPts val="0"/>
              </a:spcBef>
              <a:buNone/>
            </a:pPr>
            <a:r>
              <a:rPr lang="en-AU" sz="1600" dirty="0">
                <a:solidFill>
                  <a:schemeClr val="accent6">
                    <a:lumMod val="75000"/>
                  </a:schemeClr>
                </a:solidFill>
                <a:highlight>
                  <a:srgbClr val="FFFF00"/>
                </a:highlight>
              </a:rPr>
              <a:t>{"abbreviation":"AEDT","client_ip":"118.127.80.40","datetime":"2020-11-05T10:31:48.549066+11:00","day_of_week":4,"day_of_year":310,"dst":true,"dst_from":"2020-10-03T16:00:00+00:00","dst_offset":3600,"dst_until":"2021-04-03T16:00:00+00:00","raw_offset":36000,"timezone":"Australia/Sydney","unixtime":1604532708,"utc_datetime":"2020-11-04T23:31:48.549066+00:00","utc_offset":"+11:00","week_number":45}</a:t>
            </a:r>
          </a:p>
        </p:txBody>
      </p:sp>
      <p:sp>
        <p:nvSpPr>
          <p:cNvPr id="4" name="Content Placeholder 2">
            <a:extLst>
              <a:ext uri="{FF2B5EF4-FFF2-40B4-BE49-F238E27FC236}">
                <a16:creationId xmlns:a16="http://schemas.microsoft.com/office/drawing/2014/main" id="{0736BEE5-2B6E-4960-B84F-B5CC469CAC61}"/>
              </a:ext>
            </a:extLst>
          </p:cNvPr>
          <p:cNvSpPr txBox="1">
            <a:spLocks/>
          </p:cNvSpPr>
          <p:nvPr/>
        </p:nvSpPr>
        <p:spPr>
          <a:xfrm>
            <a:off x="721930" y="1253330"/>
            <a:ext cx="3159760" cy="5401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AU" sz="1600" dirty="0"/>
              <a:t> Request        Verb --------&gt;</a:t>
            </a:r>
          </a:p>
          <a:p>
            <a:pPr marL="0" indent="0">
              <a:lnSpc>
                <a:spcPct val="100000"/>
              </a:lnSpc>
              <a:spcBef>
                <a:spcPts val="0"/>
              </a:spcBef>
              <a:buNone/>
            </a:pPr>
            <a:r>
              <a:rPr lang="en-AU" sz="1600" dirty="0"/>
              <a:t> Headers ------------------&gt;</a:t>
            </a:r>
          </a:p>
          <a:p>
            <a:pPr marL="0" indent="0">
              <a:lnSpc>
                <a:spcPct val="100000"/>
              </a:lnSpc>
              <a:spcBef>
                <a:spcPts val="0"/>
              </a:spcBef>
              <a:buFont typeface="Arial" panose="020B0604020202020204" pitchFamily="34" charset="0"/>
              <a:buNone/>
            </a:pPr>
            <a:r>
              <a:rPr lang="en-AU" sz="1600" dirty="0"/>
              <a:t> </a:t>
            </a:r>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r>
              <a:rPr lang="en-AU" sz="1600" dirty="0"/>
              <a:t>  Response   Status -----------&gt;</a:t>
            </a:r>
          </a:p>
          <a:p>
            <a:pPr marL="0" indent="0">
              <a:lnSpc>
                <a:spcPct val="100000"/>
              </a:lnSpc>
              <a:spcBef>
                <a:spcPts val="0"/>
              </a:spcBef>
              <a:buNone/>
            </a:pPr>
            <a:r>
              <a:rPr lang="en-AU" sz="1600" dirty="0"/>
              <a:t>  Headers       -----------------&gt;</a:t>
            </a:r>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r>
              <a:rPr lang="en-AU" sz="1600" dirty="0"/>
              <a:t>  Response Body (Payload)</a:t>
            </a:r>
          </a:p>
          <a:p>
            <a:pPr marL="0" indent="0">
              <a:lnSpc>
                <a:spcPct val="100000"/>
              </a:lnSpc>
              <a:spcBef>
                <a:spcPts val="0"/>
              </a:spcBef>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p:txBody>
      </p:sp>
    </p:spTree>
    <p:extLst>
      <p:ext uri="{BB962C8B-B14F-4D97-AF65-F5344CB8AC3E}">
        <p14:creationId xmlns:p14="http://schemas.microsoft.com/office/powerpoint/2010/main" val="364307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4F8C-1079-45B2-B7C7-4408E856E249}"/>
              </a:ext>
            </a:extLst>
          </p:cNvPr>
          <p:cNvSpPr>
            <a:spLocks noGrp="1"/>
          </p:cNvSpPr>
          <p:nvPr>
            <p:ph type="title"/>
          </p:nvPr>
        </p:nvSpPr>
        <p:spPr/>
        <p:txBody>
          <a:bodyPr/>
          <a:lstStyle/>
          <a:p>
            <a:r>
              <a:rPr lang="en-AU" dirty="0"/>
              <a:t>How to consume API</a:t>
            </a:r>
          </a:p>
        </p:txBody>
      </p:sp>
      <p:sp>
        <p:nvSpPr>
          <p:cNvPr id="3" name="Content Placeholder 2">
            <a:extLst>
              <a:ext uri="{FF2B5EF4-FFF2-40B4-BE49-F238E27FC236}">
                <a16:creationId xmlns:a16="http://schemas.microsoft.com/office/drawing/2014/main" id="{BA4CE269-6F36-4FF1-AC03-E07FC78318A0}"/>
              </a:ext>
            </a:extLst>
          </p:cNvPr>
          <p:cNvSpPr>
            <a:spLocks noGrp="1"/>
          </p:cNvSpPr>
          <p:nvPr>
            <p:ph idx="1"/>
          </p:nvPr>
        </p:nvSpPr>
        <p:spPr>
          <a:xfrm>
            <a:off x="834260" y="1032734"/>
            <a:ext cx="10718402" cy="5513032"/>
          </a:xfrm>
        </p:spPr>
        <p:txBody>
          <a:bodyPr>
            <a:normAutofit fontScale="77500" lnSpcReduction="20000"/>
          </a:bodyPr>
          <a:lstStyle/>
          <a:p>
            <a:endParaRPr lang="en-AU" dirty="0"/>
          </a:p>
          <a:p>
            <a:pPr marL="0" indent="0">
              <a:lnSpc>
                <a:spcPct val="110000"/>
              </a:lnSpc>
              <a:buNone/>
            </a:pPr>
            <a:r>
              <a:rPr lang="en-AU" sz="2100" dirty="0"/>
              <a:t>What you need to know:</a:t>
            </a:r>
          </a:p>
          <a:p>
            <a:pPr marL="0" indent="0">
              <a:lnSpc>
                <a:spcPct val="110000"/>
              </a:lnSpc>
              <a:buNone/>
            </a:pPr>
            <a:endParaRPr lang="en-AU" sz="2100" dirty="0"/>
          </a:p>
          <a:p>
            <a:pPr marL="0" indent="0">
              <a:lnSpc>
                <a:spcPct val="110000"/>
              </a:lnSpc>
              <a:buNone/>
            </a:pPr>
            <a:r>
              <a:rPr lang="en-AU" sz="2100" b="1" dirty="0"/>
              <a:t>API documentation</a:t>
            </a:r>
            <a:r>
              <a:rPr lang="en-AU" sz="2100" dirty="0"/>
              <a:t> - Normally API contains documentation and examples, so the first step is to read the doc to see auth and methods are supported, what format is expected, etc </a:t>
            </a:r>
          </a:p>
          <a:p>
            <a:pPr marL="0" indent="0">
              <a:buNone/>
            </a:pPr>
            <a:r>
              <a:rPr lang="en-AU" sz="1900" dirty="0">
                <a:hlinkClick r:id="rId3"/>
              </a:rPr>
              <a:t>https://wheretheiss.at/w/developer</a:t>
            </a:r>
            <a:r>
              <a:rPr lang="en-AU" sz="1900" dirty="0"/>
              <a:t>           </a:t>
            </a:r>
            <a:r>
              <a:rPr lang="en-AU" sz="1900" dirty="0">
                <a:hlinkClick r:id="rId4"/>
              </a:rPr>
              <a:t>http://worldtimeapi.org/</a:t>
            </a:r>
            <a:r>
              <a:rPr lang="en-AU" sz="1900" dirty="0"/>
              <a:t>        </a:t>
            </a:r>
            <a:r>
              <a:rPr lang="en-AU" sz="1900" dirty="0">
                <a:hlinkClick r:id="rId5"/>
              </a:rPr>
              <a:t>https://ipwhois.io/documentation</a:t>
            </a:r>
            <a:endParaRPr lang="en-AU" sz="1900" dirty="0"/>
          </a:p>
          <a:p>
            <a:pPr marL="0" indent="0">
              <a:lnSpc>
                <a:spcPct val="100000"/>
              </a:lnSpc>
              <a:buNone/>
            </a:pPr>
            <a:r>
              <a:rPr lang="en-AU" sz="1900" dirty="0">
                <a:hlinkClick r:id="rId6"/>
              </a:rPr>
              <a:t>https://developers.facebook.com/docs/graph-api/overview/</a:t>
            </a:r>
            <a:r>
              <a:rPr lang="en-AU" sz="1900" dirty="0"/>
              <a:t>         https://&lt;vManage&gt;/apidocs</a:t>
            </a:r>
          </a:p>
          <a:p>
            <a:pPr marL="0" indent="0">
              <a:buNone/>
            </a:pPr>
            <a:endParaRPr lang="en-AU" sz="1900" dirty="0"/>
          </a:p>
          <a:p>
            <a:pPr marL="0" indent="0">
              <a:lnSpc>
                <a:spcPct val="110000"/>
              </a:lnSpc>
              <a:buNone/>
            </a:pPr>
            <a:r>
              <a:rPr lang="en-AU" sz="2100" b="1" dirty="0"/>
              <a:t>Know API endpoint </a:t>
            </a:r>
            <a:r>
              <a:rPr lang="en-AU" sz="2100" dirty="0"/>
              <a:t>which consists of:</a:t>
            </a:r>
          </a:p>
          <a:p>
            <a:pPr>
              <a:lnSpc>
                <a:spcPct val="110000"/>
              </a:lnSpc>
            </a:pPr>
            <a:r>
              <a:rPr lang="en-AU" sz="2100" dirty="0"/>
              <a:t>Server URL   -  API server – just a Web server, lightweight, as there no GUI, for example, NGNIX or Flask. In prod is usually behind a load-balancer  </a:t>
            </a:r>
          </a:p>
          <a:p>
            <a:pPr>
              <a:lnSpc>
                <a:spcPct val="110000"/>
              </a:lnSpc>
            </a:pPr>
            <a:r>
              <a:rPr lang="en-AU" sz="2100" dirty="0"/>
              <a:t>Resource      -  path like   /device/interface/id     or   /client/payments/</a:t>
            </a:r>
          </a:p>
          <a:p>
            <a:pPr marL="0" indent="0">
              <a:buNone/>
            </a:pPr>
            <a:endParaRPr lang="en-AU" sz="1900" dirty="0"/>
          </a:p>
          <a:p>
            <a:pPr marL="0" indent="0">
              <a:buNone/>
            </a:pPr>
            <a:r>
              <a:rPr lang="en-AU" sz="2100" b="1" dirty="0"/>
              <a:t>Client</a:t>
            </a:r>
          </a:p>
          <a:p>
            <a:r>
              <a:rPr lang="en-AU" sz="2100" dirty="0"/>
              <a:t>Your browser</a:t>
            </a:r>
          </a:p>
          <a:p>
            <a:r>
              <a:rPr lang="en-AU" sz="2100" dirty="0"/>
              <a:t>CURL</a:t>
            </a:r>
          </a:p>
          <a:p>
            <a:r>
              <a:rPr lang="en-AU" sz="2100" dirty="0"/>
              <a:t>Postman</a:t>
            </a:r>
          </a:p>
          <a:p>
            <a:r>
              <a:rPr lang="en-AU" sz="2100" dirty="0"/>
              <a:t>Programming language</a:t>
            </a:r>
          </a:p>
        </p:txBody>
      </p:sp>
    </p:spTree>
    <p:extLst>
      <p:ext uri="{BB962C8B-B14F-4D97-AF65-F5344CB8AC3E}">
        <p14:creationId xmlns:p14="http://schemas.microsoft.com/office/powerpoint/2010/main" val="373324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C47-7E6B-4AF2-A0CC-A0428A59F6BF}"/>
              </a:ext>
            </a:extLst>
          </p:cNvPr>
          <p:cNvSpPr>
            <a:spLocks noGrp="1"/>
          </p:cNvSpPr>
          <p:nvPr>
            <p:ph type="title"/>
          </p:nvPr>
        </p:nvSpPr>
        <p:spPr/>
        <p:txBody>
          <a:bodyPr/>
          <a:lstStyle/>
          <a:p>
            <a:r>
              <a:rPr lang="en-AU" dirty="0"/>
              <a:t>Practice time! – Basic GET requests with </a:t>
            </a:r>
            <a:r>
              <a:rPr lang="en-AU" dirty="0" err="1"/>
              <a:t>cURL</a:t>
            </a:r>
            <a:endParaRPr lang="en-AU" dirty="0"/>
          </a:p>
        </p:txBody>
      </p:sp>
      <p:sp>
        <p:nvSpPr>
          <p:cNvPr id="3" name="Content Placeholder 2">
            <a:extLst>
              <a:ext uri="{FF2B5EF4-FFF2-40B4-BE49-F238E27FC236}">
                <a16:creationId xmlns:a16="http://schemas.microsoft.com/office/drawing/2014/main" id="{7C13FD53-6387-473F-90D6-32510E67CBA2}"/>
              </a:ext>
            </a:extLst>
          </p:cNvPr>
          <p:cNvSpPr>
            <a:spLocks noGrp="1"/>
          </p:cNvSpPr>
          <p:nvPr>
            <p:ph idx="1"/>
          </p:nvPr>
        </p:nvSpPr>
        <p:spPr>
          <a:xfrm>
            <a:off x="838200" y="1284718"/>
            <a:ext cx="10805160" cy="5446588"/>
          </a:xfrm>
        </p:spPr>
        <p:txBody>
          <a:bodyPr>
            <a:normAutofit/>
          </a:bodyPr>
          <a:lstStyle/>
          <a:p>
            <a:pPr marL="0" indent="0">
              <a:buNone/>
            </a:pPr>
            <a:r>
              <a:rPr lang="en-AU" b="1" dirty="0"/>
              <a:t>Raw </a:t>
            </a:r>
            <a:r>
              <a:rPr lang="en-AU" b="1" dirty="0" err="1"/>
              <a:t>ouput</a:t>
            </a:r>
            <a:r>
              <a:rPr lang="en-AU" b="1" dirty="0"/>
              <a:t>:  </a:t>
            </a:r>
          </a:p>
          <a:p>
            <a:pPr marL="0" indent="0">
              <a:buNone/>
            </a:pPr>
            <a:r>
              <a:rPr lang="en-AU" dirty="0"/>
              <a:t>curl -v "http://worldtimeapi.org/</a:t>
            </a:r>
            <a:r>
              <a:rPr lang="en-AU" dirty="0" err="1"/>
              <a:t>api</a:t>
            </a:r>
            <a:r>
              <a:rPr lang="en-AU" dirty="0"/>
              <a:t>/</a:t>
            </a:r>
            <a:r>
              <a:rPr lang="en-AU" dirty="0" err="1"/>
              <a:t>ip</a:t>
            </a:r>
            <a:r>
              <a:rPr lang="en-AU" dirty="0"/>
              <a:t>" </a:t>
            </a:r>
          </a:p>
          <a:p>
            <a:pPr marL="0" indent="0">
              <a:buNone/>
            </a:pPr>
            <a:r>
              <a:rPr lang="en-AU" dirty="0"/>
              <a:t>curl -v "http://worldtimeapi.org/</a:t>
            </a:r>
            <a:r>
              <a:rPr lang="en-AU" dirty="0" err="1"/>
              <a:t>api</a:t>
            </a:r>
            <a:r>
              <a:rPr lang="en-AU" dirty="0"/>
              <a:t>/</a:t>
            </a:r>
            <a:r>
              <a:rPr lang="en-AU" dirty="0" err="1"/>
              <a:t>ip</a:t>
            </a:r>
            <a:r>
              <a:rPr lang="en-AU" dirty="0"/>
              <a:t>" </a:t>
            </a:r>
          </a:p>
          <a:p>
            <a:pPr marL="0" indent="0">
              <a:buNone/>
            </a:pPr>
            <a:r>
              <a:rPr lang="en-AU" b="1" dirty="0"/>
              <a:t>Pretty output:</a:t>
            </a:r>
          </a:p>
          <a:p>
            <a:pPr marL="0" indent="0">
              <a:buNone/>
            </a:pPr>
            <a:r>
              <a:rPr lang="en-AU" dirty="0"/>
              <a:t>curl -v "http://worldtimeapi.org/</a:t>
            </a:r>
            <a:r>
              <a:rPr lang="en-AU" dirty="0" err="1"/>
              <a:t>api</a:t>
            </a:r>
            <a:r>
              <a:rPr lang="en-AU" dirty="0"/>
              <a:t>/</a:t>
            </a:r>
            <a:r>
              <a:rPr lang="en-AU" dirty="0" err="1"/>
              <a:t>ip</a:t>
            </a:r>
            <a:r>
              <a:rPr lang="en-AU" dirty="0"/>
              <a:t>" | python -m </a:t>
            </a:r>
            <a:r>
              <a:rPr lang="en-AU" dirty="0" err="1"/>
              <a:t>json.tool</a:t>
            </a:r>
            <a:endParaRPr lang="en-AU" dirty="0"/>
          </a:p>
          <a:p>
            <a:pPr marL="0" indent="0">
              <a:buNone/>
            </a:pPr>
            <a:r>
              <a:rPr lang="en-AU" b="1" dirty="0"/>
              <a:t>No parameters:</a:t>
            </a:r>
            <a:endParaRPr lang="en-AU" dirty="0"/>
          </a:p>
          <a:p>
            <a:pPr marL="0" indent="0">
              <a:buNone/>
            </a:pPr>
            <a:r>
              <a:rPr lang="en-AU" dirty="0"/>
              <a:t>curl -v https://ipwhois.app/json/8.8.8.8| python -m </a:t>
            </a:r>
            <a:r>
              <a:rPr lang="en-AU" dirty="0" err="1"/>
              <a:t>json.tool</a:t>
            </a:r>
            <a:endParaRPr lang="en-AU" dirty="0"/>
          </a:p>
          <a:p>
            <a:pPr marL="0" indent="0">
              <a:buNone/>
            </a:pPr>
            <a:r>
              <a:rPr lang="en-AU" b="1" dirty="0"/>
              <a:t>Let’s include parameters:</a:t>
            </a:r>
          </a:p>
          <a:p>
            <a:pPr marL="0" indent="0">
              <a:buNone/>
            </a:pPr>
            <a:r>
              <a:rPr lang="en-AU" dirty="0"/>
              <a:t>curl -v https://ipwhois.app/json/8.8.8.8</a:t>
            </a:r>
            <a:r>
              <a:rPr lang="en-AU" b="1" dirty="0"/>
              <a:t>?objects=country,city,timezone </a:t>
            </a:r>
            <a:r>
              <a:rPr lang="en-AU" dirty="0"/>
              <a:t>| python -m </a:t>
            </a:r>
            <a:r>
              <a:rPr lang="en-AU" dirty="0" err="1"/>
              <a:t>json.tool</a:t>
            </a:r>
            <a:endParaRPr lang="en-AU" dirty="0"/>
          </a:p>
          <a:p>
            <a:pPr marL="0" indent="0">
              <a:buNone/>
            </a:pPr>
            <a:r>
              <a:rPr lang="en-AU" b="1" dirty="0"/>
              <a:t>Single parameter:</a:t>
            </a:r>
          </a:p>
          <a:p>
            <a:pPr marL="0" indent="0">
              <a:buNone/>
            </a:pPr>
            <a:r>
              <a:rPr lang="en-US" dirty="0"/>
              <a:t>curl https://api.exchangeratesapi.io/latest</a:t>
            </a:r>
            <a:r>
              <a:rPr lang="en-US" b="1" dirty="0"/>
              <a:t>?base=AUD </a:t>
            </a:r>
            <a:r>
              <a:rPr lang="en-AU" dirty="0"/>
              <a:t>| python -m </a:t>
            </a:r>
            <a:r>
              <a:rPr lang="en-AU" dirty="0" err="1"/>
              <a:t>json.tool</a:t>
            </a:r>
            <a:endParaRPr lang="en-AU" dirty="0"/>
          </a:p>
          <a:p>
            <a:pPr marL="0" indent="0">
              <a:buNone/>
            </a:pPr>
            <a:r>
              <a:rPr lang="en-AU" b="1" dirty="0"/>
              <a:t>Multiple parameters:    </a:t>
            </a:r>
            <a:r>
              <a:rPr lang="en-AU" dirty="0"/>
              <a:t>NOTE – here URI is in ‘’ as &amp; is a command in Linux</a:t>
            </a:r>
          </a:p>
          <a:p>
            <a:pPr marL="0" indent="0">
              <a:buNone/>
            </a:pPr>
            <a:r>
              <a:rPr lang="en-AU" dirty="0"/>
              <a:t>curl </a:t>
            </a:r>
            <a:r>
              <a:rPr lang="en-AU" dirty="0">
                <a:solidFill>
                  <a:srgbClr val="FF0000"/>
                </a:solidFill>
              </a:rPr>
              <a:t>'</a:t>
            </a:r>
            <a:r>
              <a:rPr lang="en-AU" dirty="0"/>
              <a:t>https://api.exchangeratesapi.io/latest?</a:t>
            </a:r>
            <a:r>
              <a:rPr lang="en-AU" b="1" dirty="0"/>
              <a:t>base=AUD</a:t>
            </a:r>
            <a:r>
              <a:rPr lang="en-AU" dirty="0">
                <a:solidFill>
                  <a:srgbClr val="FF0000"/>
                </a:solidFill>
              </a:rPr>
              <a:t>&amp;</a:t>
            </a:r>
            <a:r>
              <a:rPr lang="en-AU" b="1" dirty="0"/>
              <a:t>symbols=USD</a:t>
            </a:r>
            <a:r>
              <a:rPr lang="en-AU" dirty="0">
                <a:solidFill>
                  <a:srgbClr val="FF0000"/>
                </a:solidFill>
              </a:rPr>
              <a:t>'</a:t>
            </a:r>
            <a:r>
              <a:rPr lang="en-AU" dirty="0"/>
              <a:t>  | python -m </a:t>
            </a:r>
            <a:r>
              <a:rPr lang="en-AU" dirty="0" err="1"/>
              <a:t>json.tool</a:t>
            </a:r>
            <a:endParaRPr lang="en-AU" dirty="0"/>
          </a:p>
          <a:p>
            <a:pPr marL="0" indent="0">
              <a:buNone/>
            </a:pPr>
            <a:r>
              <a:rPr lang="en-AU" b="1" dirty="0"/>
              <a:t>More complex response:   </a:t>
            </a:r>
            <a:r>
              <a:rPr lang="en-US" dirty="0"/>
              <a:t>curl "https://endpoints.office.com/endpoints/</a:t>
            </a:r>
            <a:r>
              <a:rPr lang="en-US" dirty="0" err="1"/>
              <a:t>worldwide?clientrequestid</a:t>
            </a:r>
            <a:r>
              <a:rPr lang="en-US" dirty="0"/>
              <a:t>=b10c5ed1-bad1-445f-b386-b919946339a7" </a:t>
            </a:r>
            <a:r>
              <a:rPr lang="en-US" dirty="0" err="1"/>
              <a:t>-x</a:t>
            </a:r>
            <a:r>
              <a:rPr lang="en-US" dirty="0"/>
              <a:t> 172.21.40.146:8080</a:t>
            </a:r>
          </a:p>
          <a:p>
            <a:pPr marL="0" indent="0">
              <a:buNone/>
            </a:pPr>
            <a:r>
              <a:rPr lang="en-US" b="1" dirty="0"/>
              <a:t>Body in the request:  </a:t>
            </a:r>
            <a:r>
              <a:rPr lang="en-AU" dirty="0"/>
              <a:t>curl -H 'Content-Type: application/json' </a:t>
            </a:r>
            <a:r>
              <a:rPr lang="en-AU" b="1" dirty="0"/>
              <a:t>-d </a:t>
            </a:r>
            <a:r>
              <a:rPr lang="en-AU" dirty="0"/>
              <a:t>'{"text": "Test message via Webhook"}' https://outlook.office.com/webhook/82e433c98-a978-465f-8254-9d541ee73c/IncomingWebhook/cb6d6416f49aaba3bd52357266</a:t>
            </a:r>
          </a:p>
        </p:txBody>
      </p:sp>
    </p:spTree>
    <p:extLst>
      <p:ext uri="{BB962C8B-B14F-4D97-AF65-F5344CB8AC3E}">
        <p14:creationId xmlns:p14="http://schemas.microsoft.com/office/powerpoint/2010/main" val="424226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API and Python training</a:t>
            </a:r>
          </a:p>
        </p:txBody>
      </p:sp>
      <p:sp>
        <p:nvSpPr>
          <p:cNvPr id="20" name="Text 2"/>
          <p:cNvSpPr/>
          <p:nvPr/>
        </p:nvSpPr>
        <p:spPr>
          <a:xfrm>
            <a:off x="838200" y="1461299"/>
            <a:ext cx="502803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What we will be learning</a:t>
            </a:r>
          </a:p>
        </p:txBody>
      </p:sp>
      <p:sp>
        <p:nvSpPr>
          <p:cNvPr id="21" name="Content Placeholder 2"/>
          <p:cNvSpPr txBox="1">
            <a:spLocks/>
          </p:cNvSpPr>
          <p:nvPr/>
        </p:nvSpPr>
        <p:spPr>
          <a:xfrm>
            <a:off x="850250" y="1876797"/>
            <a:ext cx="5028036" cy="498120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We’ll learn how to use various tools to make queries to REST API endpoints.</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We’ll be learning Python and specifically focus how to use it with REST API.</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won’t be focusing on network or systems automation specifically, but we’ll use Cisco SD-WAN and </a:t>
            </a:r>
            <a:r>
              <a:rPr lang="en-US" sz="1600" dirty="0" err="1">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vCentre</a:t>
            </a: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as examples</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I’ll be preparing and share materials for each session, you’re more than welcome to suggest new topics </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9" name="Content Placeholder 2">
            <a:extLst>
              <a:ext uri="{FF2B5EF4-FFF2-40B4-BE49-F238E27FC236}">
                <a16:creationId xmlns:a16="http://schemas.microsoft.com/office/drawing/2014/main" id="{B84AA0A3-0C5C-4554-8D17-D2F3ADCF1C17}"/>
              </a:ext>
            </a:extLst>
          </p:cNvPr>
          <p:cNvSpPr txBox="1">
            <a:spLocks/>
          </p:cNvSpPr>
          <p:nvPr/>
        </p:nvSpPr>
        <p:spPr>
          <a:xfrm>
            <a:off x="6462907" y="1876796"/>
            <a:ext cx="5510354" cy="2824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ct val="140000"/>
              </a:lnSpc>
              <a:spcBef>
                <a:spcPts val="0"/>
              </a:spcBef>
              <a:buNone/>
            </a:pPr>
            <a:r>
              <a:rPr lang="en-US" sz="1600" dirty="0">
                <a:solidFill>
                  <a:schemeClr val="tx1">
                    <a:lumMod val="65000"/>
                    <a:lumOff val="35000"/>
                  </a:schemeClr>
                </a:solidFill>
              </a:rPr>
              <a:t>Some topics and definitions will be simplified, please find the time to find more details and read about what we discussed.</a:t>
            </a:r>
          </a:p>
          <a:p>
            <a:pPr marL="0" indent="0" algn="just" defTabSz="457200">
              <a:lnSpc>
                <a:spcPct val="140000"/>
              </a:lnSpc>
              <a:spcBef>
                <a:spcPts val="0"/>
              </a:spcBef>
              <a:buNone/>
            </a:pPr>
            <a:endParaRPr lang="en-US" sz="1600" dirty="0">
              <a:solidFill>
                <a:schemeClr val="tx1">
                  <a:lumMod val="65000"/>
                  <a:lumOff val="35000"/>
                </a:schemeClr>
              </a:solidFill>
            </a:endParaRPr>
          </a:p>
          <a:p>
            <a:pPr marL="0" indent="0" algn="just" defTabSz="457200">
              <a:lnSpc>
                <a:spcPct val="140000"/>
              </a:lnSpc>
              <a:spcBef>
                <a:spcPts val="0"/>
              </a:spcBef>
              <a:buNone/>
            </a:pPr>
            <a:r>
              <a:rPr lang="en-US" sz="1600" dirty="0">
                <a:solidFill>
                  <a:schemeClr val="tx1">
                    <a:lumMod val="65000"/>
                    <a:lumOff val="35000"/>
                  </a:schemeClr>
                </a:solidFill>
              </a:rPr>
              <a:t>Similarly, we’ll be doing exercises, but it would be cool if you build and try your own examples.</a:t>
            </a:r>
          </a:p>
          <a:p>
            <a:pPr marL="0" indent="0" algn="just" defTabSz="457200">
              <a:lnSpc>
                <a:spcPct val="140000"/>
              </a:lnSpc>
              <a:spcBef>
                <a:spcPts val="0"/>
              </a:spcBef>
              <a:buNone/>
            </a:pPr>
            <a:endParaRPr lang="en-US" sz="1300" dirty="0">
              <a:solidFill>
                <a:schemeClr val="tx1">
                  <a:lumMod val="65000"/>
                  <a:lumOff val="35000"/>
                </a:schemeClr>
              </a:solidFill>
            </a:endParaRPr>
          </a:p>
          <a:p>
            <a:pPr marL="0" indent="0" algn="just" defTabSz="457200">
              <a:lnSpc>
                <a:spcPct val="140000"/>
              </a:lnSpc>
              <a:spcBef>
                <a:spcPts val="0"/>
              </a:spcBef>
              <a:buNone/>
            </a:pPr>
            <a:endParaRPr lang="en-US" sz="1300" dirty="0">
              <a:solidFill>
                <a:schemeClr val="tx1">
                  <a:lumMod val="65000"/>
                  <a:lumOff val="35000"/>
                </a:schemeClr>
              </a:solidFill>
            </a:endParaRPr>
          </a:p>
        </p:txBody>
      </p:sp>
    </p:spTree>
    <p:extLst>
      <p:ext uri="{BB962C8B-B14F-4D97-AF65-F5344CB8AC3E}">
        <p14:creationId xmlns:p14="http://schemas.microsoft.com/office/powerpoint/2010/main" val="374866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7831-39CC-40E4-8954-DAF39BBCF85F}"/>
              </a:ext>
            </a:extLst>
          </p:cNvPr>
          <p:cNvSpPr>
            <a:spLocks noGrp="1"/>
          </p:cNvSpPr>
          <p:nvPr>
            <p:ph type="title"/>
          </p:nvPr>
        </p:nvSpPr>
        <p:spPr/>
        <p:txBody>
          <a:bodyPr/>
          <a:lstStyle/>
          <a:p>
            <a:r>
              <a:rPr lang="en-AU" dirty="0"/>
              <a:t>Webhooks</a:t>
            </a:r>
          </a:p>
        </p:txBody>
      </p:sp>
      <p:sp>
        <p:nvSpPr>
          <p:cNvPr id="3" name="Content Placeholder 2">
            <a:extLst>
              <a:ext uri="{FF2B5EF4-FFF2-40B4-BE49-F238E27FC236}">
                <a16:creationId xmlns:a16="http://schemas.microsoft.com/office/drawing/2014/main" id="{D18B21BE-217B-421A-842D-EE47AB12A720}"/>
              </a:ext>
            </a:extLst>
          </p:cNvPr>
          <p:cNvSpPr>
            <a:spLocks noGrp="1"/>
          </p:cNvSpPr>
          <p:nvPr>
            <p:ph idx="1"/>
          </p:nvPr>
        </p:nvSpPr>
        <p:spPr>
          <a:xfrm>
            <a:off x="838199" y="1284718"/>
            <a:ext cx="11019183" cy="4692556"/>
          </a:xfrm>
        </p:spPr>
        <p:txBody>
          <a:bodyPr>
            <a:normAutofit lnSpcReduction="10000"/>
          </a:bodyPr>
          <a:lstStyle/>
          <a:p>
            <a:pPr marL="0" indent="0">
              <a:buNone/>
            </a:pPr>
            <a:r>
              <a:rPr lang="en-AU" sz="1800" dirty="0"/>
              <a:t>Last command we done is made to MS Teams </a:t>
            </a:r>
            <a:r>
              <a:rPr lang="en-AU" sz="1800" dirty="0" err="1"/>
              <a:t>webook</a:t>
            </a:r>
            <a:endParaRPr lang="en-AU" sz="1800" dirty="0"/>
          </a:p>
          <a:p>
            <a:pPr marL="0" indent="0">
              <a:buNone/>
            </a:pPr>
            <a:endParaRPr lang="en-AU" sz="1800" dirty="0"/>
          </a:p>
          <a:p>
            <a:pPr marL="0" indent="0">
              <a:buNone/>
            </a:pPr>
            <a:r>
              <a:rPr lang="en-AU" sz="1800" b="1" dirty="0"/>
              <a:t>Webhook</a:t>
            </a:r>
            <a:r>
              <a:rPr lang="en-AU" sz="1800" dirty="0"/>
              <a:t> = </a:t>
            </a:r>
            <a:r>
              <a:rPr lang="en-AU" sz="1800" b="1" dirty="0"/>
              <a:t>API endpoint </a:t>
            </a:r>
          </a:p>
          <a:p>
            <a:pPr marL="0" indent="0">
              <a:buNone/>
            </a:pPr>
            <a:endParaRPr lang="en-AU" sz="1800" dirty="0"/>
          </a:p>
          <a:p>
            <a:r>
              <a:rPr lang="en-AU" sz="1800" dirty="0"/>
              <a:t>Used to communicate to the application in the </a:t>
            </a:r>
            <a:r>
              <a:rPr lang="en-AU" sz="1800" b="1" dirty="0"/>
              <a:t>real-time</a:t>
            </a:r>
          </a:p>
          <a:p>
            <a:r>
              <a:rPr lang="en-AU" sz="1800" dirty="0"/>
              <a:t>In most cases works like a </a:t>
            </a:r>
            <a:r>
              <a:rPr lang="en-AU" sz="1800" b="1" dirty="0"/>
              <a:t>trigger</a:t>
            </a:r>
            <a:r>
              <a:rPr lang="en-AU" sz="1800" dirty="0"/>
              <a:t> for the app to do some </a:t>
            </a:r>
            <a:r>
              <a:rPr lang="en-AU" sz="1800" b="1" dirty="0"/>
              <a:t>actions</a:t>
            </a:r>
          </a:p>
          <a:p>
            <a:r>
              <a:rPr lang="en-AU" sz="1800" dirty="0"/>
              <a:t>Usually consumed with POST commands</a:t>
            </a:r>
          </a:p>
          <a:p>
            <a:pPr marL="0" indent="0">
              <a:buNone/>
            </a:pPr>
            <a:endParaRPr lang="en-AU" sz="1800" dirty="0"/>
          </a:p>
          <a:p>
            <a:pPr marL="0" indent="0">
              <a:buNone/>
            </a:pPr>
            <a:r>
              <a:rPr lang="en-AU" sz="1800" dirty="0"/>
              <a:t>In our case this is webhook to MS Teams</a:t>
            </a:r>
          </a:p>
          <a:p>
            <a:pPr marL="0" indent="0">
              <a:buNone/>
            </a:pPr>
            <a:r>
              <a:rPr lang="en-AU" sz="1800" dirty="0"/>
              <a:t>app which posts messages to the channel </a:t>
            </a:r>
          </a:p>
          <a:p>
            <a:pPr marL="0" indent="0">
              <a:buNone/>
            </a:pPr>
            <a:endParaRPr lang="en-AU" dirty="0"/>
          </a:p>
          <a:p>
            <a:pPr marL="0" indent="0">
              <a:buNone/>
            </a:pPr>
            <a:r>
              <a:rPr lang="en-AU" sz="1800" dirty="0"/>
              <a:t>The same approach for </a:t>
            </a:r>
            <a:r>
              <a:rPr lang="en-AU" sz="1800" dirty="0" err="1"/>
              <a:t>Webex</a:t>
            </a:r>
            <a:r>
              <a:rPr lang="en-AU" sz="1800" dirty="0"/>
              <a:t> or Slack</a:t>
            </a:r>
          </a:p>
          <a:p>
            <a:pPr marL="0" indent="0">
              <a:buNone/>
            </a:pPr>
            <a:r>
              <a:rPr lang="en-AU" dirty="0">
                <a:hlinkClick r:id="rId3"/>
              </a:rPr>
              <a:t>https://developer.webex.com/docs/api/guides/webhooks</a:t>
            </a:r>
            <a:endParaRPr lang="en-AU" dirty="0"/>
          </a:p>
          <a:p>
            <a:pPr marL="0" indent="0">
              <a:buNone/>
            </a:pPr>
            <a:endParaRPr lang="en-AU" dirty="0"/>
          </a:p>
          <a:p>
            <a:pPr marL="0" indent="0">
              <a:buNone/>
            </a:pPr>
            <a:endParaRPr lang="en-AU" dirty="0"/>
          </a:p>
          <a:p>
            <a:pPr marL="0" indent="0">
              <a:buNone/>
            </a:pPr>
            <a:endParaRPr lang="en-AU" dirty="0"/>
          </a:p>
        </p:txBody>
      </p:sp>
      <p:pic>
        <p:nvPicPr>
          <p:cNvPr id="4" name="Picture 3" descr="Graphical user interface, text&#10;&#10;Description automatically generated">
            <a:extLst>
              <a:ext uri="{FF2B5EF4-FFF2-40B4-BE49-F238E27FC236}">
                <a16:creationId xmlns:a16="http://schemas.microsoft.com/office/drawing/2014/main" id="{4084CFEF-B7B0-4A6E-986B-F9643468FBBC}"/>
              </a:ext>
            </a:extLst>
          </p:cNvPr>
          <p:cNvPicPr/>
          <p:nvPr/>
        </p:nvPicPr>
        <p:blipFill>
          <a:blip r:embed="rId4">
            <a:extLst>
              <a:ext uri="{28A0092B-C50C-407E-A947-70E740481C1C}">
                <a14:useLocalDpi xmlns:a14="http://schemas.microsoft.com/office/drawing/2010/main" val="0"/>
              </a:ext>
            </a:extLst>
          </a:blip>
          <a:stretch>
            <a:fillRect/>
          </a:stretch>
        </p:blipFill>
        <p:spPr>
          <a:xfrm>
            <a:off x="5257801" y="3630996"/>
            <a:ext cx="6708912" cy="2623930"/>
          </a:xfrm>
          <a:prstGeom prst="rect">
            <a:avLst/>
          </a:prstGeom>
        </p:spPr>
      </p:pic>
      <p:sp>
        <p:nvSpPr>
          <p:cNvPr id="6" name="TextBox 5">
            <a:extLst>
              <a:ext uri="{FF2B5EF4-FFF2-40B4-BE49-F238E27FC236}">
                <a16:creationId xmlns:a16="http://schemas.microsoft.com/office/drawing/2014/main" id="{404BD2B5-37C5-4D2F-BCB6-9A83B242C5FE}"/>
              </a:ext>
            </a:extLst>
          </p:cNvPr>
          <p:cNvSpPr txBox="1"/>
          <p:nvPr/>
        </p:nvSpPr>
        <p:spPr>
          <a:xfrm>
            <a:off x="834260" y="6368650"/>
            <a:ext cx="11019183" cy="707886"/>
          </a:xfrm>
          <a:prstGeom prst="rect">
            <a:avLst/>
          </a:prstGeom>
          <a:noFill/>
        </p:spPr>
        <p:txBody>
          <a:bodyPr wrap="square">
            <a:spAutoFit/>
          </a:bodyPr>
          <a:lstStyle/>
          <a:p>
            <a:r>
              <a:rPr lang="en-AU" sz="1000" dirty="0">
                <a:hlinkClick r:id="rId5"/>
              </a:rPr>
              <a:t>https://docs.microsoft.com/en-us/microsoftteams/platform/webhooks-and-connectors/how-to/connectors-using#example-connector-message</a:t>
            </a:r>
            <a:endParaRPr lang="en-AU" sz="1000" dirty="0"/>
          </a:p>
          <a:p>
            <a:r>
              <a:rPr lang="en-AU" sz="1000" dirty="0">
                <a:hlinkClick r:id="rId6"/>
              </a:rPr>
              <a:t>https://docs.github.com/en/free-pro-team@latest/developers/webhooks-and-events/about-webhooks</a:t>
            </a:r>
            <a:endParaRPr lang="en-AU" sz="1000" dirty="0"/>
          </a:p>
          <a:p>
            <a:endParaRPr lang="en-AU" sz="900" dirty="0"/>
          </a:p>
          <a:p>
            <a:endParaRPr lang="en-AU" sz="1100" dirty="0"/>
          </a:p>
        </p:txBody>
      </p:sp>
    </p:spTree>
    <p:extLst>
      <p:ext uri="{BB962C8B-B14F-4D97-AF65-F5344CB8AC3E}">
        <p14:creationId xmlns:p14="http://schemas.microsoft.com/office/powerpoint/2010/main" val="2269759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07D-E468-4CB7-9FF4-2BDB676F0747}"/>
              </a:ext>
            </a:extLst>
          </p:cNvPr>
          <p:cNvSpPr>
            <a:spLocks noGrp="1"/>
          </p:cNvSpPr>
          <p:nvPr>
            <p:ph type="title"/>
          </p:nvPr>
        </p:nvSpPr>
        <p:spPr>
          <a:xfrm>
            <a:off x="834260" y="462455"/>
            <a:ext cx="10515600" cy="822264"/>
          </a:xfrm>
        </p:spPr>
        <p:txBody>
          <a:bodyPr/>
          <a:lstStyle/>
          <a:p>
            <a:r>
              <a:rPr lang="en-AU" dirty="0"/>
              <a:t>Controllers</a:t>
            </a:r>
          </a:p>
        </p:txBody>
      </p:sp>
      <p:sp>
        <p:nvSpPr>
          <p:cNvPr id="3" name="Content Placeholder 2">
            <a:extLst>
              <a:ext uri="{FF2B5EF4-FFF2-40B4-BE49-F238E27FC236}">
                <a16:creationId xmlns:a16="http://schemas.microsoft.com/office/drawing/2014/main" id="{7E00F924-0C68-458A-AFBC-4177C05984A7}"/>
              </a:ext>
            </a:extLst>
          </p:cNvPr>
          <p:cNvSpPr>
            <a:spLocks noGrp="1"/>
          </p:cNvSpPr>
          <p:nvPr>
            <p:ph idx="1"/>
          </p:nvPr>
        </p:nvSpPr>
        <p:spPr>
          <a:xfrm>
            <a:off x="758536" y="1284719"/>
            <a:ext cx="5424054" cy="5110826"/>
          </a:xfrm>
        </p:spPr>
        <p:txBody>
          <a:bodyPr>
            <a:normAutofit fontScale="62500" lnSpcReduction="20000"/>
          </a:bodyPr>
          <a:lstStyle/>
          <a:p>
            <a:pPr marL="0" indent="0">
              <a:lnSpc>
                <a:spcPct val="110000"/>
              </a:lnSpc>
              <a:buNone/>
            </a:pPr>
            <a:r>
              <a:rPr lang="en-AU" sz="2300" dirty="0"/>
              <a:t>It’s possible to make API calls individually to each router, node, or lighting bulb.</a:t>
            </a:r>
          </a:p>
          <a:p>
            <a:pPr marL="0" indent="0">
              <a:lnSpc>
                <a:spcPct val="110000"/>
              </a:lnSpc>
              <a:buNone/>
            </a:pPr>
            <a:r>
              <a:rPr lang="en-AU" sz="2300" dirty="0"/>
              <a:t>However, this is not scalable, not very secure architecture, so the most common method is to use a </a:t>
            </a:r>
            <a:r>
              <a:rPr lang="en-AU" sz="2300" b="1" dirty="0"/>
              <a:t>controller.</a:t>
            </a:r>
          </a:p>
          <a:p>
            <a:pPr marL="0" indent="0">
              <a:lnSpc>
                <a:spcPct val="110000"/>
              </a:lnSpc>
              <a:buNone/>
            </a:pPr>
            <a:r>
              <a:rPr lang="en-AU" sz="2300" dirty="0"/>
              <a:t>Controllers offers consumable API, doing authentication, RBAC, etc. This type of API exposed to be used is called </a:t>
            </a:r>
            <a:r>
              <a:rPr lang="en-AU" sz="2300" b="1" dirty="0"/>
              <a:t>northbound API. </a:t>
            </a:r>
          </a:p>
          <a:p>
            <a:pPr marL="0" indent="0">
              <a:lnSpc>
                <a:spcPct val="110000"/>
              </a:lnSpc>
              <a:buNone/>
            </a:pPr>
            <a:endParaRPr lang="en-AU" sz="2300" dirty="0"/>
          </a:p>
          <a:p>
            <a:pPr marL="0" indent="0">
              <a:lnSpc>
                <a:spcPct val="110000"/>
              </a:lnSpc>
              <a:buNone/>
            </a:pPr>
            <a:r>
              <a:rPr lang="en-AU" sz="2300" dirty="0"/>
              <a:t>Controllers maintain connections </a:t>
            </a:r>
            <a:r>
              <a:rPr lang="en-US" sz="2300" dirty="0"/>
              <a:t>to identify the operational state of controlled devices, push configuration, pull logs. Controlled devices also can push alerts, state changes. This type of comms is called </a:t>
            </a:r>
            <a:r>
              <a:rPr lang="en-US" sz="2300" b="1" dirty="0"/>
              <a:t>southbound API</a:t>
            </a:r>
            <a:r>
              <a:rPr lang="en-US" sz="2300" dirty="0"/>
              <a:t>.  This API can be proprietary, maybe even SSH or SNMP.</a:t>
            </a:r>
            <a:endParaRPr lang="en-AU" sz="2300" dirty="0"/>
          </a:p>
          <a:p>
            <a:pPr marL="0" indent="0">
              <a:lnSpc>
                <a:spcPct val="110000"/>
              </a:lnSpc>
              <a:buNone/>
            </a:pPr>
            <a:endParaRPr lang="en-AU" sz="2300" b="1" dirty="0"/>
          </a:p>
          <a:p>
            <a:pPr marL="0" indent="0">
              <a:lnSpc>
                <a:spcPct val="110000"/>
              </a:lnSpc>
              <a:buNone/>
            </a:pPr>
            <a:r>
              <a:rPr lang="en-AU" sz="2300" dirty="0"/>
              <a:t>Example of controllers:</a:t>
            </a:r>
          </a:p>
          <a:p>
            <a:pPr marL="0" indent="0">
              <a:lnSpc>
                <a:spcPct val="110000"/>
              </a:lnSpc>
              <a:buNone/>
            </a:pPr>
            <a:r>
              <a:rPr lang="en-AU" sz="2300" b="1" dirty="0"/>
              <a:t>Cisco vManage     NSX Manager    Kubernetes Master </a:t>
            </a:r>
          </a:p>
          <a:p>
            <a:pPr marL="0" indent="0">
              <a:lnSpc>
                <a:spcPct val="110000"/>
              </a:lnSpc>
              <a:buNone/>
            </a:pPr>
            <a:r>
              <a:rPr lang="en-AU" sz="2300" b="1" dirty="0"/>
              <a:t>Philips Hue Lighting         Google Smart Home</a:t>
            </a:r>
          </a:p>
          <a:p>
            <a:pPr marL="0" indent="0">
              <a:lnSpc>
                <a:spcPct val="110000"/>
              </a:lnSpc>
              <a:buNone/>
            </a:pPr>
            <a:endParaRPr lang="en-AU" sz="2300" b="1" dirty="0"/>
          </a:p>
          <a:p>
            <a:pPr marL="0" indent="0">
              <a:lnSpc>
                <a:spcPct val="110000"/>
              </a:lnSpc>
              <a:buNone/>
            </a:pPr>
            <a:r>
              <a:rPr lang="en-AU" sz="2300" dirty="0"/>
              <a:t>Public clouds also provide API endpoints to control resources, so they can be also considered as controllers to some extent.</a:t>
            </a:r>
            <a:endParaRPr lang="en-AU" sz="2300" b="1" dirty="0"/>
          </a:p>
          <a:p>
            <a:endParaRPr lang="en-AU" dirty="0"/>
          </a:p>
        </p:txBody>
      </p:sp>
      <p:sp>
        <p:nvSpPr>
          <p:cNvPr id="6" name="Title 1">
            <a:extLst>
              <a:ext uri="{FF2B5EF4-FFF2-40B4-BE49-F238E27FC236}">
                <a16:creationId xmlns:a16="http://schemas.microsoft.com/office/drawing/2014/main" id="{F97F0A4A-6BC2-4921-82FD-97B24EE80C00}"/>
              </a:ext>
            </a:extLst>
          </p:cNvPr>
          <p:cNvSpPr txBox="1">
            <a:spLocks/>
          </p:cNvSpPr>
          <p:nvPr/>
        </p:nvSpPr>
        <p:spPr>
          <a:xfrm>
            <a:off x="6182589" y="5474005"/>
            <a:ext cx="5512525" cy="10514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D24726"/>
                </a:solidFill>
                <a:latin typeface="Segoe UI Light" panose="020B0502040204020203" pitchFamily="34" charset="0"/>
                <a:ea typeface="+mj-ea"/>
                <a:cs typeface="Segoe UI Light" panose="020B0502040204020203" pitchFamily="34" charset="0"/>
              </a:defRPr>
            </a:lvl1pPr>
          </a:lstStyle>
          <a:p>
            <a:pPr lvl="0">
              <a:lnSpc>
                <a:spcPct val="110000"/>
              </a:lnSpc>
              <a:spcBef>
                <a:spcPts val="1000"/>
              </a:spcBef>
              <a:defRPr/>
            </a:pPr>
            <a:r>
              <a:rPr kumimoji="0" lang="en-AU" sz="14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These API</a:t>
            </a:r>
            <a:r>
              <a:rPr lang="en-AU" sz="1400" dirty="0">
                <a:solidFill>
                  <a:srgbClr val="595959"/>
                </a:solidFill>
                <a:latin typeface="Segoe UI Semilight" panose="020B0402040204020203" pitchFamily="34" charset="0"/>
                <a:ea typeface="+mn-ea"/>
                <a:cs typeface="Segoe UI Semilight" panose="020B0402040204020203" pitchFamily="34" charset="0"/>
              </a:rPr>
              <a:t>s and the controller what makes </a:t>
            </a:r>
            <a:r>
              <a:rPr lang="en-AU" sz="1400" b="1" dirty="0">
                <a:solidFill>
                  <a:srgbClr val="595959"/>
                </a:solidFill>
                <a:latin typeface="Segoe UI Semilight" panose="020B0402040204020203" pitchFamily="34" charset="0"/>
                <a:ea typeface="+mn-ea"/>
                <a:cs typeface="Segoe UI Semilight" panose="020B0402040204020203" pitchFamily="34" charset="0"/>
              </a:rPr>
              <a:t>Software Defined</a:t>
            </a:r>
            <a:r>
              <a:rPr lang="en-AU" sz="1400" dirty="0">
                <a:solidFill>
                  <a:srgbClr val="595959"/>
                </a:solidFill>
                <a:latin typeface="Segoe UI Semilight" panose="020B0402040204020203" pitchFamily="34" charset="0"/>
                <a:ea typeface="+mn-ea"/>
                <a:cs typeface="Segoe UI Semilight" panose="020B0402040204020203" pitchFamily="34" charset="0"/>
              </a:rPr>
              <a:t> in  any SDN including SD-WAN</a:t>
            </a:r>
            <a:endParaRPr kumimoji="0" lang="en-AU" sz="1400" b="1"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8" name="Picture 7" descr="Diagram&#10;&#10;Description automatically generated">
            <a:extLst>
              <a:ext uri="{FF2B5EF4-FFF2-40B4-BE49-F238E27FC236}">
                <a16:creationId xmlns:a16="http://schemas.microsoft.com/office/drawing/2014/main" id="{6AE58B33-FD32-4959-98E6-F4D15AF088E3}"/>
              </a:ext>
            </a:extLst>
          </p:cNvPr>
          <p:cNvPicPr>
            <a:picLocks noChangeAspect="1"/>
          </p:cNvPicPr>
          <p:nvPr/>
        </p:nvPicPr>
        <p:blipFill>
          <a:blip r:embed="rId3"/>
          <a:stretch>
            <a:fillRect/>
          </a:stretch>
        </p:blipFill>
        <p:spPr>
          <a:xfrm>
            <a:off x="6323913" y="1579418"/>
            <a:ext cx="5229878" cy="3264824"/>
          </a:xfrm>
          <a:prstGeom prst="rect">
            <a:avLst/>
          </a:prstGeom>
        </p:spPr>
      </p:pic>
    </p:spTree>
    <p:extLst>
      <p:ext uri="{BB962C8B-B14F-4D97-AF65-F5344CB8AC3E}">
        <p14:creationId xmlns:p14="http://schemas.microsoft.com/office/powerpoint/2010/main" val="237491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AE8A-BF51-4503-A128-15B52FCDC57C}"/>
              </a:ext>
            </a:extLst>
          </p:cNvPr>
          <p:cNvSpPr>
            <a:spLocks noGrp="1"/>
          </p:cNvSpPr>
          <p:nvPr>
            <p:ph type="title"/>
          </p:nvPr>
        </p:nvSpPr>
        <p:spPr/>
        <p:txBody>
          <a:bodyPr/>
          <a:lstStyle/>
          <a:p>
            <a:r>
              <a:rPr lang="en-AU" dirty="0"/>
              <a:t>Summary and home work</a:t>
            </a:r>
          </a:p>
        </p:txBody>
      </p:sp>
      <p:sp>
        <p:nvSpPr>
          <p:cNvPr id="3" name="Content Placeholder 2">
            <a:extLst>
              <a:ext uri="{FF2B5EF4-FFF2-40B4-BE49-F238E27FC236}">
                <a16:creationId xmlns:a16="http://schemas.microsoft.com/office/drawing/2014/main" id="{D6003480-1188-4C55-A8FC-FDE40BD625C4}"/>
              </a:ext>
            </a:extLst>
          </p:cNvPr>
          <p:cNvSpPr>
            <a:spLocks noGrp="1"/>
          </p:cNvSpPr>
          <p:nvPr>
            <p:ph idx="1"/>
          </p:nvPr>
        </p:nvSpPr>
        <p:spPr>
          <a:xfrm>
            <a:off x="838200" y="1625936"/>
            <a:ext cx="10674927" cy="4351338"/>
          </a:xfrm>
        </p:spPr>
        <p:txBody>
          <a:bodyPr/>
          <a:lstStyle/>
          <a:p>
            <a:pPr marL="0" indent="0">
              <a:buNone/>
            </a:pPr>
            <a:r>
              <a:rPr lang="en-AU" sz="1600" dirty="0"/>
              <a:t>Today was an introduction session and we learned:</a:t>
            </a:r>
          </a:p>
          <a:p>
            <a:r>
              <a:rPr lang="en-AU" sz="1600" dirty="0"/>
              <a:t>What is API</a:t>
            </a:r>
          </a:p>
          <a:p>
            <a:r>
              <a:rPr lang="en-AU" sz="1600" dirty="0"/>
              <a:t>What is REST API</a:t>
            </a:r>
          </a:p>
          <a:p>
            <a:r>
              <a:rPr lang="en-AU" sz="1600" dirty="0"/>
              <a:t>Request and responses</a:t>
            </a:r>
          </a:p>
          <a:p>
            <a:r>
              <a:rPr lang="en-AU" sz="1600" dirty="0"/>
              <a:t>How to use </a:t>
            </a:r>
            <a:r>
              <a:rPr lang="en-AU" sz="1600" dirty="0" err="1"/>
              <a:t>cURL</a:t>
            </a:r>
            <a:endParaRPr lang="en-AU" sz="1600" dirty="0"/>
          </a:p>
          <a:p>
            <a:pPr marL="0" indent="0">
              <a:buNone/>
            </a:pPr>
            <a:endParaRPr lang="en-AU" dirty="0"/>
          </a:p>
          <a:p>
            <a:endParaRPr lang="en-AU" dirty="0"/>
          </a:p>
        </p:txBody>
      </p:sp>
      <p:sp>
        <p:nvSpPr>
          <p:cNvPr id="5" name="TextBox 4">
            <a:extLst>
              <a:ext uri="{FF2B5EF4-FFF2-40B4-BE49-F238E27FC236}">
                <a16:creationId xmlns:a16="http://schemas.microsoft.com/office/drawing/2014/main" id="{F9FAC795-9712-4BAB-A871-12E58E40126F}"/>
              </a:ext>
            </a:extLst>
          </p:cNvPr>
          <p:cNvSpPr txBox="1"/>
          <p:nvPr/>
        </p:nvSpPr>
        <p:spPr>
          <a:xfrm>
            <a:off x="5879450" y="1625936"/>
            <a:ext cx="5722793" cy="1754326"/>
          </a:xfrm>
          <a:prstGeom prst="rect">
            <a:avLst/>
          </a:prstGeom>
          <a:noFill/>
        </p:spPr>
        <p:txBody>
          <a:bodyPr wrap="square">
            <a:spAutoFit/>
          </a:bodyPr>
          <a:lstStyle/>
          <a:p>
            <a:pPr marL="0" indent="0">
              <a:buNone/>
            </a:pPr>
            <a:r>
              <a:rPr lang="en-AU" sz="1600" dirty="0">
                <a:solidFill>
                  <a:srgbClr val="595959"/>
                </a:solidFill>
                <a:latin typeface="Segoe UI Semilight" panose="020B0402040204020203" pitchFamily="34" charset="0"/>
                <a:cs typeface="Segoe UI Semilight" panose="020B0402040204020203" pitchFamily="34" charset="0"/>
              </a:rPr>
              <a:t>Homework: </a:t>
            </a:r>
            <a:r>
              <a:rPr lang="en-AU" sz="1600" dirty="0">
                <a:solidFill>
                  <a:srgbClr val="595959"/>
                </a:solidFill>
                <a:latin typeface="Segoe UI Semilight" panose="020B0402040204020203" pitchFamily="34" charset="0"/>
                <a:cs typeface="Segoe UI Semilight" panose="020B0402040204020203" pitchFamily="34" charset="0"/>
                <a:sym typeface="Wingdings" panose="05000000000000000000" pitchFamily="2" charset="2"/>
              </a:rPr>
              <a:t></a:t>
            </a:r>
            <a:endParaRPr lang="en-AU" sz="1600" dirty="0">
              <a:solidFill>
                <a:srgbClr val="595959"/>
              </a:solidFill>
              <a:latin typeface="Segoe UI Semilight" panose="020B0402040204020203" pitchFamily="34" charset="0"/>
              <a:cs typeface="Segoe UI Semilight" panose="020B0402040204020203" pitchFamily="34" charset="0"/>
            </a:endParaRPr>
          </a:p>
          <a:p>
            <a:pPr marL="0" indent="0">
              <a:buNone/>
            </a:pPr>
            <a:endParaRPr lang="en-AU" sz="1600" dirty="0">
              <a:solidFill>
                <a:srgbClr val="595959"/>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Read more about REST API</a:t>
            </a: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Think of use cases</a:t>
            </a: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Ask questions, I’m happy to answer them</a:t>
            </a:r>
          </a:p>
          <a:p>
            <a:pPr marL="285750" indent="-285750">
              <a:buFont typeface="Arial" panose="020B0604020202020204" pitchFamily="34" charset="0"/>
              <a:buChar char="•"/>
            </a:pPr>
            <a:endParaRPr lang="en-AU" sz="1400" dirty="0">
              <a:solidFill>
                <a:srgbClr val="595959"/>
              </a:solidFill>
              <a:latin typeface="Segoe UI Semilight" panose="020B0402040204020203" pitchFamily="34" charset="0"/>
              <a:cs typeface="Segoe UI Semilight" panose="020B0402040204020203" pitchFamily="34" charset="0"/>
            </a:endParaRPr>
          </a:p>
          <a:p>
            <a:pPr marL="0" indent="0">
              <a:buNone/>
            </a:pPr>
            <a:endParaRPr lang="en-AU" sz="1400" dirty="0">
              <a:solidFill>
                <a:srgbClr val="595959"/>
              </a:solidFill>
              <a:latin typeface="Segoe UI Semilight" panose="020B0402040204020203" pitchFamily="34" charset="0"/>
              <a:cs typeface="Segoe UI Semilight" panose="020B0402040204020203" pitchFamily="34" charset="0"/>
            </a:endParaRPr>
          </a:p>
        </p:txBody>
      </p:sp>
      <p:sp>
        <p:nvSpPr>
          <p:cNvPr id="8" name="TextBox 7">
            <a:extLst>
              <a:ext uri="{FF2B5EF4-FFF2-40B4-BE49-F238E27FC236}">
                <a16:creationId xmlns:a16="http://schemas.microsoft.com/office/drawing/2014/main" id="{D922ADCC-32EC-4156-B8C2-04FC8E5BB5DF}"/>
              </a:ext>
            </a:extLst>
          </p:cNvPr>
          <p:cNvSpPr txBox="1"/>
          <p:nvPr/>
        </p:nvSpPr>
        <p:spPr>
          <a:xfrm>
            <a:off x="952500" y="4354901"/>
            <a:ext cx="10883900" cy="1200329"/>
          </a:xfrm>
          <a:prstGeom prst="rect">
            <a:avLst/>
          </a:prstGeom>
          <a:noFill/>
        </p:spPr>
        <p:txBody>
          <a:bodyPr wrap="square">
            <a:spAutoFit/>
          </a:bodyPr>
          <a:lstStyle/>
          <a:p>
            <a:r>
              <a:rPr lang="en-AU" sz="1800" dirty="0">
                <a:solidFill>
                  <a:srgbClr val="595959"/>
                </a:solidFill>
                <a:latin typeface="Segoe UI Semilight" panose="020B0402040204020203" pitchFamily="34" charset="0"/>
                <a:cs typeface="Segoe UI Semilight" panose="020B0402040204020203" pitchFamily="34" charset="0"/>
              </a:rPr>
              <a:t>Get familiar with Meraki API - Explore resources, requests and responses</a:t>
            </a:r>
          </a:p>
          <a:p>
            <a:endParaRPr lang="en-AU" sz="1800" dirty="0">
              <a:solidFill>
                <a:srgbClr val="595959"/>
              </a:solidFill>
              <a:latin typeface="Segoe UI Semilight" panose="020B0402040204020203" pitchFamily="34" charset="0"/>
              <a:cs typeface="Segoe UI Semilight" panose="020B0402040204020203" pitchFamily="34" charset="0"/>
            </a:endParaRPr>
          </a:p>
          <a:p>
            <a:endParaRPr lang="en-AU" sz="1800" dirty="0">
              <a:solidFill>
                <a:srgbClr val="595959"/>
              </a:solidFill>
              <a:latin typeface="Segoe UI Semilight" panose="020B0402040204020203" pitchFamily="34" charset="0"/>
              <a:cs typeface="Segoe UI Semilight" panose="020B0402040204020203" pitchFamily="34" charset="0"/>
            </a:endParaRPr>
          </a:p>
          <a:p>
            <a:r>
              <a:rPr lang="en-AU" sz="1800" b="1" dirty="0">
                <a:solidFill>
                  <a:srgbClr val="595959"/>
                </a:solidFill>
                <a:latin typeface="Segoe UI Semilight" panose="020B0402040204020203" pitchFamily="34" charset="0"/>
                <a:cs typeface="Segoe UI Semilight" panose="020B0402040204020203" pitchFamily="34" charset="0"/>
                <a:hlinkClick r:id="rId3"/>
              </a:rPr>
              <a:t>https://documentation.meraki.com/General_Administration/Other_Topics/The_Cisco_Meraki_Dashboard_API</a:t>
            </a:r>
            <a:endParaRPr lang="en-AU" sz="1800" b="1" dirty="0">
              <a:solidFill>
                <a:srgbClr val="595959"/>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145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3807-DF0B-4AA1-92D4-EE819B54C760}"/>
              </a:ext>
            </a:extLst>
          </p:cNvPr>
          <p:cNvSpPr>
            <a:spLocks noGrp="1"/>
          </p:cNvSpPr>
          <p:nvPr>
            <p:ph type="title"/>
          </p:nvPr>
        </p:nvSpPr>
        <p:spPr/>
        <p:txBody>
          <a:bodyPr/>
          <a:lstStyle/>
          <a:p>
            <a:r>
              <a:rPr lang="en-AU" dirty="0" err="1"/>
              <a:t>vCentre</a:t>
            </a:r>
            <a:r>
              <a:rPr lang="en-AU" dirty="0"/>
              <a:t> API</a:t>
            </a:r>
          </a:p>
        </p:txBody>
      </p:sp>
      <p:sp>
        <p:nvSpPr>
          <p:cNvPr id="3" name="Content Placeholder 2">
            <a:extLst>
              <a:ext uri="{FF2B5EF4-FFF2-40B4-BE49-F238E27FC236}">
                <a16:creationId xmlns:a16="http://schemas.microsoft.com/office/drawing/2014/main" id="{B50E1355-4809-4011-A466-E5B69F378485}"/>
              </a:ext>
            </a:extLst>
          </p:cNvPr>
          <p:cNvSpPr>
            <a:spLocks noGrp="1"/>
          </p:cNvSpPr>
          <p:nvPr>
            <p:ph idx="1"/>
          </p:nvPr>
        </p:nvSpPr>
        <p:spPr/>
        <p:txBody>
          <a:bodyPr/>
          <a:lstStyle/>
          <a:p>
            <a:endParaRPr lang="en-AU" dirty="0"/>
          </a:p>
          <a:p>
            <a:pPr marL="0" indent="0">
              <a:buNone/>
            </a:pPr>
            <a:r>
              <a:rPr lang="en-AU" sz="1800" dirty="0"/>
              <a:t>Have a look at the REST API documentation</a:t>
            </a:r>
          </a:p>
          <a:p>
            <a:r>
              <a:rPr lang="en-AU" sz="1800" dirty="0">
                <a:hlinkClick r:id="rId3"/>
              </a:rPr>
              <a:t>https://developer.vmware.com/docs/vsphere-automation/latest/vcenter/rest/vcenter/vm/vm/hardware/get/</a:t>
            </a:r>
            <a:endParaRPr lang="en-AU" sz="1800" dirty="0"/>
          </a:p>
          <a:p>
            <a:endParaRPr lang="en-AU" sz="1800" dirty="0"/>
          </a:p>
          <a:p>
            <a:pPr marL="0" indent="0">
              <a:lnSpc>
                <a:spcPct val="150000"/>
              </a:lnSpc>
              <a:buNone/>
            </a:pPr>
            <a:r>
              <a:rPr lang="en-AU" sz="1800" dirty="0"/>
              <a:t>This is a typical API documentation</a:t>
            </a:r>
          </a:p>
          <a:p>
            <a:pPr marL="0" indent="0">
              <a:lnSpc>
                <a:spcPct val="150000"/>
              </a:lnSpc>
              <a:buNone/>
            </a:pPr>
            <a:r>
              <a:rPr lang="en-AU" sz="1800" dirty="0"/>
              <a:t>Notice how the documentation looks like, example of</a:t>
            </a:r>
          </a:p>
          <a:p>
            <a:pPr marL="0" indent="0">
              <a:lnSpc>
                <a:spcPct val="150000"/>
              </a:lnSpc>
              <a:buNone/>
            </a:pPr>
            <a:r>
              <a:rPr lang="en-AU" sz="1800" dirty="0"/>
              <a:t>Requests, Responses, Parameters, Headers, Errors</a:t>
            </a:r>
          </a:p>
          <a:p>
            <a:pPr marL="0" indent="0">
              <a:buNone/>
            </a:pPr>
            <a:endParaRPr lang="en-AU" dirty="0"/>
          </a:p>
          <a:p>
            <a:pPr marL="0" indent="0">
              <a:buNone/>
            </a:pPr>
            <a:endParaRPr lang="en-AU" dirty="0"/>
          </a:p>
          <a:p>
            <a:endParaRPr lang="en-AU" dirty="0"/>
          </a:p>
        </p:txBody>
      </p:sp>
      <p:pic>
        <p:nvPicPr>
          <p:cNvPr id="4" name="Picture 3">
            <a:extLst>
              <a:ext uri="{FF2B5EF4-FFF2-40B4-BE49-F238E27FC236}">
                <a16:creationId xmlns:a16="http://schemas.microsoft.com/office/drawing/2014/main" id="{0297753A-968D-4DE8-B403-DD295B935917}"/>
              </a:ext>
            </a:extLst>
          </p:cNvPr>
          <p:cNvPicPr>
            <a:picLocks noChangeAspect="1"/>
          </p:cNvPicPr>
          <p:nvPr/>
        </p:nvPicPr>
        <p:blipFill>
          <a:blip r:embed="rId4"/>
          <a:stretch>
            <a:fillRect/>
          </a:stretch>
        </p:blipFill>
        <p:spPr>
          <a:xfrm>
            <a:off x="7540128" y="1452880"/>
            <a:ext cx="3906423" cy="5172536"/>
          </a:xfrm>
          <a:prstGeom prst="rect">
            <a:avLst/>
          </a:prstGeom>
        </p:spPr>
      </p:pic>
    </p:spTree>
    <p:extLst>
      <p:ext uri="{BB962C8B-B14F-4D97-AF65-F5344CB8AC3E}">
        <p14:creationId xmlns:p14="http://schemas.microsoft.com/office/powerpoint/2010/main" val="3842816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C76-A7E7-4547-B108-F5F5B02BA280}"/>
              </a:ext>
            </a:extLst>
          </p:cNvPr>
          <p:cNvSpPr>
            <a:spLocks noGrp="1"/>
          </p:cNvSpPr>
          <p:nvPr>
            <p:ph type="title"/>
          </p:nvPr>
        </p:nvSpPr>
        <p:spPr/>
        <p:txBody>
          <a:bodyPr/>
          <a:lstStyle/>
          <a:p>
            <a:r>
              <a:rPr lang="en-AU" dirty="0"/>
              <a:t>What we’ll do next time</a:t>
            </a:r>
          </a:p>
        </p:txBody>
      </p:sp>
      <p:sp>
        <p:nvSpPr>
          <p:cNvPr id="3" name="Content Placeholder 2">
            <a:extLst>
              <a:ext uri="{FF2B5EF4-FFF2-40B4-BE49-F238E27FC236}">
                <a16:creationId xmlns:a16="http://schemas.microsoft.com/office/drawing/2014/main" id="{A647C9A4-3C8D-41DA-AFB8-99B5C360B982}"/>
              </a:ext>
            </a:extLst>
          </p:cNvPr>
          <p:cNvSpPr>
            <a:spLocks noGrp="1"/>
          </p:cNvSpPr>
          <p:nvPr>
            <p:ph idx="1"/>
          </p:nvPr>
        </p:nvSpPr>
        <p:spPr>
          <a:xfrm>
            <a:off x="838200" y="1284719"/>
            <a:ext cx="10515600" cy="5272198"/>
          </a:xfrm>
        </p:spPr>
        <p:txBody>
          <a:bodyPr>
            <a:normAutofit/>
          </a:bodyPr>
          <a:lstStyle/>
          <a:p>
            <a:r>
              <a:rPr lang="en-AU" sz="1600" dirty="0"/>
              <a:t>Explore and try different types of authentication</a:t>
            </a:r>
          </a:p>
          <a:p>
            <a:r>
              <a:rPr lang="en-AU" sz="1600" dirty="0"/>
              <a:t>Practice with Postman using free public API and vManage</a:t>
            </a:r>
          </a:p>
          <a:p>
            <a:pPr marL="0" indent="0">
              <a:buNone/>
            </a:pPr>
            <a:r>
              <a:rPr lang="en-AU" sz="1600" dirty="0"/>
              <a:t> </a:t>
            </a:r>
          </a:p>
          <a:p>
            <a:r>
              <a:rPr lang="en-AU" sz="1600" dirty="0"/>
              <a:t>After that we’ll focus on Python</a:t>
            </a:r>
          </a:p>
        </p:txBody>
      </p:sp>
    </p:spTree>
    <p:extLst>
      <p:ext uri="{BB962C8B-B14F-4D97-AF65-F5344CB8AC3E}">
        <p14:creationId xmlns:p14="http://schemas.microsoft.com/office/powerpoint/2010/main" val="5768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ED10-AE5E-45B9-833C-300579E189A4}"/>
              </a:ext>
            </a:extLst>
          </p:cNvPr>
          <p:cNvSpPr>
            <a:spLocks noGrp="1"/>
          </p:cNvSpPr>
          <p:nvPr>
            <p:ph type="title"/>
          </p:nvPr>
        </p:nvSpPr>
        <p:spPr/>
        <p:txBody>
          <a:bodyPr/>
          <a:lstStyle/>
          <a:p>
            <a:r>
              <a:rPr lang="en-AU" dirty="0"/>
              <a:t>Goals and tools</a:t>
            </a:r>
          </a:p>
        </p:txBody>
      </p:sp>
      <p:sp>
        <p:nvSpPr>
          <p:cNvPr id="3" name="Content Placeholder 2">
            <a:extLst>
              <a:ext uri="{FF2B5EF4-FFF2-40B4-BE49-F238E27FC236}">
                <a16:creationId xmlns:a16="http://schemas.microsoft.com/office/drawing/2014/main" id="{EEB77D95-381D-4EF5-BCDD-1D1D84E79A0B}"/>
              </a:ext>
            </a:extLst>
          </p:cNvPr>
          <p:cNvSpPr>
            <a:spLocks noGrp="1"/>
          </p:cNvSpPr>
          <p:nvPr>
            <p:ph idx="1"/>
          </p:nvPr>
        </p:nvSpPr>
        <p:spPr/>
        <p:txBody>
          <a:bodyPr/>
          <a:lstStyle/>
          <a:p>
            <a:pPr marL="0" indent="0" defTabSz="457200">
              <a:lnSpc>
                <a:spcPct val="150000"/>
              </a:lnSpc>
              <a:spcBef>
                <a:spcPts val="0"/>
              </a:spcBef>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goal of this training to get you comfortable with REST API – what is this, use cases, how to consume.</a:t>
            </a:r>
          </a:p>
          <a:p>
            <a:pPr marL="0" indent="0" defTabSz="457200">
              <a:lnSpc>
                <a:spcPct val="150000"/>
              </a:lnSpc>
              <a:spcBef>
                <a:spcPts val="0"/>
              </a:spcBef>
              <a:buNone/>
            </a:pPr>
            <a:r>
              <a:rPr lang="en-US" sz="1600" dirty="0">
                <a:solidFill>
                  <a:schemeClr val="tx1">
                    <a:lumMod val="65000"/>
                    <a:lumOff val="35000"/>
                  </a:schemeClr>
                </a:solidFill>
                <a:ea typeface="Segoe UI" panose="020B0502040204020203" pitchFamily="34" charset="0"/>
              </a:rPr>
              <a:t>H</a:t>
            </a: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ow to build Python applications not only to consume APIs, but also to build your own.</a:t>
            </a:r>
          </a:p>
          <a:p>
            <a:pPr marL="0" indent="0" defTabSz="457200">
              <a:lnSpc>
                <a:spcPct val="150000"/>
              </a:lnSpc>
              <a:spcBef>
                <a:spcPts val="0"/>
              </a:spcBef>
              <a:buNone/>
            </a:pPr>
            <a:endParaRPr lang="en-US" sz="1600" dirty="0">
              <a:solidFill>
                <a:schemeClr val="tx1">
                  <a:lumMod val="65000"/>
                  <a:lumOff val="35000"/>
                </a:schemeClr>
              </a:solidFill>
              <a:ea typeface="Segoe UI" panose="020B0502040204020203" pitchFamily="34" charset="0"/>
            </a:endParaRPr>
          </a:p>
          <a:p>
            <a:pPr marL="0" indent="0" defTabSz="457200">
              <a:lnSpc>
                <a:spcPct val="150000"/>
              </a:lnSpc>
              <a:spcBef>
                <a:spcPts val="0"/>
              </a:spcBef>
              <a:buNone/>
            </a:pPr>
            <a:r>
              <a:rPr lang="en-US" sz="1600" dirty="0">
                <a:solidFill>
                  <a:schemeClr val="tx1">
                    <a:lumMod val="65000"/>
                    <a:lumOff val="35000"/>
                  </a:schemeClr>
                </a:solidFill>
              </a:rPr>
              <a:t>It is supposed you have little knowledge and no experience with programming concepts and Python</a:t>
            </a:r>
          </a:p>
          <a:p>
            <a:pPr marL="0" indent="0" defTabSz="457200">
              <a:lnSpc>
                <a:spcPct val="150000"/>
              </a:lnSpc>
              <a:spcBef>
                <a:spcPts val="0"/>
              </a:spcBef>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defTabSz="457200">
              <a:lnSpc>
                <a:spcPct val="150000"/>
              </a:lnSpc>
              <a:spcBef>
                <a:spcPts val="0"/>
              </a:spcBef>
              <a:buNone/>
            </a:pPr>
            <a:r>
              <a:rPr lang="en-US" sz="1600" dirty="0">
                <a:solidFill>
                  <a:schemeClr val="tx1">
                    <a:lumMod val="65000"/>
                    <a:lumOff val="35000"/>
                  </a:schemeClr>
                </a:solidFill>
              </a:rPr>
              <a:t>When you finish this training, you should be able to start building your own applications to use in your work or home projects whether it is SD-WAN, Raspberry PI, home automation - whenever your ideas brings you </a:t>
            </a:r>
            <a:r>
              <a:rPr lang="en-US" sz="1600" dirty="0">
                <a:solidFill>
                  <a:schemeClr val="tx1">
                    <a:lumMod val="65000"/>
                    <a:lumOff val="35000"/>
                  </a:schemeClr>
                </a:solidFill>
                <a:sym typeface="Wingdings" panose="05000000000000000000" pitchFamily="2" charset="2"/>
              </a:rPr>
              <a:t></a:t>
            </a:r>
          </a:p>
          <a:p>
            <a:pPr marL="0" indent="0" defTabSz="457200">
              <a:lnSpc>
                <a:spcPct val="150000"/>
              </a:lnSpc>
              <a:spcBef>
                <a:spcPts val="0"/>
              </a:spcBef>
              <a:buNone/>
            </a:pPr>
            <a:endParaRPr lang="en-US" sz="1600" dirty="0">
              <a:solidFill>
                <a:schemeClr val="tx1">
                  <a:lumMod val="65000"/>
                  <a:lumOff val="35000"/>
                </a:schemeClr>
              </a:solidFill>
              <a:sym typeface="Wingdings" panose="05000000000000000000" pitchFamily="2" charset="2"/>
            </a:endParaRPr>
          </a:p>
          <a:p>
            <a:pPr marL="0" inden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endParaRPr lang="en-AU" dirty="0"/>
          </a:p>
        </p:txBody>
      </p:sp>
      <p:sp>
        <p:nvSpPr>
          <p:cNvPr id="5" name="Text 2">
            <a:extLst>
              <a:ext uri="{FF2B5EF4-FFF2-40B4-BE49-F238E27FC236}">
                <a16:creationId xmlns:a16="http://schemas.microsoft.com/office/drawing/2014/main" id="{8C1D35D3-1115-4A62-8B49-68BF63F9A515}"/>
              </a:ext>
            </a:extLst>
          </p:cNvPr>
          <p:cNvSpPr/>
          <p:nvPr/>
        </p:nvSpPr>
        <p:spPr>
          <a:xfrm>
            <a:off x="834260" y="4856705"/>
            <a:ext cx="5261740" cy="415819"/>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Tools we will use</a:t>
            </a:r>
          </a:p>
        </p:txBody>
      </p:sp>
      <p:sp>
        <p:nvSpPr>
          <p:cNvPr id="6" name="Content Placeholder 2">
            <a:extLst>
              <a:ext uri="{FF2B5EF4-FFF2-40B4-BE49-F238E27FC236}">
                <a16:creationId xmlns:a16="http://schemas.microsoft.com/office/drawing/2014/main" id="{34F58B72-5034-4FD3-96E5-F61D7964AB01}"/>
              </a:ext>
            </a:extLst>
          </p:cNvPr>
          <p:cNvSpPr txBox="1">
            <a:spLocks/>
          </p:cNvSpPr>
          <p:nvPr/>
        </p:nvSpPr>
        <p:spPr>
          <a:xfrm>
            <a:off x="750786" y="5335792"/>
            <a:ext cx="5111510" cy="12829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cURL</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Postman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Python 3</a:t>
            </a:r>
          </a:p>
          <a:p>
            <a:r>
              <a:rPr lang="en-US" sz="1600" dirty="0">
                <a:latin typeface="Segoe UI Semilight" panose="020B0702040204020203" pitchFamily="34" charset="0"/>
                <a:cs typeface="Segoe UI" panose="020B0502040204020203" pitchFamily="34" charset="0"/>
              </a:rPr>
              <a:t>IDE - integrated development environment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(PyCharm)</a:t>
            </a:r>
          </a:p>
        </p:txBody>
      </p:sp>
      <p:sp>
        <p:nvSpPr>
          <p:cNvPr id="7" name="Content Placeholder 2">
            <a:extLst>
              <a:ext uri="{FF2B5EF4-FFF2-40B4-BE49-F238E27FC236}">
                <a16:creationId xmlns:a16="http://schemas.microsoft.com/office/drawing/2014/main" id="{C30C7D59-A15B-43E9-936A-6C2F0264C7A5}"/>
              </a:ext>
            </a:extLst>
          </p:cNvPr>
          <p:cNvSpPr txBox="1">
            <a:spLocks/>
          </p:cNvSpPr>
          <p:nvPr/>
        </p:nvSpPr>
        <p:spPr>
          <a:xfrm>
            <a:off x="3627659" y="4353092"/>
            <a:ext cx="5111510" cy="1282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Font typeface="Arial" panose="020B0604020202020204" pitchFamily="34" charset="0"/>
              <a:buNone/>
            </a:pPr>
            <a:r>
              <a:rPr lang="en-AU" sz="2000">
                <a:solidFill>
                  <a:srgbClr val="D24726"/>
                </a:solidFill>
                <a:latin typeface="Segoe UI Semibold" panose="020B0702040204020203" pitchFamily="34" charset="0"/>
                <a:cs typeface="Segoe UI" panose="020B0502040204020203" pitchFamily="34" charset="0"/>
              </a:rPr>
              <a:t>Explore , Experiment, ask questions </a:t>
            </a:r>
            <a:r>
              <a:rPr lang="en-AU" sz="2000">
                <a:solidFill>
                  <a:srgbClr val="D24726"/>
                </a:solidFill>
                <a:latin typeface="Segoe UI Semibold" panose="020B0702040204020203" pitchFamily="34" charset="0"/>
                <a:cs typeface="Segoe UI" panose="020B0502040204020203" pitchFamily="34" charset="0"/>
                <a:sym typeface="Wingdings" panose="05000000000000000000" pitchFamily="2" charset="2"/>
              </a:rPr>
              <a:t></a:t>
            </a:r>
            <a:endParaRPr lang="en-US" sz="2000" dirty="0">
              <a:solidFill>
                <a:srgbClr val="D24726"/>
              </a:solidFill>
              <a:latin typeface="Segoe UI Semibold" panose="020B0702040204020203" pitchFamily="34" charset="0"/>
              <a:cs typeface="Segoe UI" panose="020B0502040204020203" pitchFamily="34" charset="0"/>
            </a:endParaRPr>
          </a:p>
        </p:txBody>
      </p:sp>
    </p:spTree>
    <p:extLst>
      <p:ext uri="{BB962C8B-B14F-4D97-AF65-F5344CB8AC3E}">
        <p14:creationId xmlns:p14="http://schemas.microsoft.com/office/powerpoint/2010/main" val="6573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3F75FE-842C-4C40-AF68-7615983BF5E1}"/>
              </a:ext>
            </a:extLst>
          </p:cNvPr>
          <p:cNvSpPr>
            <a:spLocks noGrp="1"/>
          </p:cNvSpPr>
          <p:nvPr>
            <p:ph type="title"/>
          </p:nvPr>
        </p:nvSpPr>
        <p:spPr>
          <a:xfrm>
            <a:off x="835025" y="461963"/>
            <a:ext cx="10515600" cy="822325"/>
          </a:xfrm>
        </p:spPr>
        <p:txBody>
          <a:bodyPr/>
          <a:lstStyle/>
          <a:p>
            <a:r>
              <a:rPr lang="en-US">
                <a:latin typeface="Segoe UI Light" panose="020B0702040204020203" pitchFamily="34" charset="0"/>
                <a:ea typeface="Segoe UI Light" panose="020B0702040204020203" pitchFamily="34" charset="0"/>
                <a:cs typeface="Segoe UI" panose="020B0502040204020203" pitchFamily="34" charset="0"/>
              </a:rPr>
              <a:t>What we won’t cover</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971F9142-E6FC-4576-A6E1-5D8FF364F26F}"/>
              </a:ext>
            </a:extLst>
          </p:cNvPr>
          <p:cNvSpPr txBox="1">
            <a:spLocks/>
          </p:cNvSpPr>
          <p:nvPr/>
        </p:nvSpPr>
        <p:spPr>
          <a:xfrm>
            <a:off x="835025" y="2027541"/>
            <a:ext cx="7168664" cy="421189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To stay focused, we won’t cover in detail:</a:t>
            </a:r>
          </a:p>
          <a:p>
            <a:pPr marL="0" indent="0">
              <a:lnSpc>
                <a:spcPct val="150000"/>
              </a:lnSpc>
              <a:spcBef>
                <a:spcPts val="0"/>
              </a:spcBef>
              <a:buFont typeface="Arial" panose="020B0604020202020204" pitchFamily="34" charset="0"/>
              <a:buNone/>
            </a:pPr>
            <a:endPar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Network automation tools, such as Ansible and StackStorm</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Git</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Data Models (such as YANG)</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APIs and protocols other than REST API (such as NETCONF) </a:t>
            </a: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63536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This session agenda</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199" y="1625936"/>
            <a:ext cx="7111701" cy="4351338"/>
          </a:xfrm>
        </p:spPr>
        <p:txBody>
          <a:bodyPr>
            <a:normAutofit/>
          </a:bodyPr>
          <a:lstStyle/>
          <a:p>
            <a:r>
              <a:rPr lang="en-US" sz="1800" dirty="0">
                <a:latin typeface="Segoe UI Semilight" panose="020B0702040204020203" pitchFamily="34" charset="0"/>
                <a:ea typeface="Segoe UI Semilight" panose="020B0702040204020203" pitchFamily="34" charset="0"/>
                <a:cs typeface="Segoe UI" panose="020B0502040204020203" pitchFamily="34" charset="0"/>
              </a:rPr>
              <a:t>What is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A bit of history</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API use cases and examples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Types of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REST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How to consume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Practice</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Webhooks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Controllers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Next steps</a:t>
            </a:r>
          </a:p>
        </p:txBody>
      </p:sp>
    </p:spTree>
    <p:extLst>
      <p:ext uri="{BB962C8B-B14F-4D97-AF65-F5344CB8AC3E}">
        <p14:creationId xmlns:p14="http://schemas.microsoft.com/office/powerpoint/2010/main" val="356165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E46-5AFA-40DA-A798-8181DA34BAEA}"/>
              </a:ext>
            </a:extLst>
          </p:cNvPr>
          <p:cNvSpPr>
            <a:spLocks noGrp="1"/>
          </p:cNvSpPr>
          <p:nvPr>
            <p:ph type="title"/>
          </p:nvPr>
        </p:nvSpPr>
        <p:spPr/>
        <p:txBody>
          <a:bodyPr/>
          <a:lstStyle/>
          <a:p>
            <a:r>
              <a:rPr lang="en-AU"/>
              <a:t>What is API</a:t>
            </a:r>
            <a:endParaRPr lang="en-AU" dirty="0"/>
          </a:p>
        </p:txBody>
      </p:sp>
      <p:sp>
        <p:nvSpPr>
          <p:cNvPr id="3" name="Content Placeholder 2">
            <a:extLst>
              <a:ext uri="{FF2B5EF4-FFF2-40B4-BE49-F238E27FC236}">
                <a16:creationId xmlns:a16="http://schemas.microsoft.com/office/drawing/2014/main" id="{A20A8816-8706-4DB5-862D-ABECDA345512}"/>
              </a:ext>
            </a:extLst>
          </p:cNvPr>
          <p:cNvSpPr>
            <a:spLocks noGrp="1"/>
          </p:cNvSpPr>
          <p:nvPr>
            <p:ph idx="1"/>
          </p:nvPr>
        </p:nvSpPr>
        <p:spPr>
          <a:xfrm>
            <a:off x="511277" y="1625936"/>
            <a:ext cx="3668883" cy="4351338"/>
          </a:xfrm>
        </p:spPr>
        <p:txBody>
          <a:bodyPr>
            <a:normAutofit/>
          </a:bodyPr>
          <a:lstStyle/>
          <a:p>
            <a:pPr marL="0" indent="0">
              <a:buNone/>
            </a:pPr>
            <a:r>
              <a:rPr lang="en-AU" sz="1600"/>
              <a:t>API – </a:t>
            </a:r>
            <a:r>
              <a:rPr lang="en-AU" sz="1600" b="1"/>
              <a:t>A</a:t>
            </a:r>
            <a:r>
              <a:rPr lang="en-AU" sz="1600"/>
              <a:t>pplication </a:t>
            </a:r>
            <a:r>
              <a:rPr lang="en-AU" sz="1600" b="1"/>
              <a:t>P</a:t>
            </a:r>
            <a:r>
              <a:rPr lang="en-AU" sz="1600"/>
              <a:t>rogramming </a:t>
            </a:r>
            <a:r>
              <a:rPr lang="en-AU" sz="1600" b="1"/>
              <a:t>I</a:t>
            </a:r>
            <a:r>
              <a:rPr lang="en-AU" sz="1600"/>
              <a:t>nterface</a:t>
            </a:r>
          </a:p>
          <a:p>
            <a:pPr marL="0" indent="0">
              <a:buNone/>
            </a:pPr>
            <a:endParaRPr lang="en-AU" sz="1600"/>
          </a:p>
          <a:p>
            <a:pPr marL="0" indent="0">
              <a:buNone/>
            </a:pPr>
            <a:r>
              <a:rPr lang="en-AU" sz="1600"/>
              <a:t>Keyword here is still </a:t>
            </a:r>
            <a:r>
              <a:rPr lang="en-AU" sz="1600" b="1">
                <a:solidFill>
                  <a:schemeClr val="accent2"/>
                </a:solidFill>
              </a:rPr>
              <a:t>Interface</a:t>
            </a:r>
          </a:p>
          <a:p>
            <a:pPr marL="0" indent="0">
              <a:buNone/>
            </a:pPr>
            <a:r>
              <a:rPr lang="en-AU" sz="1600"/>
              <a:t> how we can interact with a system</a:t>
            </a:r>
          </a:p>
          <a:p>
            <a:pPr marL="0" indent="0">
              <a:buNone/>
            </a:pPr>
            <a:endParaRPr lang="en-AU" sz="1600"/>
          </a:p>
          <a:p>
            <a:pPr marL="0" indent="0">
              <a:buNone/>
            </a:pPr>
            <a:r>
              <a:rPr lang="en-AU" sz="1600" b="1"/>
              <a:t>Other types of interfaces:</a:t>
            </a:r>
          </a:p>
          <a:p>
            <a:pPr marL="0" indent="0">
              <a:buNone/>
            </a:pPr>
            <a:endParaRPr lang="en-AU" sz="1600" b="1"/>
          </a:p>
          <a:p>
            <a:pPr marL="0" indent="0">
              <a:buNone/>
            </a:pPr>
            <a:r>
              <a:rPr lang="en-AU" sz="1600"/>
              <a:t>CLI – </a:t>
            </a:r>
            <a:r>
              <a:rPr lang="en-AU" sz="1600" b="1"/>
              <a:t>C</a:t>
            </a:r>
            <a:r>
              <a:rPr lang="en-AU" sz="1600"/>
              <a:t>ommand </a:t>
            </a:r>
            <a:r>
              <a:rPr lang="en-AU" sz="1600" b="1"/>
              <a:t>L</a:t>
            </a:r>
            <a:r>
              <a:rPr lang="en-AU" sz="1600"/>
              <a:t>ine </a:t>
            </a:r>
            <a:r>
              <a:rPr lang="en-AU" sz="1600" b="1"/>
              <a:t>I</a:t>
            </a:r>
            <a:r>
              <a:rPr lang="en-AU" sz="1600"/>
              <a:t>nterface</a:t>
            </a:r>
          </a:p>
          <a:p>
            <a:pPr marL="0" indent="0">
              <a:buNone/>
            </a:pPr>
            <a:r>
              <a:rPr lang="en-AU" sz="1600"/>
              <a:t>GUI – </a:t>
            </a:r>
            <a:r>
              <a:rPr lang="en-AU" sz="1600" b="1"/>
              <a:t>G</a:t>
            </a:r>
            <a:r>
              <a:rPr lang="en-AU" sz="1600"/>
              <a:t>raphical </a:t>
            </a:r>
            <a:r>
              <a:rPr lang="en-AU" sz="1600" b="1"/>
              <a:t>U</a:t>
            </a:r>
            <a:r>
              <a:rPr lang="en-AU" sz="1600"/>
              <a:t>sers </a:t>
            </a:r>
            <a:r>
              <a:rPr lang="en-AU" sz="1600" b="1"/>
              <a:t>I</a:t>
            </a:r>
            <a:r>
              <a:rPr lang="en-AU" sz="1600"/>
              <a:t>nterface</a:t>
            </a:r>
          </a:p>
          <a:p>
            <a:pPr marL="0" indent="0">
              <a:buNone/>
            </a:pPr>
            <a:endParaRPr lang="en-AU" sz="1600"/>
          </a:p>
          <a:p>
            <a:pPr marL="0" indent="0">
              <a:buNone/>
            </a:pPr>
            <a:r>
              <a:rPr lang="en-AU" sz="1600"/>
              <a:t>They serve the same function, but differently</a:t>
            </a:r>
            <a:endParaRPr lang="en-AU" sz="1600" dirty="0"/>
          </a:p>
        </p:txBody>
      </p:sp>
      <p:pic>
        <p:nvPicPr>
          <p:cNvPr id="5" name="Picture 4" descr="Diagram&#10;&#10;Description automatically generated">
            <a:extLst>
              <a:ext uri="{FF2B5EF4-FFF2-40B4-BE49-F238E27FC236}">
                <a16:creationId xmlns:a16="http://schemas.microsoft.com/office/drawing/2014/main" id="{6FFB2AC2-9B43-4260-BCC2-CC9C148D32C6}"/>
              </a:ext>
            </a:extLst>
          </p:cNvPr>
          <p:cNvPicPr>
            <a:picLocks noChangeAspect="1"/>
          </p:cNvPicPr>
          <p:nvPr/>
        </p:nvPicPr>
        <p:blipFill>
          <a:blip r:embed="rId3"/>
          <a:stretch>
            <a:fillRect/>
          </a:stretch>
        </p:blipFill>
        <p:spPr>
          <a:xfrm>
            <a:off x="3886906" y="1625936"/>
            <a:ext cx="7941564" cy="4878324"/>
          </a:xfrm>
          <a:prstGeom prst="rect">
            <a:avLst/>
          </a:prstGeom>
        </p:spPr>
      </p:pic>
    </p:spTree>
    <p:extLst>
      <p:ext uri="{BB962C8B-B14F-4D97-AF65-F5344CB8AC3E}">
        <p14:creationId xmlns:p14="http://schemas.microsoft.com/office/powerpoint/2010/main" val="26353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E46-5AFA-40DA-A798-8181DA34BAEA}"/>
              </a:ext>
            </a:extLst>
          </p:cNvPr>
          <p:cNvSpPr>
            <a:spLocks noGrp="1"/>
          </p:cNvSpPr>
          <p:nvPr>
            <p:ph type="title"/>
          </p:nvPr>
        </p:nvSpPr>
        <p:spPr/>
        <p:txBody>
          <a:bodyPr/>
          <a:lstStyle/>
          <a:p>
            <a:r>
              <a:rPr lang="en-US">
                <a:latin typeface="Segoe UI Semilight" panose="020B0702040204020203" pitchFamily="34" charset="0"/>
                <a:ea typeface="Segoe UI Semilight" panose="020B0702040204020203" pitchFamily="34" charset="0"/>
                <a:cs typeface="Segoe UI" panose="020B0502040204020203" pitchFamily="34" charset="0"/>
              </a:rPr>
              <a:t>What protocols we use and what’s wrong with them </a:t>
            </a:r>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531F5347-7792-4213-8294-196AB41B75C8}"/>
              </a:ext>
            </a:extLst>
          </p:cNvPr>
          <p:cNvSpPr>
            <a:spLocks noGrp="1"/>
          </p:cNvSpPr>
          <p:nvPr>
            <p:ph idx="1"/>
          </p:nvPr>
        </p:nvSpPr>
        <p:spPr>
          <a:xfrm>
            <a:off x="481890" y="1284718"/>
            <a:ext cx="3982534" cy="5450525"/>
          </a:xfrm>
        </p:spPr>
        <p:txBody>
          <a:bodyPr>
            <a:normAutofit lnSpcReduction="10000"/>
          </a:bodyPr>
          <a:lstStyle/>
          <a:p>
            <a:pPr marL="0" indent="0">
              <a:buNone/>
            </a:pPr>
            <a:r>
              <a:rPr lang="en-AU" sz="1600" dirty="0"/>
              <a:t>Different protocols for specific purposes</a:t>
            </a:r>
          </a:p>
          <a:p>
            <a:pPr marL="0" indent="0">
              <a:buNone/>
            </a:pPr>
            <a:endParaRPr lang="en-AU" sz="1600" dirty="0"/>
          </a:p>
          <a:p>
            <a:pPr marL="0" indent="0">
              <a:buNone/>
            </a:pPr>
            <a:r>
              <a:rPr lang="en-AU" sz="1600" dirty="0"/>
              <a:t>Problems:</a:t>
            </a:r>
          </a:p>
          <a:p>
            <a:r>
              <a:rPr lang="en-AU" sz="1600" dirty="0"/>
              <a:t>All protocols work differently</a:t>
            </a:r>
          </a:p>
          <a:p>
            <a:r>
              <a:rPr lang="en-AU" sz="1600" dirty="0"/>
              <a:t>Each protocol has its own packet formats  </a:t>
            </a:r>
          </a:p>
          <a:p>
            <a:r>
              <a:rPr lang="en-AU" sz="1600" dirty="0"/>
              <a:t>Each protocol requires its own client and server</a:t>
            </a:r>
          </a:p>
          <a:p>
            <a:r>
              <a:rPr lang="en-AU" sz="1600" dirty="0"/>
              <a:t>To add functionality, invent a new protocol or add extensions, incompatible with previous (SNMP v2/v3)</a:t>
            </a:r>
          </a:p>
          <a:p>
            <a:r>
              <a:rPr lang="en-AU" sz="1600" dirty="0"/>
              <a:t>The same protocol with added features of protocol can require using different ports (LDAP/LDAPS)</a:t>
            </a:r>
          </a:p>
          <a:p>
            <a:r>
              <a:rPr lang="en-AU" sz="1600" dirty="0"/>
              <a:t>Difficult for operators to manage all this complex infrastructure and for developers to add new features or develop a new product</a:t>
            </a:r>
          </a:p>
          <a:p>
            <a:r>
              <a:rPr lang="en-AU" sz="1600" dirty="0"/>
              <a:t>Security – multiple ports to open, difficult to track potential security issues with multiple software components</a:t>
            </a:r>
          </a:p>
        </p:txBody>
      </p:sp>
      <p:pic>
        <p:nvPicPr>
          <p:cNvPr id="11" name="Picture 10" descr="Diagram&#10;&#10;Description automatically generated">
            <a:extLst>
              <a:ext uri="{FF2B5EF4-FFF2-40B4-BE49-F238E27FC236}">
                <a16:creationId xmlns:a16="http://schemas.microsoft.com/office/drawing/2014/main" id="{A73C963A-9E2A-47C9-8C82-4F1F33D58B0B}"/>
              </a:ext>
            </a:extLst>
          </p:cNvPr>
          <p:cNvPicPr>
            <a:picLocks noChangeAspect="1"/>
          </p:cNvPicPr>
          <p:nvPr/>
        </p:nvPicPr>
        <p:blipFill>
          <a:blip r:embed="rId3"/>
          <a:stretch>
            <a:fillRect/>
          </a:stretch>
        </p:blipFill>
        <p:spPr>
          <a:xfrm>
            <a:off x="4574361" y="1440842"/>
            <a:ext cx="7135749" cy="5218142"/>
          </a:xfrm>
          <a:prstGeom prst="rect">
            <a:avLst/>
          </a:prstGeom>
        </p:spPr>
      </p:pic>
    </p:spTree>
    <p:extLst>
      <p:ext uri="{BB962C8B-B14F-4D97-AF65-F5344CB8AC3E}">
        <p14:creationId xmlns:p14="http://schemas.microsoft.com/office/powerpoint/2010/main" val="339119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BAEC-E30F-4598-B0FE-013BA683460A}"/>
              </a:ext>
            </a:extLst>
          </p:cNvPr>
          <p:cNvSpPr>
            <a:spLocks noGrp="1"/>
          </p:cNvSpPr>
          <p:nvPr>
            <p:ph type="title"/>
          </p:nvPr>
        </p:nvSpPr>
        <p:spPr/>
        <p:txBody>
          <a:bodyPr/>
          <a:lstStyle/>
          <a:p>
            <a:r>
              <a:rPr lang="en-AU" dirty="0"/>
              <a:t>Software industry faced the same issue</a:t>
            </a:r>
          </a:p>
        </p:txBody>
      </p:sp>
      <p:sp>
        <p:nvSpPr>
          <p:cNvPr id="3" name="Content Placeholder 2">
            <a:extLst>
              <a:ext uri="{FF2B5EF4-FFF2-40B4-BE49-F238E27FC236}">
                <a16:creationId xmlns:a16="http://schemas.microsoft.com/office/drawing/2014/main" id="{C5EAC85F-5A5E-43E9-B0B4-5CAE133ED51B}"/>
              </a:ext>
            </a:extLst>
          </p:cNvPr>
          <p:cNvSpPr>
            <a:spLocks noGrp="1"/>
          </p:cNvSpPr>
          <p:nvPr>
            <p:ph idx="1"/>
          </p:nvPr>
        </p:nvSpPr>
        <p:spPr>
          <a:xfrm>
            <a:off x="838199" y="1625935"/>
            <a:ext cx="10704755" cy="5003465"/>
          </a:xfrm>
        </p:spPr>
        <p:txBody>
          <a:bodyPr>
            <a:normAutofit/>
          </a:bodyPr>
          <a:lstStyle/>
          <a:p>
            <a:pPr marL="0" indent="0" defTabSz="457200">
              <a:lnSpc>
                <a:spcPct val="130000"/>
              </a:lnSpc>
              <a:spcBef>
                <a:spcPts val="0"/>
              </a:spcBef>
              <a:buNone/>
            </a:pPr>
            <a:r>
              <a:rPr lang="en-AU" sz="1800" dirty="0">
                <a:solidFill>
                  <a:schemeClr val="tx1">
                    <a:lumMod val="65000"/>
                    <a:lumOff val="35000"/>
                  </a:schemeClr>
                </a:solidFill>
              </a:rPr>
              <a:t>Proprietary protocols, message formats, encoding rules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Monolith software, closed 3-tier architecture, very difficult to build distributed platforms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Difficult to make changes in software or implement new features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After quite a few transformations, the developer community and leading companies started adopting </a:t>
            </a:r>
            <a:r>
              <a:rPr lang="en-US" sz="1800" dirty="0">
                <a:solidFill>
                  <a:schemeClr val="tx1">
                    <a:lumMod val="65000"/>
                    <a:lumOff val="35000"/>
                  </a:schemeClr>
                </a:solidFill>
              </a:rPr>
              <a:t>a new style of software architecture and building </a:t>
            </a:r>
            <a:r>
              <a:rPr lang="en-AU" sz="1800" dirty="0">
                <a:solidFill>
                  <a:schemeClr val="tx1">
                    <a:lumMod val="65000"/>
                    <a:lumOff val="35000"/>
                  </a:schemeClr>
                </a:solidFill>
              </a:rPr>
              <a:t>standard interfaces to their software components.</a:t>
            </a:r>
          </a:p>
          <a:p>
            <a:pPr marL="0" indent="0">
              <a:buNone/>
            </a:pPr>
            <a:endParaRPr lang="en-AU" sz="2400" dirty="0"/>
          </a:p>
          <a:p>
            <a:pPr marL="0" indent="0" defTabSz="457200">
              <a:lnSpc>
                <a:spcPct val="130000"/>
              </a:lnSpc>
              <a:spcBef>
                <a:spcPts val="0"/>
              </a:spcBef>
              <a:buNone/>
            </a:pPr>
            <a:r>
              <a:rPr lang="en-AU" sz="1800" dirty="0">
                <a:solidFill>
                  <a:schemeClr val="tx1">
                    <a:lumMod val="65000"/>
                    <a:lumOff val="35000"/>
                  </a:schemeClr>
                </a:solidFill>
              </a:rPr>
              <a:t>One if the most prominent works in this area is Roy Fielding’s dissertation </a:t>
            </a:r>
            <a:r>
              <a:rPr lang="en-US" sz="1800" i="1" dirty="0">
                <a:solidFill>
                  <a:schemeClr val="tx1">
                    <a:lumMod val="65000"/>
                    <a:lumOff val="35000"/>
                  </a:schemeClr>
                </a:solidFill>
              </a:rPr>
              <a:t>Architectural Styles and the Design of Network-based Software Architectures</a:t>
            </a:r>
            <a:r>
              <a:rPr lang="en-US" sz="1800" dirty="0">
                <a:solidFill>
                  <a:schemeClr val="tx1">
                    <a:lumMod val="65000"/>
                    <a:lumOff val="35000"/>
                  </a:schemeClr>
                </a:solidFill>
              </a:rPr>
              <a:t>: </a:t>
            </a:r>
            <a:endParaRPr lang="en-AU" sz="1800" dirty="0">
              <a:solidFill>
                <a:schemeClr val="tx1">
                  <a:lumMod val="65000"/>
                  <a:lumOff val="35000"/>
                </a:schemeClr>
              </a:solidFill>
            </a:endParaRPr>
          </a:p>
          <a:p>
            <a:pPr marL="0" indent="0">
              <a:buNone/>
            </a:pPr>
            <a:r>
              <a:rPr lang="en-AU" dirty="0">
                <a:hlinkClick r:id="rId3"/>
              </a:rPr>
              <a:t>https://twobithistory.org/2020/06/28/rest.html</a:t>
            </a:r>
            <a:endParaRPr lang="en-AU" dirty="0">
              <a:hlinkClick r:id="rId4"/>
            </a:endParaRPr>
          </a:p>
          <a:p>
            <a:pPr marL="0" indent="0">
              <a:buNone/>
            </a:pPr>
            <a:r>
              <a:rPr lang="en-AU" dirty="0">
                <a:hlinkClick r:id="rId4"/>
              </a:rPr>
              <a:t>https://www.ics.uci.edu/~fielding/pubs/dissertation/fielding_dissertation.pdf</a:t>
            </a:r>
            <a:endParaRPr lang="en-AU" dirty="0"/>
          </a:p>
          <a:p>
            <a:pPr marL="0" indent="0">
              <a:buNone/>
            </a:pPr>
            <a:endParaRPr lang="en-AU" dirty="0"/>
          </a:p>
          <a:p>
            <a:pPr marL="0" indent="0">
              <a:buNone/>
            </a:pPr>
            <a:endParaRPr lang="en-AU" sz="2400" dirty="0"/>
          </a:p>
        </p:txBody>
      </p:sp>
    </p:spTree>
    <p:extLst>
      <p:ext uri="{BB962C8B-B14F-4D97-AF65-F5344CB8AC3E}">
        <p14:creationId xmlns:p14="http://schemas.microsoft.com/office/powerpoint/2010/main" val="3461241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Web95DB</Template>
  <TotalTime>10300</TotalTime>
  <Words>3580</Words>
  <Application>Microsoft Office PowerPoint</Application>
  <PresentationFormat>Widescreen</PresentationFormat>
  <Paragraphs>518</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Gill Sans MT</vt:lpstr>
      <vt:lpstr>Segoe UI</vt:lpstr>
      <vt:lpstr>Segoe UI Light</vt:lpstr>
      <vt:lpstr>Segoe UI Semibold</vt:lpstr>
      <vt:lpstr>Segoe UI Semilight</vt:lpstr>
      <vt:lpstr>Tahoma</vt:lpstr>
      <vt:lpstr>Gallery</vt:lpstr>
      <vt:lpstr>QuickStarter Theme</vt:lpstr>
      <vt:lpstr>API and Python training for network and systems  engineers</vt:lpstr>
      <vt:lpstr>Session plan</vt:lpstr>
      <vt:lpstr>API and Python training</vt:lpstr>
      <vt:lpstr>Goals and tools</vt:lpstr>
      <vt:lpstr>What we won’t cover</vt:lpstr>
      <vt:lpstr>This session agenda</vt:lpstr>
      <vt:lpstr>What is API</vt:lpstr>
      <vt:lpstr>What protocols we use and what’s wrong with them </vt:lpstr>
      <vt:lpstr>Software industry faced the same issue</vt:lpstr>
      <vt:lpstr>PowerPoint Presentation</vt:lpstr>
      <vt:lpstr>One protocol to rule them all</vt:lpstr>
      <vt:lpstr>Web API</vt:lpstr>
      <vt:lpstr>Examples</vt:lpstr>
      <vt:lpstr>Examples</vt:lpstr>
      <vt:lpstr>Examples</vt:lpstr>
      <vt:lpstr>Examples</vt:lpstr>
      <vt:lpstr>How we use API</vt:lpstr>
      <vt:lpstr>API is getting more and more common in modern networks</vt:lpstr>
      <vt:lpstr>Different APIs</vt:lpstr>
      <vt:lpstr>What is REST API</vt:lpstr>
      <vt:lpstr>REST API – Client-Server</vt:lpstr>
      <vt:lpstr>REST API - Stateless</vt:lpstr>
      <vt:lpstr>REST API messages</vt:lpstr>
      <vt:lpstr>Request URL</vt:lpstr>
      <vt:lpstr>Response</vt:lpstr>
      <vt:lpstr>Response</vt:lpstr>
      <vt:lpstr>REST API message formats - GET</vt:lpstr>
      <vt:lpstr>How to consume API</vt:lpstr>
      <vt:lpstr>Practice time! – Basic GET requests with cURL</vt:lpstr>
      <vt:lpstr>Webhooks</vt:lpstr>
      <vt:lpstr>Controllers</vt:lpstr>
      <vt:lpstr>Summary and home work</vt:lpstr>
      <vt:lpstr>vCentre API</vt:lpstr>
      <vt:lpstr>What we’ll do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and Python training</dc:title>
  <dc:creator>Alexander Zyuzin (AU)</dc:creator>
  <cp:lastModifiedBy>Alexander Zyuzin (AU)</cp:lastModifiedBy>
  <cp:revision>157</cp:revision>
  <dcterms:created xsi:type="dcterms:W3CDTF">2020-11-02T03:26:09Z</dcterms:created>
  <dcterms:modified xsi:type="dcterms:W3CDTF">2020-11-30T06:54:16Z</dcterms:modified>
</cp:coreProperties>
</file>