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69" r:id="rId4"/>
    <p:sldId id="259" r:id="rId5"/>
    <p:sldId id="260" r:id="rId6"/>
    <p:sldId id="261" r:id="rId7"/>
    <p:sldId id="262" r:id="rId8"/>
    <p:sldId id="263" r:id="rId9"/>
    <p:sldId id="264" r:id="rId10"/>
    <p:sldId id="267" r:id="rId11"/>
    <p:sldId id="281" r:id="rId12"/>
    <p:sldId id="272" r:id="rId13"/>
    <p:sldId id="283" r:id="rId14"/>
    <p:sldId id="282" r:id="rId15"/>
    <p:sldId id="265" r:id="rId16"/>
    <p:sldId id="266" r:id="rId17"/>
    <p:sldId id="268" r:id="rId18"/>
    <p:sldId id="258" r:id="rId19"/>
    <p:sldId id="273" r:id="rId20"/>
    <p:sldId id="274" r:id="rId21"/>
    <p:sldId id="270" r:id="rId22"/>
    <p:sldId id="280" r:id="rId23"/>
    <p:sldId id="271"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74736" autoAdjust="0"/>
  </p:normalViewPr>
  <p:slideViewPr>
    <p:cSldViewPr snapToGrid="0">
      <p:cViewPr varScale="1">
        <p:scale>
          <a:sx n="64" d="100"/>
          <a:sy n="64" d="100"/>
        </p:scale>
        <p:origin x="15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1C819-561B-4951-81F5-4DF5A2993644}" type="datetimeFigureOut">
              <a:rPr lang="en-AU" smtClean="0"/>
              <a:t>8/12/2020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3C153-5C50-415A-915D-E9C5E62768A6}" type="slidenum">
              <a:rPr lang="en-AU" smtClean="0"/>
              <a:t>‹#›</a:t>
            </a:fld>
            <a:endParaRPr lang="en-AU"/>
          </a:p>
        </p:txBody>
      </p:sp>
    </p:spTree>
    <p:extLst>
      <p:ext uri="{BB962C8B-B14F-4D97-AF65-F5344CB8AC3E}">
        <p14:creationId xmlns:p14="http://schemas.microsoft.com/office/powerpoint/2010/main" val="204411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a:t>
            </a:fld>
            <a:endParaRPr lang="en-AU"/>
          </a:p>
        </p:txBody>
      </p:sp>
    </p:spTree>
    <p:extLst>
      <p:ext uri="{BB962C8B-B14F-4D97-AF65-F5344CB8AC3E}">
        <p14:creationId xmlns:p14="http://schemas.microsoft.com/office/powerpoint/2010/main" val="2081119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10</a:t>
            </a:fld>
            <a:endParaRPr lang="en-AU"/>
          </a:p>
        </p:txBody>
      </p:sp>
    </p:spTree>
    <p:extLst>
      <p:ext uri="{BB962C8B-B14F-4D97-AF65-F5344CB8AC3E}">
        <p14:creationId xmlns:p14="http://schemas.microsoft.com/office/powerpoint/2010/main" val="392131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11</a:t>
            </a:fld>
            <a:endParaRPr lang="en-AU"/>
          </a:p>
        </p:txBody>
      </p:sp>
    </p:spTree>
    <p:extLst>
      <p:ext uri="{BB962C8B-B14F-4D97-AF65-F5344CB8AC3E}">
        <p14:creationId xmlns:p14="http://schemas.microsoft.com/office/powerpoint/2010/main" val="81797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12</a:t>
            </a:fld>
            <a:endParaRPr lang="en-AU"/>
          </a:p>
        </p:txBody>
      </p:sp>
    </p:spTree>
    <p:extLst>
      <p:ext uri="{BB962C8B-B14F-4D97-AF65-F5344CB8AC3E}">
        <p14:creationId xmlns:p14="http://schemas.microsoft.com/office/powerpoint/2010/main" val="4081965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Cisco DNA Centre is a management system for Cisco LAN infrastructure.</a:t>
            </a:r>
          </a:p>
          <a:p>
            <a:r>
              <a:rPr lang="en-AU" dirty="0"/>
              <a:t>As you can the credentials are </a:t>
            </a:r>
            <a:r>
              <a:rPr lang="en-AU" dirty="0" err="1"/>
              <a:t>publically</a:t>
            </a:r>
            <a:r>
              <a:rPr lang="en-AU" dirty="0"/>
              <a:t> available and with these credentials the platform supports GET requests</a:t>
            </a:r>
          </a:p>
          <a:p>
            <a:endParaRPr lang="en-AU" dirty="0"/>
          </a:p>
          <a:p>
            <a:r>
              <a:rPr lang="en-AU" dirty="0"/>
              <a:t>Also you can check the documentation which is called Northbound API, remember from last session there are Northbound and Southbound APIs.</a:t>
            </a:r>
          </a:p>
        </p:txBody>
      </p:sp>
      <p:sp>
        <p:nvSpPr>
          <p:cNvPr id="4" name="Slide Number Placeholder 3"/>
          <p:cNvSpPr>
            <a:spLocks noGrp="1"/>
          </p:cNvSpPr>
          <p:nvPr>
            <p:ph type="sldNum" sz="quarter" idx="5"/>
          </p:nvPr>
        </p:nvSpPr>
        <p:spPr/>
        <p:txBody>
          <a:bodyPr/>
          <a:lstStyle/>
          <a:p>
            <a:fld id="{6A13C153-5C50-415A-915D-E9C5E62768A6}" type="slidenum">
              <a:rPr lang="en-AU" smtClean="0"/>
              <a:t>13</a:t>
            </a:fld>
            <a:endParaRPr lang="en-AU"/>
          </a:p>
        </p:txBody>
      </p:sp>
    </p:spTree>
    <p:extLst>
      <p:ext uri="{BB962C8B-B14F-4D97-AF65-F5344CB8AC3E}">
        <p14:creationId xmlns:p14="http://schemas.microsoft.com/office/powerpoint/2010/main" val="1964797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14</a:t>
            </a:fld>
            <a:endParaRPr lang="en-AU"/>
          </a:p>
        </p:txBody>
      </p:sp>
    </p:spTree>
    <p:extLst>
      <p:ext uri="{BB962C8B-B14F-4D97-AF65-F5344CB8AC3E}">
        <p14:creationId xmlns:p14="http://schemas.microsoft.com/office/powerpoint/2010/main" val="899103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15</a:t>
            </a:fld>
            <a:endParaRPr lang="en-AU"/>
          </a:p>
        </p:txBody>
      </p:sp>
    </p:spTree>
    <p:extLst>
      <p:ext uri="{BB962C8B-B14F-4D97-AF65-F5344CB8AC3E}">
        <p14:creationId xmlns:p14="http://schemas.microsoft.com/office/powerpoint/2010/main" val="177478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requests to try at home :)</a:t>
            </a:r>
          </a:p>
          <a:p>
            <a:endParaRPr lang="en-AU" dirty="0"/>
          </a:p>
          <a:p>
            <a:r>
              <a:rPr lang="en-AU" dirty="0"/>
              <a:t>See here how vManage and </a:t>
            </a:r>
            <a:r>
              <a:rPr lang="en-AU" dirty="0" err="1"/>
              <a:t>vCentre</a:t>
            </a:r>
            <a:r>
              <a:rPr lang="en-AU" dirty="0"/>
              <a:t> use cookies, so again first request is POST to request a cookie or Token, and second is the actual request to API endpoint </a:t>
            </a:r>
          </a:p>
        </p:txBody>
      </p:sp>
      <p:sp>
        <p:nvSpPr>
          <p:cNvPr id="4" name="Slide Number Placeholder 3"/>
          <p:cNvSpPr>
            <a:spLocks noGrp="1"/>
          </p:cNvSpPr>
          <p:nvPr>
            <p:ph type="sldNum" sz="quarter" idx="5"/>
          </p:nvPr>
        </p:nvSpPr>
        <p:spPr/>
        <p:txBody>
          <a:bodyPr/>
          <a:lstStyle/>
          <a:p>
            <a:fld id="{6A13C153-5C50-415A-915D-E9C5E62768A6}" type="slidenum">
              <a:rPr lang="en-AU" smtClean="0"/>
              <a:t>16</a:t>
            </a:fld>
            <a:endParaRPr lang="en-AU"/>
          </a:p>
        </p:txBody>
      </p:sp>
    </p:spTree>
    <p:extLst>
      <p:ext uri="{BB962C8B-B14F-4D97-AF65-F5344CB8AC3E}">
        <p14:creationId xmlns:p14="http://schemas.microsoft.com/office/powerpoint/2010/main" val="3329151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part is Request and the bottom is Response.</a:t>
            </a:r>
          </a:p>
          <a:p>
            <a:r>
              <a:rPr lang="en-AU" dirty="0"/>
              <a:t>Each Part has tabs to show Headers, Body and some other parameters.</a:t>
            </a:r>
          </a:p>
          <a:p>
            <a:endParaRPr lang="en-AU" dirty="0"/>
          </a:p>
          <a:p>
            <a:r>
              <a:rPr lang="en-AU" dirty="0"/>
              <a:t>Postman is a very powerful tool, it supports JSON parsing, request chaining, test suites, scripting using </a:t>
            </a:r>
            <a:r>
              <a:rPr lang="en-AU" dirty="0" err="1"/>
              <a:t>Javascript</a:t>
            </a:r>
            <a:r>
              <a:rPr lang="en-AU" dirty="0"/>
              <a:t> language.</a:t>
            </a:r>
          </a:p>
          <a:p>
            <a:r>
              <a:rPr lang="en-AU" dirty="0"/>
              <a:t>We’ll only cover basics </a:t>
            </a:r>
          </a:p>
        </p:txBody>
      </p:sp>
      <p:sp>
        <p:nvSpPr>
          <p:cNvPr id="4" name="Slide Number Placeholder 3"/>
          <p:cNvSpPr>
            <a:spLocks noGrp="1"/>
          </p:cNvSpPr>
          <p:nvPr>
            <p:ph type="sldNum" sz="quarter" idx="5"/>
          </p:nvPr>
        </p:nvSpPr>
        <p:spPr/>
        <p:txBody>
          <a:bodyPr/>
          <a:lstStyle/>
          <a:p>
            <a:fld id="{6A13C153-5C50-415A-915D-E9C5E62768A6}" type="slidenum">
              <a:rPr lang="en-AU" smtClean="0"/>
              <a:t>17</a:t>
            </a:fld>
            <a:endParaRPr lang="en-AU"/>
          </a:p>
        </p:txBody>
      </p:sp>
    </p:spTree>
    <p:extLst>
      <p:ext uri="{BB962C8B-B14F-4D97-AF65-F5344CB8AC3E}">
        <p14:creationId xmlns:p14="http://schemas.microsoft.com/office/powerpoint/2010/main" val="1962977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Group your requests into </a:t>
            </a:r>
            <a:r>
              <a:rPr lang="en-AU" b="1" dirty="0"/>
              <a:t>Collections</a:t>
            </a:r>
            <a:r>
              <a:rPr lang="en-AU" dirty="0"/>
              <a:t> from the beginning, as the number of requests can be pretty big and it’s easy to lost.</a:t>
            </a:r>
          </a:p>
          <a:p>
            <a:endParaRPr lang="en-AU" dirty="0"/>
          </a:p>
          <a:p>
            <a:r>
              <a:rPr lang="en-AU" sz="1200" b="1" dirty="0"/>
              <a:t>Variables</a:t>
            </a:r>
            <a:r>
              <a:rPr lang="en-AU" sz="1200" dirty="0"/>
              <a:t> are often used in URLs, especially where you use the same requests to different systems.</a:t>
            </a:r>
          </a:p>
        </p:txBody>
      </p:sp>
      <p:sp>
        <p:nvSpPr>
          <p:cNvPr id="4" name="Slide Number Placeholder 3"/>
          <p:cNvSpPr>
            <a:spLocks noGrp="1"/>
          </p:cNvSpPr>
          <p:nvPr>
            <p:ph type="sldNum" sz="quarter" idx="5"/>
          </p:nvPr>
        </p:nvSpPr>
        <p:spPr/>
        <p:txBody>
          <a:bodyPr/>
          <a:lstStyle/>
          <a:p>
            <a:fld id="{6A13C153-5C50-415A-915D-E9C5E62768A6}" type="slidenum">
              <a:rPr lang="en-AU" smtClean="0"/>
              <a:t>18</a:t>
            </a:fld>
            <a:endParaRPr lang="en-AU"/>
          </a:p>
        </p:txBody>
      </p:sp>
    </p:spTree>
    <p:extLst>
      <p:ext uri="{BB962C8B-B14F-4D97-AF65-F5344CB8AC3E}">
        <p14:creationId xmlns:p14="http://schemas.microsoft.com/office/powerpoint/2010/main" val="367566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How to define these variables?</a:t>
            </a:r>
          </a:p>
          <a:p>
            <a:endParaRPr lang="en-AU" dirty="0"/>
          </a:p>
          <a:p>
            <a:r>
              <a:rPr lang="en-AU" dirty="0"/>
              <a:t>There are two methods.</a:t>
            </a:r>
          </a:p>
          <a:p>
            <a:r>
              <a:rPr lang="en-AU" dirty="0"/>
              <a:t>1. Environments, assign specific variable values and then switch between them, so for example, to use different URLs, you can switch between different customers or between prod and test.</a:t>
            </a:r>
          </a:p>
          <a:p>
            <a:r>
              <a:rPr lang="en-AU" dirty="0"/>
              <a:t>When you switch between the Environments, variables are automatically updated.</a:t>
            </a:r>
          </a:p>
          <a:p>
            <a:endParaRPr lang="en-AU" dirty="0"/>
          </a:p>
          <a:p>
            <a:r>
              <a:rPr lang="en-AU" dirty="0"/>
              <a:t>2. </a:t>
            </a:r>
            <a:r>
              <a:rPr lang="en-AU" dirty="0" err="1"/>
              <a:t>Globals</a:t>
            </a:r>
            <a:r>
              <a:rPr lang="en-AU" dirty="0"/>
              <a:t>.</a:t>
            </a:r>
          </a:p>
          <a:p>
            <a:r>
              <a:rPr lang="en-AU" dirty="0"/>
              <a:t>It offers fixed variables, not so flexible, but easier.</a:t>
            </a:r>
          </a:p>
          <a:p>
            <a:endParaRPr lang="en-AU" dirty="0"/>
          </a:p>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19</a:t>
            </a:fld>
            <a:endParaRPr lang="en-AU"/>
          </a:p>
        </p:txBody>
      </p:sp>
    </p:spTree>
    <p:extLst>
      <p:ext uri="{BB962C8B-B14F-4D97-AF65-F5344CB8AC3E}">
        <p14:creationId xmlns:p14="http://schemas.microsoft.com/office/powerpoint/2010/main" val="131880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2</a:t>
            </a:fld>
            <a:endParaRPr lang="en-AU"/>
          </a:p>
        </p:txBody>
      </p:sp>
    </p:spTree>
    <p:extLst>
      <p:ext uri="{BB962C8B-B14F-4D97-AF65-F5344CB8AC3E}">
        <p14:creationId xmlns:p14="http://schemas.microsoft.com/office/powerpoint/2010/main" val="2067265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20</a:t>
            </a:fld>
            <a:endParaRPr lang="en-AU"/>
          </a:p>
        </p:txBody>
      </p:sp>
    </p:spTree>
    <p:extLst>
      <p:ext uri="{BB962C8B-B14F-4D97-AF65-F5344CB8AC3E}">
        <p14:creationId xmlns:p14="http://schemas.microsoft.com/office/powerpoint/2010/main" val="2160466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https://community.servicenow.com/community?id=community_blog&amp;sys_id=0f5de629dbd0dbc01dcaf3231f9619ca</a:t>
            </a:r>
          </a:p>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21</a:t>
            </a:fld>
            <a:endParaRPr lang="en-AU"/>
          </a:p>
        </p:txBody>
      </p:sp>
    </p:spTree>
    <p:extLst>
      <p:ext uri="{BB962C8B-B14F-4D97-AF65-F5344CB8AC3E}">
        <p14:creationId xmlns:p14="http://schemas.microsoft.com/office/powerpoint/2010/main" val="2733378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https://github.com/CiscoDevNet/dnac-samples-aradford/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https://developer.cisco.com/site/dnac-101/</a:t>
            </a:r>
          </a:p>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22</a:t>
            </a:fld>
            <a:endParaRPr lang="en-AU"/>
          </a:p>
        </p:txBody>
      </p:sp>
    </p:spTree>
    <p:extLst>
      <p:ext uri="{BB962C8B-B14F-4D97-AF65-F5344CB8AC3E}">
        <p14:creationId xmlns:p14="http://schemas.microsoft.com/office/powerpoint/2010/main" val="2834854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24</a:t>
            </a:fld>
            <a:endParaRPr lang="en-AU"/>
          </a:p>
        </p:txBody>
      </p:sp>
    </p:spTree>
    <p:extLst>
      <p:ext uri="{BB962C8B-B14F-4D97-AF65-F5344CB8AC3E}">
        <p14:creationId xmlns:p14="http://schemas.microsoft.com/office/powerpoint/2010/main" val="3262423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27</a:t>
            </a:fld>
            <a:endParaRPr lang="en-AU"/>
          </a:p>
        </p:txBody>
      </p:sp>
    </p:spTree>
    <p:extLst>
      <p:ext uri="{BB962C8B-B14F-4D97-AF65-F5344CB8AC3E}">
        <p14:creationId xmlns:p14="http://schemas.microsoft.com/office/powerpoint/2010/main" val="100032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solidFill>
                <a:prstClr val="black">
                  <a:lumMod val="65000"/>
                  <a:lumOff val="35000"/>
                </a:prstClr>
              </a:solidFill>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05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latin typeface="Segoe UI Light" panose="020B0702040204020203" pitchFamily="34" charset="0"/>
                <a:cs typeface="Segoe UI" panose="020B0502040204020203" pitchFamily="34" charset="0"/>
              </a:rPr>
              <a:t>Easy to implement, most simple API-enabled devices, such as routers, Cisco or Juniper, use basic authentication.</a:t>
            </a:r>
          </a:p>
          <a:p>
            <a:endParaRPr lang="en-AU" dirty="0">
              <a:latin typeface="Segoe UI Light" panose="020B0702040204020203" pitchFamily="34" charset="0"/>
              <a:cs typeface="Segoe UI" panose="020B0502040204020203" pitchFamily="34" charset="0"/>
            </a:endParaRPr>
          </a:p>
          <a:p>
            <a:r>
              <a:rPr lang="en-AU" dirty="0">
                <a:latin typeface="Segoe UI Light" panose="020B0702040204020203" pitchFamily="34" charset="0"/>
                <a:cs typeface="Segoe UI" panose="020B0502040204020203" pitchFamily="34" charset="0"/>
              </a:rPr>
              <a:t>Due to static credentials, this is not considered very secure, so in production enterprise or Internet-facing applications or any controllers this method is hardly ever used.</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36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5</a:t>
            </a:fld>
            <a:endParaRPr lang="en-AU"/>
          </a:p>
        </p:txBody>
      </p:sp>
    </p:spTree>
    <p:extLst>
      <p:ext uri="{BB962C8B-B14F-4D97-AF65-F5344CB8AC3E}">
        <p14:creationId xmlns:p14="http://schemas.microsoft.com/office/powerpoint/2010/main" val="33767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6</a:t>
            </a:fld>
            <a:endParaRPr lang="en-AU"/>
          </a:p>
        </p:txBody>
      </p:sp>
    </p:spTree>
    <p:extLst>
      <p:ext uri="{BB962C8B-B14F-4D97-AF65-F5344CB8AC3E}">
        <p14:creationId xmlns:p14="http://schemas.microsoft.com/office/powerpoint/2010/main" val="353321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process consists of two steps.</a:t>
            </a:r>
          </a:p>
          <a:p>
            <a:r>
              <a:rPr lang="en-AU" dirty="0"/>
              <a:t>First step is to get Authentication token.</a:t>
            </a:r>
          </a:p>
          <a:p>
            <a:r>
              <a:rPr lang="en-AU" dirty="0"/>
              <a:t>At this step the client send a request to special API authentication URL with </a:t>
            </a:r>
            <a:r>
              <a:rPr lang="en-AU" b="1" dirty="0"/>
              <a:t>Basic Authentication</a:t>
            </a:r>
            <a:r>
              <a:rPr lang="en-AU" dirty="0"/>
              <a:t>, so it send usually API keys, but can send username/password.</a:t>
            </a:r>
          </a:p>
          <a:p>
            <a:endParaRPr lang="en-AU" dirty="0"/>
          </a:p>
          <a:p>
            <a:r>
              <a:rPr lang="en-AU" dirty="0"/>
              <a:t>The server validates credentials and returns token, you can see on the diagram, its on the top side.</a:t>
            </a:r>
          </a:p>
          <a:p>
            <a:endParaRPr lang="en-AU" dirty="0"/>
          </a:p>
          <a:p>
            <a:r>
              <a:rPr lang="en-AU" dirty="0"/>
              <a:t>The client parses this token and send next request to the actual API, and this time is sends this token in </a:t>
            </a:r>
            <a:r>
              <a:rPr lang="en-AU" b="1" dirty="0"/>
              <a:t>Authorization header (Bearer)</a:t>
            </a:r>
          </a:p>
          <a:p>
            <a:endParaRPr lang="en-AU" dirty="0"/>
          </a:p>
          <a:p>
            <a:r>
              <a:rPr lang="en-AU" dirty="0"/>
              <a:t>The main advantage of this method is that for every request the client uses token which is temporary, and usually has several hours lifetime.</a:t>
            </a:r>
          </a:p>
          <a:p>
            <a:r>
              <a:rPr lang="en-AU" dirty="0"/>
              <a:t>The risks of compromising the credentials are greatly reduced, because once you get this temporary token, it’s used for potentially thousands of API calls, and then automatically rotated, or refreshed in API terminology.</a:t>
            </a:r>
          </a:p>
          <a:p>
            <a:endParaRPr lang="en-AU" dirty="0"/>
          </a:p>
          <a:p>
            <a:r>
              <a:rPr lang="en-AU" dirty="0"/>
              <a:t>Another big advantage it that the authentication server and API server can be different, so if you develop an application and would like to integrate with MFA, you don’t have to build your own MFA solution.</a:t>
            </a:r>
          </a:p>
          <a:p>
            <a:r>
              <a:rPr lang="en-AU" dirty="0"/>
              <a:t>Instead, use existing API authentication server such as Okta or Auth0. </a:t>
            </a:r>
          </a:p>
        </p:txBody>
      </p:sp>
      <p:sp>
        <p:nvSpPr>
          <p:cNvPr id="4" name="Slide Number Placeholder 3"/>
          <p:cNvSpPr>
            <a:spLocks noGrp="1"/>
          </p:cNvSpPr>
          <p:nvPr>
            <p:ph type="sldNum" sz="quarter" idx="5"/>
          </p:nvPr>
        </p:nvSpPr>
        <p:spPr/>
        <p:txBody>
          <a:bodyPr/>
          <a:lstStyle/>
          <a:p>
            <a:fld id="{6A13C153-5C50-415A-915D-E9C5E62768A6}" type="slidenum">
              <a:rPr lang="en-AU" smtClean="0"/>
              <a:t>7</a:t>
            </a:fld>
            <a:endParaRPr lang="en-AU"/>
          </a:p>
        </p:txBody>
      </p:sp>
    </p:spTree>
    <p:extLst>
      <p:ext uri="{BB962C8B-B14F-4D97-AF65-F5344CB8AC3E}">
        <p14:creationId xmlns:p14="http://schemas.microsoft.com/office/powerpoint/2010/main" val="40859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Cookies use the similar approach as Token-based Authentication</a:t>
            </a:r>
          </a:p>
          <a:p>
            <a:r>
              <a:rPr lang="en-AU" dirty="0"/>
              <a:t>There are also two steps – authentication and next step is the actual request using unique session ID which is the cookie , the main difference is the server used at step 1 and 2 is the same.</a:t>
            </a:r>
          </a:p>
          <a:p>
            <a:r>
              <a:rPr lang="en-AU" dirty="0"/>
              <a:t>The reason is that due to security considerations, it’s normally prohibited to use cookies from one site on another.</a:t>
            </a:r>
          </a:p>
        </p:txBody>
      </p:sp>
      <p:sp>
        <p:nvSpPr>
          <p:cNvPr id="4" name="Slide Number Placeholder 3"/>
          <p:cNvSpPr>
            <a:spLocks noGrp="1"/>
          </p:cNvSpPr>
          <p:nvPr>
            <p:ph type="sldNum" sz="quarter" idx="5"/>
          </p:nvPr>
        </p:nvSpPr>
        <p:spPr/>
        <p:txBody>
          <a:bodyPr/>
          <a:lstStyle/>
          <a:p>
            <a:fld id="{6A13C153-5C50-415A-915D-E9C5E62768A6}" type="slidenum">
              <a:rPr lang="en-AU" smtClean="0"/>
              <a:t>8</a:t>
            </a:fld>
            <a:endParaRPr lang="en-AU"/>
          </a:p>
        </p:txBody>
      </p:sp>
    </p:spTree>
    <p:extLst>
      <p:ext uri="{BB962C8B-B14F-4D97-AF65-F5344CB8AC3E}">
        <p14:creationId xmlns:p14="http://schemas.microsoft.com/office/powerpoint/2010/main" val="1537753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9</a:t>
            </a:fld>
            <a:endParaRPr lang="en-AU"/>
          </a:p>
        </p:txBody>
      </p:sp>
    </p:spTree>
    <p:extLst>
      <p:ext uri="{BB962C8B-B14F-4D97-AF65-F5344CB8AC3E}">
        <p14:creationId xmlns:p14="http://schemas.microsoft.com/office/powerpoint/2010/main" val="176664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6B42-80E0-485D-9938-2BD7A312E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41298B8-2481-49AC-A73F-F552A7A69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F1F9E1E-B84B-4C40-96D3-FF7392F0E10B}"/>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5" name="Footer Placeholder 4">
            <a:extLst>
              <a:ext uri="{FF2B5EF4-FFF2-40B4-BE49-F238E27FC236}">
                <a16:creationId xmlns:a16="http://schemas.microsoft.com/office/drawing/2014/main" id="{53510F38-546F-40F5-943A-965596195C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46F1F6-EE9A-48FF-B5E4-290F559C4A46}"/>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327205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2533-2F00-46A8-BCC9-7157F57640F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CCC4BC8-822C-47B7-8C2D-93AA60AC7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5FED06-6ADF-4F77-9305-6C080A5CEFA2}"/>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5" name="Footer Placeholder 4">
            <a:extLst>
              <a:ext uri="{FF2B5EF4-FFF2-40B4-BE49-F238E27FC236}">
                <a16:creationId xmlns:a16="http://schemas.microsoft.com/office/drawing/2014/main" id="{93DFD26C-DA13-4319-9184-922A63FC0B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63E1AF-62F3-47B6-BE76-1B58026C958D}"/>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272319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4FA40-B0D6-4690-B724-845CA0ACAA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8B74388-9E46-46FE-A887-CFD06EBCF4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60DCE9F-FE74-4015-9B57-EE10CDE3F8A1}"/>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5" name="Footer Placeholder 4">
            <a:extLst>
              <a:ext uri="{FF2B5EF4-FFF2-40B4-BE49-F238E27FC236}">
                <a16:creationId xmlns:a16="http://schemas.microsoft.com/office/drawing/2014/main" id="{C22A23D0-7BAA-468F-95EF-A27D9F2E17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EDDA0A-4444-4187-91CE-407C66427279}"/>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4068422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47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0CD2-213B-4F69-87DD-E75D7C897D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1D1E64-CA7A-4950-BE3F-5B6EAE0944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8DCC76-0F29-41FB-B967-9E3E7CB4FB95}"/>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5" name="Footer Placeholder 4">
            <a:extLst>
              <a:ext uri="{FF2B5EF4-FFF2-40B4-BE49-F238E27FC236}">
                <a16:creationId xmlns:a16="http://schemas.microsoft.com/office/drawing/2014/main" id="{4BE05932-DAD5-4DAF-8ED3-08595DFE43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FAFEFC-2C55-47EB-8DA3-30B2C3574C81}"/>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174953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315F-AF4E-4ABA-AD98-87B98C351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486E672-020A-4BC2-A5D6-8C30BBC09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A8243-1F5B-41C0-B2DB-B6BF1E893761}"/>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5" name="Footer Placeholder 4">
            <a:extLst>
              <a:ext uri="{FF2B5EF4-FFF2-40B4-BE49-F238E27FC236}">
                <a16:creationId xmlns:a16="http://schemas.microsoft.com/office/drawing/2014/main" id="{8014FBE9-588F-4708-AF50-9D14C37541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2DF86E3-C09F-4DA0-A60A-FF42262C61CF}"/>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53570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1578-188B-47BB-A809-67AFC54BF6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A4A839B-539E-4C60-8896-35B5085E9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6DD47E4-8876-473B-BCAF-041393718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C3F44EF-1EF3-4889-9EEA-FEC7B446FA06}"/>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6" name="Footer Placeholder 5">
            <a:extLst>
              <a:ext uri="{FF2B5EF4-FFF2-40B4-BE49-F238E27FC236}">
                <a16:creationId xmlns:a16="http://schemas.microsoft.com/office/drawing/2014/main" id="{03878D78-66DC-4B71-BCD3-D44433E2CD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B09735B-A74C-4428-8782-8F71A55F9E73}"/>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354299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EDBA-06BB-41E0-BE8C-06740D45E32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4EBE7A0-AA42-4064-AD82-C1A551DAF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45FB97-7584-4ABA-9E2C-F533E5F1D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81BB2D0-A9C4-4A93-9F49-D9DF3B0CC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1D343-3A00-475E-915D-49718314D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72E9471-FC3A-4BF1-A36E-447C2F59D42A}"/>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8" name="Footer Placeholder 7">
            <a:extLst>
              <a:ext uri="{FF2B5EF4-FFF2-40B4-BE49-F238E27FC236}">
                <a16:creationId xmlns:a16="http://schemas.microsoft.com/office/drawing/2014/main" id="{AD948BF0-A4E3-41AA-8176-7B644325821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E69EFF2-6C6D-4D5C-900E-BDEDD4D4D197}"/>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383576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70DD-6DA7-4978-A3BF-53EF0A0D93B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A6B7A93-0BEC-4A28-BF04-B86E149209D4}"/>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4" name="Footer Placeholder 3">
            <a:extLst>
              <a:ext uri="{FF2B5EF4-FFF2-40B4-BE49-F238E27FC236}">
                <a16:creationId xmlns:a16="http://schemas.microsoft.com/office/drawing/2014/main" id="{1CD30128-6B0B-4D77-B4F6-F7FE17430FA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0C67130-FA6B-4272-89E0-B7A73F34B4C2}"/>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2110682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900DA-E31C-4195-A805-95F10909B861}"/>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3" name="Footer Placeholder 2">
            <a:extLst>
              <a:ext uri="{FF2B5EF4-FFF2-40B4-BE49-F238E27FC236}">
                <a16:creationId xmlns:a16="http://schemas.microsoft.com/office/drawing/2014/main" id="{ED018DF1-8493-4233-AD34-6BFBCD590AC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F3A57AA-61C4-4110-AB9A-3013F38C01D7}"/>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370674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F6AD-E5B7-4914-A363-ADAF18C7F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83FC514-3CF5-4BE6-9EF5-D67AF40D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AB1A1ED-0218-4FD6-8EF9-53AF431A3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5E20C-4201-4FD3-8F40-D50277328720}"/>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6" name="Footer Placeholder 5">
            <a:extLst>
              <a:ext uri="{FF2B5EF4-FFF2-40B4-BE49-F238E27FC236}">
                <a16:creationId xmlns:a16="http://schemas.microsoft.com/office/drawing/2014/main" id="{93385E4C-E2DC-4E17-AE4D-C3074E979E1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316511-E4CD-41B6-B08F-01B19857B891}"/>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392873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BB44-52B3-445A-9EFB-47E647C8E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D3CD9FC-AE98-4A16-8D0F-87C6A4196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1F95487-7785-4460-9E58-D6020A757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79E51-116E-473E-B74C-C4840A5E60EC}"/>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6" name="Footer Placeholder 5">
            <a:extLst>
              <a:ext uri="{FF2B5EF4-FFF2-40B4-BE49-F238E27FC236}">
                <a16:creationId xmlns:a16="http://schemas.microsoft.com/office/drawing/2014/main" id="{307DABC7-51D1-4A99-A5DF-1B5A766C14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D28794-2933-4B85-A536-C651BBFBBAC2}"/>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258771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3060E-22CC-4BE2-9BEE-73321DCC0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F6DAB9E-B07C-462D-B886-E82C71CC0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F8C8B7-445F-4C84-9017-15989C92E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39554-8AE6-4A91-B458-F289D78AAA89}" type="datetimeFigureOut">
              <a:rPr lang="en-AU" smtClean="0"/>
              <a:t>8/12/2020</a:t>
            </a:fld>
            <a:endParaRPr lang="en-AU"/>
          </a:p>
        </p:txBody>
      </p:sp>
      <p:sp>
        <p:nvSpPr>
          <p:cNvPr id="5" name="Footer Placeholder 4">
            <a:extLst>
              <a:ext uri="{FF2B5EF4-FFF2-40B4-BE49-F238E27FC236}">
                <a16:creationId xmlns:a16="http://schemas.microsoft.com/office/drawing/2014/main" id="{27F5243E-C17B-4275-B934-3E00F3B76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C22F89A-C509-4DE6-8AD7-D70E75B3B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A86C6-CA8E-4F50-8FFC-967E32F97DE2}" type="slidenum">
              <a:rPr lang="en-AU" smtClean="0"/>
              <a:t>‹#›</a:t>
            </a:fld>
            <a:endParaRPr lang="en-AU"/>
          </a:p>
        </p:txBody>
      </p:sp>
    </p:spTree>
    <p:extLst>
      <p:ext uri="{BB962C8B-B14F-4D97-AF65-F5344CB8AC3E}">
        <p14:creationId xmlns:p14="http://schemas.microsoft.com/office/powerpoint/2010/main" val="3800801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252589690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andboxdnac.cisco.com/"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servicenow.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hyperlink" Target="https://dev78092.service-now.com/navpage.d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sandboxdnac.cisco.com/" TargetMode="External"/><Relationship Id="rId5" Type="http://schemas.openxmlformats.org/officeDocument/2006/relationships/hyperlink" Target="https://developer.cisco.com/docs/dna-center/#!cisco-dna-center-platform-overview/intent-api-northbound" TargetMode="External"/><Relationship Id="rId4" Type="http://schemas.openxmlformats.org/officeDocument/2006/relationships/image" Target="../media/image14.tmp"/></Relationships>
</file>

<file path=ppt/slides/_rels/slide14.xml.rels><?xml version="1.0" encoding="UTF-8" standalone="yes"?>
<Relationships xmlns="http://schemas.openxmlformats.org/package/2006/relationships"><Relationship Id="rId3" Type="http://schemas.openxmlformats.org/officeDocument/2006/relationships/hyperlink" Target="https://dev78092.service-now.com/$restapi.do#/code_moda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sandboxdnac.cisco.com/"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s://www.guru99.com/postman-tutorial.html" TargetMode="External"/><Relationship Id="rId4" Type="http://schemas.openxmlformats.org/officeDocument/2006/relationships/hyperlink" Target="https://learning.postman.com/docs/sending-requests/request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7.tmp"/></Relationships>
</file>

<file path=ppt/slides/_rels/slide1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9.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dev78092.service-now.com/api/now/table/incident"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1.tmp"/><Relationship Id="rId4" Type="http://schemas.openxmlformats.org/officeDocument/2006/relationships/image" Target="../media/image20.tmp"/></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4.tmp"/><Relationship Id="rId4" Type="http://schemas.openxmlformats.org/officeDocument/2006/relationships/image" Target="../media/image23.tmp"/></Relationships>
</file>

<file path=ppt/slides/_rels/slide22.xml.rels><?xml version="1.0" encoding="UTF-8" standalone="yes"?>
<Relationships xmlns="http://schemas.openxmlformats.org/package/2006/relationships"><Relationship Id="rId3" Type="http://schemas.openxmlformats.org/officeDocument/2006/relationships/hyperlink" Target="https://raw.githubusercontent.com/CiscoDevNet/dnac-samples-aradford/master/tools/postman/01-DNAC-Sandbox.postman_collection.json"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26.tmp"/><Relationship Id="rId4" Type="http://schemas.openxmlformats.org/officeDocument/2006/relationships/image" Target="../media/image25.tmp"/></Relationships>
</file>

<file path=ppt/slides/_rels/slide23.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0.tmp"/></Relationships>
</file>

<file path=ppt/slides/_rels/slide2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hyperlink" Target="https://www.jetbrains.com/pycharm/downloa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tmp"/></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mailto:example@example.com"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16AD-20C5-4B0F-98C0-CA9768F0967D}"/>
              </a:ext>
            </a:extLst>
          </p:cNvPr>
          <p:cNvSpPr>
            <a:spLocks noGrp="1"/>
          </p:cNvSpPr>
          <p:nvPr>
            <p:ph type="ctrTitle"/>
          </p:nvPr>
        </p:nvSpPr>
        <p:spPr>
          <a:xfrm>
            <a:off x="1524000" y="1272822"/>
            <a:ext cx="9144000" cy="2387600"/>
          </a:xfrm>
        </p:spPr>
        <p:txBody>
          <a:bodyPr>
            <a:normAutofit/>
          </a:bodyPr>
          <a:lstStyle/>
          <a:p>
            <a:r>
              <a:rPr lang="en-AU" dirty="0">
                <a:solidFill>
                  <a:schemeClr val="accent2"/>
                </a:solidFill>
              </a:rPr>
              <a:t>API and Python training</a:t>
            </a:r>
            <a:br>
              <a:rPr lang="en-AU" dirty="0">
                <a:solidFill>
                  <a:schemeClr val="accent2"/>
                </a:solidFill>
              </a:rPr>
            </a:br>
            <a:endParaRPr lang="en-AU" b="1" dirty="0">
              <a:solidFill>
                <a:schemeClr val="accent2"/>
              </a:solidFill>
            </a:endParaRPr>
          </a:p>
        </p:txBody>
      </p:sp>
      <p:sp>
        <p:nvSpPr>
          <p:cNvPr id="3" name="Subtitle 2">
            <a:extLst>
              <a:ext uri="{FF2B5EF4-FFF2-40B4-BE49-F238E27FC236}">
                <a16:creationId xmlns:a16="http://schemas.microsoft.com/office/drawing/2014/main" id="{279F67EE-734A-4DD0-BF1C-0E2E47D666F5}"/>
              </a:ext>
            </a:extLst>
          </p:cNvPr>
          <p:cNvSpPr>
            <a:spLocks noGrp="1"/>
          </p:cNvSpPr>
          <p:nvPr>
            <p:ph type="subTitle" idx="1"/>
          </p:nvPr>
        </p:nvSpPr>
        <p:spPr>
          <a:xfrm>
            <a:off x="1524000" y="3929416"/>
            <a:ext cx="9144000" cy="1655762"/>
          </a:xfrm>
        </p:spPr>
        <p:txBody>
          <a:bodyPr/>
          <a:lstStyle/>
          <a:p>
            <a:r>
              <a:rPr lang="en-AU" dirty="0"/>
              <a:t>Session 2</a:t>
            </a:r>
          </a:p>
        </p:txBody>
      </p:sp>
    </p:spTree>
    <p:extLst>
      <p:ext uri="{BB962C8B-B14F-4D97-AF65-F5344CB8AC3E}">
        <p14:creationId xmlns:p14="http://schemas.microsoft.com/office/powerpoint/2010/main" val="257169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AEC5-5B74-42AB-88BE-EA22AA1C2D2A}"/>
              </a:ext>
            </a:extLst>
          </p:cNvPr>
          <p:cNvSpPr>
            <a:spLocks noGrp="1"/>
          </p:cNvSpPr>
          <p:nvPr>
            <p:ph type="title"/>
          </p:nvPr>
        </p:nvSpPr>
        <p:spPr/>
        <p:txBody>
          <a:bodyPr/>
          <a:lstStyle/>
          <a:p>
            <a:r>
              <a:rPr lang="en-AU" dirty="0"/>
              <a:t>Practice Time</a:t>
            </a:r>
          </a:p>
        </p:txBody>
      </p:sp>
      <p:sp>
        <p:nvSpPr>
          <p:cNvPr id="3" name="Content Placeholder 2">
            <a:extLst>
              <a:ext uri="{FF2B5EF4-FFF2-40B4-BE49-F238E27FC236}">
                <a16:creationId xmlns:a16="http://schemas.microsoft.com/office/drawing/2014/main" id="{6DE7DC83-9508-41C8-BE3F-192F1CA1C64C}"/>
              </a:ext>
            </a:extLst>
          </p:cNvPr>
          <p:cNvSpPr>
            <a:spLocks noGrp="1"/>
          </p:cNvSpPr>
          <p:nvPr>
            <p:ph idx="1"/>
          </p:nvPr>
        </p:nvSpPr>
        <p:spPr/>
        <p:txBody>
          <a:bodyPr>
            <a:normAutofit/>
          </a:bodyPr>
          <a:lstStyle/>
          <a:p>
            <a:pPr marL="0" indent="0" algn="ctr">
              <a:buNone/>
            </a:pPr>
            <a:r>
              <a:rPr lang="en-AU" sz="2000" dirty="0"/>
              <a:t>We’ll use </a:t>
            </a:r>
            <a:r>
              <a:rPr lang="en-AU" sz="2000" b="1" dirty="0"/>
              <a:t>Cisco DNA Centre Sandbox </a:t>
            </a:r>
            <a:r>
              <a:rPr lang="en-AU" sz="2000" dirty="0"/>
              <a:t>and </a:t>
            </a:r>
            <a:r>
              <a:rPr lang="en-AU" sz="2000" b="1" dirty="0"/>
              <a:t>ServiceNow Dev </a:t>
            </a:r>
            <a:r>
              <a:rPr lang="en-AU" sz="2000" dirty="0"/>
              <a:t>instance </a:t>
            </a:r>
          </a:p>
          <a:p>
            <a:pPr marL="0" indent="0" algn="ctr">
              <a:buNone/>
            </a:pPr>
            <a:endParaRPr lang="en-AU" sz="2000" dirty="0"/>
          </a:p>
          <a:p>
            <a:pPr marL="0" indent="0" algn="ctr">
              <a:buNone/>
            </a:pPr>
            <a:r>
              <a:rPr lang="en-AU" sz="2000" dirty="0"/>
              <a:t> </a:t>
            </a:r>
            <a:r>
              <a:rPr lang="en-AU" sz="2000" dirty="0" err="1"/>
              <a:t>cURL</a:t>
            </a:r>
            <a:r>
              <a:rPr lang="en-AU" sz="2000" dirty="0"/>
              <a:t> and then Postman</a:t>
            </a:r>
          </a:p>
          <a:p>
            <a:pPr marL="0" indent="0">
              <a:buNone/>
            </a:pPr>
            <a:endParaRPr lang="en-AU" sz="1600" dirty="0">
              <a:hlinkClick r:id="rId3"/>
            </a:endParaRPr>
          </a:p>
          <a:p>
            <a:pPr marL="0" indent="0">
              <a:buNone/>
            </a:pPr>
            <a:endParaRPr lang="en-AU" sz="1600" dirty="0"/>
          </a:p>
          <a:p>
            <a:pPr marL="0" indent="0">
              <a:buNone/>
            </a:pPr>
            <a:endParaRPr lang="en-AU" sz="1600" dirty="0"/>
          </a:p>
          <a:p>
            <a:pPr marL="0" indent="0">
              <a:buNone/>
            </a:pPr>
            <a:endParaRPr lang="en-AU" sz="1600" dirty="0"/>
          </a:p>
          <a:p>
            <a:pPr marL="0" indent="0">
              <a:buNone/>
            </a:pPr>
            <a:endParaRPr lang="en-AU" sz="1600" dirty="0"/>
          </a:p>
        </p:txBody>
      </p:sp>
    </p:spTree>
    <p:extLst>
      <p:ext uri="{BB962C8B-B14F-4D97-AF65-F5344CB8AC3E}">
        <p14:creationId xmlns:p14="http://schemas.microsoft.com/office/powerpoint/2010/main" val="406780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6CA7-3116-44D1-94A6-D1BD966F11C7}"/>
              </a:ext>
            </a:extLst>
          </p:cNvPr>
          <p:cNvSpPr>
            <a:spLocks noGrp="1"/>
          </p:cNvSpPr>
          <p:nvPr>
            <p:ph type="title"/>
          </p:nvPr>
        </p:nvSpPr>
        <p:spPr/>
        <p:txBody>
          <a:bodyPr/>
          <a:lstStyle/>
          <a:p>
            <a:r>
              <a:rPr lang="en-AU" dirty="0"/>
              <a:t>ServiceNow</a:t>
            </a:r>
          </a:p>
        </p:txBody>
      </p:sp>
      <p:sp>
        <p:nvSpPr>
          <p:cNvPr id="3" name="Content Placeholder 2">
            <a:extLst>
              <a:ext uri="{FF2B5EF4-FFF2-40B4-BE49-F238E27FC236}">
                <a16:creationId xmlns:a16="http://schemas.microsoft.com/office/drawing/2014/main" id="{BAEA1C75-DDD9-4CAE-A4CD-00A38824C299}"/>
              </a:ext>
            </a:extLst>
          </p:cNvPr>
          <p:cNvSpPr>
            <a:spLocks noGrp="1"/>
          </p:cNvSpPr>
          <p:nvPr>
            <p:ph idx="1"/>
          </p:nvPr>
        </p:nvSpPr>
        <p:spPr>
          <a:xfrm>
            <a:off x="838200" y="1625936"/>
            <a:ext cx="10515600" cy="4004302"/>
          </a:xfrm>
        </p:spPr>
        <p:txBody>
          <a:bodyPr/>
          <a:lstStyle/>
          <a:p>
            <a:pPr marL="0" indent="0">
              <a:buNone/>
            </a:pPr>
            <a:r>
              <a:rPr lang="en-AU" sz="1600" dirty="0"/>
              <a:t>We’ll be using demo instance I created for testing, but you can create your own: </a:t>
            </a:r>
            <a:r>
              <a:rPr lang="en-AU" sz="1600" dirty="0">
                <a:hlinkClick r:id="rId3"/>
              </a:rPr>
              <a:t>https://developer.servicenow.com/</a:t>
            </a:r>
            <a:endParaRPr lang="en-AU" sz="1600" dirty="0"/>
          </a:p>
          <a:p>
            <a:pPr marL="0" indent="0">
              <a:buNone/>
            </a:pPr>
            <a:endParaRPr lang="en-AU" sz="1600" dirty="0">
              <a:hlinkClick r:id="rId4"/>
            </a:endParaRPr>
          </a:p>
          <a:p>
            <a:pPr marL="0" indent="0">
              <a:buNone/>
            </a:pPr>
            <a:r>
              <a:rPr lang="en-AU" sz="1600" dirty="0">
                <a:hlinkClick r:id="rId4"/>
              </a:rPr>
              <a:t>https://dev78092.service-now.com/navpage.do</a:t>
            </a:r>
            <a:endParaRPr lang="en-AU" sz="1600" dirty="0"/>
          </a:p>
          <a:p>
            <a:pPr marL="0" indent="0">
              <a:buNone/>
            </a:pPr>
            <a:endParaRPr lang="en-AU" sz="1600" dirty="0"/>
          </a:p>
          <a:p>
            <a:pPr marL="0" indent="0">
              <a:buNone/>
            </a:pPr>
            <a:r>
              <a:rPr lang="en-AU" sz="1600" dirty="0"/>
              <a:t>We’ll use </a:t>
            </a:r>
            <a:r>
              <a:rPr lang="en-AU" sz="1600" b="1" dirty="0"/>
              <a:t>Incidents</a:t>
            </a:r>
            <a:r>
              <a:rPr lang="en-AU" sz="1600" dirty="0"/>
              <a:t> and </a:t>
            </a:r>
            <a:r>
              <a:rPr lang="en-AU" sz="1600" b="1" dirty="0"/>
              <a:t>Linux Servers </a:t>
            </a:r>
            <a:r>
              <a:rPr lang="en-AU" sz="1600" dirty="0"/>
              <a:t>tables</a:t>
            </a:r>
          </a:p>
          <a:p>
            <a:pPr marL="0" indent="0">
              <a:buNone/>
            </a:pPr>
            <a:endParaRPr lang="en-AU" sz="1600" dirty="0"/>
          </a:p>
          <a:p>
            <a:pPr marL="0" indent="0">
              <a:buNone/>
            </a:pPr>
            <a:r>
              <a:rPr lang="en-AU" sz="1600" dirty="0"/>
              <a:t>ServiceNow supports Basic Auth and OAuth, </a:t>
            </a:r>
          </a:p>
          <a:p>
            <a:pPr marL="0" indent="0">
              <a:buNone/>
            </a:pPr>
            <a:r>
              <a:rPr lang="en-AU" sz="1600" b="1" dirty="0"/>
              <a:t>we will use Basic</a:t>
            </a:r>
          </a:p>
          <a:p>
            <a:pPr marL="0" indent="0">
              <a:buNone/>
            </a:pPr>
            <a:endParaRPr lang="en-AU" dirty="0"/>
          </a:p>
        </p:txBody>
      </p:sp>
      <p:pic>
        <p:nvPicPr>
          <p:cNvPr id="5" name="Picture 4" descr="Graphical user interface, text, application&#10;&#10;Description automatically generated">
            <a:extLst>
              <a:ext uri="{FF2B5EF4-FFF2-40B4-BE49-F238E27FC236}">
                <a16:creationId xmlns:a16="http://schemas.microsoft.com/office/drawing/2014/main" id="{6075A0A1-B213-4724-BC4F-74BB904B31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086" y="4391433"/>
            <a:ext cx="7535538" cy="2363216"/>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94737807-D41D-4DC1-A9D7-1F8B88779F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965773"/>
            <a:ext cx="6003792" cy="3267431"/>
          </a:xfrm>
          <a:prstGeom prst="rect">
            <a:avLst/>
          </a:prstGeom>
        </p:spPr>
      </p:pic>
    </p:spTree>
    <p:extLst>
      <p:ext uri="{BB962C8B-B14F-4D97-AF65-F5344CB8AC3E}">
        <p14:creationId xmlns:p14="http://schemas.microsoft.com/office/powerpoint/2010/main" val="362982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6DB3-A372-446D-949A-3E5DEFEE93AB}"/>
              </a:ext>
            </a:extLst>
          </p:cNvPr>
          <p:cNvSpPr>
            <a:spLocks noGrp="1"/>
          </p:cNvSpPr>
          <p:nvPr>
            <p:ph type="title"/>
          </p:nvPr>
        </p:nvSpPr>
        <p:spPr/>
        <p:txBody>
          <a:bodyPr/>
          <a:lstStyle/>
          <a:p>
            <a:r>
              <a:rPr lang="en-AU" dirty="0"/>
              <a:t>ServiceNow API Doc</a:t>
            </a:r>
          </a:p>
        </p:txBody>
      </p:sp>
      <p:pic>
        <p:nvPicPr>
          <p:cNvPr id="5" name="Content Placeholder 4" descr="Graphical user interface, text, application, website&#10;&#10;Description automatically generated">
            <a:extLst>
              <a:ext uri="{FF2B5EF4-FFF2-40B4-BE49-F238E27FC236}">
                <a16:creationId xmlns:a16="http://schemas.microsoft.com/office/drawing/2014/main" id="{FA960C9F-641A-4808-BEBC-7294925992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0741" y="1316353"/>
            <a:ext cx="7444328" cy="3091289"/>
          </a:xfrm>
        </p:spPr>
      </p:pic>
      <p:sp>
        <p:nvSpPr>
          <p:cNvPr id="7" name="TextBox 6">
            <a:extLst>
              <a:ext uri="{FF2B5EF4-FFF2-40B4-BE49-F238E27FC236}">
                <a16:creationId xmlns:a16="http://schemas.microsoft.com/office/drawing/2014/main" id="{0B9289D7-CA95-4849-85B2-2127EF7284C9}"/>
              </a:ext>
            </a:extLst>
          </p:cNvPr>
          <p:cNvSpPr txBox="1"/>
          <p:nvPr/>
        </p:nvSpPr>
        <p:spPr>
          <a:xfrm>
            <a:off x="955497" y="1564285"/>
            <a:ext cx="2897312" cy="719171"/>
          </a:xfrm>
          <a:prstGeom prst="rect">
            <a:avLst/>
          </a:prstGeom>
          <a:noFill/>
        </p:spPr>
        <p:txBody>
          <a:bodyPr wrap="square">
            <a:spAutoFit/>
          </a:bodyPr>
          <a:lstStyle/>
          <a:p>
            <a:pPr>
              <a:lnSpc>
                <a:spcPct val="90000"/>
              </a:lnSpc>
              <a:spcBef>
                <a:spcPts val="1000"/>
              </a:spcBef>
            </a:pPr>
            <a:r>
              <a:rPr lang="en-AU" dirty="0">
                <a:solidFill>
                  <a:srgbClr val="595959"/>
                </a:solidFill>
                <a:latin typeface="Segoe UI Semilight" panose="020B0402040204020203" pitchFamily="34" charset="0"/>
                <a:cs typeface="Segoe UI Semilight" panose="020B0402040204020203" pitchFamily="34" charset="0"/>
              </a:rPr>
              <a:t>Search for API</a:t>
            </a:r>
          </a:p>
          <a:p>
            <a:pPr>
              <a:lnSpc>
                <a:spcPct val="90000"/>
              </a:lnSpc>
              <a:spcBef>
                <a:spcPts val="1000"/>
              </a:spcBef>
            </a:pPr>
            <a:r>
              <a:rPr lang="en-AU" sz="1800" dirty="0">
                <a:solidFill>
                  <a:srgbClr val="595959"/>
                </a:solidFill>
                <a:latin typeface="Segoe UI Semilight" panose="020B0402040204020203" pitchFamily="34" charset="0"/>
                <a:cs typeface="Segoe UI Semilight" panose="020B0402040204020203" pitchFamily="34" charset="0"/>
              </a:rPr>
              <a:t>You can try real API calls</a:t>
            </a:r>
          </a:p>
        </p:txBody>
      </p:sp>
      <p:pic>
        <p:nvPicPr>
          <p:cNvPr id="9" name="Picture 8" descr="Graphical user interface, text, application&#10;&#10;Description automatically generated">
            <a:extLst>
              <a:ext uri="{FF2B5EF4-FFF2-40B4-BE49-F238E27FC236}">
                <a16:creationId xmlns:a16="http://schemas.microsoft.com/office/drawing/2014/main" id="{3212F970-388E-4626-AE8E-4A2D30617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140" y="3996002"/>
            <a:ext cx="8058376" cy="2595425"/>
          </a:xfrm>
          <a:prstGeom prst="rect">
            <a:avLst/>
          </a:prstGeom>
        </p:spPr>
      </p:pic>
    </p:spTree>
    <p:extLst>
      <p:ext uri="{BB962C8B-B14F-4D97-AF65-F5344CB8AC3E}">
        <p14:creationId xmlns:p14="http://schemas.microsoft.com/office/powerpoint/2010/main" val="395871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F5F8-2E4F-4C64-95E6-85606DCED1F6}"/>
              </a:ext>
            </a:extLst>
          </p:cNvPr>
          <p:cNvSpPr>
            <a:spLocks noGrp="1"/>
          </p:cNvSpPr>
          <p:nvPr>
            <p:ph type="title"/>
          </p:nvPr>
        </p:nvSpPr>
        <p:spPr/>
        <p:txBody>
          <a:bodyPr/>
          <a:lstStyle/>
          <a:p>
            <a:r>
              <a:rPr lang="en-AU" dirty="0"/>
              <a:t>Cisco DNA </a:t>
            </a:r>
            <a:r>
              <a:rPr lang="en-AU" dirty="0" err="1"/>
              <a:t>Center</a:t>
            </a:r>
            <a:endParaRPr lang="en-AU" dirty="0"/>
          </a:p>
        </p:txBody>
      </p:sp>
      <p:pic>
        <p:nvPicPr>
          <p:cNvPr id="5" name="Content Placeholder 4" descr="Graphical user interface, application&#10;&#10;Description automatically generated">
            <a:extLst>
              <a:ext uri="{FF2B5EF4-FFF2-40B4-BE49-F238E27FC236}">
                <a16:creationId xmlns:a16="http://schemas.microsoft.com/office/drawing/2014/main" id="{4D2434DD-01D5-4B2B-B02D-BDAB337E5C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58125" y="1082965"/>
            <a:ext cx="4924746" cy="3352218"/>
          </a:xfrm>
        </p:spPr>
      </p:pic>
      <p:pic>
        <p:nvPicPr>
          <p:cNvPr id="7" name="Picture 6" descr="Graphical user interface, text, application&#10;&#10;Description automatically generated">
            <a:extLst>
              <a:ext uri="{FF2B5EF4-FFF2-40B4-BE49-F238E27FC236}">
                <a16:creationId xmlns:a16="http://schemas.microsoft.com/office/drawing/2014/main" id="{C47D478A-B22D-45F0-ABF5-974A2FFA4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8126" y="4233430"/>
            <a:ext cx="5247564" cy="2239573"/>
          </a:xfrm>
          <a:prstGeom prst="rect">
            <a:avLst/>
          </a:prstGeom>
        </p:spPr>
      </p:pic>
      <p:sp>
        <p:nvSpPr>
          <p:cNvPr id="9" name="TextBox 8">
            <a:extLst>
              <a:ext uri="{FF2B5EF4-FFF2-40B4-BE49-F238E27FC236}">
                <a16:creationId xmlns:a16="http://schemas.microsoft.com/office/drawing/2014/main" id="{09D81A8F-5595-4161-A5DD-77B6A371B093}"/>
              </a:ext>
            </a:extLst>
          </p:cNvPr>
          <p:cNvSpPr txBox="1"/>
          <p:nvPr/>
        </p:nvSpPr>
        <p:spPr>
          <a:xfrm>
            <a:off x="834259" y="4903343"/>
            <a:ext cx="5511269" cy="1569660"/>
          </a:xfrm>
          <a:prstGeom prst="rect">
            <a:avLst/>
          </a:prstGeom>
          <a:noFill/>
        </p:spPr>
        <p:txBody>
          <a:bodyPr wrap="square">
            <a:spAutoFit/>
          </a:bodyPr>
          <a:lstStyle/>
          <a:p>
            <a:endParaRPr lang="en-AU" sz="1600" dirty="0"/>
          </a:p>
          <a:p>
            <a:r>
              <a:rPr lang="en-AU" sz="1600" dirty="0"/>
              <a:t>API documentation:</a:t>
            </a:r>
          </a:p>
          <a:p>
            <a:endParaRPr lang="en-AU" sz="1600" dirty="0"/>
          </a:p>
          <a:p>
            <a:r>
              <a:rPr lang="en-AU" sz="1600" dirty="0">
                <a:hlinkClick r:id="rId5"/>
              </a:rPr>
              <a:t>https://developer.cisco.com/docs/dna-center/#!cisco-dna-center-platform-overview/intent-api-northbound</a:t>
            </a:r>
            <a:endParaRPr lang="en-AU" sz="1600" dirty="0"/>
          </a:p>
          <a:p>
            <a:endParaRPr lang="en-AU" sz="1600" dirty="0"/>
          </a:p>
        </p:txBody>
      </p:sp>
      <p:sp>
        <p:nvSpPr>
          <p:cNvPr id="11" name="TextBox 10">
            <a:extLst>
              <a:ext uri="{FF2B5EF4-FFF2-40B4-BE49-F238E27FC236}">
                <a16:creationId xmlns:a16="http://schemas.microsoft.com/office/drawing/2014/main" id="{D50146B6-8351-4C89-AC4D-21B2147E1CC9}"/>
              </a:ext>
            </a:extLst>
          </p:cNvPr>
          <p:cNvSpPr txBox="1"/>
          <p:nvPr/>
        </p:nvSpPr>
        <p:spPr>
          <a:xfrm>
            <a:off x="834260" y="1454094"/>
            <a:ext cx="5511269" cy="3279872"/>
          </a:xfrm>
          <a:prstGeom prst="rect">
            <a:avLst/>
          </a:prstGeom>
          <a:noFill/>
        </p:spPr>
        <p:txBody>
          <a:bodyPr wrap="square">
            <a:spAutoFit/>
          </a:bodyPr>
          <a:lstStyle/>
          <a:p>
            <a:pPr marL="0" indent="0">
              <a:buNone/>
            </a:pPr>
            <a:r>
              <a:rPr lang="en-AU" sz="1600" b="1" dirty="0"/>
              <a:t>Cisco DNA Centre Sandbox</a:t>
            </a:r>
            <a:endParaRPr lang="en-AU" sz="1600" dirty="0">
              <a:hlinkClick r:id="rId6"/>
            </a:endParaRPr>
          </a:p>
          <a:p>
            <a:pPr marL="0" indent="0">
              <a:buNone/>
            </a:pPr>
            <a:r>
              <a:rPr lang="en-AU" sz="1600" dirty="0">
                <a:hlinkClick r:id="rId6"/>
              </a:rPr>
              <a:t>https://sandboxdnac.cisco.com</a:t>
            </a:r>
            <a:endParaRPr lang="en-AU" sz="1600" dirty="0"/>
          </a:p>
          <a:p>
            <a:pPr>
              <a:lnSpc>
                <a:spcPct val="90000"/>
              </a:lnSpc>
              <a:spcBef>
                <a:spcPts val="1000"/>
              </a:spcBef>
            </a:pPr>
            <a:endParaRPr lang="en-AU" sz="1600" dirty="0">
              <a:solidFill>
                <a:srgbClr val="595959"/>
              </a:solidFill>
              <a:latin typeface="Segoe UI Semilight" panose="020B0402040204020203" pitchFamily="34" charset="0"/>
              <a:cs typeface="Segoe UI Semilight" panose="020B0402040204020203" pitchFamily="34" charset="0"/>
            </a:endParaRPr>
          </a:p>
          <a:p>
            <a:pPr marL="285750" indent="-285750">
              <a:lnSpc>
                <a:spcPct val="90000"/>
              </a:lnSpc>
              <a:spcBef>
                <a:spcPts val="1000"/>
              </a:spcBef>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Live instance</a:t>
            </a:r>
          </a:p>
          <a:p>
            <a:pPr marL="285750" indent="-285750">
              <a:lnSpc>
                <a:spcPct val="90000"/>
              </a:lnSpc>
              <a:spcBef>
                <a:spcPts val="1000"/>
              </a:spcBef>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Only GET requests</a:t>
            </a:r>
            <a:endParaRPr lang="en-AU" sz="1600" dirty="0"/>
          </a:p>
          <a:p>
            <a:pPr marL="285750" indent="-285750">
              <a:lnSpc>
                <a:spcPct val="90000"/>
              </a:lnSpc>
              <a:spcBef>
                <a:spcPts val="1000"/>
              </a:spcBef>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Login – </a:t>
            </a:r>
            <a:r>
              <a:rPr lang="en-AU" sz="1600" dirty="0" err="1">
                <a:solidFill>
                  <a:srgbClr val="595959"/>
                </a:solidFill>
                <a:latin typeface="Segoe UI Semilight" panose="020B0402040204020203" pitchFamily="34" charset="0"/>
                <a:cs typeface="Segoe UI Semilight" panose="020B0402040204020203" pitchFamily="34" charset="0"/>
              </a:rPr>
              <a:t>devnetuser</a:t>
            </a:r>
            <a:endParaRPr lang="en-AU" sz="1600" dirty="0">
              <a:solidFill>
                <a:srgbClr val="595959"/>
              </a:solidFill>
              <a:latin typeface="Segoe UI Semilight" panose="020B0402040204020203" pitchFamily="34" charset="0"/>
              <a:cs typeface="Segoe UI Semilight" panose="020B0402040204020203" pitchFamily="34" charset="0"/>
            </a:endParaRPr>
          </a:p>
          <a:p>
            <a:pPr marL="285750" indent="-285750">
              <a:lnSpc>
                <a:spcPct val="90000"/>
              </a:lnSpc>
              <a:spcBef>
                <a:spcPts val="1000"/>
              </a:spcBef>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Password – Cisco123!</a:t>
            </a:r>
          </a:p>
          <a:p>
            <a:pPr marL="285750" indent="-285750">
              <a:lnSpc>
                <a:spcPct val="90000"/>
              </a:lnSpc>
              <a:spcBef>
                <a:spcPts val="1000"/>
              </a:spcBef>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Supports OAuth</a:t>
            </a:r>
          </a:p>
          <a:p>
            <a:pPr>
              <a:lnSpc>
                <a:spcPct val="90000"/>
              </a:lnSpc>
              <a:spcBef>
                <a:spcPts val="1000"/>
              </a:spcBef>
            </a:pPr>
            <a:endParaRPr lang="en-AU" sz="1600" dirty="0">
              <a:solidFill>
                <a:srgbClr val="595959"/>
              </a:solidFill>
              <a:latin typeface="Segoe UI Semilight" panose="020B0402040204020203" pitchFamily="34" charset="0"/>
              <a:cs typeface="Segoe UI Semilight" panose="020B0402040204020203" pitchFamily="34" charset="0"/>
            </a:endParaRPr>
          </a:p>
          <a:p>
            <a:endParaRPr lang="en-AU" sz="1600" dirty="0"/>
          </a:p>
        </p:txBody>
      </p:sp>
    </p:spTree>
    <p:extLst>
      <p:ext uri="{BB962C8B-B14F-4D97-AF65-F5344CB8AC3E}">
        <p14:creationId xmlns:p14="http://schemas.microsoft.com/office/powerpoint/2010/main" val="181236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E202-5278-477B-B902-2BF9C2987185}"/>
              </a:ext>
            </a:extLst>
          </p:cNvPr>
          <p:cNvSpPr>
            <a:spLocks noGrp="1"/>
          </p:cNvSpPr>
          <p:nvPr>
            <p:ph type="title"/>
          </p:nvPr>
        </p:nvSpPr>
        <p:spPr/>
        <p:txBody>
          <a:bodyPr/>
          <a:lstStyle/>
          <a:p>
            <a:r>
              <a:rPr lang="en-AU" dirty="0"/>
              <a:t>Practice Basic Auth with Service Now</a:t>
            </a:r>
          </a:p>
        </p:txBody>
      </p:sp>
      <p:sp>
        <p:nvSpPr>
          <p:cNvPr id="3" name="Content Placeholder 2">
            <a:extLst>
              <a:ext uri="{FF2B5EF4-FFF2-40B4-BE49-F238E27FC236}">
                <a16:creationId xmlns:a16="http://schemas.microsoft.com/office/drawing/2014/main" id="{368D7624-D49A-4806-B8E2-95D1E1C0FD39}"/>
              </a:ext>
            </a:extLst>
          </p:cNvPr>
          <p:cNvSpPr>
            <a:spLocks noGrp="1"/>
          </p:cNvSpPr>
          <p:nvPr>
            <p:ph idx="1"/>
          </p:nvPr>
        </p:nvSpPr>
        <p:spPr>
          <a:xfrm>
            <a:off x="838200" y="1284718"/>
            <a:ext cx="10515600" cy="4692556"/>
          </a:xfrm>
        </p:spPr>
        <p:txBody>
          <a:bodyPr/>
          <a:lstStyle/>
          <a:p>
            <a:endParaRPr lang="en-AU" dirty="0"/>
          </a:p>
          <a:p>
            <a:pPr marL="0" indent="0">
              <a:buNone/>
            </a:pPr>
            <a:r>
              <a:rPr lang="en-AU" b="1" dirty="0"/>
              <a:t>Basic Auth  </a:t>
            </a:r>
            <a:r>
              <a:rPr lang="en-AU" dirty="0"/>
              <a:t>- see  </a:t>
            </a:r>
            <a:r>
              <a:rPr lang="en-AU" dirty="0">
                <a:hlinkClick r:id="rId3"/>
              </a:rPr>
              <a:t>https://dev78092.service-now.com/$restapi.do#/code_modal</a:t>
            </a:r>
            <a:endParaRPr lang="en-AU" dirty="0"/>
          </a:p>
          <a:p>
            <a:pPr marL="0" indent="0">
              <a:buNone/>
            </a:pPr>
            <a:endParaRPr lang="en-AU" dirty="0"/>
          </a:p>
          <a:p>
            <a:r>
              <a:rPr lang="en-US" dirty="0"/>
              <a:t>curl –v "https://dev78092.service-now.com/</a:t>
            </a:r>
            <a:r>
              <a:rPr lang="en-US" dirty="0" err="1"/>
              <a:t>api</a:t>
            </a:r>
            <a:r>
              <a:rPr lang="en-US" dirty="0"/>
              <a:t>/now/table/</a:t>
            </a:r>
            <a:r>
              <a:rPr lang="en-US" dirty="0" err="1"/>
              <a:t>incident?sysparm_limit</a:t>
            </a:r>
            <a:r>
              <a:rPr lang="en-US" dirty="0"/>
              <a:t>=1" \</a:t>
            </a:r>
          </a:p>
          <a:p>
            <a:pPr marL="0" indent="0">
              <a:buNone/>
            </a:pPr>
            <a:r>
              <a:rPr lang="en-US" dirty="0"/>
              <a:t>--request GET \</a:t>
            </a:r>
          </a:p>
          <a:p>
            <a:pPr marL="0" indent="0">
              <a:buNone/>
            </a:pPr>
            <a:r>
              <a:rPr lang="en-US" dirty="0"/>
              <a:t>--header "</a:t>
            </a:r>
            <a:r>
              <a:rPr lang="en-US" dirty="0" err="1"/>
              <a:t>Accept:application</a:t>
            </a:r>
            <a:r>
              <a:rPr lang="en-US" dirty="0"/>
              <a:t>/json" \</a:t>
            </a:r>
          </a:p>
          <a:p>
            <a:pPr marL="0" indent="0">
              <a:buNone/>
            </a:pPr>
            <a:r>
              <a:rPr lang="en-US" dirty="0"/>
              <a:t>--user '</a:t>
            </a:r>
            <a:r>
              <a:rPr lang="en-US" dirty="0" err="1"/>
              <a:t>api_user’:’secret-here</a:t>
            </a:r>
            <a:r>
              <a:rPr lang="en-US" dirty="0"/>
              <a:t>' </a:t>
            </a:r>
            <a:endParaRPr lang="en-AU" dirty="0"/>
          </a:p>
        </p:txBody>
      </p:sp>
    </p:spTree>
    <p:extLst>
      <p:ext uri="{BB962C8B-B14F-4D97-AF65-F5344CB8AC3E}">
        <p14:creationId xmlns:p14="http://schemas.microsoft.com/office/powerpoint/2010/main" val="413295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18FA-E1E2-45D3-B28C-5B6C8028E895}"/>
              </a:ext>
            </a:extLst>
          </p:cNvPr>
          <p:cNvSpPr>
            <a:spLocks noGrp="1"/>
          </p:cNvSpPr>
          <p:nvPr>
            <p:ph type="title"/>
          </p:nvPr>
        </p:nvSpPr>
        <p:spPr/>
        <p:txBody>
          <a:bodyPr/>
          <a:lstStyle/>
          <a:p>
            <a:r>
              <a:rPr lang="en-AU" dirty="0"/>
              <a:t>Practice custom Auth Header with Cisco DNAC</a:t>
            </a:r>
          </a:p>
        </p:txBody>
      </p:sp>
      <p:sp>
        <p:nvSpPr>
          <p:cNvPr id="3" name="Content Placeholder 2">
            <a:extLst>
              <a:ext uri="{FF2B5EF4-FFF2-40B4-BE49-F238E27FC236}">
                <a16:creationId xmlns:a16="http://schemas.microsoft.com/office/drawing/2014/main" id="{9E72E9EB-621D-44F0-898E-09D1E400B374}"/>
              </a:ext>
            </a:extLst>
          </p:cNvPr>
          <p:cNvSpPr>
            <a:spLocks noGrp="1"/>
          </p:cNvSpPr>
          <p:nvPr>
            <p:ph idx="1"/>
          </p:nvPr>
        </p:nvSpPr>
        <p:spPr>
          <a:xfrm>
            <a:off x="838200" y="1284718"/>
            <a:ext cx="10515600" cy="5242542"/>
          </a:xfrm>
        </p:spPr>
        <p:txBody>
          <a:bodyPr>
            <a:normAutofit lnSpcReduction="10000"/>
          </a:bodyPr>
          <a:lstStyle/>
          <a:p>
            <a:pPr marL="0" indent="0">
              <a:buNone/>
            </a:pPr>
            <a:r>
              <a:rPr lang="en-AU" dirty="0">
                <a:hlinkClick r:id="rId3"/>
              </a:rPr>
              <a:t>https://sandboxdnac.cisco.com</a:t>
            </a:r>
            <a:endParaRPr lang="en-AU" dirty="0"/>
          </a:p>
          <a:p>
            <a:pPr marL="0" indent="0">
              <a:buNone/>
            </a:pPr>
            <a:endParaRPr lang="en-AU" dirty="0"/>
          </a:p>
          <a:p>
            <a:pPr marL="0" indent="0">
              <a:buNone/>
            </a:pPr>
            <a:r>
              <a:rPr lang="en-AU" dirty="0"/>
              <a:t>Username: </a:t>
            </a:r>
            <a:r>
              <a:rPr lang="en-AU" dirty="0" err="1"/>
              <a:t>devnetuser</a:t>
            </a:r>
            <a:endParaRPr lang="en-AU" dirty="0"/>
          </a:p>
          <a:p>
            <a:pPr marL="0" indent="0">
              <a:buNone/>
            </a:pPr>
            <a:r>
              <a:rPr lang="en-AU" dirty="0"/>
              <a:t>Pass: Cisco123!</a:t>
            </a:r>
          </a:p>
          <a:p>
            <a:pPr marL="0" indent="0">
              <a:buNone/>
            </a:pPr>
            <a:endParaRPr lang="ru-RU" dirty="0"/>
          </a:p>
          <a:p>
            <a:pPr marL="0" indent="0">
              <a:buNone/>
            </a:pPr>
            <a:r>
              <a:rPr lang="en-AU" b="1" dirty="0"/>
              <a:t>Step 1 - get Token from Auth API endpoint :</a:t>
            </a:r>
          </a:p>
          <a:p>
            <a:pPr marL="0" indent="0">
              <a:buNone/>
            </a:pPr>
            <a:r>
              <a:rPr lang="en-AU" dirty="0"/>
              <a:t>curl  -k --request POST --</a:t>
            </a:r>
            <a:r>
              <a:rPr lang="en-AU" dirty="0" err="1"/>
              <a:t>url</a:t>
            </a:r>
            <a:r>
              <a:rPr lang="en-AU" dirty="0"/>
              <a:t> https://sandboxdnac.cisco.com/dna/system/api/v1/auth/token --user 'devnetuser':'Cisco123!'</a:t>
            </a:r>
          </a:p>
          <a:p>
            <a:pPr marL="0" indent="0">
              <a:buNone/>
            </a:pPr>
            <a:r>
              <a:rPr lang="en-AU" dirty="0"/>
              <a:t>OR</a:t>
            </a:r>
          </a:p>
          <a:p>
            <a:pPr marL="0" indent="0">
              <a:buNone/>
            </a:pPr>
            <a:endParaRPr lang="en-AU" dirty="0"/>
          </a:p>
          <a:p>
            <a:pPr marL="0" indent="0">
              <a:buNone/>
            </a:pPr>
            <a:r>
              <a:rPr lang="en-AU" dirty="0"/>
              <a:t>TOKEN=$(curl --insecure --request POST --header "Authorization: Basic $(echo -n devnetuser:Cisco123! | base64)" \</a:t>
            </a:r>
          </a:p>
          <a:p>
            <a:pPr marL="0" indent="0">
              <a:buNone/>
            </a:pPr>
            <a:r>
              <a:rPr lang="en-AU" dirty="0"/>
              <a:t>https://sandboxdnac.cisco.com/dna/system/api/v1/auth/token -v \</a:t>
            </a:r>
          </a:p>
          <a:p>
            <a:pPr marL="0" indent="0">
              <a:buNone/>
            </a:pPr>
            <a:r>
              <a:rPr lang="en-AU" dirty="0"/>
              <a:t>| python -c "import sys, json; print </a:t>
            </a:r>
            <a:r>
              <a:rPr lang="en-AU" dirty="0" err="1"/>
              <a:t>json.load</a:t>
            </a:r>
            <a:r>
              <a:rPr lang="en-AU" dirty="0"/>
              <a:t>(</a:t>
            </a:r>
            <a:r>
              <a:rPr lang="en-AU" dirty="0" err="1"/>
              <a:t>sys.stdin</a:t>
            </a:r>
            <a:r>
              <a:rPr lang="en-AU" dirty="0"/>
              <a:t>)['Token']")</a:t>
            </a:r>
          </a:p>
          <a:p>
            <a:pPr marL="0" indent="0">
              <a:buNone/>
            </a:pPr>
            <a:r>
              <a:rPr lang="en-AU" dirty="0"/>
              <a:t>echo $TOKEN</a:t>
            </a:r>
          </a:p>
          <a:p>
            <a:pPr marL="0" indent="0">
              <a:buNone/>
            </a:pPr>
            <a:endParaRPr lang="en-AU" dirty="0"/>
          </a:p>
          <a:p>
            <a:pPr marL="0" indent="0">
              <a:buNone/>
            </a:pPr>
            <a:r>
              <a:rPr lang="en-AU" b="1" dirty="0"/>
              <a:t>Step 2 – make request using this token in header x-auth-token: </a:t>
            </a:r>
          </a:p>
          <a:p>
            <a:pPr marL="0" indent="0">
              <a:buNone/>
            </a:pPr>
            <a:r>
              <a:rPr lang="en-AU" dirty="0"/>
              <a:t>curl -k  --location --request GET 'https://sandboxdnac.cisco.com/</a:t>
            </a:r>
            <a:r>
              <a:rPr lang="en-AU" dirty="0" err="1"/>
              <a:t>dna</a:t>
            </a:r>
            <a:r>
              <a:rPr lang="en-AU" dirty="0"/>
              <a:t>/intent/</a:t>
            </a:r>
            <a:r>
              <a:rPr lang="en-AU" dirty="0" err="1"/>
              <a:t>api</a:t>
            </a:r>
            <a:r>
              <a:rPr lang="en-AU" dirty="0"/>
              <a:t>/v1/network-device' </a:t>
            </a:r>
            <a:r>
              <a:rPr lang="en-AU" b="1" dirty="0"/>
              <a:t>--header "x-auth-token: $TOKEN" </a:t>
            </a:r>
            <a:r>
              <a:rPr lang="en-AU" dirty="0"/>
              <a:t>-v | python -m </a:t>
            </a:r>
            <a:r>
              <a:rPr lang="en-AU" dirty="0" err="1"/>
              <a:t>json.tool</a:t>
            </a:r>
            <a:endParaRPr lang="en-AU" dirty="0"/>
          </a:p>
        </p:txBody>
      </p:sp>
    </p:spTree>
    <p:extLst>
      <p:ext uri="{BB962C8B-B14F-4D97-AF65-F5344CB8AC3E}">
        <p14:creationId xmlns:p14="http://schemas.microsoft.com/office/powerpoint/2010/main" val="403476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4E05-12CA-48DE-BBC8-F9100164AB7A}"/>
              </a:ext>
            </a:extLst>
          </p:cNvPr>
          <p:cNvSpPr>
            <a:spLocks noGrp="1"/>
          </p:cNvSpPr>
          <p:nvPr>
            <p:ph type="title"/>
          </p:nvPr>
        </p:nvSpPr>
        <p:spPr/>
        <p:txBody>
          <a:bodyPr/>
          <a:lstStyle/>
          <a:p>
            <a:r>
              <a:rPr lang="en-AU" dirty="0"/>
              <a:t>Requests to try for </a:t>
            </a:r>
            <a:r>
              <a:rPr lang="en-AU" dirty="0" err="1"/>
              <a:t>vCentre</a:t>
            </a:r>
            <a:r>
              <a:rPr lang="en-AU" dirty="0"/>
              <a:t> and vManage</a:t>
            </a:r>
          </a:p>
        </p:txBody>
      </p:sp>
      <p:sp>
        <p:nvSpPr>
          <p:cNvPr id="3" name="Content Placeholder 2">
            <a:extLst>
              <a:ext uri="{FF2B5EF4-FFF2-40B4-BE49-F238E27FC236}">
                <a16:creationId xmlns:a16="http://schemas.microsoft.com/office/drawing/2014/main" id="{6B6ABF8A-B320-4182-8F11-AF12CF52AB51}"/>
              </a:ext>
            </a:extLst>
          </p:cNvPr>
          <p:cNvSpPr>
            <a:spLocks noGrp="1"/>
          </p:cNvSpPr>
          <p:nvPr>
            <p:ph idx="1"/>
          </p:nvPr>
        </p:nvSpPr>
        <p:spPr>
          <a:xfrm>
            <a:off x="704635" y="1397285"/>
            <a:ext cx="10987355" cy="5075434"/>
          </a:xfrm>
        </p:spPr>
        <p:txBody>
          <a:bodyPr>
            <a:normAutofit fontScale="92500" lnSpcReduction="10000"/>
          </a:bodyPr>
          <a:lstStyle/>
          <a:p>
            <a:pPr marL="0" indent="0">
              <a:buNone/>
            </a:pPr>
            <a:r>
              <a:rPr lang="en-AU" b="1" dirty="0" err="1"/>
              <a:t>vCentre</a:t>
            </a:r>
            <a:r>
              <a:rPr lang="en-AU" b="1" dirty="0"/>
              <a:t> – Non Prod:</a:t>
            </a:r>
          </a:p>
          <a:p>
            <a:endParaRPr lang="en-AU" dirty="0"/>
          </a:p>
          <a:p>
            <a:r>
              <a:rPr lang="en-AU" dirty="0"/>
              <a:t>read -s PASS</a:t>
            </a:r>
          </a:p>
          <a:p>
            <a:r>
              <a:rPr lang="en-AU" dirty="0"/>
              <a:t>curl -k -u nonp-username@nonp.nttict.com.au:$PASS  -X POST https://10.7.142.15/rest/com/vmware/cis/session </a:t>
            </a:r>
            <a:r>
              <a:rPr lang="en-AU" b="1" dirty="0"/>
              <a:t>-c cookie.txt</a:t>
            </a:r>
            <a:endParaRPr lang="ru-RU" b="1" dirty="0"/>
          </a:p>
          <a:p>
            <a:r>
              <a:rPr lang="en-US" dirty="0"/>
              <a:t>curl -k -b cookie.txt https://10.7.142.15/rest/vcenter/vm </a:t>
            </a:r>
            <a:r>
              <a:rPr lang="en-US" b="1" dirty="0"/>
              <a:t>| </a:t>
            </a:r>
            <a:r>
              <a:rPr lang="en-US" b="1" dirty="0" err="1"/>
              <a:t>jq</a:t>
            </a:r>
            <a:r>
              <a:rPr lang="en-US" b="1" dirty="0"/>
              <a:t> </a:t>
            </a:r>
          </a:p>
          <a:p>
            <a:pPr marL="0" indent="0">
              <a:buNone/>
            </a:pPr>
            <a:r>
              <a:rPr lang="en-US" dirty="0"/>
              <a:t> OR curl -k -b cookie.txt https://10.7.142.15/rest/vcenter/vm </a:t>
            </a:r>
            <a:r>
              <a:rPr lang="en-US" b="1" dirty="0"/>
              <a:t>|  python -m </a:t>
            </a:r>
            <a:r>
              <a:rPr lang="en-US" b="1" dirty="0" err="1"/>
              <a:t>json.tool</a:t>
            </a:r>
            <a:endParaRPr lang="en-US" b="1" dirty="0"/>
          </a:p>
          <a:p>
            <a:endParaRPr lang="en-AU" dirty="0"/>
          </a:p>
          <a:p>
            <a:pPr marL="0" indent="0">
              <a:buNone/>
            </a:pPr>
            <a:r>
              <a:rPr lang="en-AU" b="1" dirty="0"/>
              <a:t>vManage - Demo:</a:t>
            </a:r>
          </a:p>
          <a:p>
            <a:r>
              <a:rPr lang="en-AU" dirty="0"/>
              <a:t>read -s </a:t>
            </a:r>
            <a:r>
              <a:rPr lang="en-AU" dirty="0" err="1"/>
              <a:t>j_password</a:t>
            </a:r>
            <a:endParaRPr lang="en-AU" dirty="0"/>
          </a:p>
          <a:p>
            <a:r>
              <a:rPr lang="en-AU" dirty="0"/>
              <a:t>curl -v --request POST -k  --</a:t>
            </a:r>
            <a:r>
              <a:rPr lang="en-AU" dirty="0" err="1"/>
              <a:t>url</a:t>
            </a:r>
            <a:r>
              <a:rPr lang="en-AU" dirty="0"/>
              <a:t> https://172.21.36.35/j_security_check --data "</a:t>
            </a:r>
            <a:r>
              <a:rPr lang="en-AU" dirty="0" err="1"/>
              <a:t>j_username</a:t>
            </a:r>
            <a:r>
              <a:rPr lang="en-AU" dirty="0"/>
              <a:t>=</a:t>
            </a:r>
            <a:r>
              <a:rPr lang="en-AU" dirty="0" err="1"/>
              <a:t>username&amp;j_password</a:t>
            </a:r>
            <a:r>
              <a:rPr lang="en-AU" dirty="0"/>
              <a:t>=$</a:t>
            </a:r>
            <a:r>
              <a:rPr lang="en-AU" dirty="0" err="1"/>
              <a:t>j_password</a:t>
            </a:r>
            <a:r>
              <a:rPr lang="en-AU" dirty="0"/>
              <a:t>" -c cookies.txt</a:t>
            </a:r>
          </a:p>
          <a:p>
            <a:r>
              <a:rPr lang="en-AU" dirty="0"/>
              <a:t>curl -k -b cookies.txt --</a:t>
            </a:r>
            <a:r>
              <a:rPr lang="en-AU" dirty="0" err="1"/>
              <a:t>url</a:t>
            </a:r>
            <a:r>
              <a:rPr lang="en-AU" dirty="0"/>
              <a:t> https://172.21.36.35/dataservice/server/info</a:t>
            </a:r>
          </a:p>
          <a:p>
            <a:endParaRPr lang="en-AU" dirty="0"/>
          </a:p>
          <a:p>
            <a:pPr marL="0" indent="0">
              <a:buNone/>
            </a:pPr>
            <a:r>
              <a:rPr lang="en-AU" dirty="0"/>
              <a:t>for POST requests to vManage use additional token:</a:t>
            </a:r>
          </a:p>
          <a:p>
            <a:r>
              <a:rPr lang="en-AU" dirty="0"/>
              <a:t>TOKEN=$(curl -k -b 'cookies.txt' --</a:t>
            </a:r>
            <a:r>
              <a:rPr lang="en-AU" dirty="0" err="1"/>
              <a:t>url</a:t>
            </a:r>
            <a:r>
              <a:rPr lang="en-AU" dirty="0"/>
              <a:t> https://172.21.36.35/dataservice/client/token)</a:t>
            </a:r>
          </a:p>
          <a:p>
            <a:r>
              <a:rPr lang="en-AU" dirty="0"/>
              <a:t>echo $TOKEN</a:t>
            </a:r>
          </a:p>
          <a:p>
            <a:r>
              <a:rPr lang="en-AU" dirty="0"/>
              <a:t>curl -k -</a:t>
            </a:r>
            <a:r>
              <a:rPr lang="en-AU" dirty="0" err="1"/>
              <a:t>vvv</a:t>
            </a:r>
            <a:r>
              <a:rPr lang="en-AU" dirty="0"/>
              <a:t> -X POST   "https://172.21.36.35:8443/</a:t>
            </a:r>
            <a:r>
              <a:rPr lang="en-AU" dirty="0" err="1"/>
              <a:t>dataservice</a:t>
            </a:r>
            <a:r>
              <a:rPr lang="en-AU" dirty="0"/>
              <a:t>/device/action/software"  \</a:t>
            </a:r>
          </a:p>
          <a:p>
            <a:pPr marL="0" indent="0">
              <a:buNone/>
            </a:pPr>
            <a:r>
              <a:rPr lang="en-AU" dirty="0"/>
              <a:t>-d '{"platformFamily":"c1100","controllerVersionName": "20.1.x", "versionName":"17.2.2", "</a:t>
            </a:r>
            <a:r>
              <a:rPr lang="en-AU" dirty="0" err="1"/>
              <a:t>versionURL</a:t>
            </a:r>
            <a:r>
              <a:rPr lang="en-AU" dirty="0"/>
              <a:t>":"http://t.blob.core.windows.net/images/c1100-universalk9.17.02.02.SPA.bin"}’ \ -b cookies.txt --insecure -H "X-XSRF-TOKEN: $TOKEN"  -H "Content-Type: application/json"</a:t>
            </a:r>
          </a:p>
        </p:txBody>
      </p:sp>
    </p:spTree>
    <p:extLst>
      <p:ext uri="{BB962C8B-B14F-4D97-AF65-F5344CB8AC3E}">
        <p14:creationId xmlns:p14="http://schemas.microsoft.com/office/powerpoint/2010/main" val="42649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8BAC-11DF-4D60-8511-5F4A5376FC8D}"/>
              </a:ext>
            </a:extLst>
          </p:cNvPr>
          <p:cNvSpPr>
            <a:spLocks noGrp="1"/>
          </p:cNvSpPr>
          <p:nvPr>
            <p:ph type="title"/>
          </p:nvPr>
        </p:nvSpPr>
        <p:spPr/>
        <p:txBody>
          <a:bodyPr/>
          <a:lstStyle/>
          <a:p>
            <a:r>
              <a:rPr lang="en-AU" dirty="0"/>
              <a:t>Postman</a:t>
            </a:r>
          </a:p>
        </p:txBody>
      </p:sp>
      <p:sp>
        <p:nvSpPr>
          <p:cNvPr id="3" name="Content Placeholder 2">
            <a:extLst>
              <a:ext uri="{FF2B5EF4-FFF2-40B4-BE49-F238E27FC236}">
                <a16:creationId xmlns:a16="http://schemas.microsoft.com/office/drawing/2014/main" id="{9B513A1C-CA0B-42F2-BBEF-423B395887D3}"/>
              </a:ext>
            </a:extLst>
          </p:cNvPr>
          <p:cNvSpPr>
            <a:spLocks noGrp="1"/>
          </p:cNvSpPr>
          <p:nvPr>
            <p:ph idx="1"/>
          </p:nvPr>
        </p:nvSpPr>
        <p:spPr>
          <a:xfrm>
            <a:off x="838200" y="1284718"/>
            <a:ext cx="2916677" cy="4692556"/>
          </a:xfrm>
        </p:spPr>
        <p:txBody>
          <a:bodyPr>
            <a:normAutofit/>
          </a:bodyPr>
          <a:lstStyle/>
          <a:p>
            <a:pPr marL="0" indent="0">
              <a:buNone/>
            </a:pPr>
            <a:r>
              <a:rPr lang="en-AU" sz="1600" dirty="0"/>
              <a:t>We tried using API in CLI, let’s use a UI client which is Postman </a:t>
            </a:r>
          </a:p>
          <a:p>
            <a:pPr marL="0" indent="0">
              <a:buNone/>
            </a:pPr>
            <a:r>
              <a:rPr lang="en-AU" sz="1600" dirty="0"/>
              <a:t>Postman is very popular API querying and testing tool.</a:t>
            </a:r>
          </a:p>
          <a:p>
            <a:pPr marL="0" indent="0">
              <a:buNone/>
            </a:pPr>
            <a:endParaRPr lang="en-AU" sz="1600" dirty="0"/>
          </a:p>
          <a:p>
            <a:pPr marL="0" indent="0">
              <a:buNone/>
            </a:pPr>
            <a:r>
              <a:rPr lang="en-AU" sz="1600" dirty="0"/>
              <a:t>Request</a:t>
            </a:r>
          </a:p>
          <a:p>
            <a:pPr marL="0" indent="0">
              <a:buNone/>
            </a:pPr>
            <a:endParaRPr lang="en-AU" sz="1600" dirty="0"/>
          </a:p>
          <a:p>
            <a:pPr marL="0" indent="0">
              <a:buNone/>
            </a:pPr>
            <a:r>
              <a:rPr lang="en-AU" sz="1600" dirty="0"/>
              <a:t>---------------------------------</a:t>
            </a:r>
          </a:p>
          <a:p>
            <a:pPr marL="0" indent="0">
              <a:buNone/>
            </a:pPr>
            <a:endParaRPr lang="en-AU" sz="1600" dirty="0"/>
          </a:p>
          <a:p>
            <a:pPr marL="0" indent="0">
              <a:buNone/>
            </a:pPr>
            <a:r>
              <a:rPr lang="en-AU" sz="1600" dirty="0"/>
              <a:t>Response</a:t>
            </a:r>
          </a:p>
        </p:txBody>
      </p:sp>
      <p:pic>
        <p:nvPicPr>
          <p:cNvPr id="7" name="Picture 6" descr="Graphical user interface, text, application, email&#10;&#10;Description automatically generated">
            <a:extLst>
              <a:ext uri="{FF2B5EF4-FFF2-40B4-BE49-F238E27FC236}">
                <a16:creationId xmlns:a16="http://schemas.microsoft.com/office/drawing/2014/main" id="{9C39040A-1F6A-454A-BE73-B7A880A98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045" y="1362432"/>
            <a:ext cx="7883047" cy="4401369"/>
          </a:xfrm>
          <a:prstGeom prst="rect">
            <a:avLst/>
          </a:prstGeom>
        </p:spPr>
      </p:pic>
      <p:sp>
        <p:nvSpPr>
          <p:cNvPr id="9" name="TextBox 8">
            <a:extLst>
              <a:ext uri="{FF2B5EF4-FFF2-40B4-BE49-F238E27FC236}">
                <a16:creationId xmlns:a16="http://schemas.microsoft.com/office/drawing/2014/main" id="{1C299795-3D02-43B0-BA2B-F9F06217A019}"/>
              </a:ext>
            </a:extLst>
          </p:cNvPr>
          <p:cNvSpPr txBox="1"/>
          <p:nvPr/>
        </p:nvSpPr>
        <p:spPr>
          <a:xfrm>
            <a:off x="583056" y="6054988"/>
            <a:ext cx="9752745" cy="1138773"/>
          </a:xfrm>
          <a:prstGeom prst="rect">
            <a:avLst/>
          </a:prstGeom>
          <a:noFill/>
        </p:spPr>
        <p:txBody>
          <a:bodyPr wrap="square">
            <a:spAutoFit/>
          </a:bodyPr>
          <a:lstStyle/>
          <a:p>
            <a:r>
              <a:rPr lang="en-AU" sz="1600" dirty="0">
                <a:hlinkClick r:id="rId4"/>
              </a:rPr>
              <a:t>https://learning.postman.com/docs/sending-requests/requests/</a:t>
            </a:r>
            <a:endParaRPr lang="en-AU" sz="1600" dirty="0"/>
          </a:p>
          <a:p>
            <a:r>
              <a:rPr lang="en-AU" sz="1600" dirty="0">
                <a:hlinkClick r:id="rId5"/>
              </a:rPr>
              <a:t>https://www.guru99.com/postman-tutorial.html</a:t>
            </a:r>
            <a:endParaRPr lang="en-AU" sz="1600" dirty="0"/>
          </a:p>
          <a:p>
            <a:endParaRPr lang="en-AU" dirty="0"/>
          </a:p>
          <a:p>
            <a:endParaRPr lang="en-AU" dirty="0"/>
          </a:p>
        </p:txBody>
      </p:sp>
    </p:spTree>
    <p:extLst>
      <p:ext uri="{BB962C8B-B14F-4D97-AF65-F5344CB8AC3E}">
        <p14:creationId xmlns:p14="http://schemas.microsoft.com/office/powerpoint/2010/main" val="37259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3E1C-8B95-4F4E-AB11-A13D5402425F}"/>
              </a:ext>
            </a:extLst>
          </p:cNvPr>
          <p:cNvSpPr>
            <a:spLocks noGrp="1"/>
          </p:cNvSpPr>
          <p:nvPr>
            <p:ph type="title"/>
          </p:nvPr>
        </p:nvSpPr>
        <p:spPr/>
        <p:txBody>
          <a:bodyPr/>
          <a:lstStyle/>
          <a:p>
            <a:r>
              <a:rPr lang="en-AU" dirty="0"/>
              <a:t>Postman – main features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1628305-46AA-4153-9EBE-62219AF63E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2060" y="1319237"/>
            <a:ext cx="5403589" cy="1341770"/>
          </a:xfrm>
        </p:spPr>
      </p:pic>
      <p:sp>
        <p:nvSpPr>
          <p:cNvPr id="6" name="Content Placeholder 2">
            <a:extLst>
              <a:ext uri="{FF2B5EF4-FFF2-40B4-BE49-F238E27FC236}">
                <a16:creationId xmlns:a16="http://schemas.microsoft.com/office/drawing/2014/main" id="{939384AF-0E70-4B80-B1FA-372B8F3AC026}"/>
              </a:ext>
            </a:extLst>
          </p:cNvPr>
          <p:cNvSpPr txBox="1">
            <a:spLocks/>
          </p:cNvSpPr>
          <p:nvPr/>
        </p:nvSpPr>
        <p:spPr>
          <a:xfrm>
            <a:off x="838200" y="1284718"/>
            <a:ext cx="5439310" cy="4692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dirty="0"/>
              <a:t>Organise Requests to </a:t>
            </a:r>
            <a:r>
              <a:rPr lang="en-AU" sz="1600" b="1" dirty="0"/>
              <a:t>collections</a:t>
            </a:r>
            <a:r>
              <a:rPr lang="en-AU" sz="1600" dirty="0"/>
              <a:t> – like folders</a:t>
            </a:r>
          </a:p>
          <a:p>
            <a:pPr marL="0" indent="0">
              <a:buFont typeface="Arial" panose="020B0604020202020204" pitchFamily="34" charset="0"/>
              <a:buNone/>
            </a:pPr>
            <a:endParaRPr lang="en-AU" sz="1600" dirty="0"/>
          </a:p>
          <a:p>
            <a:pPr marL="0" indent="0">
              <a:buFont typeface="Arial" panose="020B0604020202020204" pitchFamily="34" charset="0"/>
              <a:buNone/>
            </a:pPr>
            <a:endParaRPr lang="en-AU" sz="1600" dirty="0"/>
          </a:p>
          <a:p>
            <a:pPr marL="0" indent="0">
              <a:buFont typeface="Arial" panose="020B0604020202020204" pitchFamily="34" charset="0"/>
              <a:buNone/>
            </a:pPr>
            <a:endParaRPr lang="en-AU" sz="1600" dirty="0"/>
          </a:p>
          <a:p>
            <a:pPr marL="0" indent="0">
              <a:buFont typeface="Arial" panose="020B0604020202020204" pitchFamily="34" charset="0"/>
              <a:buNone/>
            </a:pPr>
            <a:endParaRPr lang="en-AU" sz="1600" dirty="0"/>
          </a:p>
          <a:p>
            <a:pPr marL="0" indent="0">
              <a:buFont typeface="Arial" panose="020B0604020202020204" pitchFamily="34" charset="0"/>
              <a:buNone/>
            </a:pPr>
            <a:endParaRPr lang="en-AU" sz="1600" dirty="0"/>
          </a:p>
          <a:p>
            <a:r>
              <a:rPr lang="en-AU" sz="1600" b="1" dirty="0"/>
              <a:t>Variables</a:t>
            </a:r>
            <a:r>
              <a:rPr lang="en-AU" sz="1600" dirty="0"/>
              <a:t> – often used in URLs, especially where you </a:t>
            </a:r>
          </a:p>
          <a:p>
            <a:pPr marL="0" indent="0">
              <a:buNone/>
            </a:pPr>
            <a:r>
              <a:rPr lang="en-AU" sz="1600" dirty="0"/>
              <a:t>use the same requests to different systems</a:t>
            </a:r>
          </a:p>
          <a:p>
            <a:r>
              <a:rPr lang="en-AU" sz="1600" dirty="0"/>
              <a:t>For example, we have multiple vManage controllers,</a:t>
            </a:r>
          </a:p>
          <a:p>
            <a:pPr marL="0" indent="0">
              <a:buNone/>
            </a:pPr>
            <a:r>
              <a:rPr lang="en-AU" sz="1600" dirty="0"/>
              <a:t>and need to make the same requests, easier not to</a:t>
            </a:r>
          </a:p>
          <a:p>
            <a:pPr marL="0" indent="0">
              <a:buNone/>
            </a:pPr>
            <a:r>
              <a:rPr lang="en-AU" sz="1600" dirty="0"/>
              <a:t>hardcode URL/port, but use variables</a:t>
            </a:r>
          </a:p>
          <a:p>
            <a:r>
              <a:rPr lang="en-AU" sz="1600" dirty="0"/>
              <a:t>Format is {{variable}}</a:t>
            </a:r>
          </a:p>
          <a:p>
            <a:pPr marL="0" indent="0">
              <a:buNone/>
            </a:pPr>
            <a:r>
              <a:rPr lang="en-AU" sz="1600" dirty="0"/>
              <a:t>  </a:t>
            </a:r>
          </a:p>
        </p:txBody>
      </p:sp>
      <p:pic>
        <p:nvPicPr>
          <p:cNvPr id="14" name="Picture 13" descr="Graphical user interface, text, application&#10;&#10;Description automatically generated">
            <a:extLst>
              <a:ext uri="{FF2B5EF4-FFF2-40B4-BE49-F238E27FC236}">
                <a16:creationId xmlns:a16="http://schemas.microsoft.com/office/drawing/2014/main" id="{EE71C2F2-5D90-427F-B3D3-75FE406D94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060" y="3391480"/>
            <a:ext cx="5471735" cy="2023001"/>
          </a:xfrm>
          <a:prstGeom prst="rect">
            <a:avLst/>
          </a:prstGeom>
        </p:spPr>
      </p:pic>
    </p:spTree>
    <p:extLst>
      <p:ext uri="{BB962C8B-B14F-4D97-AF65-F5344CB8AC3E}">
        <p14:creationId xmlns:p14="http://schemas.microsoft.com/office/powerpoint/2010/main" val="103057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E741-6BD1-4F57-9631-4D5AC968D4F2}"/>
              </a:ext>
            </a:extLst>
          </p:cNvPr>
          <p:cNvSpPr>
            <a:spLocks noGrp="1"/>
          </p:cNvSpPr>
          <p:nvPr>
            <p:ph type="title"/>
          </p:nvPr>
        </p:nvSpPr>
        <p:spPr/>
        <p:txBody>
          <a:bodyPr/>
          <a:lstStyle/>
          <a:p>
            <a:r>
              <a:rPr lang="en-AU" dirty="0"/>
              <a:t>Postman – Environments and Global</a:t>
            </a:r>
          </a:p>
        </p:txBody>
      </p:sp>
      <p:pic>
        <p:nvPicPr>
          <p:cNvPr id="10" name="Content Placeholder 9" descr="Graphical user interface, application&#10;&#10;Description automatically generated">
            <a:extLst>
              <a:ext uri="{FF2B5EF4-FFF2-40B4-BE49-F238E27FC236}">
                <a16:creationId xmlns:a16="http://schemas.microsoft.com/office/drawing/2014/main" id="{5E6DDE55-2D45-4DD7-9A85-95396465CC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60041" y="1284718"/>
            <a:ext cx="3048264" cy="2491956"/>
          </a:xfrm>
        </p:spPr>
      </p:pic>
      <p:sp>
        <p:nvSpPr>
          <p:cNvPr id="12" name="Content Placeholder 2">
            <a:extLst>
              <a:ext uri="{FF2B5EF4-FFF2-40B4-BE49-F238E27FC236}">
                <a16:creationId xmlns:a16="http://schemas.microsoft.com/office/drawing/2014/main" id="{15CD2EB8-F332-49BE-BBD3-D5CF9CD21D40}"/>
              </a:ext>
            </a:extLst>
          </p:cNvPr>
          <p:cNvSpPr txBox="1">
            <a:spLocks/>
          </p:cNvSpPr>
          <p:nvPr/>
        </p:nvSpPr>
        <p:spPr>
          <a:xfrm>
            <a:off x="838200" y="1284718"/>
            <a:ext cx="6631112" cy="4692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600" b="1" dirty="0"/>
              <a:t>Two methods to set values to variables</a:t>
            </a:r>
          </a:p>
          <a:p>
            <a:pPr marL="0" indent="0">
              <a:buFont typeface="Arial" panose="020B0604020202020204" pitchFamily="34" charset="0"/>
              <a:buNone/>
            </a:pPr>
            <a:endParaRPr lang="en-AU" sz="1600" b="1" dirty="0"/>
          </a:p>
          <a:p>
            <a:pPr marL="0" indent="0">
              <a:buFont typeface="Arial" panose="020B0604020202020204" pitchFamily="34" charset="0"/>
              <a:buNone/>
            </a:pPr>
            <a:r>
              <a:rPr lang="en-AU" sz="1600" b="1" dirty="0"/>
              <a:t>Environments </a:t>
            </a:r>
            <a:r>
              <a:rPr lang="en-AU" sz="1600" dirty="0"/>
              <a:t>– define variables for each env, so you can switch between them and variables will be assigned different values </a:t>
            </a:r>
          </a:p>
          <a:p>
            <a:pPr marL="0" indent="0">
              <a:buFont typeface="Arial" panose="020B0604020202020204" pitchFamily="34" charset="0"/>
              <a:buNone/>
            </a:pPr>
            <a:endParaRPr lang="en-AU" sz="1600" dirty="0"/>
          </a:p>
          <a:p>
            <a:pPr marL="0" indent="0">
              <a:buFont typeface="Arial" panose="020B0604020202020204" pitchFamily="34" charset="0"/>
              <a:buNone/>
            </a:pPr>
            <a:endParaRPr lang="en-AU" sz="1600" dirty="0"/>
          </a:p>
          <a:p>
            <a:pPr marL="0" indent="0">
              <a:buFont typeface="Arial" panose="020B0604020202020204" pitchFamily="34" charset="0"/>
              <a:buNone/>
            </a:pPr>
            <a:endParaRPr lang="en-AU" sz="1600" dirty="0"/>
          </a:p>
          <a:p>
            <a:pPr marL="0" indent="0">
              <a:buNone/>
            </a:pPr>
            <a:r>
              <a:rPr lang="en-AU" sz="1600" b="1" dirty="0" err="1"/>
              <a:t>Globals</a:t>
            </a:r>
            <a:r>
              <a:rPr lang="en-AU" sz="1600" b="1" dirty="0"/>
              <a:t> </a:t>
            </a:r>
            <a:r>
              <a:rPr lang="en-AU" sz="1600" dirty="0"/>
              <a:t>– fixed</a:t>
            </a:r>
          </a:p>
          <a:p>
            <a:pPr marL="0" indent="0">
              <a:buNone/>
            </a:pPr>
            <a:r>
              <a:rPr lang="en-AU" sz="1600" dirty="0"/>
              <a:t>Not dependent on env</a:t>
            </a:r>
          </a:p>
          <a:p>
            <a:pPr marL="0" indent="0">
              <a:buNone/>
            </a:pPr>
            <a:r>
              <a:rPr lang="en-AU" sz="1600" dirty="0"/>
              <a:t>  </a:t>
            </a:r>
          </a:p>
        </p:txBody>
      </p:sp>
      <p:pic>
        <p:nvPicPr>
          <p:cNvPr id="14" name="Picture 13" descr="Graphical user interface, text, application, email&#10;&#10;Description automatically generated">
            <a:extLst>
              <a:ext uri="{FF2B5EF4-FFF2-40B4-BE49-F238E27FC236}">
                <a16:creationId xmlns:a16="http://schemas.microsoft.com/office/drawing/2014/main" id="{C77ADBEB-3934-4D90-8422-CD55AE437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3670" y="3558997"/>
            <a:ext cx="5229323" cy="2836548"/>
          </a:xfrm>
          <a:prstGeom prst="rect">
            <a:avLst/>
          </a:prstGeom>
        </p:spPr>
      </p:pic>
    </p:spTree>
    <p:extLst>
      <p:ext uri="{BB962C8B-B14F-4D97-AF65-F5344CB8AC3E}">
        <p14:creationId xmlns:p14="http://schemas.microsoft.com/office/powerpoint/2010/main" val="49674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FBC-DD92-4ECD-A9AE-5A8D58310F3B}"/>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This session agenda</a:t>
            </a:r>
            <a:endParaRPr lang="en-AU" dirty="0"/>
          </a:p>
        </p:txBody>
      </p:sp>
      <p:sp>
        <p:nvSpPr>
          <p:cNvPr id="3" name="Content Placeholder 2">
            <a:extLst>
              <a:ext uri="{FF2B5EF4-FFF2-40B4-BE49-F238E27FC236}">
                <a16:creationId xmlns:a16="http://schemas.microsoft.com/office/drawing/2014/main" id="{4978D74D-A64E-4160-8E02-F28EE683EA7F}"/>
              </a:ext>
            </a:extLst>
          </p:cNvPr>
          <p:cNvSpPr>
            <a:spLocks noGrp="1"/>
          </p:cNvSpPr>
          <p:nvPr>
            <p:ph idx="1"/>
          </p:nvPr>
        </p:nvSpPr>
        <p:spPr/>
        <p:txBody>
          <a:bodyPr/>
          <a:lstStyle/>
          <a:p>
            <a:r>
              <a:rPr lang="en-US" sz="1600" dirty="0">
                <a:latin typeface="Segoe UI Semilight" panose="020B0702040204020203" pitchFamily="34" charset="0"/>
                <a:ea typeface="Segoe UI Semilight" panose="020B0702040204020203" pitchFamily="34" charset="0"/>
                <a:cs typeface="Segoe UI" panose="020B0502040204020203" pitchFamily="34" charset="0"/>
              </a:rPr>
              <a:t>REST API Authentication </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Basic authentication </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Bearer authentication </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API Keys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OAuth</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Cookies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Custom headers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Combination of methods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Practice – API authentication with </a:t>
            </a:r>
            <a:r>
              <a:rPr lang="en-US" sz="1600" dirty="0" err="1">
                <a:latin typeface="Segoe UI Semilight" panose="020B0702040204020203" pitchFamily="34" charset="0"/>
                <a:ea typeface="Segoe UI Semilight" panose="020B0702040204020203" pitchFamily="34" charset="0"/>
                <a:cs typeface="Segoe UI" panose="020B0502040204020203" pitchFamily="34" charset="0"/>
              </a:rPr>
              <a:t>cURL</a:t>
            </a: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Postman interface</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Main features</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Postman practice</a:t>
            </a:r>
          </a:p>
          <a:p>
            <a:endParaRPr lang="en-AU" dirty="0"/>
          </a:p>
        </p:txBody>
      </p:sp>
    </p:spTree>
    <p:extLst>
      <p:ext uri="{BB962C8B-B14F-4D97-AF65-F5344CB8AC3E}">
        <p14:creationId xmlns:p14="http://schemas.microsoft.com/office/powerpoint/2010/main" val="2729603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9E5D-E228-4B05-B5DA-5D6FA7E05C6F}"/>
              </a:ext>
            </a:extLst>
          </p:cNvPr>
          <p:cNvSpPr>
            <a:spLocks noGrp="1"/>
          </p:cNvSpPr>
          <p:nvPr>
            <p:ph type="title"/>
          </p:nvPr>
        </p:nvSpPr>
        <p:spPr>
          <a:xfrm>
            <a:off x="910119" y="469594"/>
            <a:ext cx="10515600" cy="822263"/>
          </a:xfrm>
        </p:spPr>
        <p:txBody>
          <a:bodyPr>
            <a:normAutofit/>
          </a:bodyPr>
          <a:lstStyle/>
          <a:p>
            <a:r>
              <a:rPr lang="en-AU" dirty="0"/>
              <a:t>Practice with ServiceNow – Postman - GET</a:t>
            </a:r>
          </a:p>
        </p:txBody>
      </p:sp>
      <p:sp>
        <p:nvSpPr>
          <p:cNvPr id="3" name="Content Placeholder 2">
            <a:extLst>
              <a:ext uri="{FF2B5EF4-FFF2-40B4-BE49-F238E27FC236}">
                <a16:creationId xmlns:a16="http://schemas.microsoft.com/office/drawing/2014/main" id="{74F88840-9205-425E-A360-3C15733B30B2}"/>
              </a:ext>
            </a:extLst>
          </p:cNvPr>
          <p:cNvSpPr>
            <a:spLocks noGrp="1"/>
          </p:cNvSpPr>
          <p:nvPr>
            <p:ph idx="1"/>
          </p:nvPr>
        </p:nvSpPr>
        <p:spPr/>
        <p:txBody>
          <a:bodyPr>
            <a:normAutofit lnSpcReduction="10000"/>
          </a:bodyPr>
          <a:lstStyle/>
          <a:p>
            <a:pPr marL="0" indent="0">
              <a:buNone/>
            </a:pPr>
            <a:r>
              <a:rPr lang="en-AU" dirty="0"/>
              <a:t>Enter URL   </a:t>
            </a:r>
            <a:r>
              <a:rPr lang="en-AU" b="0" i="0" dirty="0">
                <a:solidFill>
                  <a:srgbClr val="505050"/>
                </a:solidFill>
                <a:effectLst/>
                <a:latin typeface="OpenSans"/>
                <a:hlinkClick r:id="rId3"/>
              </a:rPr>
              <a:t>https://dev78092.service-now.com/api/now/table/incident</a:t>
            </a:r>
            <a:endParaRPr lang="en-AU" b="0" i="0" dirty="0">
              <a:solidFill>
                <a:srgbClr val="505050"/>
              </a:solidFill>
              <a:effectLst/>
              <a:latin typeface="OpenSans"/>
            </a:endParaRPr>
          </a:p>
          <a:p>
            <a:r>
              <a:rPr lang="en-AU" dirty="0"/>
              <a:t>Go to Auth Tab</a:t>
            </a:r>
          </a:p>
          <a:p>
            <a:pPr marL="0" indent="0">
              <a:buNone/>
            </a:pPr>
            <a:r>
              <a:rPr lang="en-AU" dirty="0"/>
              <a:t>Auth Type - Basic</a:t>
            </a:r>
          </a:p>
          <a:p>
            <a:pPr marL="0" indent="0">
              <a:buNone/>
            </a:pPr>
            <a:r>
              <a:rPr lang="en-AU" dirty="0"/>
              <a:t>Username –</a:t>
            </a:r>
            <a:r>
              <a:rPr lang="en-AU" b="1" dirty="0" err="1"/>
              <a:t>api_user</a:t>
            </a:r>
            <a:endParaRPr lang="ru-RU" dirty="0"/>
          </a:p>
          <a:p>
            <a:pPr marL="0" indent="0">
              <a:buNone/>
            </a:pPr>
            <a:r>
              <a:rPr lang="en-AU" dirty="0"/>
              <a:t>Password – in Teams</a:t>
            </a:r>
          </a:p>
          <a:p>
            <a:pPr marL="0" indent="0">
              <a:buNone/>
            </a:pPr>
            <a:endParaRPr lang="en-AU" dirty="0"/>
          </a:p>
          <a:p>
            <a:pPr marL="0" indent="0">
              <a:buNone/>
            </a:pPr>
            <a:endParaRPr lang="en-AU" dirty="0"/>
          </a:p>
          <a:p>
            <a:pPr marL="0" indent="0">
              <a:buNone/>
            </a:pPr>
            <a:endParaRPr lang="en-AU" dirty="0"/>
          </a:p>
          <a:p>
            <a:pPr marL="0" indent="0">
              <a:buNone/>
            </a:pPr>
            <a:endParaRPr lang="en-AU" dirty="0"/>
          </a:p>
          <a:p>
            <a:r>
              <a:rPr lang="en-AU" dirty="0"/>
              <a:t>Go to Headers Tab </a:t>
            </a:r>
          </a:p>
          <a:p>
            <a:pPr marL="0" indent="0">
              <a:buNone/>
            </a:pPr>
            <a:r>
              <a:rPr lang="en-AU" dirty="0"/>
              <a:t>Note Auth Header is populated with Base64 value</a:t>
            </a:r>
          </a:p>
          <a:p>
            <a:pPr marL="0" indent="0">
              <a:buNone/>
            </a:pPr>
            <a:r>
              <a:rPr lang="en-AU" dirty="0"/>
              <a:t>Click Send</a:t>
            </a:r>
          </a:p>
          <a:p>
            <a:pPr marL="0" indent="0">
              <a:buNone/>
            </a:pPr>
            <a:endParaRPr lang="en-AU" dirty="0"/>
          </a:p>
          <a:p>
            <a:pPr marL="0" indent="0">
              <a:buNone/>
            </a:pPr>
            <a:r>
              <a:rPr lang="en-AU" dirty="0"/>
              <a:t>Check the response code and Body content</a:t>
            </a:r>
          </a:p>
        </p:txBody>
      </p:sp>
      <p:pic>
        <p:nvPicPr>
          <p:cNvPr id="5" name="Picture 4" descr="Graphical user interface, text, application, email&#10;&#10;Description automatically generated">
            <a:extLst>
              <a:ext uri="{FF2B5EF4-FFF2-40B4-BE49-F238E27FC236}">
                <a16:creationId xmlns:a16="http://schemas.microsoft.com/office/drawing/2014/main" id="{FFF5BF35-352B-477F-9CB8-62072D57B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1324" y="2032118"/>
            <a:ext cx="7714395" cy="2345431"/>
          </a:xfrm>
          <a:prstGeom prst="rect">
            <a:avLst/>
          </a:prstGeom>
        </p:spPr>
      </p:pic>
      <p:pic>
        <p:nvPicPr>
          <p:cNvPr id="7" name="Picture 6" descr="Graphical user interface, table&#10;&#10;Description automatically generated">
            <a:extLst>
              <a:ext uri="{FF2B5EF4-FFF2-40B4-BE49-F238E27FC236}">
                <a16:creationId xmlns:a16="http://schemas.microsoft.com/office/drawing/2014/main" id="{BBEF8523-0812-44AE-9AB3-2F03E503D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8042" y="4544589"/>
            <a:ext cx="5431857" cy="1766763"/>
          </a:xfrm>
          <a:prstGeom prst="rect">
            <a:avLst/>
          </a:prstGeom>
        </p:spPr>
      </p:pic>
    </p:spTree>
    <p:extLst>
      <p:ext uri="{BB962C8B-B14F-4D97-AF65-F5344CB8AC3E}">
        <p14:creationId xmlns:p14="http://schemas.microsoft.com/office/powerpoint/2010/main" val="1784556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7EF0-26CF-4C20-AA89-D784D2CFAD22}"/>
              </a:ext>
            </a:extLst>
          </p:cNvPr>
          <p:cNvSpPr>
            <a:spLocks noGrp="1"/>
          </p:cNvSpPr>
          <p:nvPr>
            <p:ph type="title"/>
          </p:nvPr>
        </p:nvSpPr>
        <p:spPr/>
        <p:txBody>
          <a:bodyPr/>
          <a:lstStyle/>
          <a:p>
            <a:r>
              <a:rPr lang="en-AU" dirty="0"/>
              <a:t>Practice with ServiceNow – Postman - POST</a:t>
            </a:r>
          </a:p>
        </p:txBody>
      </p:sp>
      <p:sp>
        <p:nvSpPr>
          <p:cNvPr id="3" name="Content Placeholder 2">
            <a:extLst>
              <a:ext uri="{FF2B5EF4-FFF2-40B4-BE49-F238E27FC236}">
                <a16:creationId xmlns:a16="http://schemas.microsoft.com/office/drawing/2014/main" id="{2BA19A8E-3DAE-496E-A95F-804EEAC3BBC1}"/>
              </a:ext>
            </a:extLst>
          </p:cNvPr>
          <p:cNvSpPr>
            <a:spLocks noGrp="1"/>
          </p:cNvSpPr>
          <p:nvPr>
            <p:ph idx="1"/>
          </p:nvPr>
        </p:nvSpPr>
        <p:spPr>
          <a:xfrm>
            <a:off x="838200" y="1625936"/>
            <a:ext cx="4134492" cy="4351338"/>
          </a:xfrm>
        </p:spPr>
        <p:txBody>
          <a:bodyPr/>
          <a:lstStyle/>
          <a:p>
            <a:pPr marL="0" indent="0">
              <a:buNone/>
            </a:pPr>
            <a:r>
              <a:rPr lang="en-AU" b="1" dirty="0"/>
              <a:t>1.  </a:t>
            </a:r>
            <a:r>
              <a:rPr lang="en-AU" dirty="0"/>
              <a:t>Go to Auth Tab – the same as previous request</a:t>
            </a:r>
          </a:p>
          <a:p>
            <a:r>
              <a:rPr lang="en-AU" dirty="0"/>
              <a:t>Go to Headers Tab </a:t>
            </a:r>
          </a:p>
          <a:p>
            <a:pPr marL="0" indent="0">
              <a:buNone/>
            </a:pPr>
            <a:r>
              <a:rPr lang="en-AU" dirty="0"/>
              <a:t>Create Key Content-Type    application/json</a:t>
            </a:r>
          </a:p>
          <a:p>
            <a:pPr marL="0" indent="0">
              <a:buNone/>
            </a:pPr>
            <a:endParaRPr lang="en-AU" dirty="0"/>
          </a:p>
          <a:p>
            <a:endParaRPr lang="en-AU" dirty="0"/>
          </a:p>
          <a:p>
            <a:endParaRPr lang="en-AU" dirty="0"/>
          </a:p>
          <a:p>
            <a:endParaRPr lang="en-AU" dirty="0"/>
          </a:p>
          <a:p>
            <a:endParaRPr lang="en-AU" dirty="0"/>
          </a:p>
          <a:p>
            <a:pPr marL="0" indent="0">
              <a:buNone/>
            </a:pPr>
            <a:r>
              <a:rPr lang="en-AU" b="1" dirty="0"/>
              <a:t>2. </a:t>
            </a:r>
            <a:r>
              <a:rPr lang="en-AU" dirty="0"/>
              <a:t>Go to Body Tab</a:t>
            </a:r>
          </a:p>
          <a:p>
            <a:pPr marL="0" indent="0">
              <a:buNone/>
            </a:pPr>
            <a:r>
              <a:rPr lang="en-AU" dirty="0"/>
              <a:t>Change type to JSON and enter </a:t>
            </a:r>
          </a:p>
          <a:p>
            <a:pPr marL="0" indent="0">
              <a:buNone/>
            </a:pPr>
            <a:r>
              <a:rPr lang="en-US" sz="1050" b="0" dirty="0">
                <a:solidFill>
                  <a:srgbClr val="000000"/>
                </a:solidFill>
                <a:effectLst/>
                <a:latin typeface="Consolas" panose="020B0609020204030204" pitchFamily="49" charset="0"/>
              </a:rPr>
              <a:t>{</a:t>
            </a:r>
            <a:r>
              <a:rPr lang="en-US" sz="1050" b="0" dirty="0">
                <a:solidFill>
                  <a:srgbClr val="A31515"/>
                </a:solidFill>
                <a:effectLst/>
                <a:latin typeface="Consolas" panose="020B0609020204030204" pitchFamily="49" charset="0"/>
              </a:rPr>
              <a:t>"Short description"</a:t>
            </a:r>
            <a:r>
              <a:rPr lang="en-US" sz="1050" b="0" dirty="0">
                <a:solidFill>
                  <a:srgbClr val="000000"/>
                </a:solidFill>
                <a:effectLst/>
                <a:latin typeface="Consolas" panose="020B0609020204030204" pitchFamily="49" charset="0"/>
              </a:rPr>
              <a:t>: </a:t>
            </a:r>
            <a:r>
              <a:rPr lang="en-US" sz="1050" b="0" dirty="0">
                <a:solidFill>
                  <a:srgbClr val="0451A5"/>
                </a:solidFill>
                <a:effectLst/>
                <a:latin typeface="Consolas" panose="020B0609020204030204" pitchFamily="49" charset="0"/>
              </a:rPr>
              <a:t>"Test Incident created via API"</a:t>
            </a:r>
            <a:r>
              <a:rPr lang="en-US" sz="1050" b="0" dirty="0">
                <a:solidFill>
                  <a:srgbClr val="000000"/>
                </a:solidFill>
                <a:effectLst/>
                <a:latin typeface="Consolas" panose="020B0609020204030204" pitchFamily="49" charset="0"/>
              </a:rPr>
              <a:t>}</a:t>
            </a:r>
          </a:p>
          <a:p>
            <a:pPr marL="0" indent="0">
              <a:buNone/>
            </a:pPr>
            <a:endParaRPr lang="en-AU" dirty="0"/>
          </a:p>
        </p:txBody>
      </p:sp>
      <p:pic>
        <p:nvPicPr>
          <p:cNvPr id="5" name="Picture 4" descr="Graphical user interface, text, application, email&#10;&#10;Description automatically generated">
            <a:extLst>
              <a:ext uri="{FF2B5EF4-FFF2-40B4-BE49-F238E27FC236}">
                <a16:creationId xmlns:a16="http://schemas.microsoft.com/office/drawing/2014/main" id="{24C9D6D8-9931-40CA-8AFE-FA7356FBE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301" y="2497357"/>
            <a:ext cx="5976438" cy="3721952"/>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171AD00C-CC06-44E9-BCD4-7EDE58D207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260" y="2704230"/>
            <a:ext cx="3383573" cy="1097375"/>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4568D3E8-F349-4CD7-9CDC-A9459B373E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260" y="5221002"/>
            <a:ext cx="3856054" cy="998307"/>
          </a:xfrm>
          <a:prstGeom prst="rect">
            <a:avLst/>
          </a:prstGeom>
        </p:spPr>
      </p:pic>
      <p:sp>
        <p:nvSpPr>
          <p:cNvPr id="10" name="Content Placeholder 2">
            <a:extLst>
              <a:ext uri="{FF2B5EF4-FFF2-40B4-BE49-F238E27FC236}">
                <a16:creationId xmlns:a16="http://schemas.microsoft.com/office/drawing/2014/main" id="{4A8BB54E-2B34-4C8C-8001-88A0C78310B0}"/>
              </a:ext>
            </a:extLst>
          </p:cNvPr>
          <p:cNvSpPr txBox="1">
            <a:spLocks/>
          </p:cNvSpPr>
          <p:nvPr/>
        </p:nvSpPr>
        <p:spPr>
          <a:xfrm>
            <a:off x="5794714" y="1684479"/>
            <a:ext cx="5596558" cy="812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3. </a:t>
            </a:r>
            <a:r>
              <a:rPr lang="en-AU" dirty="0"/>
              <a:t>Click Send</a:t>
            </a:r>
          </a:p>
          <a:p>
            <a:pPr marL="0" indent="0">
              <a:buNone/>
            </a:pPr>
            <a:r>
              <a:rPr lang="en-AU" dirty="0"/>
              <a:t>Note you get response code 201 and INC number in Body</a:t>
            </a:r>
          </a:p>
          <a:p>
            <a:pPr marL="0" indent="0">
              <a:buFont typeface="Arial" panose="020B0604020202020204" pitchFamily="34" charset="0"/>
              <a:buNone/>
            </a:pPr>
            <a:endParaRPr lang="en-AU" dirty="0"/>
          </a:p>
        </p:txBody>
      </p:sp>
    </p:spTree>
    <p:extLst>
      <p:ext uri="{BB962C8B-B14F-4D97-AF65-F5344CB8AC3E}">
        <p14:creationId xmlns:p14="http://schemas.microsoft.com/office/powerpoint/2010/main" val="1553629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71F4-1933-45B9-BF53-B858BCE9B7D3}"/>
              </a:ext>
            </a:extLst>
          </p:cNvPr>
          <p:cNvSpPr>
            <a:spLocks noGrp="1"/>
          </p:cNvSpPr>
          <p:nvPr>
            <p:ph type="title"/>
          </p:nvPr>
        </p:nvSpPr>
        <p:spPr/>
        <p:txBody>
          <a:bodyPr/>
          <a:lstStyle/>
          <a:p>
            <a:r>
              <a:rPr lang="en-AU" dirty="0"/>
              <a:t>Practice with DNA Centre Sandbox - Postman</a:t>
            </a:r>
          </a:p>
        </p:txBody>
      </p:sp>
      <p:sp>
        <p:nvSpPr>
          <p:cNvPr id="3" name="Content Placeholder 2">
            <a:extLst>
              <a:ext uri="{FF2B5EF4-FFF2-40B4-BE49-F238E27FC236}">
                <a16:creationId xmlns:a16="http://schemas.microsoft.com/office/drawing/2014/main" id="{7BC30BA1-16D5-4D2A-9DA9-4E097E6E4A12}"/>
              </a:ext>
            </a:extLst>
          </p:cNvPr>
          <p:cNvSpPr>
            <a:spLocks noGrp="1"/>
          </p:cNvSpPr>
          <p:nvPr>
            <p:ph idx="1"/>
          </p:nvPr>
        </p:nvSpPr>
        <p:spPr>
          <a:xfrm>
            <a:off x="838200" y="1284718"/>
            <a:ext cx="10515600" cy="4692556"/>
          </a:xfrm>
        </p:spPr>
        <p:txBody>
          <a:bodyPr>
            <a:normAutofit/>
          </a:bodyPr>
          <a:lstStyle/>
          <a:p>
            <a:pPr marL="0" indent="0">
              <a:buNone/>
            </a:pPr>
            <a:r>
              <a:rPr lang="en-AU" sz="1600" dirty="0"/>
              <a:t>Top left corner - Import –&gt; Link</a:t>
            </a:r>
          </a:p>
          <a:p>
            <a:pPr marL="0" indent="0">
              <a:buNone/>
            </a:pPr>
            <a:r>
              <a:rPr lang="en-AU" sz="1600" dirty="0">
                <a:hlinkClick r:id="rId3"/>
              </a:rPr>
              <a:t>https://raw.githubusercontent.com/CiscoDevNet/dnac-samples-aradford/master/tools/postman/01-DNAC-Sandbox.postman_collection.json</a:t>
            </a:r>
            <a:endParaRPr lang="en-AU" sz="1600" dirty="0"/>
          </a:p>
          <a:p>
            <a:pPr marL="0" indent="0">
              <a:buNone/>
            </a:pPr>
            <a:endParaRPr lang="en-AU" sz="1600" dirty="0"/>
          </a:p>
          <a:p>
            <a:pPr marL="0" indent="0">
              <a:buNone/>
            </a:pPr>
            <a:endParaRPr lang="en-AU" sz="1600" dirty="0"/>
          </a:p>
          <a:p>
            <a:pPr marL="0" indent="0">
              <a:buNone/>
            </a:pPr>
            <a:endParaRPr lang="en-AU" sz="1600" dirty="0"/>
          </a:p>
          <a:p>
            <a:pPr marL="0" indent="0">
              <a:buNone/>
            </a:pPr>
            <a:r>
              <a:rPr lang="en-AU" sz="1600" dirty="0"/>
              <a:t>Note you have a new collection</a:t>
            </a:r>
          </a:p>
          <a:p>
            <a:pPr marL="0" indent="0">
              <a:buNone/>
            </a:pPr>
            <a:r>
              <a:rPr lang="en-AU" sz="1600" dirty="0"/>
              <a:t>                 </a:t>
            </a:r>
          </a:p>
        </p:txBody>
      </p:sp>
      <p:pic>
        <p:nvPicPr>
          <p:cNvPr id="9" name="Picture 8" descr="Graphical user interface, text, application, email&#10;&#10;Description automatically generated">
            <a:extLst>
              <a:ext uri="{FF2B5EF4-FFF2-40B4-BE49-F238E27FC236}">
                <a16:creationId xmlns:a16="http://schemas.microsoft.com/office/drawing/2014/main" id="{C729D2BA-8C3D-4E02-B785-6B85F0BA6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8" y="3092521"/>
            <a:ext cx="3522807" cy="3303024"/>
          </a:xfrm>
          <a:prstGeom prst="rect">
            <a:avLst/>
          </a:prstGeom>
        </p:spPr>
      </p:pic>
      <p:pic>
        <p:nvPicPr>
          <p:cNvPr id="6" name="Picture 5" descr="Graphical user interface, application, Teams&#10;&#10;Description automatically generated">
            <a:extLst>
              <a:ext uri="{FF2B5EF4-FFF2-40B4-BE49-F238E27FC236}">
                <a16:creationId xmlns:a16="http://schemas.microsoft.com/office/drawing/2014/main" id="{D47BBF99-252D-4C8E-BD17-6AD52D8428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9024" y="2106981"/>
            <a:ext cx="5915924" cy="3301496"/>
          </a:xfrm>
          <a:prstGeom prst="rect">
            <a:avLst/>
          </a:prstGeom>
        </p:spPr>
      </p:pic>
      <p:sp>
        <p:nvSpPr>
          <p:cNvPr id="7" name="TextBox 6">
            <a:extLst>
              <a:ext uri="{FF2B5EF4-FFF2-40B4-BE49-F238E27FC236}">
                <a16:creationId xmlns:a16="http://schemas.microsoft.com/office/drawing/2014/main" id="{924D9FD8-8719-4D48-AF4C-478820A9FEE9}"/>
              </a:ext>
            </a:extLst>
          </p:cNvPr>
          <p:cNvSpPr txBox="1"/>
          <p:nvPr/>
        </p:nvSpPr>
        <p:spPr>
          <a:xfrm>
            <a:off x="5222781" y="6180101"/>
            <a:ext cx="6093912"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050" dirty="0"/>
              <a:t>https://github.com/CiscoDevNet/dnac-samples-aradford/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050" dirty="0"/>
              <a:t>https://developer.cisco.com/site/dnac-101/</a:t>
            </a:r>
          </a:p>
        </p:txBody>
      </p:sp>
    </p:spTree>
    <p:extLst>
      <p:ext uri="{BB962C8B-B14F-4D97-AF65-F5344CB8AC3E}">
        <p14:creationId xmlns:p14="http://schemas.microsoft.com/office/powerpoint/2010/main" val="1802326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4057-3F70-41C0-8D90-D62721352BA5}"/>
              </a:ext>
            </a:extLst>
          </p:cNvPr>
          <p:cNvSpPr>
            <a:spLocks noGrp="1"/>
          </p:cNvSpPr>
          <p:nvPr>
            <p:ph type="title"/>
          </p:nvPr>
        </p:nvSpPr>
        <p:spPr/>
        <p:txBody>
          <a:bodyPr/>
          <a:lstStyle/>
          <a:p>
            <a:r>
              <a:rPr lang="en-AU" dirty="0"/>
              <a:t>Practice with DNA Centre Sandbox - Postman</a:t>
            </a:r>
          </a:p>
        </p:txBody>
      </p:sp>
      <p:sp>
        <p:nvSpPr>
          <p:cNvPr id="3" name="Content Placeholder 2">
            <a:extLst>
              <a:ext uri="{FF2B5EF4-FFF2-40B4-BE49-F238E27FC236}">
                <a16:creationId xmlns:a16="http://schemas.microsoft.com/office/drawing/2014/main" id="{E45F22C1-7C65-4FAA-BF30-BA8491A8C809}"/>
              </a:ext>
            </a:extLst>
          </p:cNvPr>
          <p:cNvSpPr>
            <a:spLocks noGrp="1"/>
          </p:cNvSpPr>
          <p:nvPr>
            <p:ph idx="1"/>
          </p:nvPr>
        </p:nvSpPr>
        <p:spPr>
          <a:xfrm>
            <a:off x="838200" y="1498189"/>
            <a:ext cx="3675928" cy="4479085"/>
          </a:xfrm>
        </p:spPr>
        <p:txBody>
          <a:bodyPr>
            <a:normAutofit/>
          </a:bodyPr>
          <a:lstStyle/>
          <a:p>
            <a:r>
              <a:rPr lang="en-AU" sz="1600" dirty="0"/>
              <a:t>Click the eye icon and edit </a:t>
            </a:r>
            <a:r>
              <a:rPr lang="en-AU" sz="1600" dirty="0" err="1"/>
              <a:t>Globals</a:t>
            </a:r>
            <a:endParaRPr lang="en-AU" sz="1600" dirty="0"/>
          </a:p>
          <a:p>
            <a:endParaRPr lang="en-AU" sz="1600" dirty="0"/>
          </a:p>
          <a:p>
            <a:endParaRPr lang="en-AU" sz="1600" dirty="0"/>
          </a:p>
        </p:txBody>
      </p:sp>
      <p:pic>
        <p:nvPicPr>
          <p:cNvPr id="5" name="Picture 4" descr="Graphical user interface, table&#10;&#10;Description automatically generated">
            <a:extLst>
              <a:ext uri="{FF2B5EF4-FFF2-40B4-BE49-F238E27FC236}">
                <a16:creationId xmlns:a16="http://schemas.microsoft.com/office/drawing/2014/main" id="{10383942-7D5F-48FD-969B-1DDA1878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186" y="2761910"/>
            <a:ext cx="6835732" cy="2895851"/>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61945BE4-3119-44BA-B07C-7ADD36DB1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186" y="1521303"/>
            <a:ext cx="2857748" cy="815411"/>
          </a:xfrm>
          <a:prstGeom prst="rect">
            <a:avLst/>
          </a:prstGeom>
        </p:spPr>
      </p:pic>
    </p:spTree>
    <p:extLst>
      <p:ext uri="{BB962C8B-B14F-4D97-AF65-F5344CB8AC3E}">
        <p14:creationId xmlns:p14="http://schemas.microsoft.com/office/powerpoint/2010/main" val="179223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CC71-1A68-4753-A116-30729926FBBD}"/>
              </a:ext>
            </a:extLst>
          </p:cNvPr>
          <p:cNvSpPr>
            <a:spLocks noGrp="1"/>
          </p:cNvSpPr>
          <p:nvPr>
            <p:ph type="title"/>
          </p:nvPr>
        </p:nvSpPr>
        <p:spPr/>
        <p:txBody>
          <a:bodyPr/>
          <a:lstStyle/>
          <a:p>
            <a:r>
              <a:rPr lang="en-AU" dirty="0"/>
              <a:t>DNA Centre Sandbox</a:t>
            </a:r>
          </a:p>
        </p:txBody>
      </p:sp>
      <p:sp>
        <p:nvSpPr>
          <p:cNvPr id="6" name="Content Placeholder 2">
            <a:extLst>
              <a:ext uri="{FF2B5EF4-FFF2-40B4-BE49-F238E27FC236}">
                <a16:creationId xmlns:a16="http://schemas.microsoft.com/office/drawing/2014/main" id="{371AD424-8B32-406D-9A81-8937BE0D4B7E}"/>
              </a:ext>
            </a:extLst>
          </p:cNvPr>
          <p:cNvSpPr txBox="1">
            <a:spLocks/>
          </p:cNvSpPr>
          <p:nvPr/>
        </p:nvSpPr>
        <p:spPr>
          <a:xfrm>
            <a:off x="838200" y="1498189"/>
            <a:ext cx="2973946" cy="51444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600" dirty="0"/>
              <a:t>In Postman collections choose DNA </a:t>
            </a:r>
            <a:r>
              <a:rPr lang="en-AU" sz="1600" dirty="0" err="1"/>
              <a:t>Center</a:t>
            </a:r>
            <a:r>
              <a:rPr lang="en-AU" sz="1600" dirty="0"/>
              <a:t> and Authentication</a:t>
            </a:r>
          </a:p>
          <a:p>
            <a:pPr marL="0" indent="0">
              <a:buNone/>
            </a:pPr>
            <a:endParaRPr lang="en-AU" sz="1600" dirty="0"/>
          </a:p>
          <a:p>
            <a:pPr marL="0" indent="0">
              <a:buNone/>
            </a:pPr>
            <a:r>
              <a:rPr lang="en-AU" sz="1600" dirty="0"/>
              <a:t>---------------------------------</a:t>
            </a:r>
          </a:p>
          <a:p>
            <a:endParaRPr lang="en-AU" sz="1600" dirty="0"/>
          </a:p>
          <a:p>
            <a:r>
              <a:rPr lang="en-AU" sz="1600" dirty="0"/>
              <a:t>Find here four variables </a:t>
            </a:r>
            <a:r>
              <a:rPr lang="en-AU" sz="1600" dirty="0">
                <a:sym typeface="Wingdings" panose="05000000000000000000" pitchFamily="2" charset="2"/>
              </a:rPr>
              <a:t></a:t>
            </a:r>
            <a:endParaRPr lang="en-AU" sz="1600" dirty="0"/>
          </a:p>
          <a:p>
            <a:r>
              <a:rPr lang="en-AU" sz="1600" dirty="0"/>
              <a:t>Hover over the vars to see if they have correct values</a:t>
            </a:r>
          </a:p>
          <a:p>
            <a:r>
              <a:rPr lang="en-AU" sz="1600" dirty="0"/>
              <a:t>Click Send</a:t>
            </a:r>
          </a:p>
          <a:p>
            <a:r>
              <a:rPr lang="en-AU" sz="1600" dirty="0"/>
              <a:t>See if you received status 200 OK</a:t>
            </a:r>
          </a:p>
          <a:p>
            <a:pPr marL="0" indent="0">
              <a:buNone/>
            </a:pPr>
            <a:r>
              <a:rPr lang="en-AU" sz="1600" dirty="0"/>
              <a:t>----------------------------------</a:t>
            </a:r>
          </a:p>
          <a:p>
            <a:r>
              <a:rPr lang="en-AU" sz="1600" dirty="0"/>
              <a:t>Token will be in response body</a:t>
            </a:r>
          </a:p>
          <a:p>
            <a:r>
              <a:rPr lang="en-AU" sz="1600" dirty="0"/>
              <a:t>Copy it – it will be used in the next step</a:t>
            </a:r>
          </a:p>
        </p:txBody>
      </p:sp>
      <p:pic>
        <p:nvPicPr>
          <p:cNvPr id="8" name="Picture 7" descr="Graphical user interface, text, application&#10;&#10;Description automatically generated">
            <a:extLst>
              <a:ext uri="{FF2B5EF4-FFF2-40B4-BE49-F238E27FC236}">
                <a16:creationId xmlns:a16="http://schemas.microsoft.com/office/drawing/2014/main" id="{E84A4807-A9C8-46BF-976A-71711A70C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353" y="1498189"/>
            <a:ext cx="3482642" cy="1150720"/>
          </a:xfrm>
          <a:prstGeom prst="rect">
            <a:avLst/>
          </a:prstGeom>
        </p:spPr>
        <p:style>
          <a:lnRef idx="2">
            <a:schemeClr val="dk1"/>
          </a:lnRef>
          <a:fillRef idx="1">
            <a:schemeClr val="lt1"/>
          </a:fillRef>
          <a:effectRef idx="0">
            <a:schemeClr val="dk1"/>
          </a:effectRef>
          <a:fontRef idx="minor">
            <a:schemeClr val="dk1"/>
          </a:fontRef>
        </p:style>
      </p:pic>
      <p:pic>
        <p:nvPicPr>
          <p:cNvPr id="16" name="Content Placeholder 15" descr="Graphical user interface, application&#10;&#10;Description automatically generated">
            <a:extLst>
              <a:ext uri="{FF2B5EF4-FFF2-40B4-BE49-F238E27FC236}">
                <a16:creationId xmlns:a16="http://schemas.microsoft.com/office/drawing/2014/main" id="{70B999B2-9923-4326-839C-D2E28434CF6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6131" y="2862380"/>
            <a:ext cx="6773729" cy="3680354"/>
          </a:xfrm>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369779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3874-20A9-4D03-9C86-E92054B4DCEF}"/>
              </a:ext>
            </a:extLst>
          </p:cNvPr>
          <p:cNvSpPr>
            <a:spLocks noGrp="1"/>
          </p:cNvSpPr>
          <p:nvPr>
            <p:ph type="title"/>
          </p:nvPr>
        </p:nvSpPr>
        <p:spPr/>
        <p:txBody>
          <a:bodyPr/>
          <a:lstStyle/>
          <a:p>
            <a:r>
              <a:rPr lang="en-AU" dirty="0"/>
              <a:t>DNA Centre Sandbox</a:t>
            </a:r>
          </a:p>
        </p:txBody>
      </p:sp>
      <p:sp>
        <p:nvSpPr>
          <p:cNvPr id="3" name="Content Placeholder 2">
            <a:extLst>
              <a:ext uri="{FF2B5EF4-FFF2-40B4-BE49-F238E27FC236}">
                <a16:creationId xmlns:a16="http://schemas.microsoft.com/office/drawing/2014/main" id="{5F8326E5-6D5A-486A-8CA2-B71755BA46DC}"/>
              </a:ext>
            </a:extLst>
          </p:cNvPr>
          <p:cNvSpPr>
            <a:spLocks noGrp="1"/>
          </p:cNvSpPr>
          <p:nvPr>
            <p:ph idx="1"/>
          </p:nvPr>
        </p:nvSpPr>
        <p:spPr>
          <a:xfrm>
            <a:off x="838199" y="1284718"/>
            <a:ext cx="3826267" cy="4692556"/>
          </a:xfrm>
        </p:spPr>
        <p:txBody>
          <a:bodyPr>
            <a:normAutofit/>
          </a:bodyPr>
          <a:lstStyle/>
          <a:p>
            <a:r>
              <a:rPr lang="en-AU" sz="1600" dirty="0"/>
              <a:t>Once you get a token at the previous step</a:t>
            </a:r>
          </a:p>
          <a:p>
            <a:r>
              <a:rPr lang="en-AU" sz="1600" dirty="0"/>
              <a:t>Choose any Get request</a:t>
            </a:r>
          </a:p>
          <a:p>
            <a:r>
              <a:rPr lang="en-AU" sz="1600" dirty="0"/>
              <a:t>Switch to Headers tab</a:t>
            </a:r>
          </a:p>
          <a:p>
            <a:r>
              <a:rPr lang="en-AU" sz="1600" dirty="0"/>
              <a:t>Note there is no token defined   &gt;&gt;&gt;&gt;</a:t>
            </a:r>
          </a:p>
          <a:p>
            <a:endParaRPr lang="en-AU" sz="1600" dirty="0"/>
          </a:p>
          <a:p>
            <a:r>
              <a:rPr lang="en-AU" sz="1600" dirty="0"/>
              <a:t>Define the token as global variable</a:t>
            </a:r>
          </a:p>
          <a:p>
            <a:endParaRPr lang="en-AU" sz="1600" dirty="0"/>
          </a:p>
          <a:p>
            <a:endParaRPr lang="en-AU" sz="1600" dirty="0"/>
          </a:p>
        </p:txBody>
      </p:sp>
      <p:pic>
        <p:nvPicPr>
          <p:cNvPr id="13" name="Picture 12" descr="Graphical user interface, text, application, email&#10;&#10;Description automatically generated">
            <a:extLst>
              <a:ext uri="{FF2B5EF4-FFF2-40B4-BE49-F238E27FC236}">
                <a16:creationId xmlns:a16="http://schemas.microsoft.com/office/drawing/2014/main" id="{E7909DA8-B7AA-4B0F-B68F-F8D1C22C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919" y="1284718"/>
            <a:ext cx="6859991" cy="3040702"/>
          </a:xfrm>
          <a:prstGeom prst="rect">
            <a:avLst/>
          </a:prstGeom>
        </p:spPr>
      </p:pic>
      <p:pic>
        <p:nvPicPr>
          <p:cNvPr id="15" name="Picture 14" descr="Graphical user interface&#10;&#10;Description automatically generated">
            <a:extLst>
              <a:ext uri="{FF2B5EF4-FFF2-40B4-BE49-F238E27FC236}">
                <a16:creationId xmlns:a16="http://schemas.microsoft.com/office/drawing/2014/main" id="{14040DCE-8DB2-4DAA-8042-CA7D19436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28" y="3568377"/>
            <a:ext cx="3490262" cy="3231160"/>
          </a:xfrm>
          <a:prstGeom prst="rect">
            <a:avLst/>
          </a:prstGeom>
        </p:spPr>
      </p:pic>
    </p:spTree>
    <p:extLst>
      <p:ext uri="{BB962C8B-B14F-4D97-AF65-F5344CB8AC3E}">
        <p14:creationId xmlns:p14="http://schemas.microsoft.com/office/powerpoint/2010/main" val="3079857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06A9-B24B-4B50-8F6C-86D1054C832D}"/>
              </a:ext>
            </a:extLst>
          </p:cNvPr>
          <p:cNvSpPr>
            <a:spLocks noGrp="1"/>
          </p:cNvSpPr>
          <p:nvPr>
            <p:ph type="title"/>
          </p:nvPr>
        </p:nvSpPr>
        <p:spPr/>
        <p:txBody>
          <a:bodyPr/>
          <a:lstStyle/>
          <a:p>
            <a:r>
              <a:rPr lang="en-AU" dirty="0"/>
              <a:t>Final step</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1E4CACB-B2B5-45CE-9C25-891E33BF2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9218" y="1398790"/>
            <a:ext cx="7093489" cy="4827349"/>
          </a:xfrm>
        </p:spPr>
      </p:pic>
      <p:sp>
        <p:nvSpPr>
          <p:cNvPr id="6" name="Content Placeholder 2">
            <a:extLst>
              <a:ext uri="{FF2B5EF4-FFF2-40B4-BE49-F238E27FC236}">
                <a16:creationId xmlns:a16="http://schemas.microsoft.com/office/drawing/2014/main" id="{3BE3E496-0566-4781-B277-73468AAC701F}"/>
              </a:ext>
            </a:extLst>
          </p:cNvPr>
          <p:cNvSpPr txBox="1">
            <a:spLocks/>
          </p:cNvSpPr>
          <p:nvPr/>
        </p:nvSpPr>
        <p:spPr>
          <a:xfrm>
            <a:off x="838199" y="1625936"/>
            <a:ext cx="32098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600" dirty="0"/>
              <a:t>Click Send and see that you get  Response code 200 OK and JSON data in body</a:t>
            </a:r>
          </a:p>
          <a:p>
            <a:endParaRPr lang="en-AU" sz="1600" dirty="0"/>
          </a:p>
          <a:p>
            <a:r>
              <a:rPr lang="en-AU" sz="1600" dirty="0"/>
              <a:t>If it’s not 200, but 401 or 403, check token value</a:t>
            </a:r>
          </a:p>
          <a:p>
            <a:endParaRPr lang="en-AU" sz="1600" dirty="0"/>
          </a:p>
          <a:p>
            <a:r>
              <a:rPr lang="en-AU" sz="1600" dirty="0"/>
              <a:t>Try other requests, check what headers you use in Requests and receive in responses</a:t>
            </a:r>
          </a:p>
          <a:p>
            <a:endParaRPr lang="en-AU" sz="1600" dirty="0"/>
          </a:p>
        </p:txBody>
      </p:sp>
    </p:spTree>
    <p:extLst>
      <p:ext uri="{BB962C8B-B14F-4D97-AF65-F5344CB8AC3E}">
        <p14:creationId xmlns:p14="http://schemas.microsoft.com/office/powerpoint/2010/main" val="92970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03A2-0D88-4C68-BCE9-0A102D89C6EE}"/>
              </a:ext>
            </a:extLst>
          </p:cNvPr>
          <p:cNvSpPr>
            <a:spLocks noGrp="1"/>
          </p:cNvSpPr>
          <p:nvPr>
            <p:ph type="title"/>
          </p:nvPr>
        </p:nvSpPr>
        <p:spPr/>
        <p:txBody>
          <a:bodyPr/>
          <a:lstStyle/>
          <a:p>
            <a:r>
              <a:rPr lang="en-AU" dirty="0"/>
              <a:t>Summary and next steps</a:t>
            </a:r>
          </a:p>
        </p:txBody>
      </p:sp>
      <p:sp>
        <p:nvSpPr>
          <p:cNvPr id="3" name="Content Placeholder 2">
            <a:extLst>
              <a:ext uri="{FF2B5EF4-FFF2-40B4-BE49-F238E27FC236}">
                <a16:creationId xmlns:a16="http://schemas.microsoft.com/office/drawing/2014/main" id="{F8648E3A-8174-420B-BCB4-AD2171A8404E}"/>
              </a:ext>
            </a:extLst>
          </p:cNvPr>
          <p:cNvSpPr>
            <a:spLocks noGrp="1"/>
          </p:cNvSpPr>
          <p:nvPr>
            <p:ph idx="1"/>
          </p:nvPr>
        </p:nvSpPr>
        <p:spPr/>
        <p:txBody>
          <a:bodyPr>
            <a:normAutofit/>
          </a:bodyPr>
          <a:lstStyle/>
          <a:p>
            <a:r>
              <a:rPr lang="en-AU" sz="1600" dirty="0"/>
              <a:t>Today we covered API authentication and practiced Postman</a:t>
            </a:r>
          </a:p>
          <a:p>
            <a:r>
              <a:rPr lang="en-AU" sz="1600" dirty="0"/>
              <a:t>In your free time practice with Postman, build a new collection and create the requests we tried in last session </a:t>
            </a:r>
          </a:p>
          <a:p>
            <a:r>
              <a:rPr lang="en-AU" sz="1600" dirty="0"/>
              <a:t>Next session we’ll switch to Python and start with basics –virtual environments, data types and operations, and we’ll use IDE </a:t>
            </a:r>
            <a:r>
              <a:rPr lang="en-AU" sz="1600" dirty="0" err="1"/>
              <a:t>Pycharm</a:t>
            </a:r>
            <a:endParaRPr lang="en-AU" sz="1600" dirty="0"/>
          </a:p>
          <a:p>
            <a:endParaRPr lang="en-AU" sz="1600" dirty="0"/>
          </a:p>
          <a:p>
            <a:pPr marL="0" indent="0">
              <a:buNone/>
            </a:pPr>
            <a:r>
              <a:rPr lang="en-AU" sz="1600" dirty="0"/>
              <a:t>Please install python3</a:t>
            </a:r>
          </a:p>
          <a:p>
            <a:pPr marL="0" indent="0">
              <a:buNone/>
            </a:pPr>
            <a:r>
              <a:rPr lang="en-AU" sz="1600" dirty="0">
                <a:hlinkClick r:id="rId3"/>
              </a:rPr>
              <a:t>https://www.python.org/downloads/</a:t>
            </a:r>
            <a:endParaRPr lang="en-AU" sz="1600" dirty="0"/>
          </a:p>
          <a:p>
            <a:pPr marL="0" indent="0">
              <a:buNone/>
            </a:pPr>
            <a:endParaRPr lang="en-AU" sz="1600" dirty="0"/>
          </a:p>
          <a:p>
            <a:pPr marL="0" indent="0">
              <a:buNone/>
            </a:pPr>
            <a:r>
              <a:rPr lang="en-AU" sz="1600" dirty="0"/>
              <a:t>and </a:t>
            </a:r>
            <a:r>
              <a:rPr lang="en-AU" sz="1600" dirty="0" err="1"/>
              <a:t>Pycharm</a:t>
            </a:r>
            <a:r>
              <a:rPr lang="en-AU" sz="1600" dirty="0"/>
              <a:t> Community Edition</a:t>
            </a:r>
          </a:p>
          <a:p>
            <a:pPr marL="0" indent="0">
              <a:buNone/>
            </a:pPr>
            <a:r>
              <a:rPr lang="en-AU" sz="1600" dirty="0">
                <a:hlinkClick r:id="rId4"/>
              </a:rPr>
              <a:t>https://www.jetbrains.com/pycharm/download/</a:t>
            </a:r>
            <a:endParaRPr lang="en-AU" sz="1600" dirty="0"/>
          </a:p>
          <a:p>
            <a:pPr marL="0" indent="0">
              <a:buNone/>
            </a:pPr>
            <a:endParaRPr lang="en-AU" sz="1600" dirty="0"/>
          </a:p>
        </p:txBody>
      </p:sp>
    </p:spTree>
    <p:extLst>
      <p:ext uri="{BB962C8B-B14F-4D97-AF65-F5344CB8AC3E}">
        <p14:creationId xmlns:p14="http://schemas.microsoft.com/office/powerpoint/2010/main" val="365098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API Authentication</a:t>
            </a:r>
          </a:p>
        </p:txBody>
      </p:sp>
      <p:sp>
        <p:nvSpPr>
          <p:cNvPr id="21" name="Content Placeholder 2"/>
          <p:cNvSpPr txBox="1">
            <a:spLocks/>
          </p:cNvSpPr>
          <p:nvPr/>
        </p:nvSpPr>
        <p:spPr>
          <a:xfrm>
            <a:off x="8457280" y="1712068"/>
            <a:ext cx="5028036" cy="4981203"/>
          </a:xfrm>
          <a:prstGeom prst="rect">
            <a:avLst/>
          </a:prstGeom>
          <a:ln w="57150">
            <a:noFill/>
          </a:ln>
        </p:spPr>
        <p:txBody>
          <a:bodyPr vert="horz" lIns="91440" tIns="45720" rIns="91440" bIns="45720" numCol="1" rtlCol="0" anchor="t">
            <a:normAutofit/>
          </a:bodyPr>
          <a:lstStyle/>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Segoe UI" panose="020B0502040204020203" pitchFamily="34" charset="0"/>
              <a:cs typeface="Segoe UI Semilight" panose="020B0402040204020203" pitchFamily="34" charset="0"/>
            </a:endParaRP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19" name="Content Placeholder 2">
            <a:extLst>
              <a:ext uri="{FF2B5EF4-FFF2-40B4-BE49-F238E27FC236}">
                <a16:creationId xmlns:a16="http://schemas.microsoft.com/office/drawing/2014/main" id="{B84AA0A3-0C5C-4554-8D17-D2F3ADCF1C17}"/>
              </a:ext>
            </a:extLst>
          </p:cNvPr>
          <p:cNvSpPr txBox="1">
            <a:spLocks/>
          </p:cNvSpPr>
          <p:nvPr/>
        </p:nvSpPr>
        <p:spPr>
          <a:xfrm>
            <a:off x="850250" y="1284719"/>
            <a:ext cx="10643899" cy="52036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457200">
              <a:lnSpc>
                <a:spcPct val="140000"/>
              </a:lnSpc>
              <a:spcBef>
                <a:spcPts val="0"/>
              </a:spcBef>
              <a:buNone/>
            </a:pPr>
            <a:r>
              <a:rPr lang="en-US" sz="1700" dirty="0">
                <a:solidFill>
                  <a:prstClr val="black">
                    <a:lumMod val="65000"/>
                    <a:lumOff val="35000"/>
                  </a:prstClr>
                </a:solidFill>
              </a:rPr>
              <a:t>API authentication and security is a major and broad topic, we’ll cover most common auth methods</a:t>
            </a:r>
          </a:p>
          <a:p>
            <a:pPr marL="0" indent="0" algn="just" defTabSz="457200">
              <a:lnSpc>
                <a:spcPct val="140000"/>
              </a:lnSpc>
              <a:spcBef>
                <a:spcPts val="0"/>
              </a:spcBef>
              <a:buNone/>
            </a:pPr>
            <a:endParaRPr lang="en-US" sz="1700" dirty="0">
              <a:solidFill>
                <a:prstClr val="black">
                  <a:lumMod val="65000"/>
                  <a:lumOff val="35000"/>
                </a:prstClr>
              </a:solidFill>
            </a:endParaRPr>
          </a:p>
          <a:p>
            <a:pPr marL="0" indent="0" algn="just" defTabSz="457200">
              <a:lnSpc>
                <a:spcPct val="140000"/>
              </a:lnSpc>
              <a:spcBef>
                <a:spcPts val="0"/>
              </a:spcBef>
              <a:buNone/>
            </a:pPr>
            <a:r>
              <a:rPr lang="en-US" sz="1700" dirty="0">
                <a:solidFill>
                  <a:prstClr val="black">
                    <a:lumMod val="65000"/>
                    <a:lumOff val="35000"/>
                  </a:prstClr>
                </a:solidFill>
              </a:rPr>
              <a:t>First of all, API requests/responses should use HTTPS transport and valid server certificates. </a:t>
            </a:r>
          </a:p>
          <a:p>
            <a:pPr marL="0" indent="0" algn="just" defTabSz="457200">
              <a:lnSpc>
                <a:spcPct val="140000"/>
              </a:lnSpc>
              <a:spcBef>
                <a:spcPts val="0"/>
              </a:spcBef>
              <a:buNone/>
            </a:pPr>
            <a:endParaRPr lang="en-US" sz="1700" dirty="0">
              <a:solidFill>
                <a:prstClr val="black">
                  <a:lumMod val="65000"/>
                  <a:lumOff val="35000"/>
                </a:prstClr>
              </a:solidFill>
            </a:endParaRPr>
          </a:p>
          <a:p>
            <a:pPr marL="0" indent="0" algn="just" defTabSz="457200">
              <a:lnSpc>
                <a:spcPct val="140000"/>
              </a:lnSpc>
              <a:spcBef>
                <a:spcPts val="0"/>
              </a:spcBef>
              <a:buNone/>
            </a:pPr>
            <a:r>
              <a:rPr lang="en-US" sz="1700" dirty="0">
                <a:solidFill>
                  <a:prstClr val="black">
                    <a:lumMod val="65000"/>
                    <a:lumOff val="35000"/>
                  </a:prstClr>
                </a:solidFill>
              </a:rPr>
              <a:t>Recall from last session, in REST API </a:t>
            </a:r>
            <a:r>
              <a:rPr lang="en-US" sz="1700" b="1" dirty="0">
                <a:solidFill>
                  <a:prstClr val="black">
                    <a:lumMod val="65000"/>
                    <a:lumOff val="35000"/>
                  </a:prstClr>
                </a:solidFill>
              </a:rPr>
              <a:t>the client </a:t>
            </a:r>
            <a:r>
              <a:rPr lang="en-US" sz="1700" dirty="0">
                <a:solidFill>
                  <a:prstClr val="black">
                    <a:lumMod val="65000"/>
                    <a:lumOff val="35000"/>
                  </a:prstClr>
                </a:solidFill>
              </a:rPr>
              <a:t>is responsible for providing all necessary information to the server in </a:t>
            </a:r>
            <a:r>
              <a:rPr lang="en-US" sz="1700" b="1" dirty="0">
                <a:solidFill>
                  <a:prstClr val="black">
                    <a:lumMod val="65000"/>
                    <a:lumOff val="35000"/>
                  </a:prstClr>
                </a:solidFill>
              </a:rPr>
              <a:t>each </a:t>
            </a:r>
            <a:r>
              <a:rPr lang="en-US" sz="1700" dirty="0">
                <a:solidFill>
                  <a:prstClr val="black">
                    <a:lumMod val="65000"/>
                    <a:lumOff val="35000"/>
                  </a:prstClr>
                </a:solidFill>
              </a:rPr>
              <a:t>request, so each request carries some sort of client and/or session identification.</a:t>
            </a:r>
          </a:p>
          <a:p>
            <a:pPr marL="0" indent="0" algn="just" defTabSz="457200">
              <a:lnSpc>
                <a:spcPct val="140000"/>
              </a:lnSpc>
              <a:spcBef>
                <a:spcPts val="0"/>
              </a:spcBef>
              <a:buNone/>
            </a:pPr>
            <a:r>
              <a:rPr lang="en-US" sz="1700" dirty="0">
                <a:solidFill>
                  <a:prstClr val="black">
                    <a:lumMod val="65000"/>
                    <a:lumOff val="35000"/>
                  </a:prstClr>
                </a:solidFill>
              </a:rPr>
              <a:t>Special headers in the requests, </a:t>
            </a:r>
            <a:r>
              <a:rPr lang="en-US" sz="1700" b="1" dirty="0">
                <a:solidFill>
                  <a:prstClr val="black">
                    <a:lumMod val="65000"/>
                    <a:lumOff val="35000"/>
                  </a:prstClr>
                </a:solidFill>
              </a:rPr>
              <a:t>special header - Authorization or custom headers </a:t>
            </a:r>
            <a:endParaRPr lang="en-US" sz="1700" dirty="0">
              <a:solidFill>
                <a:prstClr val="black">
                  <a:lumMod val="65000"/>
                  <a:lumOff val="35000"/>
                </a:prstClr>
              </a:solidFill>
            </a:endParaRPr>
          </a:p>
          <a:p>
            <a:pPr marL="0" indent="0" algn="just" defTabSz="457200">
              <a:lnSpc>
                <a:spcPct val="140000"/>
              </a:lnSpc>
              <a:spcBef>
                <a:spcPts val="0"/>
              </a:spcBef>
              <a:buNone/>
            </a:pPr>
            <a:endParaRPr lang="en-US" sz="1700" dirty="0">
              <a:solidFill>
                <a:prstClr val="black">
                  <a:lumMod val="65000"/>
                  <a:lumOff val="35000"/>
                </a:prstClr>
              </a:solidFill>
            </a:endParaRPr>
          </a:p>
          <a:p>
            <a:pPr marL="0" indent="0" algn="just" defTabSz="457200">
              <a:lnSpc>
                <a:spcPct val="140000"/>
              </a:lnSpc>
              <a:spcBef>
                <a:spcPts val="0"/>
              </a:spcBef>
              <a:buNone/>
            </a:pPr>
            <a:r>
              <a:rPr lang="en-US" sz="1700" b="1" dirty="0">
                <a:solidFill>
                  <a:prstClr val="black">
                    <a:lumMod val="65000"/>
                    <a:lumOff val="35000"/>
                  </a:prstClr>
                </a:solidFill>
              </a:rPr>
              <a:t>Auth methods </a:t>
            </a:r>
          </a:p>
          <a:p>
            <a:pPr algn="just" defTabSz="457200">
              <a:lnSpc>
                <a:spcPct val="140000"/>
              </a:lnSpc>
              <a:spcBef>
                <a:spcPts val="0"/>
              </a:spcBef>
            </a:pPr>
            <a:r>
              <a:rPr lang="en-US" sz="1700" dirty="0">
                <a:solidFill>
                  <a:prstClr val="black">
                    <a:lumMod val="65000"/>
                    <a:lumOff val="35000"/>
                  </a:prstClr>
                </a:solidFill>
              </a:rPr>
              <a:t>No authentication – open public services, we used them in previous session</a:t>
            </a:r>
          </a:p>
          <a:p>
            <a:pPr algn="just" defTabSz="457200">
              <a:lnSpc>
                <a:spcPct val="140000"/>
              </a:lnSpc>
              <a:spcBef>
                <a:spcPts val="0"/>
              </a:spcBef>
            </a:pPr>
            <a:r>
              <a:rPr lang="en-US" sz="1700" dirty="0">
                <a:solidFill>
                  <a:prstClr val="black">
                    <a:lumMod val="65000"/>
                    <a:lumOff val="35000"/>
                  </a:prstClr>
                </a:solidFill>
              </a:rPr>
              <a:t>Basic authentication -  username/password                                                 </a:t>
            </a:r>
          </a:p>
          <a:p>
            <a:pPr algn="just" defTabSz="457200">
              <a:lnSpc>
                <a:spcPct val="140000"/>
              </a:lnSpc>
              <a:spcBef>
                <a:spcPts val="0"/>
              </a:spcBef>
            </a:pPr>
            <a:r>
              <a:rPr kumimoji="0" lang="en-US" sz="17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rPr>
              <a:t>API keys</a:t>
            </a:r>
          </a:p>
          <a:p>
            <a:pPr algn="just" defTabSz="457200">
              <a:lnSpc>
                <a:spcPct val="140000"/>
              </a:lnSpc>
              <a:spcBef>
                <a:spcPts val="0"/>
              </a:spcBef>
            </a:pPr>
            <a:r>
              <a:rPr kumimoji="0" lang="en-US" sz="17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rPr>
              <a:t>Bearer token                                                                         </a:t>
            </a:r>
            <a:r>
              <a:rPr kumimoji="0" lang="en-US" sz="1700" b="1"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rPr>
              <a:t>Read the documentation for the API you’re going to use</a:t>
            </a:r>
          </a:p>
          <a:p>
            <a:pPr algn="just" defTabSz="457200">
              <a:lnSpc>
                <a:spcPct val="140000"/>
              </a:lnSpc>
              <a:spcBef>
                <a:spcPts val="0"/>
              </a:spcBef>
            </a:pPr>
            <a:r>
              <a:rPr lang="en-US" sz="1700" dirty="0">
                <a:solidFill>
                  <a:prstClr val="black">
                    <a:lumMod val="65000"/>
                    <a:lumOff val="35000"/>
                  </a:prstClr>
                </a:solidFill>
              </a:rPr>
              <a:t>OAuth                                                                                                </a:t>
            </a:r>
            <a:r>
              <a:rPr lang="en-US" sz="1700" b="1" dirty="0">
                <a:solidFill>
                  <a:prstClr val="black">
                    <a:lumMod val="65000"/>
                    <a:lumOff val="35000"/>
                  </a:prstClr>
                </a:solidFill>
              </a:rPr>
              <a:t> Auth methods should be described there</a:t>
            </a:r>
          </a:p>
          <a:p>
            <a:pPr algn="just" defTabSz="457200">
              <a:lnSpc>
                <a:spcPct val="140000"/>
              </a:lnSpc>
              <a:spcBef>
                <a:spcPts val="0"/>
              </a:spcBef>
            </a:pPr>
            <a:r>
              <a:rPr kumimoji="0" lang="en-US" sz="17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rPr>
              <a:t>Custom</a:t>
            </a:r>
            <a:r>
              <a:rPr lang="en-US" sz="1700" dirty="0">
                <a:solidFill>
                  <a:prstClr val="black">
                    <a:lumMod val="65000"/>
                    <a:lumOff val="35000"/>
                  </a:prstClr>
                </a:solidFill>
              </a:rPr>
              <a:t> headers or cookies</a:t>
            </a:r>
          </a:p>
          <a:p>
            <a:pPr algn="just" defTabSz="457200">
              <a:lnSpc>
                <a:spcPct val="140000"/>
              </a:lnSpc>
              <a:spcBef>
                <a:spcPts val="0"/>
              </a:spcBef>
            </a:pPr>
            <a:r>
              <a:rPr lang="en-US" sz="1700" dirty="0">
                <a:solidFill>
                  <a:prstClr val="black">
                    <a:lumMod val="65000"/>
                    <a:lumOff val="35000"/>
                  </a:prstClr>
                </a:solidFill>
              </a:rPr>
              <a:t>Combination of the above methods</a:t>
            </a:r>
          </a:p>
          <a:p>
            <a:pPr marL="0" indent="0" algn="just" defTabSz="457200">
              <a:lnSpc>
                <a:spcPct val="140000"/>
              </a:lnSpc>
              <a:spcBef>
                <a:spcPts val="0"/>
              </a:spcBef>
              <a:buNone/>
            </a:pPr>
            <a:endParaRPr lang="en-US" sz="1100" dirty="0">
              <a:solidFill>
                <a:prstClr val="black">
                  <a:lumMod val="65000"/>
                  <a:lumOff val="35000"/>
                </a:prstClr>
              </a:solidFill>
            </a:endParaRPr>
          </a:p>
          <a:p>
            <a:pPr marL="0" indent="0" algn="just" defTabSz="457200">
              <a:lnSpc>
                <a:spcPct val="140000"/>
              </a:lnSpc>
              <a:spcBef>
                <a:spcPts val="0"/>
              </a:spcBef>
              <a:buNone/>
            </a:pPr>
            <a:endParaRPr lang="en-US" sz="1100" dirty="0">
              <a:solidFill>
                <a:prstClr val="black">
                  <a:lumMod val="65000"/>
                  <a:lumOff val="35000"/>
                </a:prstClr>
              </a:solidFill>
            </a:endParaRPr>
          </a:p>
          <a:p>
            <a:pPr algn="just" defTabSz="457200">
              <a:lnSpc>
                <a:spcPct val="140000"/>
              </a:lnSpc>
              <a:spcBef>
                <a:spcPts val="0"/>
              </a:spcBef>
            </a:pPr>
            <a:endParaRPr lang="en-US" sz="1600" dirty="0">
              <a:solidFill>
                <a:prstClr val="black">
                  <a:lumMod val="65000"/>
                  <a:lumOff val="35000"/>
                </a:prstClr>
              </a:solidFill>
            </a:endParaRPr>
          </a:p>
          <a:p>
            <a:pPr algn="just" defTabSz="457200">
              <a:lnSpc>
                <a:spcPct val="140000"/>
              </a:lnSpc>
              <a:spcBef>
                <a:spcPts val="0"/>
              </a:spcBef>
            </a:pPr>
            <a:endParaRPr lang="en-US" sz="1600" dirty="0">
              <a:solidFill>
                <a:prstClr val="black">
                  <a:lumMod val="65000"/>
                  <a:lumOff val="35000"/>
                </a:prstClr>
              </a:solidFill>
            </a:endParaRPr>
          </a:p>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p:txBody>
      </p:sp>
      <p:sp>
        <p:nvSpPr>
          <p:cNvPr id="3" name="Content Placeholder 2">
            <a:extLst>
              <a:ext uri="{FF2B5EF4-FFF2-40B4-BE49-F238E27FC236}">
                <a16:creationId xmlns:a16="http://schemas.microsoft.com/office/drawing/2014/main" id="{D87EECD4-5EB4-4BD5-ABF4-ABBFF60F7A64}"/>
              </a:ext>
            </a:extLst>
          </p:cNvPr>
          <p:cNvSpPr txBox="1">
            <a:spLocks/>
          </p:cNvSpPr>
          <p:nvPr/>
        </p:nvSpPr>
        <p:spPr>
          <a:xfrm>
            <a:off x="6614808" y="4649821"/>
            <a:ext cx="4879341" cy="1838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p:txBody>
      </p:sp>
      <p:sp>
        <p:nvSpPr>
          <p:cNvPr id="7" name="TextBox 6">
            <a:extLst>
              <a:ext uri="{FF2B5EF4-FFF2-40B4-BE49-F238E27FC236}">
                <a16:creationId xmlns:a16="http://schemas.microsoft.com/office/drawing/2014/main" id="{78B819D7-1ED6-4BEE-BD65-A9C011A18959}"/>
              </a:ext>
            </a:extLst>
          </p:cNvPr>
          <p:cNvSpPr txBox="1"/>
          <p:nvPr/>
        </p:nvSpPr>
        <p:spPr>
          <a:xfrm>
            <a:off x="8566973" y="6458851"/>
            <a:ext cx="3515436" cy="263918"/>
          </a:xfrm>
          <a:prstGeom prst="rect">
            <a:avLst/>
          </a:prstGeom>
          <a:noFill/>
        </p:spPr>
        <p:txBody>
          <a:bodyPr wrap="square">
            <a:spAutoFit/>
          </a:bodyPr>
          <a:lstStyle/>
          <a:p>
            <a:pPr marL="0" indent="0" algn="just" defTabSz="457200">
              <a:lnSpc>
                <a:spcPct val="140000"/>
              </a:lnSpc>
              <a:spcBef>
                <a:spcPts val="0"/>
              </a:spcBef>
              <a:buNone/>
            </a:pPr>
            <a:r>
              <a:rPr lang="en-US" sz="900" dirty="0">
                <a:solidFill>
                  <a:prstClr val="black">
                    <a:lumMod val="65000"/>
                    <a:lumOff val="35000"/>
                  </a:prstClr>
                </a:solidFill>
              </a:rPr>
              <a:t>https://blog.restcase.com/restful-api-authentication-basics/</a:t>
            </a:r>
          </a:p>
        </p:txBody>
      </p:sp>
    </p:spTree>
    <p:extLst>
      <p:ext uri="{BB962C8B-B14F-4D97-AF65-F5344CB8AC3E}">
        <p14:creationId xmlns:p14="http://schemas.microsoft.com/office/powerpoint/2010/main" val="197882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Basic authentication</a:t>
            </a:r>
          </a:p>
        </p:txBody>
      </p:sp>
      <p:sp>
        <p:nvSpPr>
          <p:cNvPr id="19" name="Content Placeholder 2">
            <a:extLst>
              <a:ext uri="{FF2B5EF4-FFF2-40B4-BE49-F238E27FC236}">
                <a16:creationId xmlns:a16="http://schemas.microsoft.com/office/drawing/2014/main" id="{B84AA0A3-0C5C-4554-8D17-D2F3ADCF1C17}"/>
              </a:ext>
            </a:extLst>
          </p:cNvPr>
          <p:cNvSpPr txBox="1">
            <a:spLocks/>
          </p:cNvSpPr>
          <p:nvPr/>
        </p:nvSpPr>
        <p:spPr>
          <a:xfrm>
            <a:off x="850250" y="1499005"/>
            <a:ext cx="10491500" cy="5103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457200">
              <a:lnSpc>
                <a:spcPct val="140000"/>
              </a:lnSpc>
              <a:spcBef>
                <a:spcPts val="0"/>
              </a:spcBef>
              <a:buNone/>
            </a:pPr>
            <a:r>
              <a:rPr lang="en-US" sz="1600" dirty="0">
                <a:solidFill>
                  <a:prstClr val="black">
                    <a:lumMod val="65000"/>
                    <a:lumOff val="35000"/>
                  </a:prstClr>
                </a:solidFill>
              </a:rPr>
              <a:t>Username and password</a:t>
            </a:r>
          </a:p>
          <a:p>
            <a:pPr marL="0" indent="0" algn="just" defTabSz="457200">
              <a:lnSpc>
                <a:spcPct val="140000"/>
              </a:lnSpc>
              <a:spcBef>
                <a:spcPts val="0"/>
              </a:spcBef>
              <a:buNone/>
            </a:pPr>
            <a:endParaRPr lang="en-US" sz="1600" dirty="0">
              <a:solidFill>
                <a:prstClr val="black">
                  <a:lumMod val="65000"/>
                  <a:lumOff val="35000"/>
                </a:prstClr>
              </a:solidFill>
            </a:endParaRPr>
          </a:p>
          <a:p>
            <a:pPr algn="just" defTabSz="457200">
              <a:lnSpc>
                <a:spcPct val="140000"/>
              </a:lnSpc>
              <a:spcBef>
                <a:spcPts val="0"/>
              </a:spcBef>
            </a:pPr>
            <a:r>
              <a:rPr lang="en-US" sz="1600" dirty="0">
                <a:solidFill>
                  <a:prstClr val="black">
                    <a:lumMod val="65000"/>
                    <a:lumOff val="35000"/>
                  </a:prstClr>
                </a:solidFill>
              </a:rPr>
              <a:t>Easy to implement</a:t>
            </a:r>
          </a:p>
          <a:p>
            <a:pPr algn="just" defTabSz="457200">
              <a:lnSpc>
                <a:spcPct val="140000"/>
              </a:lnSpc>
              <a:spcBef>
                <a:spcPts val="0"/>
              </a:spcBef>
            </a:pPr>
            <a:r>
              <a:rPr lang="en-US" sz="1600" dirty="0">
                <a:solidFill>
                  <a:prstClr val="black">
                    <a:lumMod val="65000"/>
                    <a:lumOff val="35000"/>
                  </a:prstClr>
                </a:solidFill>
              </a:rPr>
              <a:t>Static username/password</a:t>
            </a:r>
          </a:p>
          <a:p>
            <a:pPr algn="just" defTabSz="457200">
              <a:lnSpc>
                <a:spcPct val="140000"/>
              </a:lnSpc>
              <a:spcBef>
                <a:spcPts val="0"/>
              </a:spcBef>
            </a:pPr>
            <a:r>
              <a:rPr lang="en-US" sz="1600" dirty="0">
                <a:solidFill>
                  <a:prstClr val="black">
                    <a:lumMod val="65000"/>
                    <a:lumOff val="35000"/>
                  </a:prstClr>
                </a:solidFill>
              </a:rPr>
              <a:t>Difficult to rotate/change</a:t>
            </a:r>
          </a:p>
          <a:p>
            <a:pPr algn="just" defTabSz="457200">
              <a:lnSpc>
                <a:spcPct val="140000"/>
              </a:lnSpc>
              <a:spcBef>
                <a:spcPts val="0"/>
              </a:spcBef>
            </a:pPr>
            <a:r>
              <a:rPr lang="en-US" sz="1600" dirty="0">
                <a:solidFill>
                  <a:prstClr val="black">
                    <a:lumMod val="65000"/>
                    <a:lumOff val="35000"/>
                  </a:prstClr>
                </a:solidFill>
              </a:rPr>
              <a:t>Considered not very secure</a:t>
            </a:r>
          </a:p>
          <a:p>
            <a:pPr algn="just" defTabSz="457200">
              <a:lnSpc>
                <a:spcPct val="140000"/>
              </a:lnSpc>
              <a:spcBef>
                <a:spcPts val="0"/>
              </a:spcBef>
            </a:pPr>
            <a:r>
              <a:rPr lang="en-US" sz="1600" dirty="0">
                <a:solidFill>
                  <a:prstClr val="black">
                    <a:lumMod val="65000"/>
                    <a:lumOff val="35000"/>
                  </a:prstClr>
                </a:solidFill>
              </a:rPr>
              <a:t>Not used in prod. Internet-facing apps</a:t>
            </a:r>
          </a:p>
          <a:p>
            <a:pPr algn="just" defTabSz="457200">
              <a:lnSpc>
                <a:spcPct val="140000"/>
              </a:lnSpc>
              <a:spcBef>
                <a:spcPts val="0"/>
              </a:spcBef>
            </a:pPr>
            <a:r>
              <a:rPr lang="en-US" sz="1600" dirty="0">
                <a:solidFill>
                  <a:prstClr val="black">
                    <a:lumMod val="65000"/>
                    <a:lumOff val="35000"/>
                  </a:prstClr>
                </a:solidFill>
              </a:rPr>
              <a:t>Used in most API-enabled network devices</a:t>
            </a:r>
          </a:p>
          <a:p>
            <a:pPr algn="just" defTabSz="457200">
              <a:lnSpc>
                <a:spcPct val="140000"/>
              </a:lnSpc>
              <a:spcBef>
                <a:spcPts val="0"/>
              </a:spcBef>
            </a:pPr>
            <a:r>
              <a:rPr lang="en-US" sz="1600" dirty="0">
                <a:solidFill>
                  <a:prstClr val="black">
                    <a:lumMod val="65000"/>
                    <a:lumOff val="35000"/>
                  </a:prstClr>
                </a:solidFill>
              </a:rPr>
              <a:t>OK for </a:t>
            </a:r>
            <a:r>
              <a:rPr lang="en-US" sz="1600" dirty="0" err="1">
                <a:solidFill>
                  <a:prstClr val="black">
                    <a:lumMod val="65000"/>
                    <a:lumOff val="35000"/>
                  </a:prstClr>
                </a:solidFill>
              </a:rPr>
              <a:t>PoC</a:t>
            </a:r>
            <a:r>
              <a:rPr lang="en-US" sz="1600" dirty="0">
                <a:solidFill>
                  <a:prstClr val="black">
                    <a:lumMod val="65000"/>
                    <a:lumOff val="35000"/>
                  </a:prstClr>
                </a:solidFill>
              </a:rPr>
              <a:t>, test apps in internal network</a:t>
            </a: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r>
              <a:rPr lang="en-US" sz="1600" dirty="0">
                <a:solidFill>
                  <a:prstClr val="black">
                    <a:lumMod val="65000"/>
                    <a:lumOff val="35000"/>
                  </a:prstClr>
                </a:solidFill>
              </a:rPr>
              <a:t>Converted into Base64 format</a:t>
            </a:r>
          </a:p>
          <a:p>
            <a:pPr marL="0" indent="0" algn="just" defTabSz="457200">
              <a:lnSpc>
                <a:spcPct val="140000"/>
              </a:lnSpc>
              <a:spcBef>
                <a:spcPts val="0"/>
              </a:spcBef>
              <a:buNone/>
            </a:pPr>
            <a:r>
              <a:rPr lang="en-US" sz="1600" dirty="0">
                <a:solidFill>
                  <a:prstClr val="black">
                    <a:lumMod val="65000"/>
                    <a:lumOff val="35000"/>
                  </a:prstClr>
                </a:solidFill>
              </a:rPr>
              <a:t>and sent in Auth header</a:t>
            </a: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r>
              <a:rPr lang="en-US" sz="1600" dirty="0">
                <a:solidFill>
                  <a:prstClr val="black">
                    <a:lumMod val="65000"/>
                    <a:lumOff val="35000"/>
                  </a:prstClr>
                </a:solidFill>
              </a:rPr>
              <a:t>Value is </a:t>
            </a:r>
            <a:r>
              <a:rPr lang="en-US" sz="1600" b="1" dirty="0">
                <a:solidFill>
                  <a:prstClr val="black">
                    <a:lumMod val="65000"/>
                    <a:lumOff val="35000"/>
                  </a:prstClr>
                </a:solidFill>
              </a:rPr>
              <a:t>Basic</a:t>
            </a:r>
            <a:r>
              <a:rPr lang="en-US" sz="1600" dirty="0">
                <a:solidFill>
                  <a:prstClr val="black">
                    <a:lumMod val="65000"/>
                    <a:lumOff val="35000"/>
                  </a:prstClr>
                </a:solidFill>
              </a:rPr>
              <a:t>&lt;space&gt;&lt;token&gt;</a:t>
            </a: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p:txBody>
      </p:sp>
      <p:pic>
        <p:nvPicPr>
          <p:cNvPr id="5" name="Picture 4" descr="Graphical user interface, application&#10;&#10;Description automatically generated">
            <a:extLst>
              <a:ext uri="{FF2B5EF4-FFF2-40B4-BE49-F238E27FC236}">
                <a16:creationId xmlns:a16="http://schemas.microsoft.com/office/drawing/2014/main" id="{7AE1BE6F-9B1B-440D-85D6-5324A7AFDBB4}"/>
              </a:ext>
            </a:extLst>
          </p:cNvPr>
          <p:cNvPicPr/>
          <p:nvPr/>
        </p:nvPicPr>
        <p:blipFill>
          <a:blip r:embed="rId3">
            <a:extLst>
              <a:ext uri="{28A0092B-C50C-407E-A947-70E740481C1C}">
                <a14:useLocalDpi xmlns:a14="http://schemas.microsoft.com/office/drawing/2010/main" val="0"/>
              </a:ext>
            </a:extLst>
          </a:blip>
          <a:stretch>
            <a:fillRect/>
          </a:stretch>
        </p:blipFill>
        <p:spPr>
          <a:xfrm>
            <a:off x="4600237" y="4587862"/>
            <a:ext cx="6934449" cy="1542266"/>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2383A678-23A1-4C59-B81E-999DDCC38192}"/>
              </a:ext>
            </a:extLst>
          </p:cNvPr>
          <p:cNvPicPr/>
          <p:nvPr/>
        </p:nvPicPr>
        <p:blipFill>
          <a:blip r:embed="rId4">
            <a:extLst>
              <a:ext uri="{28A0092B-C50C-407E-A947-70E740481C1C}">
                <a14:useLocalDpi xmlns:a14="http://schemas.microsoft.com/office/drawing/2010/main" val="0"/>
              </a:ext>
            </a:extLst>
          </a:blip>
          <a:stretch>
            <a:fillRect/>
          </a:stretch>
        </p:blipFill>
        <p:spPr>
          <a:xfrm>
            <a:off x="4490825" y="1715327"/>
            <a:ext cx="6859035" cy="1631921"/>
          </a:xfrm>
          <a:prstGeom prst="rect">
            <a:avLst/>
          </a:prstGeom>
        </p:spPr>
      </p:pic>
    </p:spTree>
    <p:extLst>
      <p:ext uri="{BB962C8B-B14F-4D97-AF65-F5344CB8AC3E}">
        <p14:creationId xmlns:p14="http://schemas.microsoft.com/office/powerpoint/2010/main" val="84799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DCCC-8E3C-4430-9E39-2854A402A98C}"/>
              </a:ext>
            </a:extLst>
          </p:cNvPr>
          <p:cNvSpPr>
            <a:spLocks noGrp="1"/>
          </p:cNvSpPr>
          <p:nvPr>
            <p:ph type="title"/>
          </p:nvPr>
        </p:nvSpPr>
        <p:spPr/>
        <p:txBody>
          <a:bodyPr/>
          <a:lstStyle/>
          <a:p>
            <a:r>
              <a:rPr lang="en-AU" dirty="0"/>
              <a:t>API Keys</a:t>
            </a:r>
          </a:p>
        </p:txBody>
      </p:sp>
      <p:pic>
        <p:nvPicPr>
          <p:cNvPr id="4" name="Content Placeholder 3" descr="Graphical user interface, text, application&#10;&#10;Description automatically generated">
            <a:extLst>
              <a:ext uri="{FF2B5EF4-FFF2-40B4-BE49-F238E27FC236}">
                <a16:creationId xmlns:a16="http://schemas.microsoft.com/office/drawing/2014/main" id="{7F229993-5C51-4DD4-B51F-69CEE480CC2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790814" y="1486141"/>
            <a:ext cx="6719315" cy="1803814"/>
          </a:xfrm>
          <a:prstGeom prst="rect">
            <a:avLst/>
          </a:prstGeom>
        </p:spPr>
      </p:pic>
      <p:pic>
        <p:nvPicPr>
          <p:cNvPr id="5" name="Picture 4" descr="A picture containing graphical user interface, table&#10;&#10;Description automatically generated">
            <a:extLst>
              <a:ext uri="{FF2B5EF4-FFF2-40B4-BE49-F238E27FC236}">
                <a16:creationId xmlns:a16="http://schemas.microsoft.com/office/drawing/2014/main" id="{04A5B9F1-B25F-4A6F-8856-1C6DC060F44F}"/>
              </a:ext>
            </a:extLst>
          </p:cNvPr>
          <p:cNvPicPr/>
          <p:nvPr/>
        </p:nvPicPr>
        <p:blipFill>
          <a:blip r:embed="rId4">
            <a:extLst>
              <a:ext uri="{28A0092B-C50C-407E-A947-70E740481C1C}">
                <a14:useLocalDpi xmlns:a14="http://schemas.microsoft.com/office/drawing/2010/main" val="0"/>
              </a:ext>
            </a:extLst>
          </a:blip>
          <a:stretch>
            <a:fillRect/>
          </a:stretch>
        </p:blipFill>
        <p:spPr>
          <a:xfrm>
            <a:off x="4790814" y="4718879"/>
            <a:ext cx="7085097" cy="1676666"/>
          </a:xfrm>
          <a:prstGeom prst="rect">
            <a:avLst/>
          </a:prstGeom>
        </p:spPr>
      </p:pic>
      <p:sp>
        <p:nvSpPr>
          <p:cNvPr id="7" name="Content Placeholder 2">
            <a:extLst>
              <a:ext uri="{FF2B5EF4-FFF2-40B4-BE49-F238E27FC236}">
                <a16:creationId xmlns:a16="http://schemas.microsoft.com/office/drawing/2014/main" id="{C52B2073-DAB0-4D05-83F5-0696900686AF}"/>
              </a:ext>
            </a:extLst>
          </p:cNvPr>
          <p:cNvSpPr txBox="1">
            <a:spLocks/>
          </p:cNvSpPr>
          <p:nvPr/>
        </p:nvSpPr>
        <p:spPr>
          <a:xfrm>
            <a:off x="850249" y="1499006"/>
            <a:ext cx="10659879" cy="4896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lnSpc>
                <a:spcPct val="140000"/>
              </a:lnSpc>
              <a:spcBef>
                <a:spcPts val="0"/>
              </a:spcBef>
            </a:pPr>
            <a:r>
              <a:rPr lang="en-US" sz="1600" dirty="0">
                <a:solidFill>
                  <a:prstClr val="black">
                    <a:lumMod val="65000"/>
                    <a:lumOff val="35000"/>
                  </a:prstClr>
                </a:solidFill>
              </a:rPr>
              <a:t>API Keys are similar to Basic</a:t>
            </a:r>
          </a:p>
          <a:p>
            <a:pPr algn="just" defTabSz="457200">
              <a:lnSpc>
                <a:spcPct val="140000"/>
              </a:lnSpc>
              <a:spcBef>
                <a:spcPts val="0"/>
              </a:spcBef>
            </a:pPr>
            <a:r>
              <a:rPr lang="en-US" sz="1600" dirty="0">
                <a:solidFill>
                  <a:prstClr val="black">
                    <a:lumMod val="65000"/>
                    <a:lumOff val="35000"/>
                  </a:prstClr>
                </a:solidFill>
              </a:rPr>
              <a:t>Created per application, not user</a:t>
            </a:r>
          </a:p>
          <a:p>
            <a:pPr algn="just" defTabSz="457200">
              <a:lnSpc>
                <a:spcPct val="140000"/>
              </a:lnSpc>
              <a:spcBef>
                <a:spcPts val="0"/>
              </a:spcBef>
            </a:pPr>
            <a:r>
              <a:rPr lang="en-US" sz="1600" dirty="0">
                <a:solidFill>
                  <a:prstClr val="black">
                    <a:lumMod val="65000"/>
                    <a:lumOff val="35000"/>
                  </a:prstClr>
                </a:solidFill>
              </a:rPr>
              <a:t>Don’t expose real user/password</a:t>
            </a:r>
          </a:p>
          <a:p>
            <a:pPr algn="just" defTabSz="457200">
              <a:lnSpc>
                <a:spcPct val="140000"/>
              </a:lnSpc>
              <a:spcBef>
                <a:spcPts val="0"/>
              </a:spcBef>
            </a:pPr>
            <a:r>
              <a:rPr lang="en-US" sz="1600" dirty="0">
                <a:solidFill>
                  <a:prstClr val="black">
                    <a:lumMod val="65000"/>
                    <a:lumOff val="35000"/>
                  </a:prstClr>
                </a:solidFill>
              </a:rPr>
              <a:t>Disallow access using other methods</a:t>
            </a:r>
          </a:p>
          <a:p>
            <a:pPr marL="0" indent="0" algn="just" defTabSz="457200">
              <a:lnSpc>
                <a:spcPct val="140000"/>
              </a:lnSpc>
              <a:spcBef>
                <a:spcPts val="0"/>
              </a:spcBef>
              <a:buNone/>
            </a:pPr>
            <a:r>
              <a:rPr lang="en-US" sz="1600" dirty="0">
                <a:solidFill>
                  <a:prstClr val="black">
                    <a:lumMod val="65000"/>
                    <a:lumOff val="35000"/>
                  </a:prstClr>
                </a:solidFill>
              </a:rPr>
              <a:t>such as SSH, console</a:t>
            </a:r>
          </a:p>
          <a:p>
            <a:pPr algn="just" defTabSz="457200">
              <a:lnSpc>
                <a:spcPct val="140000"/>
              </a:lnSpc>
              <a:spcBef>
                <a:spcPts val="0"/>
              </a:spcBef>
            </a:pPr>
            <a:r>
              <a:rPr lang="en-US" sz="1600" dirty="0">
                <a:solidFill>
                  <a:prstClr val="black">
                    <a:lumMod val="65000"/>
                    <a:lumOff val="35000"/>
                  </a:prstClr>
                </a:solidFill>
              </a:rPr>
              <a:t>Flexible, can be configured with </a:t>
            </a:r>
          </a:p>
          <a:p>
            <a:pPr marL="0" indent="0" algn="just" defTabSz="457200">
              <a:lnSpc>
                <a:spcPct val="140000"/>
              </a:lnSpc>
              <a:spcBef>
                <a:spcPts val="0"/>
              </a:spcBef>
              <a:buNone/>
            </a:pPr>
            <a:r>
              <a:rPr lang="en-US" sz="1600" dirty="0">
                <a:solidFill>
                  <a:prstClr val="black">
                    <a:lumMod val="65000"/>
                    <a:lumOff val="35000"/>
                  </a:prstClr>
                </a:solidFill>
              </a:rPr>
              <a:t>very granular access to specific resources</a:t>
            </a:r>
          </a:p>
          <a:p>
            <a:pPr algn="just" defTabSz="457200">
              <a:lnSpc>
                <a:spcPct val="140000"/>
              </a:lnSpc>
              <a:spcBef>
                <a:spcPts val="0"/>
              </a:spcBef>
            </a:pPr>
            <a:r>
              <a:rPr lang="en-US" sz="1600" dirty="0">
                <a:solidFill>
                  <a:prstClr val="black">
                    <a:lumMod val="65000"/>
                    <a:lumOff val="35000"/>
                  </a:prstClr>
                </a:solidFill>
              </a:rPr>
              <a:t>Easier to revoke </a:t>
            </a:r>
          </a:p>
          <a:p>
            <a:pPr algn="just" defTabSz="457200">
              <a:lnSpc>
                <a:spcPct val="140000"/>
              </a:lnSpc>
              <a:spcBef>
                <a:spcPts val="0"/>
              </a:spcBef>
            </a:pPr>
            <a:r>
              <a:rPr lang="en-US" sz="1600" dirty="0">
                <a:solidFill>
                  <a:prstClr val="black">
                    <a:lumMod val="65000"/>
                    <a:lumOff val="35000"/>
                  </a:prstClr>
                </a:solidFill>
              </a:rPr>
              <a:t>Also not the most secure method</a:t>
            </a:r>
            <a:endParaRPr lang="ru-RU" sz="1600" dirty="0">
              <a:solidFill>
                <a:prstClr val="black">
                  <a:lumMod val="65000"/>
                  <a:lumOff val="35000"/>
                </a:prstClr>
              </a:solidFill>
            </a:endParaRPr>
          </a:p>
          <a:p>
            <a:pPr algn="just" defTabSz="457200">
              <a:lnSpc>
                <a:spcPct val="140000"/>
              </a:lnSpc>
              <a:spcBef>
                <a:spcPts val="0"/>
              </a:spcBef>
            </a:pPr>
            <a:r>
              <a:rPr lang="en-US" sz="1600" dirty="0">
                <a:solidFill>
                  <a:prstClr val="black">
                    <a:lumMod val="65000"/>
                    <a:lumOff val="35000"/>
                  </a:prstClr>
                </a:solidFill>
              </a:rPr>
              <a:t>Often used as first step in OAuth </a:t>
            </a: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algn="just" defTabSz="457200">
              <a:lnSpc>
                <a:spcPct val="140000"/>
              </a:lnSpc>
              <a:spcBef>
                <a:spcPts val="0"/>
              </a:spcBef>
            </a:pPr>
            <a:r>
              <a:rPr lang="en-US" sz="1600" dirty="0">
                <a:solidFill>
                  <a:prstClr val="black">
                    <a:lumMod val="65000"/>
                    <a:lumOff val="35000"/>
                  </a:prstClr>
                </a:solidFill>
              </a:rPr>
              <a:t>Sent in a custom header like this:</a:t>
            </a: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12530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5503-112E-4A8B-BB91-08191DD1313D}"/>
              </a:ext>
            </a:extLst>
          </p:cNvPr>
          <p:cNvSpPr>
            <a:spLocks noGrp="1"/>
          </p:cNvSpPr>
          <p:nvPr>
            <p:ph type="title"/>
          </p:nvPr>
        </p:nvSpPr>
        <p:spPr/>
        <p:txBody>
          <a:bodyPr/>
          <a:lstStyle/>
          <a:p>
            <a:r>
              <a:rPr lang="en-AU" dirty="0"/>
              <a:t>Bearer (Token) Authentication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2BA8DB14-AE01-4D77-8603-95CB6E41F91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393882" y="1739120"/>
            <a:ext cx="7541956" cy="1850386"/>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C3BE2176-DBC8-4B57-99F2-2F136E7C1507}"/>
              </a:ext>
            </a:extLst>
          </p:cNvPr>
          <p:cNvPicPr/>
          <p:nvPr/>
        </p:nvPicPr>
        <p:blipFill>
          <a:blip r:embed="rId4">
            <a:extLst>
              <a:ext uri="{28A0092B-C50C-407E-A947-70E740481C1C}">
                <a14:useLocalDpi xmlns:a14="http://schemas.microsoft.com/office/drawing/2010/main" val="0"/>
              </a:ext>
            </a:extLst>
          </a:blip>
          <a:stretch>
            <a:fillRect/>
          </a:stretch>
        </p:blipFill>
        <p:spPr>
          <a:xfrm>
            <a:off x="4521851" y="4538048"/>
            <a:ext cx="7001247" cy="1451691"/>
          </a:xfrm>
          <a:prstGeom prst="rect">
            <a:avLst/>
          </a:prstGeom>
        </p:spPr>
      </p:pic>
      <p:sp>
        <p:nvSpPr>
          <p:cNvPr id="8" name="Content Placeholder 2">
            <a:extLst>
              <a:ext uri="{FF2B5EF4-FFF2-40B4-BE49-F238E27FC236}">
                <a16:creationId xmlns:a16="http://schemas.microsoft.com/office/drawing/2014/main" id="{2DC69D22-0539-4AD8-9096-74700C9EDE6A}"/>
              </a:ext>
            </a:extLst>
          </p:cNvPr>
          <p:cNvSpPr txBox="1">
            <a:spLocks/>
          </p:cNvSpPr>
          <p:nvPr/>
        </p:nvSpPr>
        <p:spPr>
          <a:xfrm>
            <a:off x="850249" y="1499006"/>
            <a:ext cx="10800818" cy="4490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lnSpc>
                <a:spcPct val="140000"/>
              </a:lnSpc>
              <a:spcBef>
                <a:spcPts val="0"/>
              </a:spcBef>
            </a:pPr>
            <a:r>
              <a:rPr lang="en-US" sz="1600" dirty="0">
                <a:solidFill>
                  <a:prstClr val="black">
                    <a:lumMod val="65000"/>
                    <a:lumOff val="35000"/>
                  </a:prstClr>
                </a:solidFill>
              </a:rPr>
              <a:t>Uses Token</a:t>
            </a:r>
          </a:p>
          <a:p>
            <a:pPr algn="just" defTabSz="457200">
              <a:lnSpc>
                <a:spcPct val="140000"/>
              </a:lnSpc>
              <a:spcBef>
                <a:spcPts val="0"/>
              </a:spcBef>
            </a:pPr>
            <a:r>
              <a:rPr lang="en-US" sz="1600" dirty="0">
                <a:solidFill>
                  <a:prstClr val="black">
                    <a:lumMod val="65000"/>
                    <a:lumOff val="35000"/>
                  </a:prstClr>
                </a:solidFill>
              </a:rPr>
              <a:t>Usually short-lived (hours)</a:t>
            </a:r>
          </a:p>
          <a:p>
            <a:pPr algn="just" defTabSz="457200">
              <a:lnSpc>
                <a:spcPct val="140000"/>
              </a:lnSpc>
              <a:spcBef>
                <a:spcPts val="0"/>
              </a:spcBef>
            </a:pPr>
            <a:r>
              <a:rPr lang="en-US" sz="1600" dirty="0">
                <a:solidFill>
                  <a:prstClr val="black">
                    <a:lumMod val="65000"/>
                    <a:lumOff val="35000"/>
                  </a:prstClr>
                </a:solidFill>
              </a:rPr>
              <a:t>In most cases returned by the server</a:t>
            </a:r>
          </a:p>
          <a:p>
            <a:pPr marL="0" indent="0" algn="just" defTabSz="457200">
              <a:lnSpc>
                <a:spcPct val="140000"/>
              </a:lnSpc>
              <a:spcBef>
                <a:spcPts val="0"/>
              </a:spcBef>
              <a:buNone/>
            </a:pPr>
            <a:r>
              <a:rPr lang="en-US" sz="1600" dirty="0">
                <a:solidFill>
                  <a:prstClr val="black">
                    <a:lumMod val="65000"/>
                    <a:lumOff val="35000"/>
                  </a:prstClr>
                </a:solidFill>
              </a:rPr>
              <a:t>in response to API call – login request</a:t>
            </a:r>
          </a:p>
          <a:p>
            <a:pPr algn="just" defTabSz="457200">
              <a:lnSpc>
                <a:spcPct val="140000"/>
              </a:lnSpc>
              <a:spcBef>
                <a:spcPts val="0"/>
              </a:spcBef>
            </a:pPr>
            <a:r>
              <a:rPr lang="en-US" sz="1600" dirty="0">
                <a:solidFill>
                  <a:prstClr val="black">
                    <a:lumMod val="65000"/>
                    <a:lumOff val="35000"/>
                  </a:prstClr>
                </a:solidFill>
              </a:rPr>
              <a:t>Used in OAuth2, we’ll discuss it later</a:t>
            </a: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algn="just" defTabSz="457200">
              <a:lnSpc>
                <a:spcPct val="140000"/>
              </a:lnSpc>
              <a:spcBef>
                <a:spcPts val="0"/>
              </a:spcBef>
            </a:pPr>
            <a:endParaRPr lang="en-US" sz="1600" dirty="0">
              <a:solidFill>
                <a:prstClr val="black">
                  <a:lumMod val="65000"/>
                  <a:lumOff val="35000"/>
                </a:prstClr>
              </a:solidFill>
            </a:endParaRPr>
          </a:p>
          <a:p>
            <a:pPr algn="just" defTabSz="457200">
              <a:lnSpc>
                <a:spcPct val="140000"/>
              </a:lnSpc>
              <a:spcBef>
                <a:spcPts val="0"/>
              </a:spcBef>
            </a:pPr>
            <a:r>
              <a:rPr lang="en-US" sz="1600" dirty="0">
                <a:solidFill>
                  <a:prstClr val="black">
                    <a:lumMod val="65000"/>
                    <a:lumOff val="35000"/>
                  </a:prstClr>
                </a:solidFill>
              </a:rPr>
              <a:t>Like Basic, sent in Auth header</a:t>
            </a:r>
          </a:p>
          <a:p>
            <a:pPr algn="just" defTabSz="457200">
              <a:lnSpc>
                <a:spcPct val="140000"/>
              </a:lnSpc>
              <a:spcBef>
                <a:spcPts val="0"/>
              </a:spcBef>
            </a:pPr>
            <a:r>
              <a:rPr lang="en-US" sz="1600" dirty="0">
                <a:solidFill>
                  <a:prstClr val="black">
                    <a:lumMod val="65000"/>
                    <a:lumOff val="35000"/>
                  </a:prstClr>
                </a:solidFill>
              </a:rPr>
              <a:t>Value is </a:t>
            </a:r>
            <a:r>
              <a:rPr lang="en-US" sz="1600" b="1" dirty="0">
                <a:solidFill>
                  <a:prstClr val="black">
                    <a:lumMod val="65000"/>
                    <a:lumOff val="35000"/>
                  </a:prstClr>
                </a:solidFill>
              </a:rPr>
              <a:t>Bearer</a:t>
            </a:r>
            <a:r>
              <a:rPr lang="en-US" sz="1600" dirty="0">
                <a:solidFill>
                  <a:prstClr val="black">
                    <a:lumMod val="65000"/>
                    <a:lumOff val="35000"/>
                  </a:prstClr>
                </a:solidFill>
              </a:rPr>
              <a:t>&lt;space&gt;&lt;token&gt;</a:t>
            </a:r>
          </a:p>
          <a:p>
            <a:pPr marL="0" indent="0" algn="just" defTabSz="457200">
              <a:lnSpc>
                <a:spcPct val="140000"/>
              </a:lnSpc>
              <a:spcBef>
                <a:spcPts val="0"/>
              </a:spcBef>
              <a:buNone/>
            </a:pPr>
            <a:endParaRPr lang="en-US" sz="1600" dirty="0">
              <a:solidFill>
                <a:prstClr val="black">
                  <a:lumMod val="65000"/>
                  <a:lumOff val="35000"/>
                </a:prstClr>
              </a:solidFill>
            </a:endParaRPr>
          </a:p>
          <a:p>
            <a:pPr marL="0" indent="0" algn="just" defTabSz="457200">
              <a:lnSpc>
                <a:spcPct val="140000"/>
              </a:lnSpc>
              <a:spcBef>
                <a:spcPts val="0"/>
              </a:spcBef>
              <a:buNone/>
            </a:pPr>
            <a:endParaRPr lang="en-US" sz="1600" dirty="0">
              <a:solidFill>
                <a:prstClr val="black">
                  <a:lumMod val="65000"/>
                  <a:lumOff val="35000"/>
                </a:prstClr>
              </a:solidFill>
            </a:endParaRPr>
          </a:p>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a:p>
            <a:pPr marL="0" marR="0" lvl="0" indent="0" algn="just" defTabSz="457200" rtl="0" eaLnBrk="1" fontAlgn="auto" latinLnBrk="0" hangingPunct="1">
              <a:lnSpc>
                <a:spcPct val="140000"/>
              </a:lnSpc>
              <a:spcBef>
                <a:spcPts val="0"/>
              </a:spcBef>
              <a:spcAft>
                <a:spcPts val="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154638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68E4-2EA7-4C67-83F7-95DE1698E508}"/>
              </a:ext>
            </a:extLst>
          </p:cNvPr>
          <p:cNvSpPr>
            <a:spLocks noGrp="1"/>
          </p:cNvSpPr>
          <p:nvPr>
            <p:ph type="title"/>
          </p:nvPr>
        </p:nvSpPr>
        <p:spPr/>
        <p:txBody>
          <a:bodyPr/>
          <a:lstStyle/>
          <a:p>
            <a:r>
              <a:rPr lang="en-AU" dirty="0"/>
              <a:t>OAuth</a:t>
            </a:r>
          </a:p>
        </p:txBody>
      </p:sp>
      <p:sp>
        <p:nvSpPr>
          <p:cNvPr id="3" name="Content Placeholder 2">
            <a:extLst>
              <a:ext uri="{FF2B5EF4-FFF2-40B4-BE49-F238E27FC236}">
                <a16:creationId xmlns:a16="http://schemas.microsoft.com/office/drawing/2014/main" id="{1491DA58-D5ED-42E4-AA8E-F5F9B4EE982D}"/>
              </a:ext>
            </a:extLst>
          </p:cNvPr>
          <p:cNvSpPr>
            <a:spLocks noGrp="1"/>
          </p:cNvSpPr>
          <p:nvPr>
            <p:ph idx="1"/>
          </p:nvPr>
        </p:nvSpPr>
        <p:spPr>
          <a:xfrm>
            <a:off x="537453" y="1420382"/>
            <a:ext cx="10816347" cy="4969925"/>
          </a:xfrm>
        </p:spPr>
        <p:txBody>
          <a:bodyPr>
            <a:normAutofit/>
          </a:bodyPr>
          <a:lstStyle/>
          <a:p>
            <a:pPr marL="0" indent="0">
              <a:buNone/>
            </a:pPr>
            <a:r>
              <a:rPr lang="en-AU" sz="1600" b="1" dirty="0"/>
              <a:t>Two-steps procedure</a:t>
            </a:r>
          </a:p>
          <a:p>
            <a:endParaRPr lang="en-AU" sz="1600" b="1" dirty="0"/>
          </a:p>
          <a:p>
            <a:r>
              <a:rPr lang="en-AU" sz="1600" b="1" dirty="0"/>
              <a:t>First request </a:t>
            </a:r>
            <a:r>
              <a:rPr lang="en-AU" sz="1600" dirty="0"/>
              <a:t>to obtain a token to a special Auth service </a:t>
            </a:r>
          </a:p>
          <a:p>
            <a:pPr>
              <a:buFontTx/>
              <a:buChar char="-"/>
            </a:pPr>
            <a:r>
              <a:rPr lang="en-AU" sz="1600" dirty="0"/>
              <a:t>Basic Auth is used at this step, normally not username/password, </a:t>
            </a:r>
          </a:p>
          <a:p>
            <a:pPr marL="0" indent="0">
              <a:buNone/>
            </a:pPr>
            <a:r>
              <a:rPr lang="en-AU" sz="1600" dirty="0"/>
              <a:t>     but API keys – client ID and client secret</a:t>
            </a:r>
          </a:p>
          <a:p>
            <a:pPr marL="0" indent="0">
              <a:buNone/>
            </a:pPr>
            <a:r>
              <a:rPr lang="en-AU" sz="1600" dirty="0"/>
              <a:t>-   OAuth server can be the same organization or third-party</a:t>
            </a:r>
          </a:p>
          <a:p>
            <a:pPr>
              <a:buFontTx/>
              <a:buChar char="-"/>
            </a:pPr>
            <a:r>
              <a:rPr lang="en-AU" sz="1600" dirty="0"/>
              <a:t>Possible to use MFA</a:t>
            </a:r>
          </a:p>
          <a:p>
            <a:pPr marL="0" indent="0">
              <a:buNone/>
            </a:pPr>
            <a:r>
              <a:rPr lang="en-AU" sz="1600" dirty="0"/>
              <a:t>--------------------------------------------------------------------------</a:t>
            </a:r>
          </a:p>
          <a:p>
            <a:r>
              <a:rPr lang="en-AU" sz="1600" b="1" dirty="0"/>
              <a:t>Second request </a:t>
            </a:r>
            <a:r>
              <a:rPr lang="en-AU" sz="1600" dirty="0"/>
              <a:t>to the actual API endpoint with </a:t>
            </a:r>
          </a:p>
          <a:p>
            <a:pPr marL="0" indent="0">
              <a:buNone/>
            </a:pPr>
            <a:r>
              <a:rPr lang="en-AU" sz="1600" dirty="0"/>
              <a:t>Bearer values as Token received in the first step</a:t>
            </a:r>
          </a:p>
          <a:p>
            <a:pPr marL="0" indent="0">
              <a:buNone/>
            </a:pPr>
            <a:r>
              <a:rPr lang="en-AU" sz="1600" dirty="0"/>
              <a:t>Token has limited time, usually hours</a:t>
            </a:r>
          </a:p>
          <a:p>
            <a:pPr marL="0" indent="0">
              <a:buNone/>
            </a:pPr>
            <a:r>
              <a:rPr lang="en-AU" sz="1600" dirty="0"/>
              <a:t>No API keys or usernames are exposed, only this temporary token</a:t>
            </a:r>
          </a:p>
          <a:p>
            <a:pPr marL="0" indent="0">
              <a:buNone/>
            </a:pPr>
            <a:endParaRPr lang="en-AU" sz="1600" dirty="0"/>
          </a:p>
          <a:p>
            <a:pPr marL="0" indent="0">
              <a:buNone/>
            </a:pPr>
            <a:r>
              <a:rPr lang="en-AU" sz="1600" dirty="0"/>
              <a:t>Considered the most secure and scalable method, used by all public cloud providers and most of SaaS providers</a:t>
            </a:r>
          </a:p>
          <a:p>
            <a:pPr marL="0" indent="0">
              <a:buNone/>
            </a:pPr>
            <a:endParaRPr lang="en-AU" sz="1600" dirty="0"/>
          </a:p>
        </p:txBody>
      </p:sp>
      <p:pic>
        <p:nvPicPr>
          <p:cNvPr id="7" name="Picture 6" descr="Graphical user interface, diagram&#10;&#10;Description automatically generated">
            <a:extLst>
              <a:ext uri="{FF2B5EF4-FFF2-40B4-BE49-F238E27FC236}">
                <a16:creationId xmlns:a16="http://schemas.microsoft.com/office/drawing/2014/main" id="{47E7011E-D2C2-4453-BEDE-8291C9546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831" y="1877516"/>
            <a:ext cx="5120094" cy="4055656"/>
          </a:xfrm>
          <a:prstGeom prst="rect">
            <a:avLst/>
          </a:prstGeom>
        </p:spPr>
      </p:pic>
      <p:sp>
        <p:nvSpPr>
          <p:cNvPr id="9" name="TextBox 8">
            <a:extLst>
              <a:ext uri="{FF2B5EF4-FFF2-40B4-BE49-F238E27FC236}">
                <a16:creationId xmlns:a16="http://schemas.microsoft.com/office/drawing/2014/main" id="{6E27BA9D-62DD-4006-9563-4BB86C98E713}"/>
              </a:ext>
            </a:extLst>
          </p:cNvPr>
          <p:cNvSpPr txBox="1"/>
          <p:nvPr/>
        </p:nvSpPr>
        <p:spPr>
          <a:xfrm>
            <a:off x="537453" y="6390308"/>
            <a:ext cx="6094378" cy="230832"/>
          </a:xfrm>
          <a:prstGeom prst="rect">
            <a:avLst/>
          </a:prstGeom>
          <a:noFill/>
        </p:spPr>
        <p:txBody>
          <a:bodyPr wrap="square">
            <a:spAutoFit/>
          </a:bodyPr>
          <a:lstStyle/>
          <a:p>
            <a:r>
              <a:rPr lang="en-AU" sz="900" dirty="0"/>
              <a:t>https://developer.twitter.com/ja/docs/basics/authentication/overview/application-only</a:t>
            </a:r>
          </a:p>
        </p:txBody>
      </p:sp>
    </p:spTree>
    <p:extLst>
      <p:ext uri="{BB962C8B-B14F-4D97-AF65-F5344CB8AC3E}">
        <p14:creationId xmlns:p14="http://schemas.microsoft.com/office/powerpoint/2010/main" val="250433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5EEE-ED57-4516-AE00-890ABBCCDE94}"/>
              </a:ext>
            </a:extLst>
          </p:cNvPr>
          <p:cNvSpPr>
            <a:spLocks noGrp="1"/>
          </p:cNvSpPr>
          <p:nvPr>
            <p:ph type="title"/>
          </p:nvPr>
        </p:nvSpPr>
        <p:spPr/>
        <p:txBody>
          <a:bodyPr/>
          <a:lstStyle/>
          <a:p>
            <a:r>
              <a:rPr lang="en-AU" dirty="0"/>
              <a:t>Cookies</a:t>
            </a:r>
          </a:p>
        </p:txBody>
      </p:sp>
      <p:sp>
        <p:nvSpPr>
          <p:cNvPr id="3" name="Content Placeholder 2">
            <a:extLst>
              <a:ext uri="{FF2B5EF4-FFF2-40B4-BE49-F238E27FC236}">
                <a16:creationId xmlns:a16="http://schemas.microsoft.com/office/drawing/2014/main" id="{CF49936D-235F-4082-8CA7-00E0185054BC}"/>
              </a:ext>
            </a:extLst>
          </p:cNvPr>
          <p:cNvSpPr>
            <a:spLocks noGrp="1"/>
          </p:cNvSpPr>
          <p:nvPr>
            <p:ph idx="1"/>
          </p:nvPr>
        </p:nvSpPr>
        <p:spPr>
          <a:xfrm>
            <a:off x="838200" y="1625936"/>
            <a:ext cx="3102942" cy="4351338"/>
          </a:xfrm>
        </p:spPr>
        <p:txBody>
          <a:bodyPr/>
          <a:lstStyle/>
          <a:p>
            <a:pPr marL="0" indent="0">
              <a:buNone/>
            </a:pPr>
            <a:r>
              <a:rPr lang="en-AU" sz="1600" dirty="0"/>
              <a:t>Cookies</a:t>
            </a:r>
          </a:p>
          <a:p>
            <a:r>
              <a:rPr lang="en-AU" sz="1600" dirty="0"/>
              <a:t>Similar to token-based auth</a:t>
            </a:r>
          </a:p>
          <a:p>
            <a:r>
              <a:rPr lang="en-AU" sz="1600" dirty="0"/>
              <a:t>Also two steps: first to receive secure string (cookie) and then use this sting as authenticator </a:t>
            </a:r>
          </a:p>
          <a:p>
            <a:r>
              <a:rPr lang="en-AU" sz="1600" dirty="0"/>
              <a:t>Considered not very scalable, as difficult to handle cross-domain or cross-app comms</a:t>
            </a:r>
          </a:p>
          <a:p>
            <a:endParaRPr lang="en-AU" sz="1600" dirty="0"/>
          </a:p>
          <a:p>
            <a:endParaRPr lang="en-AU" sz="1600" dirty="0"/>
          </a:p>
          <a:p>
            <a:r>
              <a:rPr lang="en-AU" sz="1600" dirty="0"/>
              <a:t>Used in vManage and </a:t>
            </a:r>
            <a:r>
              <a:rPr lang="en-AU" sz="1600" dirty="0" err="1"/>
              <a:t>vCentre</a:t>
            </a:r>
            <a:r>
              <a:rPr lang="en-AU" sz="1600" dirty="0"/>
              <a:t>, as the </a:t>
            </a:r>
            <a:r>
              <a:rPr lang="en-AU" sz="1600" b="1" dirty="0"/>
              <a:t>auth server and the app are in fact the same</a:t>
            </a:r>
          </a:p>
          <a:p>
            <a:endParaRPr lang="en-AU" dirty="0"/>
          </a:p>
          <a:p>
            <a:endParaRPr lang="en-AU" dirty="0"/>
          </a:p>
          <a:p>
            <a:endParaRPr lang="en-AU" dirty="0"/>
          </a:p>
        </p:txBody>
      </p:sp>
      <p:pic>
        <p:nvPicPr>
          <p:cNvPr id="5" name="Picture 4" descr="Diagram&#10;&#10;Description automatically generated">
            <a:extLst>
              <a:ext uri="{FF2B5EF4-FFF2-40B4-BE49-F238E27FC236}">
                <a16:creationId xmlns:a16="http://schemas.microsoft.com/office/drawing/2014/main" id="{76E44A1C-A925-40BC-AAA7-565561FA8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856" y="1564301"/>
            <a:ext cx="7543136" cy="4593307"/>
          </a:xfrm>
          <a:prstGeom prst="rect">
            <a:avLst/>
          </a:prstGeom>
        </p:spPr>
      </p:pic>
      <p:sp>
        <p:nvSpPr>
          <p:cNvPr id="6" name="TextBox 5">
            <a:extLst>
              <a:ext uri="{FF2B5EF4-FFF2-40B4-BE49-F238E27FC236}">
                <a16:creationId xmlns:a16="http://schemas.microsoft.com/office/drawing/2014/main" id="{8B158E42-05BC-4DCD-9CA8-E2E4AAD6892C}"/>
              </a:ext>
            </a:extLst>
          </p:cNvPr>
          <p:cNvSpPr txBox="1"/>
          <p:nvPr/>
        </p:nvSpPr>
        <p:spPr>
          <a:xfrm>
            <a:off x="748447" y="6395545"/>
            <a:ext cx="8323633" cy="253916"/>
          </a:xfrm>
          <a:prstGeom prst="rect">
            <a:avLst/>
          </a:prstGeom>
          <a:noFill/>
        </p:spPr>
        <p:txBody>
          <a:bodyPr wrap="square">
            <a:spAutoFit/>
          </a:bodyPr>
          <a:lstStyle/>
          <a:p>
            <a:r>
              <a:rPr lang="en-AU" sz="1050" dirty="0"/>
              <a:t>https://labs.tadigital.com/index.php/2019/05/16/web-security-authentication-cookies-vs-tokens-vs-html5-web-storage/</a:t>
            </a:r>
          </a:p>
        </p:txBody>
      </p:sp>
    </p:spTree>
    <p:extLst>
      <p:ext uri="{BB962C8B-B14F-4D97-AF65-F5344CB8AC3E}">
        <p14:creationId xmlns:p14="http://schemas.microsoft.com/office/powerpoint/2010/main" val="61619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0CC0-9C89-427D-A564-71124F420809}"/>
              </a:ext>
            </a:extLst>
          </p:cNvPr>
          <p:cNvSpPr>
            <a:spLocks noGrp="1"/>
          </p:cNvSpPr>
          <p:nvPr>
            <p:ph type="title"/>
          </p:nvPr>
        </p:nvSpPr>
        <p:spPr/>
        <p:txBody>
          <a:bodyPr/>
          <a:lstStyle/>
          <a:p>
            <a:r>
              <a:rPr lang="en-AU" dirty="0"/>
              <a:t>Combination of several methods</a:t>
            </a:r>
          </a:p>
        </p:txBody>
      </p:sp>
      <p:sp>
        <p:nvSpPr>
          <p:cNvPr id="3" name="Content Placeholder 2">
            <a:extLst>
              <a:ext uri="{FF2B5EF4-FFF2-40B4-BE49-F238E27FC236}">
                <a16:creationId xmlns:a16="http://schemas.microsoft.com/office/drawing/2014/main" id="{4C5CD6CB-43BE-4CDE-B43A-7C01D3FF3678}"/>
              </a:ext>
            </a:extLst>
          </p:cNvPr>
          <p:cNvSpPr>
            <a:spLocks noGrp="1"/>
          </p:cNvSpPr>
          <p:nvPr>
            <p:ph idx="1"/>
          </p:nvPr>
        </p:nvSpPr>
        <p:spPr>
          <a:xfrm>
            <a:off x="838200" y="1625935"/>
            <a:ext cx="10515600" cy="4769609"/>
          </a:xfrm>
        </p:spPr>
        <p:txBody>
          <a:bodyPr>
            <a:normAutofit lnSpcReduction="10000"/>
          </a:bodyPr>
          <a:lstStyle/>
          <a:p>
            <a:r>
              <a:rPr lang="en-AU" sz="2000" dirty="0">
                <a:solidFill>
                  <a:srgbClr val="D24726"/>
                </a:solidFill>
                <a:latin typeface="Segoe UI Light" panose="020B0502040204020203" pitchFamily="34" charset="0"/>
                <a:ea typeface="+mj-ea"/>
                <a:cs typeface="Segoe UI Light" panose="020B0502040204020203" pitchFamily="34" charset="0"/>
              </a:rPr>
              <a:t>Multiple</a:t>
            </a:r>
            <a:r>
              <a:rPr lang="en-AU" dirty="0"/>
              <a:t> </a:t>
            </a:r>
            <a:r>
              <a:rPr lang="en-AU" sz="2000" dirty="0">
                <a:solidFill>
                  <a:srgbClr val="D24726"/>
                </a:solidFill>
                <a:latin typeface="Segoe UI Light" panose="020B0502040204020203" pitchFamily="34" charset="0"/>
                <a:ea typeface="+mj-ea"/>
                <a:cs typeface="Segoe UI Light" panose="020B0502040204020203" pitchFamily="34" charset="0"/>
              </a:rPr>
              <a:t>Headers</a:t>
            </a:r>
            <a:r>
              <a:rPr lang="en-AU" dirty="0"/>
              <a:t>:</a:t>
            </a:r>
          </a:p>
          <a:p>
            <a:pPr marL="0" indent="0">
              <a:buNone/>
            </a:pPr>
            <a:r>
              <a:rPr lang="en-US" dirty="0"/>
              <a:t>curl https://api.cloudflare.com/client/v4/zones/cd7d0123e301230df9514d \</a:t>
            </a:r>
          </a:p>
          <a:p>
            <a:pPr marL="0" indent="0">
              <a:buNone/>
            </a:pPr>
            <a:r>
              <a:rPr lang="ru-RU" dirty="0"/>
              <a:t>    </a:t>
            </a:r>
            <a:r>
              <a:rPr lang="en-US" dirty="0"/>
              <a:t>-H "</a:t>
            </a:r>
            <a:r>
              <a:rPr lang="en-US" b="1" dirty="0"/>
              <a:t>X-Auth-Key:</a:t>
            </a:r>
            <a:r>
              <a:rPr lang="ru-RU" b="1" dirty="0"/>
              <a:t> </a:t>
            </a:r>
            <a:r>
              <a:rPr lang="en-US" dirty="0"/>
              <a:t>1234567893feefc5f0q5000bfo0c38d90bbeb" \</a:t>
            </a:r>
            <a:r>
              <a:rPr lang="ru-RU" dirty="0"/>
              <a:t>     </a:t>
            </a:r>
            <a:r>
              <a:rPr lang="en-AU" dirty="0"/>
              <a:t>     </a:t>
            </a:r>
            <a:r>
              <a:rPr lang="en-AU" b="1" dirty="0"/>
              <a:t>&lt;&lt;&lt;&lt;&lt;  API Key</a:t>
            </a:r>
            <a:endParaRPr lang="en-US" b="1" dirty="0"/>
          </a:p>
          <a:p>
            <a:pPr marL="0" indent="0">
              <a:buNone/>
            </a:pPr>
            <a:r>
              <a:rPr lang="en-US" dirty="0"/>
              <a:t>    -H "</a:t>
            </a:r>
            <a:r>
              <a:rPr lang="en-US" b="1" dirty="0"/>
              <a:t>X-Auth-Email:</a:t>
            </a:r>
            <a:r>
              <a:rPr lang="ru-RU" b="1" dirty="0"/>
              <a:t> </a:t>
            </a:r>
            <a:r>
              <a:rPr lang="en-US" dirty="0">
                <a:hlinkClick r:id="rId3"/>
              </a:rPr>
              <a:t>example@example.com</a:t>
            </a:r>
            <a:r>
              <a:rPr lang="en-US" dirty="0"/>
              <a:t>“                                        </a:t>
            </a:r>
            <a:r>
              <a:rPr lang="en-US" b="1" dirty="0"/>
              <a:t>&lt;&lt;&lt;&lt;&lt;  plus additional Header </a:t>
            </a:r>
            <a:endParaRPr lang="en-AU" b="1" dirty="0"/>
          </a:p>
          <a:p>
            <a:endParaRPr lang="en-AU" dirty="0"/>
          </a:p>
          <a:p>
            <a:r>
              <a:rPr lang="en-AU" sz="2000" dirty="0">
                <a:solidFill>
                  <a:srgbClr val="D24726"/>
                </a:solidFill>
                <a:latin typeface="Segoe UI Light" panose="020B0502040204020203" pitchFamily="34" charset="0"/>
                <a:ea typeface="+mj-ea"/>
                <a:cs typeface="Segoe UI Light" panose="020B0502040204020203" pitchFamily="34" charset="0"/>
              </a:rPr>
              <a:t>Combination</a:t>
            </a:r>
            <a:r>
              <a:rPr lang="en-AU" sz="1000" b="1" dirty="0">
                <a:solidFill>
                  <a:schemeClr val="accent2"/>
                </a:solidFill>
              </a:rPr>
              <a:t>:</a:t>
            </a:r>
          </a:p>
          <a:p>
            <a:pPr marL="0" indent="0">
              <a:buNone/>
            </a:pPr>
            <a:r>
              <a:rPr lang="en-AU" dirty="0"/>
              <a:t> curl -X POST   "https://172.21.36.35:8443/</a:t>
            </a:r>
            <a:r>
              <a:rPr lang="en-AU" dirty="0" err="1"/>
              <a:t>dataservice</a:t>
            </a:r>
            <a:r>
              <a:rPr lang="en-AU" dirty="0"/>
              <a:t>/device/action/software"  \</a:t>
            </a:r>
          </a:p>
          <a:p>
            <a:pPr marL="0" indent="0">
              <a:buNone/>
            </a:pPr>
            <a:r>
              <a:rPr lang="en-AU" dirty="0"/>
              <a:t>-d '{"platformFamily":"c1100"}’  -b </a:t>
            </a:r>
            <a:r>
              <a:rPr lang="en-AU" dirty="0">
                <a:solidFill>
                  <a:srgbClr val="FF0000"/>
                </a:solidFill>
              </a:rPr>
              <a:t>cookies.txt  </a:t>
            </a:r>
            <a:r>
              <a:rPr lang="en-AU" dirty="0"/>
              <a:t>-H "</a:t>
            </a:r>
            <a:r>
              <a:rPr lang="en-AU" dirty="0">
                <a:solidFill>
                  <a:srgbClr val="00B050"/>
                </a:solidFill>
              </a:rPr>
              <a:t>X-XSRF-TOKEN: $TOKEN</a:t>
            </a:r>
            <a:r>
              <a:rPr lang="en-AU" dirty="0"/>
              <a:t>"  -H "Content-Type: application/json“</a:t>
            </a:r>
          </a:p>
          <a:p>
            <a:pPr marL="0" indent="0">
              <a:buNone/>
            </a:pPr>
            <a:r>
              <a:rPr lang="en-AU" dirty="0"/>
              <a:t>                                                      </a:t>
            </a:r>
            <a:r>
              <a:rPr lang="en-AU" b="1" dirty="0"/>
              <a:t>^^^^^</a:t>
            </a:r>
            <a:r>
              <a:rPr lang="en-AU" dirty="0"/>
              <a:t>                 </a:t>
            </a:r>
            <a:r>
              <a:rPr lang="en-AU" b="1" dirty="0"/>
              <a:t>^^^^^^^^^^^</a:t>
            </a:r>
          </a:p>
          <a:p>
            <a:pPr marL="0" indent="0">
              <a:buNone/>
            </a:pPr>
            <a:r>
              <a:rPr lang="en-AU" dirty="0"/>
              <a:t>                                                    </a:t>
            </a:r>
            <a:r>
              <a:rPr lang="en-AU" dirty="0">
                <a:solidFill>
                  <a:srgbClr val="FF0000"/>
                </a:solidFill>
              </a:rPr>
              <a:t>Cookies file  </a:t>
            </a:r>
            <a:r>
              <a:rPr lang="en-AU" b="1" dirty="0"/>
              <a:t>AND</a:t>
            </a:r>
            <a:r>
              <a:rPr lang="en-AU" dirty="0"/>
              <a:t>     </a:t>
            </a:r>
            <a:r>
              <a:rPr lang="en-AU" dirty="0">
                <a:solidFill>
                  <a:srgbClr val="00B050"/>
                </a:solidFill>
              </a:rPr>
              <a:t>Custom Header</a:t>
            </a:r>
          </a:p>
          <a:p>
            <a:pPr marL="0" indent="0">
              <a:buNone/>
            </a:pPr>
            <a:endParaRPr lang="en-AU" dirty="0">
              <a:solidFill>
                <a:srgbClr val="00B050"/>
              </a:solidFill>
            </a:endParaRPr>
          </a:p>
          <a:p>
            <a:pPr marL="0" indent="0">
              <a:buNone/>
            </a:pPr>
            <a:endParaRPr lang="en-AU" dirty="0"/>
          </a:p>
          <a:p>
            <a:pPr marL="0" indent="0" algn="ctr">
              <a:lnSpc>
                <a:spcPct val="150000"/>
              </a:lnSpc>
              <a:buNone/>
            </a:pPr>
            <a:r>
              <a:rPr lang="en-AU" sz="2000" b="1" dirty="0"/>
              <a:t>Summary</a:t>
            </a:r>
            <a:r>
              <a:rPr lang="en-AU" sz="2000" dirty="0"/>
              <a:t> - Auth methods depend on the application, no standard ways, check the documentation for the application</a:t>
            </a:r>
          </a:p>
        </p:txBody>
      </p:sp>
    </p:spTree>
    <p:extLst>
      <p:ext uri="{BB962C8B-B14F-4D97-AF65-F5344CB8AC3E}">
        <p14:creationId xmlns:p14="http://schemas.microsoft.com/office/powerpoint/2010/main" val="48196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6322</TotalTime>
  <Words>2620</Words>
  <Application>Microsoft Office PowerPoint</Application>
  <PresentationFormat>Widescreen</PresentationFormat>
  <Paragraphs>385</Paragraphs>
  <Slides>27</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Consolas</vt:lpstr>
      <vt:lpstr>OpenSans</vt:lpstr>
      <vt:lpstr>Segoe UI</vt:lpstr>
      <vt:lpstr>Segoe UI Light</vt:lpstr>
      <vt:lpstr>Segoe UI Semilight</vt:lpstr>
      <vt:lpstr>Office Theme</vt:lpstr>
      <vt:lpstr>QuickStarter Theme</vt:lpstr>
      <vt:lpstr>API and Python training </vt:lpstr>
      <vt:lpstr>This session agenda</vt:lpstr>
      <vt:lpstr>API Authentication</vt:lpstr>
      <vt:lpstr>Basic authentication</vt:lpstr>
      <vt:lpstr>API Keys</vt:lpstr>
      <vt:lpstr>Bearer (Token) Authentication</vt:lpstr>
      <vt:lpstr>OAuth</vt:lpstr>
      <vt:lpstr>Cookies</vt:lpstr>
      <vt:lpstr>Combination of several methods</vt:lpstr>
      <vt:lpstr>Practice Time</vt:lpstr>
      <vt:lpstr>ServiceNow</vt:lpstr>
      <vt:lpstr>ServiceNow API Doc</vt:lpstr>
      <vt:lpstr>Cisco DNA Center</vt:lpstr>
      <vt:lpstr>Practice Basic Auth with Service Now</vt:lpstr>
      <vt:lpstr>Practice custom Auth Header with Cisco DNAC</vt:lpstr>
      <vt:lpstr>Requests to try for vCentre and vManage</vt:lpstr>
      <vt:lpstr>Postman</vt:lpstr>
      <vt:lpstr>Postman – main features</vt:lpstr>
      <vt:lpstr>Postman – Environments and Global</vt:lpstr>
      <vt:lpstr>Practice with ServiceNow – Postman - GET</vt:lpstr>
      <vt:lpstr>Practice with ServiceNow – Postman - POST</vt:lpstr>
      <vt:lpstr>Practice with DNA Centre Sandbox - Postman</vt:lpstr>
      <vt:lpstr>Practice with DNA Centre Sandbox - Postman</vt:lpstr>
      <vt:lpstr>DNA Centre Sandbox</vt:lpstr>
      <vt:lpstr>DNA Centre Sandbox</vt:lpstr>
      <vt:lpstr>Final step</vt:lpstr>
      <vt:lpstr>Summary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Zyuzin (AU)</dc:creator>
  <cp:lastModifiedBy>Alexander Zyuzin (AP)</cp:lastModifiedBy>
  <cp:revision>98</cp:revision>
  <dcterms:created xsi:type="dcterms:W3CDTF">2020-11-08T21:20:35Z</dcterms:created>
  <dcterms:modified xsi:type="dcterms:W3CDTF">2020-12-08T09:06:29Z</dcterms:modified>
</cp:coreProperties>
</file>