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9" r:id="rId3"/>
    <p:sldId id="272" r:id="rId4"/>
    <p:sldId id="275" r:id="rId5"/>
    <p:sldId id="273" r:id="rId6"/>
    <p:sldId id="274" r:id="rId7"/>
    <p:sldId id="292" r:id="rId8"/>
    <p:sldId id="276" r:id="rId9"/>
    <p:sldId id="293" r:id="rId10"/>
    <p:sldId id="294" r:id="rId11"/>
    <p:sldId id="295" r:id="rId12"/>
    <p:sldId id="271" r:id="rId13"/>
    <p:sldId id="307" r:id="rId14"/>
    <p:sldId id="308" r:id="rId15"/>
    <p:sldId id="296" r:id="rId16"/>
    <p:sldId id="297" r:id="rId17"/>
    <p:sldId id="306" r:id="rId18"/>
    <p:sldId id="301" r:id="rId19"/>
    <p:sldId id="3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5653" autoAdjust="0"/>
  </p:normalViewPr>
  <p:slideViewPr>
    <p:cSldViewPr snapToGrid="0">
      <p:cViewPr varScale="1">
        <p:scale>
          <a:sx n="47" d="100"/>
          <a:sy n="47" d="100"/>
        </p:scale>
        <p:origin x="19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1DB7-7F72-48E5-A1F1-EAB9BEF98DEC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53B4-0791-427D-B2B6-F20042EF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69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826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175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recall from last session how we access nested data structures.</a:t>
            </a:r>
          </a:p>
          <a:p>
            <a:endParaRPr lang="en-AU" dirty="0"/>
          </a:p>
          <a:p>
            <a:r>
              <a:rPr lang="en-US" sz="1200" i="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need to access IP address of 10.2.4.4 using data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200" i="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1200" i="1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12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115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45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64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prstClr val="black"/>
              </a:solidFill>
              <a:latin typeface="Segoe UI Semilight" panose="020B07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4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90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6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7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33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to sum up, you </a:t>
            </a:r>
            <a:r>
              <a:rPr lang="en-AU" b="1" dirty="0"/>
              <a:t>install</a:t>
            </a:r>
            <a:r>
              <a:rPr lang="en-AU" dirty="0"/>
              <a:t> libraries in your system and then </a:t>
            </a:r>
            <a:r>
              <a:rPr lang="en-AU" b="1" dirty="0"/>
              <a:t>import</a:t>
            </a:r>
            <a:r>
              <a:rPr lang="en-AU" dirty="0"/>
              <a:t> them in your code.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46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72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1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First we import the library with import statement – line 1, then define a variable, let’s call it URL – line 3, and then we make the API call, line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149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053B4-0791-427D-B2B6-F20042EFE04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45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57EC-82C8-4B13-AB63-803B970A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DDA9-AF32-48C0-BF08-E56B5E04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8D96-E6C0-483E-9AF9-805943E0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572C-AF1A-479B-BE03-889EE9EF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F770-22BE-4973-BA7E-A248C241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25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1A6E-F13A-4519-8571-4708933C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C456-B616-4FF4-9D10-70AF1393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85E4-440F-489D-9346-888CA1A5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22EC-6364-4FD9-A8D8-F55080E7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81FC-FE33-4F40-A1EF-B9D5F53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0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8FDF2-A463-4091-A72E-7FF0CCF7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82BF3-D8A0-40D2-BACA-458D8EDE4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1022-30EE-44BF-AD25-3ACE5D6E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8BBB-63C0-4760-AD7C-D952D7C6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5C07-ABA4-497C-9DCF-E99C92F1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48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B7C4-3809-43AF-B227-063BDF33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7649-F3C4-4217-B1D5-C651476E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F69A-370D-4B56-B415-F2861EE2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EED4-406F-4149-B00B-8826F3CC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81E-4FE2-4975-8883-160F03B2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9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EE41-418C-4E1E-BD55-3F8013D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2251-EE84-476C-957A-975674AD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2AD5-D084-4392-8B5A-490EA44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9601-DCE1-494D-8188-7119BEE0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6366-59DF-455A-8FF9-FEA541A0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1AF-3C14-4788-9FA0-F769DA7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D8E4-3572-40B1-B821-C6229A5D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CEBD-886D-4A85-B28E-B109226E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48BE-4C48-4EEA-B841-FC5B5942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0D4C9-51DE-4E67-B75A-AE54B68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D9C3-F941-453E-9D29-C0D66005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9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397-0729-4601-AF0E-BB3B44B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830F-E11E-4B41-AC08-B4960535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D056-7837-475F-AD6F-BBE7D951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00BD7-C5BE-4771-B377-1C300BE8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AB8BF-393A-4845-AAB4-F0333086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1FE9B-D13D-435A-A802-425F4143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4B4C6-2D94-4E11-BF43-F22995D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F6AB9-E50E-4800-9C7D-DFA08A33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73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7017-E7A3-4342-BC36-B6986EE4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41AE-AE2F-4D36-80AE-C78D95C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9E7C-E66E-473E-A41D-D5967B43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4ABB0-08E7-40F9-A21F-AE41C5AF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6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1DBE0-4D27-4AF6-B0B0-AFDA566A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424BB-7F94-4504-AF10-08D24C73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E2160-579E-4C03-940B-C61E9967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3E62-66EE-411B-AFDD-F28DC071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D9DA-474D-4DA5-A442-D562CFE1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8FD8-847D-4CA0-8FD9-48A8A1A7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A356-60B6-4DB6-81DE-5A909643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41FE-02D8-4785-8669-C1620D3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58D7-4403-42F7-9B47-2EEFADD0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25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5213-4D0D-4826-BCB2-D0090A08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B3CF2-14E0-4B31-90DB-68EC3CD01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CB3D-1978-4B72-A4BD-B3E09FCF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EC9F-5639-4C24-A3AF-45A32B3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9D3D-C9D8-4CC5-B834-FB29A1DE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8056C-4CAE-4166-9201-08D712DB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D9F87-AF43-40C5-B0CA-FE0EC6AE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767F-60C0-449C-A794-4AF63894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D80A-5915-476B-98B8-3D1DD5AC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2233-F9B6-42CC-82D5-8D05C6CB2EE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344D-9275-4CD7-A048-9F7C8525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2BC4-98ED-4C1F-A1FC-4702D5D85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9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8579468/how-to-use-the-python-getpass-getpass-in-pycha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ifference-between-json-dump-and-json-dump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rvicenow.com/bundle/geneva-servicenow-platform/page/integrate/inbound_rest/reference/r_TableAPIPythonExample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async-io-pyth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hyperlink" Target="https://requests.readthedoc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timeapi.org/api/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exchangeratesapi.io/latest?base=AUD" TargetMode="External"/><Relationship Id="rId5" Type="http://schemas.openxmlformats.org/officeDocument/2006/relationships/hyperlink" Target="https://ipwhois.app/json/8.8.8.8?objects=country,city,timezone" TargetMode="External"/><Relationship Id="rId4" Type="http://schemas.openxmlformats.org/officeDocument/2006/relationships/hyperlink" Target="https://ipwhois.app/json/8.8.8.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4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56C7-59E5-4F5F-A9BA-871DBF31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9" y="365126"/>
            <a:ext cx="11090787" cy="9184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Making API calls using requests library - POST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6D33-6299-45D9-8471-F0A8012E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2" y="1421219"/>
            <a:ext cx="4011562" cy="50224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example is copy-paste from ServiceNow</a:t>
            </a: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only difference is </a:t>
            </a:r>
            <a:r>
              <a:rPr lang="en-AU" sz="17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getpass</a:t>
            </a: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– line 2 and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https://stackoverflow.com/questions/28579468/how-to-use-the-python-getpass-getpass-in-pycharm</a:t>
            </a:r>
            <a:r>
              <a:rPr lang="en-AU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- </a:t>
            </a:r>
            <a:r>
              <a:rPr lang="en-AU" sz="12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getpass</a:t>
            </a:r>
            <a:r>
              <a:rPr lang="en-AU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requires changing settings in </a:t>
            </a:r>
            <a:r>
              <a:rPr lang="en-AU" sz="12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Pycharm</a:t>
            </a:r>
            <a:r>
              <a:rPr lang="en-AU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12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Example of importing a library which you don’t have to install – it’s already included with Python</a:t>
            </a: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Note how we can define headers and payload (body) –  dictionaries</a:t>
            </a: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 </a:t>
            </a:r>
            <a:r>
              <a:rPr lang="en-AU" sz="1700" b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requests.post</a:t>
            </a:r>
            <a:r>
              <a:rPr lang="en-AU" sz="17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and specify options: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7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headers=</a:t>
            </a: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AU" sz="17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auth= </a:t>
            </a: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method (basic – username and password) and </a:t>
            </a:r>
            <a:r>
              <a:rPr lang="en-AU" sz="17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data=</a:t>
            </a: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Note we get a whole bunch of text – how to get useful data from it, like Incident number?</a:t>
            </a:r>
          </a:p>
          <a:p>
            <a:pPr>
              <a:lnSpc>
                <a:spcPct val="100000"/>
              </a:lnSpc>
            </a:pPr>
            <a:r>
              <a:rPr lang="en-AU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Parse JSON</a:t>
            </a:r>
          </a:p>
          <a:p>
            <a:pPr>
              <a:lnSpc>
                <a:spcPct val="100000"/>
              </a:lnSpc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99A046-4D49-4C69-AB44-6DC94254B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1421219"/>
            <a:ext cx="7216877" cy="4884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EDCC3-05BE-494E-986A-DC42D0FD881E}"/>
              </a:ext>
            </a:extLst>
          </p:cNvPr>
          <p:cNvSpPr txBox="1"/>
          <p:nvPr/>
        </p:nvSpPr>
        <p:spPr>
          <a:xfrm>
            <a:off x="668592" y="6492875"/>
            <a:ext cx="1014689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https://docs.servicenow.com/bundle/geneva-servicenow-platform/page/integrate/inbound_rest/reference/r_TableAPIPythonExamples.html</a:t>
            </a:r>
          </a:p>
        </p:txBody>
      </p:sp>
    </p:spTree>
    <p:extLst>
      <p:ext uri="{BB962C8B-B14F-4D97-AF65-F5344CB8AC3E}">
        <p14:creationId xmlns:p14="http://schemas.microsoft.com/office/powerpoint/2010/main" val="158883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4074-3089-4CA9-84C4-58CA6DAE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985"/>
          </a:xfrm>
        </p:spPr>
        <p:txBody>
          <a:bodyPr>
            <a:normAutofit/>
          </a:bodyPr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3A13-3D18-43DC-8D85-A82AE5AE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6604819" cy="4770950"/>
          </a:xfrm>
        </p:spPr>
        <p:txBody>
          <a:bodyPr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ava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cript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bject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otation</a:t>
            </a:r>
          </a:p>
          <a:p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Dataformat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. Other </a:t>
            </a:r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dataformats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are YAML, CSV, XML, etc.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Used to represent complex data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Used in REST API –  de-facto data exchange format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Elements – key : value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Elements are separated with comma</a:t>
            </a:r>
          </a:p>
          <a:p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is represented by Python </a:t>
            </a: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dictionary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Have a look at </a:t>
            </a: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address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element – it’s a dictionary {}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Have a look at </a:t>
            </a:r>
            <a:r>
              <a:rPr lang="en-US" sz="16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phoneNumbers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element – it’s a List [] with elements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which are dictionaries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At the end of the day 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 is a string</a:t>
            </a:r>
          </a:p>
          <a:p>
            <a:endParaRPr lang="en-US" sz="1600" b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41522-E10B-4CD0-BD2E-D68E054E487B}"/>
              </a:ext>
            </a:extLst>
          </p:cNvPr>
          <p:cNvSpPr txBox="1"/>
          <p:nvPr/>
        </p:nvSpPr>
        <p:spPr>
          <a:xfrm>
            <a:off x="560439" y="630820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https://en.wikipedia.org/wiki/JSON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5071032-03E9-499B-98DE-018D5785D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18" y="1372356"/>
            <a:ext cx="3833248" cy="51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37F-FE5F-4805-8332-8068760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7DE7-2EA8-487E-B2B6-ED2C9B37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0"/>
            <a:ext cx="3991306" cy="523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Remember Lists and Dictionaries?</a:t>
            </a:r>
          </a:p>
          <a:p>
            <a:pPr marL="0" indent="0">
              <a:buNone/>
            </a:pPr>
            <a:endParaRPr lang="en-US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lists where elements are dictionaries and values are lists of dictionaries</a:t>
            </a:r>
          </a:p>
          <a:p>
            <a:pPr marL="0" indent="0">
              <a:buNone/>
            </a:pPr>
            <a:endParaRPr lang="en-US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data[0]</a:t>
            </a:r>
            <a:r>
              <a:rPr lang="it-IT" sz="16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[0]</a:t>
            </a:r>
            <a:r>
              <a:rPr lang="it-IT" sz="1600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['ip_addr']</a:t>
            </a:r>
            <a:r>
              <a:rPr lang="it-IT" sz="1600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[1]</a:t>
            </a:r>
            <a:r>
              <a:rPr lang="it-IT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['ipv4’]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How we access them:</a:t>
            </a:r>
          </a:p>
          <a:p>
            <a:r>
              <a:rPr lang="en-US" sz="16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data[0]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– First element of the list </a:t>
            </a:r>
            <a:r>
              <a:rPr lang="en-US" sz="1600" i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– we get </a:t>
            </a:r>
            <a:r>
              <a:rPr lang="en-US" sz="1600" i="1" dirty="0" err="1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list_of_interfaces</a:t>
            </a:r>
            <a:r>
              <a:rPr lang="en-US" sz="1600" i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[0]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– Get element of a list with index 0 – the result is dictionary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["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ip_addr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]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– Get value from dictionary using key </a:t>
            </a:r>
            <a:r>
              <a:rPr lang="en-US" sz="1600" dirty="0" err="1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ip_addr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– this gives you another list</a:t>
            </a:r>
          </a:p>
          <a:p>
            <a:r>
              <a:rPr lang="en-US" sz="1600" dirty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[1]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– get element from a list with index 1 – this gives you a dictionary</a:t>
            </a:r>
          </a:p>
          <a:p>
            <a:r>
              <a:rPr lang="it-IT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['ipv4’] – get value from dictionary</a:t>
            </a:r>
          </a:p>
          <a:p>
            <a:endParaRPr lang="en-AU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810E9-8B2E-4721-B85E-8F76611C14BD}"/>
              </a:ext>
            </a:extLst>
          </p:cNvPr>
          <p:cNvSpPr txBox="1"/>
          <p:nvPr/>
        </p:nvSpPr>
        <p:spPr>
          <a:xfrm>
            <a:off x="462643" y="461062"/>
            <a:ext cx="997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Nested Data Structures – recap from Session3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37C10F2-7075-490B-B246-73B1262E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66" y="2441041"/>
            <a:ext cx="7081014" cy="4185665"/>
          </a:xfrm>
          <a:prstGeom prst="rect">
            <a:avLst/>
          </a:prstGeom>
        </p:spPr>
      </p:pic>
      <p:pic>
        <p:nvPicPr>
          <p:cNvPr id="6" name="Picture 5" descr="A person sitting in a living room&#10;&#10;Description automatically generated">
            <a:extLst>
              <a:ext uri="{FF2B5EF4-FFF2-40B4-BE49-F238E27FC236}">
                <a16:creationId xmlns:a16="http://schemas.microsoft.com/office/drawing/2014/main" id="{F4B76364-7C9F-420E-AA98-8D03F30AF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0" y="551675"/>
            <a:ext cx="2450720" cy="1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9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5D4-14E7-4CEB-8B3F-CC4CCAF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Quiz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51A4-E544-45FF-9C7C-F104C9DA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the difference between these two lines?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Python data types you can see here?</a:t>
            </a:r>
          </a:p>
        </p:txBody>
      </p:sp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136603CE-2EF4-43FF-8AC1-4C3CC9BA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9" y="2899257"/>
            <a:ext cx="10350371" cy="10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49CE-2C19-4C4F-8B06-9B54F79B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55AE30-45F6-4D1A-A66E-CECB6DBBF7F3}"/>
              </a:ext>
            </a:extLst>
          </p:cNvPr>
          <p:cNvSpPr txBox="1">
            <a:spLocks/>
          </p:cNvSpPr>
          <p:nvPr/>
        </p:nvSpPr>
        <p:spPr>
          <a:xfrm>
            <a:off x="838200" y="3512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JSON string vs Python data types</a:t>
            </a:r>
            <a:endParaRPr lang="en-AU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1ECE91A6-B913-4839-BF9C-1A85389C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9" y="2899257"/>
            <a:ext cx="10350371" cy="1059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41727-1BF4-4816-ACFE-CA436FFECBAE}"/>
              </a:ext>
            </a:extLst>
          </p:cNvPr>
          <p:cNvSpPr txBox="1"/>
          <p:nvPr/>
        </p:nvSpPr>
        <p:spPr>
          <a:xfrm>
            <a:off x="838201" y="1816446"/>
            <a:ext cx="108025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 17 is a Python </a:t>
            </a:r>
            <a:r>
              <a:rPr lang="en-AU" sz="18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dictionary</a:t>
            </a: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AU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Line 18 is a </a:t>
            </a:r>
            <a:r>
              <a:rPr lang="en-AU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string</a:t>
            </a: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AU" sz="18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There is a big difference between them – we can easily access the element of a </a:t>
            </a:r>
            <a:r>
              <a:rPr lang="en-AU" sz="18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dictionary by using the key name</a:t>
            </a:r>
            <a:r>
              <a:rPr lang="en-AU" sz="18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for example:</a:t>
            </a: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AU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eth0[‘ipv4’]  </a:t>
            </a:r>
            <a:r>
              <a:rPr lang="en-AU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will get us result 10.1.2.3</a:t>
            </a:r>
          </a:p>
          <a:p>
            <a:endParaRPr lang="en-AU" sz="18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AU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get the same result from a </a:t>
            </a:r>
            <a:r>
              <a:rPr lang="en-AU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string eth1</a:t>
            </a:r>
            <a:r>
              <a:rPr lang="en-AU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we have to do complex string operations – split the string into multiple pieces and the check each piece until we found the matches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115794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8068-4B62-440C-984B-AC9B5B60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JSON library 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2EC-841A-4C6E-A1DB-D072255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342"/>
            <a:ext cx="5257801" cy="4731621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most popular Python library to work with JSON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Standard Python library, so you don’t have to install it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Converts Python data structures into JSON strings and back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 string       -&gt; Python </a:t>
            </a:r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dict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list      </a:t>
            </a:r>
            <a:r>
              <a:rPr lang="en-US" sz="1600" b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json.loads</a:t>
            </a:r>
            <a:endParaRPr lang="en-US" sz="1600" b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Python </a:t>
            </a:r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dict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list  -&gt; JSON string           </a:t>
            </a:r>
            <a:r>
              <a:rPr lang="en-US" sz="1600" b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json.dumps</a:t>
            </a:r>
            <a:endParaRPr lang="en-US" sz="1600" b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This conversion allows to access or manipulate JSON data</a:t>
            </a: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Steps: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Convert JSON string into Python data structures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Access using standard methods for lists and dictionaries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Example of conversion JSON string to dictionary and getting element Token ------------------------------&gt;</a:t>
            </a: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36F9E-B70C-4F4C-927F-598C9782875F}"/>
              </a:ext>
            </a:extLst>
          </p:cNvPr>
          <p:cNvSpPr txBox="1"/>
          <p:nvPr/>
        </p:nvSpPr>
        <p:spPr>
          <a:xfrm>
            <a:off x="914400" y="630820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https://realpython.com/python-json/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DC5B46A-5671-47AC-8542-F6A462BBC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57" y="3521998"/>
            <a:ext cx="6223013" cy="316609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085F3CD-FD6F-442D-A728-C11086E80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13" y="1793831"/>
            <a:ext cx="5250557" cy="921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CAC468-6778-4910-AA52-3988DA3E5C7C}"/>
              </a:ext>
            </a:extLst>
          </p:cNvPr>
          <p:cNvSpPr txBox="1"/>
          <p:nvPr/>
        </p:nvSpPr>
        <p:spPr>
          <a:xfrm>
            <a:off x="6666271" y="143551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 library parses the strings, like this</a:t>
            </a:r>
          </a:p>
          <a:p>
            <a:endParaRPr lang="en-AU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8838C-8F21-4BCA-9DC7-30A4489B5348}"/>
              </a:ext>
            </a:extLst>
          </p:cNvPr>
          <p:cNvSpPr txBox="1"/>
          <p:nvPr/>
        </p:nvSpPr>
        <p:spPr>
          <a:xfrm>
            <a:off x="6666271" y="3063960"/>
            <a:ext cx="6174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https://github.com/python/cpython/blob/master/Lib/json/decoder.py</a:t>
            </a:r>
          </a:p>
        </p:txBody>
      </p:sp>
    </p:spTree>
    <p:extLst>
      <p:ext uri="{BB962C8B-B14F-4D97-AF65-F5344CB8AC3E}">
        <p14:creationId xmlns:p14="http://schemas.microsoft.com/office/powerpoint/2010/main" val="304257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4922-F39E-4B26-A9F8-31E273A2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395"/>
            <a:ext cx="10515600" cy="7558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Parsing JSON data</a:t>
            </a:r>
            <a:endParaRPr lang="en-AU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F64710-C05A-4EFD-A4E4-B65D546E1384}"/>
              </a:ext>
            </a:extLst>
          </p:cNvPr>
          <p:cNvSpPr txBox="1">
            <a:spLocks/>
          </p:cNvSpPr>
          <p:nvPr/>
        </p:nvSpPr>
        <p:spPr>
          <a:xfrm>
            <a:off x="624686" y="851247"/>
            <a:ext cx="11144527" cy="237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We send a GET request and received some data – it’s JSON string, we convert it into Python data types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 the response we get 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{"response":[{"memorySize":"NA",serialNumber":"FCW2136L0AK",….</a:t>
            </a:r>
            <a:r>
              <a:rPr lang="en-US" sz="14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 how to get Serial number?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1 .Notice </a:t>
            </a:r>
            <a:r>
              <a:rPr lang="en-US" sz="20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{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"response"</a:t>
            </a:r>
            <a:r>
              <a:rPr lang="en-US" sz="14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 it means it is a dictionary, so we can use </a:t>
            </a:r>
            <a:r>
              <a:rPr lang="en-US" sz="14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response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2. Notice {"response":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[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 it means the </a:t>
            </a:r>
            <a:r>
              <a:rPr lang="en-US" sz="14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is a list, so we need to use </a:t>
            </a:r>
            <a:r>
              <a:rPr lang="en-US" sz="14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indexes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like 0</a:t>
            </a:r>
            <a:endParaRPr lang="en-US" sz="1400" i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3. Notice {"response":</a:t>
            </a:r>
            <a:r>
              <a:rPr lang="en-US" sz="1400" dirty="0">
                <a:latin typeface="Segoe UI Semilight" panose="020B0702040204020203" pitchFamily="34" charset="0"/>
                <a:cs typeface="Segoe UI" panose="020B0502040204020203" pitchFamily="34" charset="0"/>
              </a:rPr>
              <a:t>[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{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 it means it is a dictionary again, and we use key value </a:t>
            </a:r>
            <a:r>
              <a:rPr lang="en-US" sz="14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serialNumber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Final result -                        </a:t>
            </a:r>
            <a:r>
              <a:rPr lang="en-US" sz="14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json_data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['response'][0]['</a:t>
            </a:r>
            <a:r>
              <a:rPr lang="en-US" sz="14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serialNumber</a:t>
            </a:r>
            <a:r>
              <a:rPr lang="en-US" sz="14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']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B667AEC-0B61-4899-AC5D-01510551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42" y="3125450"/>
            <a:ext cx="11034716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DBFE-097E-4EA9-8087-CD4E2F6C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190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Converting JSON data back to string</a:t>
            </a:r>
            <a:endParaRPr lang="en-A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4FE45-8783-49A6-8BDE-8848DCFC22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87032"/>
            <a:ext cx="4090703" cy="502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 API requests you send JSON as a string, not Python </a:t>
            </a:r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dicts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/lists, so need to convert complex data types into string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This procedure is called serialization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Usage - </a:t>
            </a:r>
            <a:r>
              <a:rPr lang="en-US" sz="16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json.dumps</a:t>
            </a: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some_dictionary</a:t>
            </a: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Very useful for pretty printing responses</a:t>
            </a: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Note there is command </a:t>
            </a:r>
            <a:r>
              <a:rPr lang="en-US" sz="16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json.dump</a:t>
            </a: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and </a:t>
            </a:r>
            <a:r>
              <a:rPr lang="en-US" sz="16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json.load</a:t>
            </a:r>
            <a:r>
              <a:rPr lang="en-US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without s 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used to read/write JSON into a file</a:t>
            </a:r>
          </a:p>
          <a:p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As usual, check the documentation for full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list of commands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9B7E7-6978-4912-AEBF-F954C6D8D977}"/>
              </a:ext>
            </a:extLst>
          </p:cNvPr>
          <p:cNvSpPr txBox="1"/>
          <p:nvPr/>
        </p:nvSpPr>
        <p:spPr>
          <a:xfrm>
            <a:off x="838200" y="5754210"/>
            <a:ext cx="34205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hlinkClick r:id="rId3"/>
              </a:rPr>
              <a:t>https://www.geeksforgeeks.org/python-difference-between-json-dump-and-json-dumps/</a:t>
            </a:r>
            <a:endParaRPr lang="en-AU" sz="1200" dirty="0"/>
          </a:p>
          <a:p>
            <a:endParaRPr lang="en-AU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317149F-CED9-4E81-862E-EC0DAF837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36" y="2125696"/>
            <a:ext cx="6765339" cy="43671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86871A-F660-4704-A3ED-8D91713D7CF1}"/>
              </a:ext>
            </a:extLst>
          </p:cNvPr>
          <p:cNvSpPr txBox="1">
            <a:spLocks/>
          </p:cNvSpPr>
          <p:nvPr/>
        </p:nvSpPr>
        <p:spPr>
          <a:xfrm>
            <a:off x="5457669" y="1387033"/>
            <a:ext cx="4675682" cy="486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Pretty printing JSON response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45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865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4"/>
            <a:ext cx="10515600" cy="5073035"/>
          </a:xfrm>
        </p:spPr>
        <p:txBody>
          <a:bodyPr/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– installing libraries, request library, JSON library, made API calls 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Homework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Try different API calls, access JSON data in responses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https://docs.servicenow.com/bundle/geneva-servicenow-platform/page/integrate/inbound_rest/reference/r_TableAPIPythonExamples.html</a:t>
            </a: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Try different requests from session 1 and 2 – add parameters, headers, authorization information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 time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control structures – if, for, while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Handling exceptions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2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2"/>
            <a:ext cx="10515600" cy="4351338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Import packages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</a:t>
            </a: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requests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library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Making API requests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Practice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JSON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Recap from last session – nested data structures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Accessing JSON data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Practice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Installing and importing modules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1"/>
            <a:ext cx="10515600" cy="524476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module is just a normal Python file with .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</a:t>
            </a: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can split your code into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modules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to make it easier to understand and maintain</a:t>
            </a: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Packages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are set of modules, like folders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Modules can be written on other languages and can be publically available, often called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libraries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Packages can use other packages, called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dependencies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Some packages already comes with Python, they are called </a:t>
            </a:r>
            <a:r>
              <a:rPr lang="en-US" sz="1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standard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libraries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, you don’t have to install them</a:t>
            </a: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Downloaded from package repository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https://pypi.org/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or its mirrors using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pip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utility, next slide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Once the package is installed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use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import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statement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 the code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1F46B9-CE00-4623-9756-952541D79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23" y="3982430"/>
            <a:ext cx="6398443" cy="2510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9BFFFA-74FB-47C1-B6FA-1EC0AB50AD8F}"/>
              </a:ext>
            </a:extLst>
          </p:cNvPr>
          <p:cNvSpPr txBox="1"/>
          <p:nvPr/>
        </p:nvSpPr>
        <p:spPr>
          <a:xfrm>
            <a:off x="838200" y="5785340"/>
            <a:ext cx="38828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https://stackoverflow.com/questions/19198166/whats-the-difference-between-a-module-and-a-library-in-python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E49BB-C7A1-4C5D-8A0F-0D785F7504BC}"/>
              </a:ext>
            </a:extLst>
          </p:cNvPr>
          <p:cNvSpPr txBox="1"/>
          <p:nvPr/>
        </p:nvSpPr>
        <p:spPr>
          <a:xfrm>
            <a:off x="838200" y="641449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https://realpython.com/python-import/#basic-python-import</a:t>
            </a:r>
          </a:p>
        </p:txBody>
      </p:sp>
    </p:spTree>
    <p:extLst>
      <p:ext uri="{BB962C8B-B14F-4D97-AF65-F5344CB8AC3E}">
        <p14:creationId xmlns:p14="http://schemas.microsoft.com/office/powerpoint/2010/main" val="33556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EBB0-22BC-4353-A26A-22777FE8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Installing packages with PIP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62E7-1801-4DEB-B888-46226E0D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5422490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Pip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 comes with python by default – package installed (similar to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npm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 in NodeJS)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If you work in a terminal session use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pip install &lt;package-name&gt;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- this will download and install package, so you can import it in Python code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Pip not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only installs requested package, but also its dependencies</a:t>
            </a:r>
          </a:p>
          <a:p>
            <a:pPr>
              <a:defRPr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As you can recall from last sessions  libraries are stored in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lib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folder in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venv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7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Useful pip commands: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egoe UI Semilight" panose="020B07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pip list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– get current packages installed in your system or venv   ------------&gt;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7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pip freeze &gt; requirements.txt 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- get a ‘snapshot’ or currently installed packaged     -----------&gt;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and save to a file, so you (or someone else) can import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                                                  pack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ages in bulk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pip install -r requirements.txt  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-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install all packages listed in the file  ---------&gt;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pip without any arguments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shows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available options (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help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702040204020203" pitchFamily="34" charset="0"/>
                <a:ea typeface="+mn-ea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E8E7679-4680-417E-8C93-7DFE8ECAF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8" y="2080474"/>
            <a:ext cx="2606266" cy="16460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34AA13-FC23-4FBB-A1C4-271B40775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15" y="3102319"/>
            <a:ext cx="2545301" cy="163082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55B4C3D-2799-4E75-A3FF-C7F69500A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66" y="5094169"/>
            <a:ext cx="6731195" cy="15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Installing packages using IDE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2"/>
            <a:ext cx="10515600" cy="4351338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IDE can recognize many packages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 install from the main window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where you write code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When you work in IDE and type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module name it will ask you to install it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Uses pip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can check and install packages manually in the project settings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Before (no dependencies):                                                                                  After (note dependencies are installed):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1AD9AD-F044-4FEE-95B8-33BDB9F11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" y="4222261"/>
            <a:ext cx="7132938" cy="196613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42F6F-0D89-4899-BFBC-7A1788C2E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98" y="4481607"/>
            <a:ext cx="6149873" cy="2331922"/>
          </a:xfrm>
          <a:prstGeom prst="rect">
            <a:avLst/>
          </a:prstGeom>
        </p:spPr>
      </p:pic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EAEFAB9-4434-451D-9E33-1F203F537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0" y="1501238"/>
            <a:ext cx="69044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8068-4B62-440C-984B-AC9B5B6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Requests library 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92EC-841A-4C6E-A1DB-D072255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342"/>
            <a:ext cx="5472659" cy="4731621"/>
          </a:xfrm>
        </p:spPr>
        <p:txBody>
          <a:bodyPr/>
          <a:lstStyle/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most popular library to make API calls with Python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Vendors provide examples mostly using this library </a:t>
            </a: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----&gt;</a:t>
            </a:r>
          </a:p>
          <a:p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Easy to use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Offers synchronous (or blocking) API requests – there are also asynchronous libraries, can make multiple request at the same time - more scalable, but more complex  - just FYI   </a:t>
            </a:r>
            <a:r>
              <a:rPr lang="en-US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https://realpython.com/async-io-python/</a:t>
            </a:r>
            <a:endParaRPr lang="en-US" sz="12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Excellent documentation </a:t>
            </a:r>
            <a:r>
              <a:rPr lang="en-US" sz="12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4"/>
              </a:rPr>
              <a:t>https://requests.readthedocs.io</a:t>
            </a:r>
            <a:endParaRPr lang="en-US" sz="12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Install it with </a:t>
            </a: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pip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or in IDE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 </a:t>
            </a: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import requests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 you code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If you make requests to private systems which use self-signed or invalid certificates, you can disable certificate warning messages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05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B479776-B1DB-44F1-A0AC-59DBCF654D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" r="27122" b="-1079"/>
          <a:stretch/>
        </p:blipFill>
        <p:spPr>
          <a:xfrm>
            <a:off x="6442432" y="1117113"/>
            <a:ext cx="5665320" cy="4048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AE75D-0CC5-4E09-BF23-3E5B6282D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06429"/>
            <a:ext cx="6576630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DC47-7E6B-4AF2-A0CC-A0428A59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Remember session 1 - Basic GET requests with </a:t>
            </a:r>
            <a:r>
              <a:rPr lang="en-AU" sz="3600" dirty="0" err="1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cURL</a:t>
            </a: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FD53-6387-473F-90D6-32510E67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18"/>
            <a:ext cx="10805160" cy="54465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Raw output: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-v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http://worldtimeapi.org/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api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/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ip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No parameters: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-v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4"/>
              </a:rPr>
              <a:t>https://ipwhois.app/json/8.8.8.8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| python -m 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json.tool</a:t>
            </a: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Let’s include parameters: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-v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5"/>
              </a:rPr>
              <a:t>https://ipwhois.app/json/8.8.8.8?objects=country,city,timezone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| python -m 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json.tool</a:t>
            </a: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Single parameter: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6"/>
              </a:rPr>
              <a:t>https://api.exchangeratesapi.io/latest?base=AUD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| python -m 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json.tool</a:t>
            </a: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Multiple parameters: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'https://api.exchangeratesapi.io/latest?base=AUD&amp;symbols=USD’   | python -m </a:t>
            </a:r>
            <a:r>
              <a:rPr lang="en-AU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json.tool</a:t>
            </a: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AU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More complex response:   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"https://endpoints.office.com/endpoints/</a:t>
            </a:r>
            <a:r>
              <a:rPr lang="en-US" sz="16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worldwide?clientrequestid</a:t>
            </a:r>
            <a:r>
              <a:rPr lang="en-US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=b10c5ed1-bad1-445f-b386-b919946339a7"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Body in the request: 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curl -H 'Content-Type: application/json' -d '{"text": "Test message via Webhook"}' https://outlook.office.com/webhook/82e433c98-a978-465f-8254-9d541ee73c/IncomingWebhook/cb6d6416f49aaba3bd5</a:t>
            </a:r>
          </a:p>
        </p:txBody>
      </p:sp>
    </p:spTree>
    <p:extLst>
      <p:ext uri="{BB962C8B-B14F-4D97-AF65-F5344CB8AC3E}">
        <p14:creationId xmlns:p14="http://schemas.microsoft.com/office/powerpoint/2010/main" val="424226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643-AFAF-4358-81E4-BEBBE889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5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Making API calls using requests library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DD67-66BA-4253-BC54-E316280E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1"/>
            <a:ext cx="10515600" cy="545690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import requests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Define string variable - </a:t>
            </a: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url</a:t>
            </a:r>
            <a:endParaRPr lang="en-US" sz="1700" i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Make request requests.&lt;method&gt;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like 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requests.get </a:t>
            </a:r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or 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requests.post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Remember what we receive from </a:t>
            </a:r>
          </a:p>
          <a:p>
            <a:pPr marL="0" indent="0">
              <a:buNone/>
            </a:pPr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server?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Response code 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Response body</a:t>
            </a:r>
          </a:p>
          <a:p>
            <a:pPr lvl="1">
              <a:buFontTx/>
              <a:buChar char="-"/>
            </a:pPr>
            <a:r>
              <a:rPr lang="en-US" sz="13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Headers, cookies, </a:t>
            </a:r>
            <a:r>
              <a:rPr lang="en-US" sz="1300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r>
              <a:rPr lang="en-US" sz="13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…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To access them, we define variable 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</a:t>
            </a:r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– what we get from the server we put there 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 is an object – we’ll discuss objects when we learn classes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To access various response object properties, such as content, use 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&lt;</a:t>
            </a: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variable_name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&gt;</a:t>
            </a:r>
            <a:r>
              <a:rPr lang="en-US" sz="1700" b="1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-dot-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&lt;</a:t>
            </a: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attibute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&gt;</a:t>
            </a:r>
          </a:p>
          <a:p>
            <a:r>
              <a:rPr lang="en-US" sz="17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The list of attributes is in the doc, IDE can also help:</a:t>
            </a:r>
          </a:p>
          <a:p>
            <a:pPr marL="0" indent="0">
              <a:buNone/>
            </a:pP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result.text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– response in text format</a:t>
            </a:r>
          </a:p>
          <a:p>
            <a:pPr marL="0" indent="0">
              <a:buNone/>
            </a:pP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result.json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() – response in json format</a:t>
            </a:r>
            <a:endParaRPr lang="en-US" sz="17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result.status_code</a:t>
            </a:r>
            <a:r>
              <a:rPr lang="en-US" sz="17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, </a:t>
            </a:r>
            <a:r>
              <a:rPr lang="en-US" sz="1700" i="1" dirty="0" err="1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result.reason</a:t>
            </a:r>
            <a:endParaRPr lang="en-US" sz="17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i="1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i="1" dirty="0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A984E6-C082-4396-8AC0-E238BCCC8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5" y="1344585"/>
            <a:ext cx="6910317" cy="2519169"/>
          </a:xfrm>
          <a:prstGeom prst="rect">
            <a:avLst/>
          </a:prstGeom>
        </p:spPr>
      </p:pic>
      <p:pic>
        <p:nvPicPr>
          <p:cNvPr id="11" name="Picture 10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159BAA7D-DFF8-437B-9E3B-509705B0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653" y="5357615"/>
            <a:ext cx="5524979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3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7CE-8820-4CAA-8372-CF0C1E2D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Making API calls using requests library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6DE0-DC19-4FA7-94C2-5E595A61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800447"/>
          </a:xfrm>
        </p:spPr>
        <p:txBody>
          <a:bodyPr/>
          <a:lstStyle/>
          <a:p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Adding</a:t>
            </a:r>
            <a:r>
              <a:rPr lang="en-AU" dirty="0"/>
              <a:t>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parameters to the request:  https://api.exchangeratesapi.io/latest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?</a:t>
            </a:r>
            <a:r>
              <a:rPr lang="en-AU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base=AUD</a:t>
            </a:r>
            <a:r>
              <a:rPr lang="en-AU" sz="160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&amp;</a:t>
            </a:r>
            <a:r>
              <a:rPr lang="en-AU" sz="1600" dirty="0">
                <a:solidFill>
                  <a:schemeClr val="accent2">
                    <a:lumMod val="75000"/>
                  </a:schemeClr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symbols=USD</a:t>
            </a:r>
          </a:p>
          <a:p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Define dictionary                                                                                         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^^^^^^^^^^^ parameters</a:t>
            </a:r>
          </a:p>
          <a:p>
            <a:pPr marL="0" indent="0">
              <a:buNone/>
            </a:pPr>
            <a:r>
              <a:rPr lang="en-AU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key-value 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pair</a:t>
            </a:r>
          </a:p>
          <a:p>
            <a:pPr marL="0" indent="0">
              <a:buNone/>
            </a:pP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where </a:t>
            </a:r>
          </a:p>
          <a:p>
            <a:pPr marL="0" indent="0">
              <a:buNone/>
            </a:pPr>
            <a:r>
              <a:rPr lang="en-AU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key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is Parameter name</a:t>
            </a:r>
          </a:p>
          <a:p>
            <a:pPr marL="0" indent="0">
              <a:buNone/>
            </a:pPr>
            <a:r>
              <a:rPr lang="en-AU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value</a:t>
            </a:r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is Parameter value</a:t>
            </a:r>
          </a:p>
          <a:p>
            <a:r>
              <a:rPr lang="en-AU" sz="1600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Use argument </a:t>
            </a:r>
            <a:r>
              <a:rPr lang="en-AU" sz="1600" i="1" dirty="0">
                <a:solidFill>
                  <a:prstClr val="black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params = &lt;your dictionary&gt;</a:t>
            </a:r>
          </a:p>
          <a:p>
            <a:pPr marL="0" indent="0">
              <a:buNone/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sz="1600" dirty="0">
              <a:solidFill>
                <a:prstClr val="black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1BF6D8E-9E75-4959-B5E9-14919EBA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8" y="4308411"/>
            <a:ext cx="6326403" cy="233413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E287A7-0658-4136-9413-327D40AAF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42" y="2387907"/>
            <a:ext cx="7033437" cy="25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1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1878</Words>
  <Application>Microsoft Office PowerPoint</Application>
  <PresentationFormat>Widescreen</PresentationFormat>
  <Paragraphs>275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 agenda</vt:lpstr>
      <vt:lpstr>Installing and importing modules</vt:lpstr>
      <vt:lpstr>Installing packages with PIP</vt:lpstr>
      <vt:lpstr>Installing packages using IDE</vt:lpstr>
      <vt:lpstr>Requests library </vt:lpstr>
      <vt:lpstr>Remember session 1 - Basic GET requests with cURL ?</vt:lpstr>
      <vt:lpstr>Making API calls using requests library</vt:lpstr>
      <vt:lpstr>Making API calls using requests library</vt:lpstr>
      <vt:lpstr>Making API calls using requests library - POST</vt:lpstr>
      <vt:lpstr>JSON</vt:lpstr>
      <vt:lpstr> </vt:lpstr>
      <vt:lpstr>Quiz</vt:lpstr>
      <vt:lpstr>PowerPoint Presentation</vt:lpstr>
      <vt:lpstr>JSON library </vt:lpstr>
      <vt:lpstr>Parsing JSON data</vt:lpstr>
      <vt:lpstr>Converting JSON data back to string</vt:lpstr>
      <vt:lpstr>Demo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(AU)</dc:creator>
  <cp:lastModifiedBy>Alexander Zyuzin (AP)</cp:lastModifiedBy>
  <cp:revision>114</cp:revision>
  <dcterms:created xsi:type="dcterms:W3CDTF">2020-11-24T22:07:17Z</dcterms:created>
  <dcterms:modified xsi:type="dcterms:W3CDTF">2020-12-08T09:09:46Z</dcterms:modified>
</cp:coreProperties>
</file>