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i="1" dirty="0"/>
              <a:t>Hotel Reservation Analysis with SQL</a:t>
            </a:r>
            <a:endParaRPr lang="en-IN" b="1" i="1" dirty="0"/>
          </a:p>
        </p:txBody>
      </p:sp>
      <p:sp>
        <p:nvSpPr>
          <p:cNvPr id="3" name="Subtitle 2"/>
          <p:cNvSpPr>
            <a:spLocks noGrp="1"/>
          </p:cNvSpPr>
          <p:nvPr>
            <p:ph type="subTitle" idx="1"/>
          </p:nvPr>
        </p:nvSpPr>
        <p:spPr/>
        <p:txBody>
          <a:bodyPr/>
          <a:lstStyle/>
          <a:p>
            <a:r>
              <a:rPr lang="en-IN" sz="2800" dirty="0"/>
              <a:t> </a:t>
            </a:r>
            <a:r>
              <a:rPr lang="en-IN" sz="2400" dirty="0">
                <a:solidFill>
                  <a:schemeClr val="bg1"/>
                </a:solidFill>
              </a:rPr>
              <a:t>By </a:t>
            </a:r>
            <a:r>
              <a:rPr lang="en-IN" sz="2400" dirty="0" err="1" smtClean="0">
                <a:solidFill>
                  <a:schemeClr val="bg1"/>
                </a:solidFill>
              </a:rPr>
              <a:t>Suprakrit</a:t>
            </a:r>
            <a:r>
              <a:rPr lang="en-IN" sz="2400" dirty="0" smtClean="0">
                <a:solidFill>
                  <a:schemeClr val="bg1"/>
                </a:solidFill>
              </a:rPr>
              <a:t> </a:t>
            </a:r>
            <a:r>
              <a:rPr lang="en-IN" sz="2400" dirty="0" err="1" smtClean="0">
                <a:solidFill>
                  <a:schemeClr val="bg1"/>
                </a:solidFill>
              </a:rPr>
              <a:t>Debnath</a:t>
            </a:r>
            <a:r>
              <a:rPr lang="en-IN" sz="2400" dirty="0">
                <a:solidFill>
                  <a:schemeClr val="bg1"/>
                </a:solidFill>
              </a:rPr>
              <a:t/>
            </a:r>
            <a:br>
              <a:rPr lang="en-IN" sz="2400" dirty="0">
                <a:solidFill>
                  <a:schemeClr val="bg1"/>
                </a:solidFill>
              </a:rPr>
            </a:br>
            <a:r>
              <a:rPr lang="en-IN" sz="2400" dirty="0">
                <a:solidFill>
                  <a:schemeClr val="bg1"/>
                </a:solidFill>
              </a:rPr>
              <a:t>         </a:t>
            </a:r>
            <a:r>
              <a:rPr lang="en-IN" sz="2400" dirty="0" smtClean="0">
                <a:solidFill>
                  <a:schemeClr val="bg1"/>
                </a:solidFill>
              </a:rPr>
              <a:t> </a:t>
            </a:r>
            <a:r>
              <a:rPr lang="en-IN" sz="2400" dirty="0">
                <a:solidFill>
                  <a:schemeClr val="bg1"/>
                </a:solidFill>
              </a:rPr>
              <a:t>Batch: MIP-DA-10</a:t>
            </a:r>
            <a:endParaRPr lang="en-IN" dirty="0">
              <a:solidFill>
                <a:schemeClr val="bg1"/>
              </a:solidFill>
            </a:endParaRPr>
          </a:p>
        </p:txBody>
      </p:sp>
    </p:spTree>
    <p:extLst>
      <p:ext uri="{BB962C8B-B14F-4D97-AF65-F5344CB8AC3E}">
        <p14:creationId xmlns:p14="http://schemas.microsoft.com/office/powerpoint/2010/main" val="424447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9829" y="95636"/>
            <a:ext cx="8534400" cy="1507067"/>
          </a:xfrm>
        </p:spPr>
        <p:txBody>
          <a:bodyPr/>
          <a:lstStyle/>
          <a:p>
            <a:r>
              <a:rPr lang="en-GB" dirty="0"/>
              <a:t>5</a:t>
            </a:r>
            <a:r>
              <a:rPr lang="en-GB" dirty="0" smtClean="0"/>
              <a:t>. Reservations </a:t>
            </a:r>
            <a:r>
              <a:rPr lang="en-GB" dirty="0"/>
              <a:t>on Weekends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43" y="1249251"/>
            <a:ext cx="10758017" cy="5285719"/>
          </a:xfrm>
          <a:prstGeom prst="rect">
            <a:avLst/>
          </a:prstGeom>
        </p:spPr>
      </p:pic>
    </p:spTree>
    <p:extLst>
      <p:ext uri="{BB962C8B-B14F-4D97-AF65-F5344CB8AC3E}">
        <p14:creationId xmlns:p14="http://schemas.microsoft.com/office/powerpoint/2010/main" val="23093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950" y="0"/>
            <a:ext cx="8534400" cy="1293610"/>
          </a:xfrm>
        </p:spPr>
        <p:txBody>
          <a:bodyPr/>
          <a:lstStyle/>
          <a:p>
            <a:r>
              <a:rPr lang="en-GB" dirty="0"/>
              <a:t>6</a:t>
            </a:r>
            <a:r>
              <a:rPr lang="en-GB" dirty="0" smtClean="0"/>
              <a:t>. Highest </a:t>
            </a:r>
            <a:r>
              <a:rPr lang="en-GB" dirty="0"/>
              <a:t>and Lowest Lead Time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908" y="1293610"/>
            <a:ext cx="10670197" cy="4987156"/>
          </a:xfrm>
          <a:prstGeom prst="rect">
            <a:avLst/>
          </a:prstGeom>
        </p:spPr>
      </p:pic>
    </p:spTree>
    <p:extLst>
      <p:ext uri="{BB962C8B-B14F-4D97-AF65-F5344CB8AC3E}">
        <p14:creationId xmlns:p14="http://schemas.microsoft.com/office/powerpoint/2010/main" val="413338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42" y="275941"/>
            <a:ext cx="9888314" cy="1507067"/>
          </a:xfrm>
        </p:spPr>
        <p:txBody>
          <a:bodyPr/>
          <a:lstStyle/>
          <a:p>
            <a:r>
              <a:rPr lang="en-GB" dirty="0" smtClean="0"/>
              <a:t>7. Most </a:t>
            </a:r>
            <a:r>
              <a:rPr lang="en-GB" dirty="0"/>
              <a:t>Common Market Segment Type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09" y="1465348"/>
            <a:ext cx="10075539" cy="4935452"/>
          </a:xfrm>
          <a:prstGeom prst="rect">
            <a:avLst/>
          </a:prstGeom>
        </p:spPr>
      </p:pic>
    </p:spTree>
    <p:extLst>
      <p:ext uri="{BB962C8B-B14F-4D97-AF65-F5344CB8AC3E}">
        <p14:creationId xmlns:p14="http://schemas.microsoft.com/office/powerpoint/2010/main" val="267422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653" y="129571"/>
            <a:ext cx="8304212" cy="1507067"/>
          </a:xfrm>
        </p:spPr>
        <p:txBody>
          <a:bodyPr/>
          <a:lstStyle/>
          <a:p>
            <a:r>
              <a:rPr lang="en-GB" dirty="0" smtClean="0"/>
              <a:t>8. Reservations </a:t>
            </a:r>
            <a:r>
              <a:rPr lang="en-GB" dirty="0"/>
              <a:t>with Confirmed Booking Status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59" y="1636638"/>
            <a:ext cx="10844601" cy="5021739"/>
          </a:xfrm>
          <a:prstGeom prst="rect">
            <a:avLst/>
          </a:prstGeom>
        </p:spPr>
      </p:pic>
    </p:spTree>
    <p:extLst>
      <p:ext uri="{BB962C8B-B14F-4D97-AF65-F5344CB8AC3E}">
        <p14:creationId xmlns:p14="http://schemas.microsoft.com/office/powerpoint/2010/main" val="377866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9104" y="0"/>
            <a:ext cx="7943604" cy="1507067"/>
          </a:xfrm>
        </p:spPr>
        <p:txBody>
          <a:bodyPr/>
          <a:lstStyle/>
          <a:p>
            <a:r>
              <a:rPr lang="en-GB" dirty="0" smtClean="0"/>
              <a:t>9. Total </a:t>
            </a:r>
            <a:r>
              <a:rPr lang="en-GB" dirty="0"/>
              <a:t>Number of Adults and Children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90" y="1288352"/>
            <a:ext cx="11024316" cy="5291791"/>
          </a:xfrm>
          <a:prstGeom prst="rect">
            <a:avLst/>
          </a:prstGeom>
        </p:spPr>
      </p:pic>
    </p:spTree>
    <p:extLst>
      <p:ext uri="{BB962C8B-B14F-4D97-AF65-F5344CB8AC3E}">
        <p14:creationId xmlns:p14="http://schemas.microsoft.com/office/powerpoint/2010/main" val="250706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674" y="206061"/>
            <a:ext cx="8534400" cy="1507067"/>
          </a:xfrm>
        </p:spPr>
        <p:txBody>
          <a:bodyPr/>
          <a:lstStyle/>
          <a:p>
            <a:r>
              <a:rPr lang="en-GB" dirty="0" smtClean="0"/>
              <a:t>10. Average </a:t>
            </a:r>
            <a:r>
              <a:rPr lang="en-GB" dirty="0"/>
              <a:t>Weekend Nights for Reservations Involving Children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78" y="1557076"/>
            <a:ext cx="10122805" cy="4942834"/>
          </a:xfrm>
          <a:prstGeom prst="rect">
            <a:avLst/>
          </a:prstGeom>
        </p:spPr>
      </p:pic>
    </p:spTree>
    <p:extLst>
      <p:ext uri="{BB962C8B-B14F-4D97-AF65-F5344CB8AC3E}">
        <p14:creationId xmlns:p14="http://schemas.microsoft.com/office/powerpoint/2010/main" val="301179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102" y="0"/>
            <a:ext cx="8534400" cy="1507067"/>
          </a:xfrm>
        </p:spPr>
        <p:txBody>
          <a:bodyPr/>
          <a:lstStyle/>
          <a:p>
            <a:r>
              <a:rPr lang="en-GB" dirty="0" smtClean="0"/>
              <a:t>11. </a:t>
            </a:r>
            <a:r>
              <a:rPr lang="en-GB" dirty="0"/>
              <a:t>Average Nights Spent by Guests for Each Room Type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63" y="1507067"/>
            <a:ext cx="10534043" cy="4705921"/>
          </a:xfrm>
          <a:prstGeom prst="rect">
            <a:avLst/>
          </a:prstGeom>
        </p:spPr>
      </p:pic>
    </p:spTree>
    <p:extLst>
      <p:ext uri="{BB962C8B-B14F-4D97-AF65-F5344CB8AC3E}">
        <p14:creationId xmlns:p14="http://schemas.microsoft.com/office/powerpoint/2010/main" val="392757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980" y="237304"/>
            <a:ext cx="9386038" cy="1507067"/>
          </a:xfrm>
        </p:spPr>
        <p:txBody>
          <a:bodyPr/>
          <a:lstStyle/>
          <a:p>
            <a:r>
              <a:rPr lang="en-GB" dirty="0" smtClean="0"/>
              <a:t>12. Most </a:t>
            </a:r>
            <a:r>
              <a:rPr lang="en-GB" dirty="0"/>
              <a:t>Common Room Type with Children and Average Price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59" y="1744371"/>
            <a:ext cx="10286423" cy="4726569"/>
          </a:xfrm>
          <a:prstGeom prst="rect">
            <a:avLst/>
          </a:prstGeom>
        </p:spPr>
      </p:pic>
    </p:spTree>
    <p:extLst>
      <p:ext uri="{BB962C8B-B14F-4D97-AF65-F5344CB8AC3E}">
        <p14:creationId xmlns:p14="http://schemas.microsoft.com/office/powerpoint/2010/main" val="1138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344" y="211546"/>
            <a:ext cx="9527704" cy="1507067"/>
          </a:xfrm>
        </p:spPr>
        <p:txBody>
          <a:bodyPr/>
          <a:lstStyle/>
          <a:p>
            <a:r>
              <a:rPr lang="en-GB" dirty="0" smtClean="0"/>
              <a:t>13. Market </a:t>
            </a:r>
            <a:r>
              <a:rPr lang="en-GB" dirty="0"/>
              <a:t>Segment Type with Highest Average Price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12" y="1825958"/>
            <a:ext cx="10223162" cy="4659624"/>
          </a:xfrm>
          <a:prstGeom prst="rect">
            <a:avLst/>
          </a:prstGeom>
        </p:spPr>
      </p:pic>
    </p:spTree>
    <p:extLst>
      <p:ext uri="{BB962C8B-B14F-4D97-AF65-F5344CB8AC3E}">
        <p14:creationId xmlns:p14="http://schemas.microsoft.com/office/powerpoint/2010/main" val="28702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767" y="0"/>
            <a:ext cx="10042860" cy="1507067"/>
          </a:xfrm>
        </p:spPr>
        <p:txBody>
          <a:bodyPr/>
          <a:lstStyle/>
          <a:p>
            <a:r>
              <a:rPr lang="en-GB" dirty="0" smtClean="0"/>
              <a:t>14. Reservations </a:t>
            </a:r>
            <a:r>
              <a:rPr lang="en-GB" dirty="0"/>
              <a:t>Made in Each Month of the Year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767" y="1507067"/>
            <a:ext cx="9736428" cy="36430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767" y="5150086"/>
            <a:ext cx="9736428" cy="1083289"/>
          </a:xfrm>
          <a:prstGeom prst="rect">
            <a:avLst/>
          </a:prstGeom>
        </p:spPr>
      </p:pic>
    </p:spTree>
    <p:extLst>
      <p:ext uri="{BB962C8B-B14F-4D97-AF65-F5344CB8AC3E}">
        <p14:creationId xmlns:p14="http://schemas.microsoft.com/office/powerpoint/2010/main" val="175639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456245"/>
            <a:ext cx="8534400" cy="1507067"/>
          </a:xfrm>
        </p:spPr>
        <p:txBody>
          <a:bodyPr/>
          <a:lstStyle/>
          <a:p>
            <a:r>
              <a:rPr lang="en-GB" dirty="0" smtClean="0"/>
              <a:t>                  </a:t>
            </a:r>
            <a:r>
              <a:rPr lang="en-GB" b="1" dirty="0" smtClean="0"/>
              <a:t>INTRODUCTION</a:t>
            </a:r>
            <a:endParaRPr lang="en-IN" b="1" dirty="0"/>
          </a:p>
        </p:txBody>
      </p:sp>
      <p:sp>
        <p:nvSpPr>
          <p:cNvPr id="3" name="Rectangle 2"/>
          <p:cNvSpPr/>
          <p:nvPr/>
        </p:nvSpPr>
        <p:spPr>
          <a:xfrm>
            <a:off x="1287887" y="2182253"/>
            <a:ext cx="9221274" cy="3548846"/>
          </a:xfrm>
          <a:prstGeom prst="rect">
            <a:avLst/>
          </a:prstGeom>
        </p:spPr>
        <p:txBody>
          <a:bodyPr wrap="square">
            <a:spAutoFit/>
          </a:bodyPr>
          <a:lstStyle/>
          <a:p>
            <a:pPr lvl="0">
              <a:spcAft>
                <a:spcPts val="1200"/>
              </a:spcAft>
            </a:pPr>
            <a:r>
              <a:rPr lang="en-GB" sz="3600" b="1" dirty="0">
                <a:solidFill>
                  <a:srgbClr val="000000"/>
                </a:solidFill>
                <a:latin typeface="Arial"/>
                <a:ea typeface="Arial"/>
                <a:cs typeface="Arial"/>
                <a:sym typeface="Arial"/>
              </a:rPr>
              <a:t>Objective:</a:t>
            </a:r>
            <a:r>
              <a:rPr lang="en-GB" sz="3600" dirty="0">
                <a:solidFill>
                  <a:srgbClr val="000000"/>
                </a:solidFill>
                <a:latin typeface="Arial"/>
                <a:ea typeface="Arial"/>
                <a:cs typeface="Arial"/>
                <a:sym typeface="Arial"/>
              </a:rPr>
              <a:t> Welcome to this presentation on </a:t>
            </a:r>
            <a:r>
              <a:rPr lang="en-GB" sz="3600" dirty="0" err="1">
                <a:solidFill>
                  <a:srgbClr val="000000"/>
                </a:solidFill>
                <a:latin typeface="Arial"/>
                <a:ea typeface="Arial"/>
                <a:cs typeface="Arial"/>
                <a:sym typeface="Arial"/>
              </a:rPr>
              <a:t>analyzing</a:t>
            </a:r>
            <a:r>
              <a:rPr lang="en-GB" sz="3600" dirty="0">
                <a:solidFill>
                  <a:srgbClr val="000000"/>
                </a:solidFill>
                <a:latin typeface="Arial"/>
                <a:ea typeface="Arial"/>
                <a:cs typeface="Arial"/>
                <a:sym typeface="Arial"/>
              </a:rPr>
              <a:t> a hotel reservation dataset to uncover insights into guest preferences, booking trends, and operational factors crucial to enhancing guest experiences and optimizing hotel operations.</a:t>
            </a:r>
            <a:endParaRPr lang="en-GB" sz="3600" b="1" dirty="0"/>
          </a:p>
        </p:txBody>
      </p:sp>
    </p:spTree>
    <p:extLst>
      <p:ext uri="{BB962C8B-B14F-4D97-AF65-F5344CB8AC3E}">
        <p14:creationId xmlns:p14="http://schemas.microsoft.com/office/powerpoint/2010/main" val="395037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0" y="180303"/>
            <a:ext cx="9167097" cy="1507067"/>
          </a:xfrm>
        </p:spPr>
        <p:txBody>
          <a:bodyPr/>
          <a:lstStyle/>
          <a:p>
            <a:r>
              <a:rPr lang="en-GB" dirty="0" smtClean="0"/>
              <a:t>15. Reservations </a:t>
            </a:r>
            <a:r>
              <a:rPr lang="en-GB" dirty="0"/>
              <a:t>Made for a Specific Year</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425" y="1803280"/>
            <a:ext cx="10345298" cy="291038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425" y="4829578"/>
            <a:ext cx="6036865" cy="1867436"/>
          </a:xfrm>
          <a:prstGeom prst="rect">
            <a:avLst/>
          </a:prstGeom>
        </p:spPr>
      </p:pic>
    </p:spTree>
    <p:extLst>
      <p:ext uri="{BB962C8B-B14F-4D97-AF65-F5344CB8AC3E}">
        <p14:creationId xmlns:p14="http://schemas.microsoft.com/office/powerpoint/2010/main" val="2897783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049" y="224425"/>
            <a:ext cx="8534400" cy="1507067"/>
          </a:xfrm>
        </p:spPr>
        <p:txBody>
          <a:bodyPr/>
          <a:lstStyle/>
          <a:p>
            <a:r>
              <a:rPr lang="en-GB" dirty="0" smtClean="0"/>
              <a:t>     Conclusion</a:t>
            </a:r>
            <a:endParaRPr lang="en-IN" dirty="0"/>
          </a:p>
        </p:txBody>
      </p:sp>
      <p:sp>
        <p:nvSpPr>
          <p:cNvPr id="3" name="Rectangle 2"/>
          <p:cNvSpPr/>
          <p:nvPr/>
        </p:nvSpPr>
        <p:spPr>
          <a:xfrm>
            <a:off x="901521" y="1443841"/>
            <a:ext cx="10431887" cy="4154984"/>
          </a:xfrm>
          <a:prstGeom prst="rect">
            <a:avLst/>
          </a:prstGeom>
        </p:spPr>
        <p:txBody>
          <a:bodyPr wrap="square">
            <a:spAutoFit/>
          </a:bodyPr>
          <a:lstStyle/>
          <a:p>
            <a:pPr lvl="0">
              <a:spcAft>
                <a:spcPts val="1200"/>
              </a:spcAft>
            </a:pPr>
            <a:r>
              <a:rPr lang="en-GB" sz="2400" b="1" dirty="0">
                <a:solidFill>
                  <a:schemeClr val="bg1"/>
                </a:solidFill>
              </a:rPr>
              <a:t>The hotel reservation dataset provides valuable insights into guest preferences and booking trends. Key findings include Meal Plan 1 as the </a:t>
            </a:r>
            <a:r>
              <a:rPr lang="en-GB" sz="2400" b="1" dirty="0" smtClean="0">
                <a:solidFill>
                  <a:schemeClr val="bg1"/>
                </a:solidFill>
              </a:rPr>
              <a:t>favoured </a:t>
            </a:r>
            <a:r>
              <a:rPr lang="en-GB" sz="2400" b="1" dirty="0">
                <a:solidFill>
                  <a:schemeClr val="bg1"/>
                </a:solidFill>
              </a:rPr>
              <a:t>choice among guests, with </a:t>
            </a:r>
            <a:r>
              <a:rPr lang="en-GB" sz="2400" b="1" dirty="0" smtClean="0">
                <a:solidFill>
                  <a:schemeClr val="bg1"/>
                </a:solidFill>
              </a:rPr>
              <a:t>Room type </a:t>
            </a:r>
            <a:r>
              <a:rPr lang="en-GB" sz="2400" b="1" dirty="0">
                <a:solidFill>
                  <a:schemeClr val="bg1"/>
                </a:solidFill>
              </a:rPr>
              <a:t>1 being the most frequently booked. Analysis of lead times reveals varied booking </a:t>
            </a:r>
            <a:r>
              <a:rPr lang="en-GB" sz="2400" b="1" dirty="0" smtClean="0">
                <a:solidFill>
                  <a:schemeClr val="bg1"/>
                </a:solidFill>
              </a:rPr>
              <a:t>behaviours, </a:t>
            </a:r>
            <a:r>
              <a:rPr lang="en-GB" sz="2400" b="1" dirty="0">
                <a:solidFill>
                  <a:schemeClr val="bg1"/>
                </a:solidFill>
              </a:rPr>
              <a:t>while the majority of reservations are confirmed, indicating robust booking management. Market segmentation highlights online, influencing pricing strategies. Reservations involving children command 125+ , reflecting family-friendly offerings. These insights equip hotels to refine marketing approaches and optimize guest experiences, ensuring competitive edge and guest satisfaction.</a:t>
            </a:r>
            <a:endParaRPr lang="en-GB" sz="2400" b="1" dirty="0">
              <a:solidFill>
                <a:schemeClr val="bg1"/>
              </a:solidFill>
            </a:endParaRPr>
          </a:p>
        </p:txBody>
      </p:sp>
    </p:spTree>
    <p:extLst>
      <p:ext uri="{BB962C8B-B14F-4D97-AF65-F5344CB8AC3E}">
        <p14:creationId xmlns:p14="http://schemas.microsoft.com/office/powerpoint/2010/main" val="49368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096" y="3992450"/>
            <a:ext cx="8534401" cy="2047277"/>
          </a:xfrm>
        </p:spPr>
        <p:txBody>
          <a:bodyPr>
            <a:normAutofit fontScale="90000"/>
          </a:bodyPr>
          <a:lstStyle/>
          <a:p>
            <a:pPr lvl="0"/>
            <a:r>
              <a:rPr lang="en-GB" sz="3100" b="1" dirty="0">
                <a:solidFill>
                  <a:srgbClr val="000000"/>
                </a:solidFill>
                <a:latin typeface="Arial"/>
                <a:ea typeface="Arial"/>
                <a:cs typeface="Arial"/>
                <a:sym typeface="Arial"/>
              </a:rPr>
              <a:t>Dataset Overview:</a:t>
            </a:r>
            <a:r>
              <a:rPr lang="en-GB" sz="3100" dirty="0">
                <a:solidFill>
                  <a:srgbClr val="000000"/>
                </a:solidFill>
                <a:latin typeface="Arial"/>
                <a:ea typeface="Arial"/>
                <a:cs typeface="Arial"/>
                <a:sym typeface="Arial"/>
              </a:rPr>
              <a:t> The dataset we are exploring contains comprehensive information about hotel reservations, including booking details, guest demographics, stay duration, and booking status. By leveraging SQL queries, we aim to extract meaningful insights that will inform strategic decisions and improve overall service delivery.</a:t>
            </a:r>
            <a:r>
              <a:rPr lang="en-GB" dirty="0"/>
              <a:t/>
            </a:r>
            <a:br>
              <a:rPr lang="en-GB" dirty="0"/>
            </a:br>
            <a:endParaRPr lang="en-IN" dirty="0"/>
          </a:p>
        </p:txBody>
      </p:sp>
    </p:spTree>
    <p:extLst>
      <p:ext uri="{BB962C8B-B14F-4D97-AF65-F5344CB8AC3E}">
        <p14:creationId xmlns:p14="http://schemas.microsoft.com/office/powerpoint/2010/main" val="32370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3" y="2148267"/>
            <a:ext cx="8534401" cy="2281600"/>
          </a:xfrm>
        </p:spPr>
        <p:txBody>
          <a:bodyPr/>
          <a:lstStyle/>
          <a:p>
            <a:pPr lvl="0"/>
            <a:r>
              <a:rPr lang="en-GB" dirty="0" smtClean="0"/>
              <a:t>     </a:t>
            </a:r>
            <a:r>
              <a:rPr lang="en-GB" b="1" dirty="0" smtClean="0"/>
              <a:t>COLUMNS</a:t>
            </a:r>
            <a:r>
              <a:rPr lang="en-GB" sz="4400" b="1" dirty="0"/>
              <a:t/>
            </a:r>
            <a:br>
              <a:rPr lang="en-GB" sz="4400" b="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503" y="270457"/>
            <a:ext cx="4997385" cy="6432997"/>
          </a:xfrm>
          <a:prstGeom prst="rect">
            <a:avLst/>
          </a:prstGeom>
        </p:spPr>
      </p:pic>
    </p:spTree>
    <p:extLst>
      <p:ext uri="{BB962C8B-B14F-4D97-AF65-F5344CB8AC3E}">
        <p14:creationId xmlns:p14="http://schemas.microsoft.com/office/powerpoint/2010/main" val="88481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06" y="366430"/>
            <a:ext cx="11011437" cy="6190909"/>
          </a:xfrm>
          <a:prstGeom prst="rect">
            <a:avLst/>
          </a:prstGeom>
        </p:spPr>
      </p:pic>
    </p:spTree>
    <p:extLst>
      <p:ext uri="{BB962C8B-B14F-4D97-AF65-F5344CB8AC3E}">
        <p14:creationId xmlns:p14="http://schemas.microsoft.com/office/powerpoint/2010/main" val="203072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841" y="0"/>
            <a:ext cx="8534400" cy="1507067"/>
          </a:xfrm>
        </p:spPr>
        <p:txBody>
          <a:bodyPr/>
          <a:lstStyle/>
          <a:p>
            <a:r>
              <a:rPr lang="en-GB" dirty="0" smtClean="0"/>
              <a:t>1. Total </a:t>
            </a:r>
            <a:r>
              <a:rPr lang="en-GB" dirty="0"/>
              <a:t>Number of Reservations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375" y="1507067"/>
            <a:ext cx="8949332" cy="4916774"/>
          </a:xfrm>
          <a:prstGeom prst="rect">
            <a:avLst/>
          </a:prstGeom>
        </p:spPr>
      </p:pic>
    </p:spTree>
    <p:extLst>
      <p:ext uri="{BB962C8B-B14F-4D97-AF65-F5344CB8AC3E}">
        <p14:creationId xmlns:p14="http://schemas.microsoft.com/office/powerpoint/2010/main" val="297658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372" y="0"/>
            <a:ext cx="8534400" cy="1507067"/>
          </a:xfrm>
        </p:spPr>
        <p:txBody>
          <a:bodyPr/>
          <a:lstStyle/>
          <a:p>
            <a:r>
              <a:rPr lang="en-GB" dirty="0" smtClean="0"/>
              <a:t>    2. Most </a:t>
            </a:r>
            <a:r>
              <a:rPr lang="en-GB" dirty="0"/>
              <a:t>Popular Meal Plan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11" y="1507067"/>
            <a:ext cx="9981126" cy="4771309"/>
          </a:xfrm>
          <a:prstGeom prst="rect">
            <a:avLst/>
          </a:prstGeom>
        </p:spPr>
      </p:pic>
    </p:spTree>
    <p:extLst>
      <p:ext uri="{BB962C8B-B14F-4D97-AF65-F5344CB8AC3E}">
        <p14:creationId xmlns:p14="http://schemas.microsoft.com/office/powerpoint/2010/main" val="412531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223" y="360608"/>
            <a:ext cx="9630734" cy="1507067"/>
          </a:xfrm>
        </p:spPr>
        <p:txBody>
          <a:bodyPr/>
          <a:lstStyle/>
          <a:p>
            <a:r>
              <a:rPr lang="en-GB" dirty="0" smtClean="0"/>
              <a:t>3. Average </a:t>
            </a:r>
            <a:r>
              <a:rPr lang="en-GB" dirty="0"/>
              <a:t>Price per Room for </a:t>
            </a:r>
            <a:r>
              <a:rPr lang="en-GB" dirty="0" smtClean="0"/>
              <a:t>        Reservations </a:t>
            </a:r>
            <a:r>
              <a:rPr lang="en-GB" dirty="0"/>
              <a:t>Involving Children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556" y="1867675"/>
            <a:ext cx="10142033" cy="4623277"/>
          </a:xfrm>
          <a:prstGeom prst="rect">
            <a:avLst/>
          </a:prstGeom>
        </p:spPr>
      </p:pic>
    </p:spTree>
    <p:extLst>
      <p:ext uri="{BB962C8B-B14F-4D97-AF65-F5344CB8AC3E}">
        <p14:creationId xmlns:p14="http://schemas.microsoft.com/office/powerpoint/2010/main" val="114073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31" y="237304"/>
            <a:ext cx="9759525" cy="1507067"/>
          </a:xfrm>
        </p:spPr>
        <p:txBody>
          <a:bodyPr/>
          <a:lstStyle/>
          <a:p>
            <a:r>
              <a:rPr lang="en-GB" dirty="0" smtClean="0"/>
              <a:t>4. Most </a:t>
            </a:r>
            <a:r>
              <a:rPr lang="en-GB" dirty="0"/>
              <a:t>Commonly Booked Room Type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52" y="1310800"/>
            <a:ext cx="10165685" cy="5292383"/>
          </a:xfrm>
          <a:prstGeom prst="rect">
            <a:avLst/>
          </a:prstGeom>
        </p:spPr>
      </p:pic>
    </p:spTree>
    <p:extLst>
      <p:ext uri="{BB962C8B-B14F-4D97-AF65-F5344CB8AC3E}">
        <p14:creationId xmlns:p14="http://schemas.microsoft.com/office/powerpoint/2010/main" val="35423926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67</TotalTime>
  <Words>322</Words>
  <Application>Microsoft Office PowerPoint</Application>
  <PresentationFormat>Widescreen</PresentationFormat>
  <Paragraphs>23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Slice</vt:lpstr>
      <vt:lpstr>Hotel Reservation Analysis with SQL</vt:lpstr>
      <vt:lpstr>                  INTRODUCTION</vt:lpstr>
      <vt:lpstr>Dataset Overview: The dataset we are exploring contains comprehensive information about hotel reservations, including booking details, guest demographics, stay duration, and booking status. By leveraging SQL queries, we aim to extract meaningful insights that will inform strategic decisions and improve overall service delivery. </vt:lpstr>
      <vt:lpstr>     COLUMNS </vt:lpstr>
      <vt:lpstr>PowerPoint Presentation</vt:lpstr>
      <vt:lpstr>1. Total Number of Reservations</vt:lpstr>
      <vt:lpstr>    2. Most Popular Meal Plan</vt:lpstr>
      <vt:lpstr>3. Average Price per Room for         Reservations Involving Children</vt:lpstr>
      <vt:lpstr>4. Most Commonly Booked Room Type</vt:lpstr>
      <vt:lpstr>5. Reservations on Weekends</vt:lpstr>
      <vt:lpstr>6. Highest and Lowest Lead Time</vt:lpstr>
      <vt:lpstr>7. Most Common Market Segment Type</vt:lpstr>
      <vt:lpstr>8. Reservations with Confirmed Booking Status</vt:lpstr>
      <vt:lpstr>9. Total Number of Adults and Children</vt:lpstr>
      <vt:lpstr>10. Average Weekend Nights for Reservations Involving Children</vt:lpstr>
      <vt:lpstr>11. Average Nights Spent by Guests for Each Room Type</vt:lpstr>
      <vt:lpstr>12. Most Common Room Type with Children and Average Price</vt:lpstr>
      <vt:lpstr>13. Market Segment Type with Highest Average Price</vt:lpstr>
      <vt:lpstr>14. Reservations Made in Each Month of the Year</vt:lpstr>
      <vt:lpstr>15. Reservations Made for a Specific Year</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creator>SRM</dc:creator>
  <cp:lastModifiedBy>SRM</cp:lastModifiedBy>
  <cp:revision>7</cp:revision>
  <dcterms:created xsi:type="dcterms:W3CDTF">2024-06-16T10:50:46Z</dcterms:created>
  <dcterms:modified xsi:type="dcterms:W3CDTF">2024-06-16T11:57:51Z</dcterms:modified>
</cp:coreProperties>
</file>