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77" r:id="rId3"/>
    <p:sldId id="278" r:id="rId4"/>
    <p:sldId id="279" r:id="rId5"/>
    <p:sldId id="257" r:id="rId6"/>
    <p:sldId id="259" r:id="rId7"/>
    <p:sldId id="260" r:id="rId8"/>
    <p:sldId id="261" r:id="rId9"/>
    <p:sldId id="263" r:id="rId10"/>
    <p:sldId id="264" r:id="rId11"/>
    <p:sldId id="267" r:id="rId12"/>
    <p:sldId id="280" r:id="rId13"/>
    <p:sldId id="281" r:id="rId14"/>
    <p:sldId id="273" r:id="rId15"/>
    <p:sldId id="282" r:id="rId16"/>
    <p:sldId id="283" r:id="rId17"/>
    <p:sldId id="284" r:id="rId18"/>
    <p:sldId id="285" r:id="rId19"/>
    <p:sldId id="286" r:id="rId20"/>
    <p:sldId id="287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465A5-CB88-4836-803D-99456A8BA2E1}" type="datetimeFigureOut">
              <a:rPr lang="fr-FR" smtClean="0"/>
              <a:t>24/11/2023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D223E-E318-4AE7-8CE5-70FE136AED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49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AAB6-22C5-4B4E-B6A3-212B9031E3DF}" type="datetimeFigureOut">
              <a:rPr lang="fr-FR" smtClean="0"/>
              <a:t>24/11/2023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F924C25A-3192-4D09-A1B7-C731BB6608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72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AAB6-22C5-4B4E-B6A3-212B9031E3DF}" type="datetimeFigureOut">
              <a:rPr lang="fr-FR" smtClean="0"/>
              <a:t>24/11/2023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25A-3192-4D09-A1B7-C731BB6608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04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AAB6-22C5-4B4E-B6A3-212B9031E3DF}" type="datetimeFigureOut">
              <a:rPr lang="fr-FR" smtClean="0"/>
              <a:t>24/11/2023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25A-3192-4D09-A1B7-C731BB6608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03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AAB6-22C5-4B4E-B6A3-212B9031E3DF}" type="datetimeFigureOut">
              <a:rPr lang="fr-FR" smtClean="0"/>
              <a:t>24/11/2023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25A-3192-4D09-A1B7-C731BB6608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02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7A7AAB6-22C5-4B4E-B6A3-212B9031E3DF}" type="datetimeFigureOut">
              <a:rPr lang="fr-FR" smtClean="0"/>
              <a:t>24/11/2023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F924C25A-3192-4D09-A1B7-C731BB6608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85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AAB6-22C5-4B4E-B6A3-212B9031E3DF}" type="datetimeFigureOut">
              <a:rPr lang="fr-FR" smtClean="0"/>
              <a:t>24/11/2023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25A-3192-4D09-A1B7-C731BB6608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49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AAB6-22C5-4B4E-B6A3-212B9031E3DF}" type="datetimeFigureOut">
              <a:rPr lang="fr-FR" smtClean="0"/>
              <a:t>24/11/2023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25A-3192-4D09-A1B7-C731BB6608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53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7A7AAB6-22C5-4B4E-B6A3-212B9031E3DF}" type="datetimeFigureOut">
              <a:rPr lang="fr-FR" smtClean="0"/>
              <a:t>24/11/2023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25A-3192-4D09-A1B7-C731BB6608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44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AAB6-22C5-4B4E-B6A3-212B9031E3DF}" type="datetimeFigureOut">
              <a:rPr lang="fr-FR" smtClean="0"/>
              <a:t>24/11/2023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25A-3192-4D09-A1B7-C731BB6608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59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AAB6-22C5-4B4E-B6A3-212B9031E3DF}" type="datetimeFigureOut">
              <a:rPr lang="fr-FR" smtClean="0"/>
              <a:t>24/11/2023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25A-3192-4D09-A1B7-C731BB6608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67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AAB6-22C5-4B4E-B6A3-212B9031E3DF}" type="datetimeFigureOut">
              <a:rPr lang="fr-FR" smtClean="0"/>
              <a:t>24/11/2023</a:t>
            </a:fld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25A-3192-4D09-A1B7-C731BB6608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09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7A7AAB6-22C5-4B4E-B6A3-212B9031E3DF}" type="datetimeFigureOut">
              <a:rPr lang="fr-FR" smtClean="0"/>
              <a:t>24/11/2023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F924C25A-3192-4D09-A1B7-C731BB6608C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171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ibernate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batis.apache.org/" TargetMode="External"/><Relationship Id="rId2" Type="http://schemas.openxmlformats.org/officeDocument/2006/relationships/hyperlink" Target="http://openjpa.apache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HIBERNATE</a:t>
            </a:r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ORM JAVA</a:t>
            </a:r>
          </a:p>
        </p:txBody>
      </p:sp>
    </p:spTree>
    <p:extLst>
      <p:ext uri="{BB962C8B-B14F-4D97-AF65-F5344CB8AC3E}">
        <p14:creationId xmlns:p14="http://schemas.microsoft.com/office/powerpoint/2010/main" val="2780928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990000"/>
                </a:solidFill>
              </a:rPr>
              <a:t>Transparence de la </a:t>
            </a:r>
            <a:r>
              <a:rPr lang="fr-FR" dirty="0" err="1">
                <a:solidFill>
                  <a:srgbClr val="990000"/>
                </a:solidFill>
              </a:rPr>
              <a:t>persistence</a:t>
            </a:r>
            <a:endParaRPr lang="fr-FR" dirty="0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611188" y="1844675"/>
            <a:ext cx="3744912" cy="3870325"/>
            <a:chOff x="385" y="1162"/>
            <a:chExt cx="2359" cy="2438"/>
          </a:xfrm>
        </p:grpSpPr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3" y="3067"/>
              <a:ext cx="416" cy="533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1043" y="1162"/>
              <a:ext cx="1283" cy="28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dirty="0"/>
                <a:t>Sans </a:t>
              </a:r>
              <a:r>
                <a:rPr lang="fr-FR" dirty="0" err="1"/>
                <a:t>Hibernate</a:t>
              </a:r>
              <a:endParaRPr lang="fr-FR" dirty="0"/>
            </a:p>
          </p:txBody>
        </p: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884" y="1616"/>
              <a:ext cx="861" cy="544"/>
              <a:chOff x="930" y="2251"/>
              <a:chExt cx="861" cy="544"/>
            </a:xfrm>
          </p:grpSpPr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930" y="2251"/>
                <a:ext cx="181" cy="18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930" y="2614"/>
                <a:ext cx="181" cy="18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610" y="2614"/>
                <a:ext cx="181" cy="18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1338" y="2251"/>
                <a:ext cx="181" cy="18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cxnSp>
            <p:nvCxnSpPr>
              <p:cNvPr id="17" name="AutoShape 15"/>
              <p:cNvCxnSpPr>
                <a:cxnSpLocks noChangeShapeType="1"/>
                <a:stCxn id="14" idx="0"/>
                <a:endCxn id="13" idx="2"/>
              </p:cNvCxnSpPr>
              <p:nvPr/>
            </p:nvCxnSpPr>
            <p:spPr bwMode="auto">
              <a:xfrm rot="-5400000">
                <a:off x="930" y="2523"/>
                <a:ext cx="18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16"/>
              <p:cNvCxnSpPr>
                <a:cxnSpLocks noChangeShapeType="1"/>
                <a:stCxn id="13" idx="3"/>
                <a:endCxn id="16" idx="1"/>
              </p:cNvCxnSpPr>
              <p:nvPr/>
            </p:nvCxnSpPr>
            <p:spPr bwMode="auto">
              <a:xfrm>
                <a:off x="1111" y="2342"/>
                <a:ext cx="227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AutoShape 17"/>
              <p:cNvCxnSpPr>
                <a:cxnSpLocks noChangeShapeType="1"/>
                <a:stCxn id="15" idx="1"/>
                <a:endCxn id="16" idx="2"/>
              </p:cNvCxnSpPr>
              <p:nvPr/>
            </p:nvCxnSpPr>
            <p:spPr bwMode="auto">
              <a:xfrm rot="10800000">
                <a:off x="1429" y="2432"/>
                <a:ext cx="181" cy="273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" name="AutoShape 31"/>
            <p:cNvSpPr>
              <a:spLocks noChangeArrowheads="1"/>
            </p:cNvSpPr>
            <p:nvPr/>
          </p:nvSpPr>
          <p:spPr bwMode="auto">
            <a:xfrm>
              <a:off x="2290" y="1661"/>
              <a:ext cx="272" cy="408"/>
            </a:xfrm>
            <a:prstGeom prst="can">
              <a:avLst>
                <a:gd name="adj" fmla="val 37500"/>
              </a:avLst>
            </a:prstGeom>
            <a:solidFill>
              <a:srgbClr val="FFCCFF"/>
            </a:solidFill>
            <a:ln w="9525">
              <a:solidFill>
                <a:srgbClr val="99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fr-FR" sz="2000"/>
                <a:t>SGBD</a:t>
              </a:r>
            </a:p>
          </p:txBody>
        </p:sp>
        <p:cxnSp>
          <p:nvCxnSpPr>
            <p:cNvPr id="9" name="AutoShape 33"/>
            <p:cNvCxnSpPr>
              <a:cxnSpLocks noChangeShapeType="1"/>
              <a:endCxn id="14" idx="2"/>
            </p:cNvCxnSpPr>
            <p:nvPr/>
          </p:nvCxnSpPr>
          <p:spPr bwMode="auto">
            <a:xfrm rot="5400000" flipH="1">
              <a:off x="874" y="2261"/>
              <a:ext cx="907" cy="706"/>
            </a:xfrm>
            <a:prstGeom prst="curvedConnector3">
              <a:avLst>
                <a:gd name="adj1" fmla="val 50056"/>
              </a:avLst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AutoShape 34"/>
            <p:cNvCxnSpPr>
              <a:cxnSpLocks noChangeShapeType="1"/>
              <a:endCxn id="8" idx="3"/>
            </p:cNvCxnSpPr>
            <p:nvPr/>
          </p:nvCxnSpPr>
          <p:spPr bwMode="auto">
            <a:xfrm rot="-5400000">
              <a:off x="1555" y="2195"/>
              <a:ext cx="998" cy="745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AutoShape 35"/>
            <p:cNvSpPr>
              <a:spLocks noChangeArrowheads="1"/>
            </p:cNvSpPr>
            <p:nvPr/>
          </p:nvSpPr>
          <p:spPr bwMode="auto">
            <a:xfrm>
              <a:off x="2154" y="2704"/>
              <a:ext cx="590" cy="317"/>
            </a:xfrm>
            <a:prstGeom prst="cloudCallout">
              <a:avLst>
                <a:gd name="adj1" fmla="val -37287"/>
                <a:gd name="adj2" fmla="val -11466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fr-FR" sz="1800"/>
                <a:t>SQL</a:t>
              </a:r>
            </a:p>
          </p:txBody>
        </p:sp>
        <p:sp>
          <p:nvSpPr>
            <p:cNvPr id="12" name="AutoShape 36"/>
            <p:cNvSpPr>
              <a:spLocks noChangeArrowheads="1"/>
            </p:cNvSpPr>
            <p:nvPr/>
          </p:nvSpPr>
          <p:spPr bwMode="auto">
            <a:xfrm>
              <a:off x="385" y="2704"/>
              <a:ext cx="862" cy="453"/>
            </a:xfrm>
            <a:prstGeom prst="cloudCallout">
              <a:avLst>
                <a:gd name="adj1" fmla="val 32481"/>
                <a:gd name="adj2" fmla="val -89954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fr-FR" sz="1200" dirty="0"/>
                <a:t>Logique</a:t>
              </a:r>
            </a:p>
            <a:p>
              <a:r>
                <a:rPr lang="fr-FR" sz="1200" dirty="0"/>
                <a:t>métier</a:t>
              </a:r>
            </a:p>
          </p:txBody>
        </p:sp>
      </p:grpSp>
      <p:grpSp>
        <p:nvGrpSpPr>
          <p:cNvPr id="20" name="Group 48"/>
          <p:cNvGrpSpPr>
            <a:grpSpLocks/>
          </p:cNvGrpSpPr>
          <p:nvPr/>
        </p:nvGrpSpPr>
        <p:grpSpPr bwMode="auto">
          <a:xfrm>
            <a:off x="5292725" y="1844675"/>
            <a:ext cx="3095625" cy="3870325"/>
            <a:chOff x="3334" y="1162"/>
            <a:chExt cx="1950" cy="2438"/>
          </a:xfrm>
        </p:grpSpPr>
        <p:pic>
          <p:nvPicPr>
            <p:cNvPr id="2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8" y="3067"/>
              <a:ext cx="416" cy="53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3747" y="1162"/>
              <a:ext cx="1325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/>
                <a:t>Avec Hibernate</a:t>
              </a:r>
            </a:p>
          </p:txBody>
        </p:sp>
        <p:grpSp>
          <p:nvGrpSpPr>
            <p:cNvPr id="23" name="Group 19"/>
            <p:cNvGrpSpPr>
              <a:grpSpLocks/>
            </p:cNvGrpSpPr>
            <p:nvPr/>
          </p:nvGrpSpPr>
          <p:grpSpPr bwMode="auto">
            <a:xfrm>
              <a:off x="3515" y="2115"/>
              <a:ext cx="861" cy="544"/>
              <a:chOff x="930" y="2251"/>
              <a:chExt cx="861" cy="544"/>
            </a:xfrm>
          </p:grpSpPr>
          <p:sp>
            <p:nvSpPr>
              <p:cNvPr id="30" name="Rectangle 20"/>
              <p:cNvSpPr>
                <a:spLocks noChangeArrowheads="1"/>
              </p:cNvSpPr>
              <p:nvPr/>
            </p:nvSpPr>
            <p:spPr bwMode="auto">
              <a:xfrm>
                <a:off x="930" y="2251"/>
                <a:ext cx="181" cy="18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1" name="Rectangle 21"/>
              <p:cNvSpPr>
                <a:spLocks noChangeArrowheads="1"/>
              </p:cNvSpPr>
              <p:nvPr/>
            </p:nvSpPr>
            <p:spPr bwMode="auto">
              <a:xfrm>
                <a:off x="930" y="2614"/>
                <a:ext cx="181" cy="18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2" name="Rectangle 22"/>
              <p:cNvSpPr>
                <a:spLocks noChangeArrowheads="1"/>
              </p:cNvSpPr>
              <p:nvPr/>
            </p:nvSpPr>
            <p:spPr bwMode="auto">
              <a:xfrm>
                <a:off x="1610" y="2614"/>
                <a:ext cx="181" cy="18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3" name="Rectangle 23"/>
              <p:cNvSpPr>
                <a:spLocks noChangeArrowheads="1"/>
              </p:cNvSpPr>
              <p:nvPr/>
            </p:nvSpPr>
            <p:spPr bwMode="auto">
              <a:xfrm>
                <a:off x="1338" y="2251"/>
                <a:ext cx="181" cy="18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cxnSp>
            <p:nvCxnSpPr>
              <p:cNvPr id="34" name="AutoShape 24"/>
              <p:cNvCxnSpPr>
                <a:cxnSpLocks noChangeShapeType="1"/>
                <a:stCxn id="31" idx="0"/>
                <a:endCxn id="30" idx="2"/>
              </p:cNvCxnSpPr>
              <p:nvPr/>
            </p:nvCxnSpPr>
            <p:spPr bwMode="auto">
              <a:xfrm rot="-5400000">
                <a:off x="930" y="2523"/>
                <a:ext cx="18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" name="AutoShape 25"/>
              <p:cNvCxnSpPr>
                <a:cxnSpLocks noChangeShapeType="1"/>
                <a:stCxn id="30" idx="3"/>
                <a:endCxn id="33" idx="1"/>
              </p:cNvCxnSpPr>
              <p:nvPr/>
            </p:nvCxnSpPr>
            <p:spPr bwMode="auto">
              <a:xfrm>
                <a:off x="1111" y="2342"/>
                <a:ext cx="227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" name="AutoShape 26"/>
              <p:cNvCxnSpPr>
                <a:cxnSpLocks noChangeShapeType="1"/>
                <a:stCxn id="32" idx="1"/>
                <a:endCxn id="33" idx="2"/>
              </p:cNvCxnSpPr>
              <p:nvPr/>
            </p:nvCxnSpPr>
            <p:spPr bwMode="auto">
              <a:xfrm rot="10800000">
                <a:off x="1429" y="2432"/>
                <a:ext cx="181" cy="273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4" name="AutoShape 32"/>
            <p:cNvSpPr>
              <a:spLocks noChangeArrowheads="1"/>
            </p:cNvSpPr>
            <p:nvPr/>
          </p:nvSpPr>
          <p:spPr bwMode="auto">
            <a:xfrm>
              <a:off x="5012" y="2160"/>
              <a:ext cx="272" cy="408"/>
            </a:xfrm>
            <a:prstGeom prst="can">
              <a:avLst>
                <a:gd name="adj" fmla="val 37500"/>
              </a:avLst>
            </a:prstGeom>
            <a:solidFill>
              <a:srgbClr val="FFFF99"/>
            </a:solidFill>
            <a:ln w="9525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fr-FR" sz="2000"/>
                <a:t>SGBD</a:t>
              </a:r>
            </a:p>
          </p:txBody>
        </p:sp>
        <p:sp>
          <p:nvSpPr>
            <p:cNvPr id="25" name="Text Box 38"/>
            <p:cNvSpPr txBox="1">
              <a:spLocks noChangeArrowheads="1"/>
            </p:cNvSpPr>
            <p:nvPr/>
          </p:nvSpPr>
          <p:spPr bwMode="auto">
            <a:xfrm>
              <a:off x="3606" y="1570"/>
              <a:ext cx="1630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/>
                <a:t>Mapping objet-relationnel</a:t>
              </a:r>
            </a:p>
          </p:txBody>
        </p:sp>
        <p:sp>
          <p:nvSpPr>
            <p:cNvPr id="26" name="Line 39"/>
            <p:cNvSpPr>
              <a:spLocks noChangeShapeType="1"/>
            </p:cNvSpPr>
            <p:nvPr/>
          </p:nvSpPr>
          <p:spPr bwMode="auto">
            <a:xfrm>
              <a:off x="4014" y="1797"/>
              <a:ext cx="0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cxnSp>
          <p:nvCxnSpPr>
            <p:cNvPr id="27" name="AutoShape 40"/>
            <p:cNvCxnSpPr>
              <a:cxnSpLocks noChangeShapeType="1"/>
              <a:endCxn id="32" idx="2"/>
            </p:cNvCxnSpPr>
            <p:nvPr/>
          </p:nvCxnSpPr>
          <p:spPr bwMode="auto">
            <a:xfrm rot="5400000" flipH="1">
              <a:off x="4322" y="2623"/>
              <a:ext cx="408" cy="480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AutoShape 41"/>
            <p:cNvSpPr>
              <a:spLocks noChangeArrowheads="1"/>
            </p:cNvSpPr>
            <p:nvPr/>
          </p:nvSpPr>
          <p:spPr bwMode="auto">
            <a:xfrm>
              <a:off x="3334" y="3113"/>
              <a:ext cx="862" cy="453"/>
            </a:xfrm>
            <a:prstGeom prst="cloudCallout">
              <a:avLst>
                <a:gd name="adj1" fmla="val 64037"/>
                <a:gd name="adj2" fmla="val -12328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fr-FR" sz="1200" b="1" dirty="0"/>
                <a:t>Logique</a:t>
              </a:r>
            </a:p>
            <a:p>
              <a:r>
                <a:rPr lang="fr-FR" sz="1200" b="1" dirty="0"/>
                <a:t>métier</a:t>
              </a:r>
            </a:p>
          </p:txBody>
        </p:sp>
        <p:sp>
          <p:nvSpPr>
            <p:cNvPr id="29" name="Line 43"/>
            <p:cNvSpPr>
              <a:spLocks noChangeShapeType="1"/>
            </p:cNvSpPr>
            <p:nvPr/>
          </p:nvSpPr>
          <p:spPr bwMode="auto">
            <a:xfrm flipH="1" flipV="1">
              <a:off x="5103" y="1797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823423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990000"/>
                </a:solidFill>
              </a:rPr>
              <a:t>L’équation </a:t>
            </a:r>
            <a:r>
              <a:rPr lang="fr-FR" dirty="0" err="1">
                <a:solidFill>
                  <a:srgbClr val="990000"/>
                </a:solidFill>
              </a:rPr>
              <a:t>Hibernate</a:t>
            </a:r>
            <a:endParaRPr lang="fr-F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484784"/>
            <a:ext cx="7772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r">
              <a:buFontTx/>
              <a:buNone/>
            </a:pPr>
            <a:r>
              <a:rPr lang="fr-FR"/>
              <a:t>JavaBeans</a:t>
            </a:r>
          </a:p>
          <a:p>
            <a:pPr algn="r">
              <a:buFontTx/>
              <a:buNone/>
            </a:pPr>
            <a:r>
              <a:rPr lang="fr-FR"/>
              <a:t>+ SGBDR</a:t>
            </a:r>
          </a:p>
          <a:p>
            <a:pPr algn="r">
              <a:buFontTx/>
              <a:buNone/>
            </a:pPr>
            <a:r>
              <a:rPr lang="fr-FR"/>
              <a:t>+ Données de mapping et de configuration</a:t>
            </a:r>
          </a:p>
          <a:p>
            <a:pPr algn="r">
              <a:buFontTx/>
              <a:buNone/>
            </a:pPr>
            <a:r>
              <a:rPr lang="fr-FR"/>
              <a:t>----------------------------------------------------</a:t>
            </a:r>
          </a:p>
          <a:p>
            <a:pPr algn="r">
              <a:buFontTx/>
              <a:buNone/>
            </a:pPr>
            <a:r>
              <a:rPr lang="fr-FR"/>
              <a:t>= Persistence de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4629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60648"/>
            <a:ext cx="7772400" cy="936105"/>
          </a:xfrm>
        </p:spPr>
        <p:txBody>
          <a:bodyPr/>
          <a:lstStyle/>
          <a:p>
            <a:pPr algn="ctr"/>
            <a:r>
              <a:rPr lang="fr-FR" dirty="0"/>
              <a:t>Fiche Technique </a:t>
            </a:r>
            <a:r>
              <a:rPr lang="fr-FR" dirty="0" err="1"/>
              <a:t>hibernate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4FA73-AC5F-428F-B944-59002A0EE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196753"/>
            <a:ext cx="5256583" cy="51766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0623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856136"/>
          </a:xfrm>
        </p:spPr>
        <p:txBody>
          <a:bodyPr/>
          <a:lstStyle/>
          <a:p>
            <a:pPr algn="ctr"/>
            <a:r>
              <a:rPr lang="fr-FR" dirty="0"/>
              <a:t>Les transaction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340768"/>
            <a:ext cx="8568952" cy="532859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fr-FR" dirty="0"/>
              <a:t>Une transaction est un ensemble d'opérations qui doivent être exécutées en tant qu'unité.</a:t>
            </a:r>
          </a:p>
          <a:p>
            <a:pPr algn="just">
              <a:lnSpc>
                <a:spcPct val="150000"/>
              </a:lnSpc>
            </a:pPr>
            <a:r>
              <a:rPr lang="fr-FR" dirty="0"/>
              <a:t> Ces opérations peuvent être synchrone ou asynchrone, et peuvent impliquer la persistance de données, l'envoi de messages, la validation des cartes de crédit, </a:t>
            </a:r>
            <a:r>
              <a:rPr lang="fr-FR" dirty="0" err="1"/>
              <a:t>etc</a:t>
            </a:r>
            <a:endParaRPr lang="fr-FR" dirty="0"/>
          </a:p>
          <a:p>
            <a:pPr algn="just">
              <a:lnSpc>
                <a:spcPct val="150000"/>
              </a:lnSpc>
            </a:pPr>
            <a:r>
              <a:rPr lang="fr-FR" dirty="0"/>
              <a:t> Un exemple classique est l’opération de transfert de compte à compte bancaire : on enlève sur un </a:t>
            </a:r>
            <a:r>
              <a:rPr lang="fr-FR" dirty="0" err="1"/>
              <a:t>compte,on</a:t>
            </a:r>
            <a:r>
              <a:rPr lang="fr-FR" dirty="0"/>
              <a:t> dépose sur l'autre…</a:t>
            </a:r>
          </a:p>
          <a:p>
            <a:pPr lvl="1" algn="just">
              <a:lnSpc>
                <a:spcPct val="150000"/>
              </a:lnSpc>
            </a:pPr>
            <a:r>
              <a:rPr lang="fr-FR" dirty="0"/>
              <a:t>Si l’une des deux opérations échoue, perte de cohérence !</a:t>
            </a:r>
          </a:p>
          <a:p>
            <a:pPr lvl="1" algn="just">
              <a:lnSpc>
                <a:spcPct val="150000"/>
              </a:lnSpc>
            </a:pPr>
            <a:r>
              <a:rPr lang="fr-FR" dirty="0"/>
              <a:t>On veut que soit les deux opérations réussissent, mais si une d'elles échoue, on annule le tout et on remet les comptes dans l'état initial !</a:t>
            </a:r>
          </a:p>
          <a:p>
            <a:pPr lvl="1" algn="just">
              <a:lnSpc>
                <a:spcPct val="150000"/>
              </a:lnSpc>
            </a:pPr>
            <a:r>
              <a:rPr lang="fr-FR" dirty="0"/>
              <a:t>On dit que les deux opérations forment une seule et même </a:t>
            </a:r>
            <a:r>
              <a:rPr lang="fr-FR" i="1" dirty="0"/>
              <a:t>transaction </a:t>
            </a:r>
            <a:r>
              <a:rPr lang="fr-F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79887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ATELIER N° 1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300000"/>
              </a:lnSpc>
            </a:pPr>
            <a:r>
              <a:rPr lang="fr-FR" dirty="0"/>
              <a:t>Sous un projet java standard ou </a:t>
            </a:r>
            <a:r>
              <a:rPr lang="fr-FR" dirty="0" err="1"/>
              <a:t>Maven</a:t>
            </a:r>
            <a:r>
              <a:rPr lang="fr-FR" dirty="0"/>
              <a:t>.</a:t>
            </a:r>
          </a:p>
          <a:p>
            <a:pPr>
              <a:lnSpc>
                <a:spcPct val="300000"/>
              </a:lnSpc>
            </a:pPr>
            <a:r>
              <a:rPr lang="fr-FR" dirty="0"/>
              <a:t>À l’aide de fichier de mapping.</a:t>
            </a:r>
          </a:p>
          <a:p>
            <a:pPr lvl="1">
              <a:lnSpc>
                <a:spcPct val="300000"/>
              </a:lnSpc>
            </a:pPr>
            <a:r>
              <a:rPr lang="fr-FR" dirty="0"/>
              <a:t>hbm,.xml</a:t>
            </a:r>
          </a:p>
          <a:p>
            <a:pPr lvl="1">
              <a:lnSpc>
                <a:spcPct val="300000"/>
              </a:lnSpc>
            </a:pPr>
            <a:r>
              <a:rPr lang="fr-FR" dirty="0"/>
              <a:t>Les annotations</a:t>
            </a:r>
          </a:p>
          <a:p>
            <a:pPr>
              <a:lnSpc>
                <a:spcPct val="300000"/>
              </a:lnSpc>
            </a:pPr>
            <a:r>
              <a:rPr lang="fr-FR" dirty="0"/>
              <a:t>Test: </a:t>
            </a:r>
            <a:r>
              <a:rPr lang="fr-FR" dirty="0" err="1"/>
              <a:t>create</a:t>
            </a:r>
            <a:r>
              <a:rPr lang="fr-FR" dirty="0"/>
              <a:t> – </a:t>
            </a:r>
            <a:r>
              <a:rPr lang="fr-FR" dirty="0" err="1"/>
              <a:t>validate</a:t>
            </a:r>
            <a:r>
              <a:rPr lang="fr-FR" dirty="0"/>
              <a:t> - update</a:t>
            </a:r>
          </a:p>
        </p:txBody>
      </p:sp>
    </p:spTree>
    <p:extLst>
      <p:ext uri="{BB962C8B-B14F-4D97-AF65-F5344CB8AC3E}">
        <p14:creationId xmlns:p14="http://schemas.microsoft.com/office/powerpoint/2010/main" val="2274219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75D5-7346-4591-B5CA-CD201169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Ateliers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03F54-F515-4AF1-A7F9-E950F2CAB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Développement des opérations CRUD</a:t>
            </a:r>
          </a:p>
          <a:p>
            <a:r>
              <a:rPr lang="fr-FR" dirty="0"/>
              <a:t>Créer la classe Manager</a:t>
            </a:r>
          </a:p>
        </p:txBody>
      </p:sp>
    </p:spTree>
    <p:extLst>
      <p:ext uri="{BB962C8B-B14F-4D97-AF65-F5344CB8AC3E}">
        <p14:creationId xmlns:p14="http://schemas.microsoft.com/office/powerpoint/2010/main" val="1772009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01BD-6CD6-43D6-A920-D023FA11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Create</a:t>
            </a:r>
            <a:r>
              <a:rPr lang="fr-FR" dirty="0"/>
              <a:t> or update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DF107D-033B-4338-8CC5-DEE742D8C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2348881"/>
            <a:ext cx="7200800" cy="2812082"/>
          </a:xfrm>
        </p:spPr>
      </p:pic>
    </p:spTree>
    <p:extLst>
      <p:ext uri="{BB962C8B-B14F-4D97-AF65-F5344CB8AC3E}">
        <p14:creationId xmlns:p14="http://schemas.microsoft.com/office/powerpoint/2010/main" val="480507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987C-BAF1-4E8E-B933-81D62977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delete</a:t>
            </a:r>
            <a:endParaRPr lang="fr-F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966869-DAF1-40D0-9315-EC86A6E2A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640" y="2708920"/>
            <a:ext cx="6336704" cy="2380605"/>
          </a:xfrm>
        </p:spPr>
      </p:pic>
    </p:spTree>
    <p:extLst>
      <p:ext uri="{BB962C8B-B14F-4D97-AF65-F5344CB8AC3E}">
        <p14:creationId xmlns:p14="http://schemas.microsoft.com/office/powerpoint/2010/main" val="3160713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E57A-FA5D-4786-8161-4B56490DA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List des enregistrements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4A33EE-DFAD-43FC-B471-BA0680F10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636912"/>
            <a:ext cx="7772400" cy="2808312"/>
          </a:xfrm>
        </p:spPr>
      </p:pic>
    </p:spTree>
    <p:extLst>
      <p:ext uri="{BB962C8B-B14F-4D97-AF65-F5344CB8AC3E}">
        <p14:creationId xmlns:p14="http://schemas.microsoft.com/office/powerpoint/2010/main" val="3942219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02F7-3AEE-4363-9882-FAAC82F4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Enregistrement par id</a:t>
            </a:r>
            <a:br>
              <a:rPr lang="fr-FR" dirty="0"/>
            </a:br>
            <a:r>
              <a:rPr lang="fr-FR" dirty="0"/>
              <a:t>solution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9BFA9C-D0B4-47B5-94CA-39272EAB0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492896"/>
            <a:ext cx="7772400" cy="2952328"/>
          </a:xfrm>
        </p:spPr>
      </p:pic>
    </p:spTree>
    <p:extLst>
      <p:ext uri="{BB962C8B-B14F-4D97-AF65-F5344CB8AC3E}">
        <p14:creationId xmlns:p14="http://schemas.microsoft.com/office/powerpoint/2010/main" val="86992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70000"/>
              </a:lnSpc>
              <a:buNone/>
            </a:pPr>
            <a:r>
              <a:rPr lang="fr-FR" b="1" dirty="0"/>
              <a:t>HIBERNATE </a:t>
            </a:r>
            <a:r>
              <a:rPr lang="fr-FR" dirty="0"/>
              <a:t>est un projet open source visant à proposer un outil de </a:t>
            </a:r>
            <a:r>
              <a:rPr lang="fr-FR" b="1" dirty="0"/>
              <a:t>MAPPING</a:t>
            </a:r>
            <a:r>
              <a:rPr lang="fr-FR" dirty="0"/>
              <a:t> entre les objets et des données stockées dans une base de données relationnelle.</a:t>
            </a:r>
          </a:p>
          <a:p>
            <a:pPr algn="just">
              <a:lnSpc>
                <a:spcPct val="170000"/>
              </a:lnSpc>
              <a:buNone/>
            </a:pPr>
            <a:endParaRPr lang="fr-FR" dirty="0"/>
          </a:p>
          <a:p>
            <a:pPr algn="just">
              <a:lnSpc>
                <a:spcPct val="170000"/>
              </a:lnSpc>
              <a:buNone/>
            </a:pPr>
            <a:r>
              <a:rPr lang="fr-FR" dirty="0"/>
              <a:t>Ce projet ne repose sur aucun standard mais il est très populaire notamment à cause de ses bonnes performances et de son ouverture avec de nombreuses bases de données</a:t>
            </a:r>
          </a:p>
          <a:p>
            <a:pPr algn="just">
              <a:lnSpc>
                <a:spcPct val="170000"/>
              </a:lnSpc>
              <a:buNone/>
            </a:pPr>
            <a:endParaRPr lang="fr-FR" dirty="0"/>
          </a:p>
          <a:p>
            <a:pPr algn="just">
              <a:lnSpc>
                <a:spcPct val="170000"/>
              </a:lnSpc>
              <a:buNone/>
            </a:pPr>
            <a:r>
              <a:rPr lang="fr-FR" dirty="0"/>
              <a:t>Les bases de données supportées sont les principale du marché: </a:t>
            </a:r>
            <a:r>
              <a:rPr lang="fr-FR" b="1" dirty="0"/>
              <a:t>DB2</a:t>
            </a:r>
            <a:r>
              <a:rPr lang="fr-FR" dirty="0"/>
              <a:t>, </a:t>
            </a:r>
            <a:r>
              <a:rPr lang="fr-FR" b="1" dirty="0"/>
              <a:t>Oracle</a:t>
            </a:r>
            <a:r>
              <a:rPr lang="fr-FR" dirty="0"/>
              <a:t>, </a:t>
            </a:r>
            <a:r>
              <a:rPr lang="fr-FR" b="1" dirty="0"/>
              <a:t>MYSQL</a:t>
            </a:r>
            <a:r>
              <a:rPr lang="fr-FR" dirty="0"/>
              <a:t>, </a:t>
            </a:r>
            <a:r>
              <a:rPr lang="fr-FR" b="1" dirty="0" err="1"/>
              <a:t>PostgeSQL</a:t>
            </a:r>
            <a:r>
              <a:rPr lang="fr-FR" dirty="0"/>
              <a:t>, </a:t>
            </a:r>
            <a:r>
              <a:rPr lang="fr-FR" b="1" dirty="0"/>
              <a:t>Sybase</a:t>
            </a:r>
            <a:r>
              <a:rPr lang="fr-FR" dirty="0"/>
              <a:t>, </a:t>
            </a:r>
            <a:r>
              <a:rPr lang="fr-FR" b="1" dirty="0"/>
              <a:t>SQL</a:t>
            </a:r>
            <a:r>
              <a:rPr lang="fr-FR" dirty="0"/>
              <a:t> </a:t>
            </a:r>
            <a:r>
              <a:rPr lang="fr-FR" b="1" dirty="0"/>
              <a:t>Server</a:t>
            </a:r>
          </a:p>
          <a:p>
            <a:pPr algn="just">
              <a:lnSpc>
                <a:spcPct val="170000"/>
              </a:lnSpc>
              <a:buNone/>
            </a:pPr>
            <a:r>
              <a:rPr lang="fr-FR" dirty="0"/>
              <a:t>.....</a:t>
            </a:r>
          </a:p>
        </p:txBody>
      </p:sp>
    </p:spTree>
    <p:extLst>
      <p:ext uri="{BB962C8B-B14F-4D97-AF65-F5344CB8AC3E}">
        <p14:creationId xmlns:p14="http://schemas.microsoft.com/office/powerpoint/2010/main" val="2769748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02F7-3AEE-4363-9882-FAAC82F4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Enregistrement par id</a:t>
            </a:r>
            <a:br>
              <a:rPr lang="fr-FR" dirty="0"/>
            </a:br>
            <a:r>
              <a:rPr lang="fr-FR" dirty="0"/>
              <a:t>solution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8EAB05-2033-4527-BE09-4854DDA3B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581275"/>
            <a:ext cx="7272808" cy="218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7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ARCHITECTURE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060848"/>
            <a:ext cx="5328592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811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ELEMENTS HEBERNATE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1970512"/>
            <a:ext cx="8183880" cy="484286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None/>
            </a:pPr>
            <a:r>
              <a:rPr lang="fr-FR" b="1" dirty="0" err="1"/>
              <a:t>Hibernate</a:t>
            </a:r>
            <a:r>
              <a:rPr lang="fr-FR" dirty="0"/>
              <a:t> a besoin de plusieurs éléments pour fonctionner:</a:t>
            </a:r>
          </a:p>
          <a:p>
            <a:pPr algn="just">
              <a:lnSpc>
                <a:spcPct val="160000"/>
              </a:lnSpc>
            </a:pPr>
            <a:r>
              <a:rPr lang="fr-FR" dirty="0"/>
              <a:t>Une classe de type JAVABEAN qui encapsule les données d'une occurrence d'une table.</a:t>
            </a:r>
          </a:p>
          <a:p>
            <a:pPr algn="just">
              <a:lnSpc>
                <a:spcPct val="160000"/>
              </a:lnSpc>
            </a:pPr>
            <a:r>
              <a:rPr lang="fr-FR" dirty="0"/>
              <a:t>un fichier de correspondance qui configure la correspondance entre la classe et la table ou des annotations.</a:t>
            </a:r>
          </a:p>
          <a:p>
            <a:pPr algn="just">
              <a:lnSpc>
                <a:spcPct val="160000"/>
              </a:lnSpc>
            </a:pPr>
            <a:r>
              <a:rPr lang="fr-FR" dirty="0"/>
              <a:t>Des propriétés de configuration notamment des informations concernant la connexion à la base</a:t>
            </a:r>
          </a:p>
        </p:txBody>
      </p:sp>
    </p:spTree>
    <p:extLst>
      <p:ext uri="{BB962C8B-B14F-4D97-AF65-F5344CB8AC3E}">
        <p14:creationId xmlns:p14="http://schemas.microsoft.com/office/powerpoint/2010/main" val="230539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44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Contexte</a:t>
            </a:r>
            <a:r>
              <a:rPr lang="en-GB" sz="4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: </a:t>
            </a:r>
            <a:r>
              <a:rPr lang="en-GB" sz="44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créer</a:t>
            </a:r>
            <a:r>
              <a:rPr lang="en-GB" sz="4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</a:t>
            </a:r>
            <a:r>
              <a:rPr lang="en-GB" sz="44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une</a:t>
            </a:r>
            <a:br>
              <a:rPr lang="en-GB" sz="4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r>
              <a:rPr lang="en-GB" sz="44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couche</a:t>
            </a:r>
            <a:r>
              <a:rPr lang="en-GB" sz="4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</a:t>
            </a:r>
            <a:r>
              <a:rPr lang="en-GB" sz="44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d'accès</a:t>
            </a:r>
            <a:r>
              <a:rPr lang="en-GB" sz="4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</a:t>
            </a:r>
            <a:r>
              <a:rPr lang="en-GB" sz="44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données</a:t>
            </a:r>
            <a:r>
              <a:rPr lang="en-GB" sz="4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(DAO)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75656" y="2601368"/>
            <a:ext cx="6840720" cy="414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903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44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Définition</a:t>
            </a:r>
            <a:r>
              <a:rPr lang="en-GB" sz="4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&amp; </a:t>
            </a:r>
            <a:r>
              <a:rPr lang="en-GB" sz="44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Historique</a:t>
            </a:r>
            <a:br>
              <a:rPr lang="en-GB" sz="4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15720" lvl="0" indent="-315720">
              <a:lnSpc>
                <a:spcPct val="93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Outil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Mapping Objet /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Relationnel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en Java (ORM)</a:t>
            </a:r>
            <a:b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en-GB" sz="2800" dirty="0">
              <a:solidFill>
                <a:srgbClr val="000000"/>
              </a:solidFill>
              <a:latin typeface="Arial" pitchFamily="34"/>
              <a:ea typeface="Lucida Sans Unicode" pitchFamily="34"/>
              <a:cs typeface="Lucida Sans Unicode" pitchFamily="34"/>
            </a:endParaRPr>
          </a:p>
          <a:p>
            <a:pPr marL="315720" lvl="0" indent="-315720">
              <a:lnSpc>
                <a:spcPct val="93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Né suite à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complexité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EJB entity (EJB1.x, EJB2.x) </a:t>
            </a:r>
            <a:b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en-GB" sz="2800" dirty="0">
              <a:solidFill>
                <a:srgbClr val="000000"/>
              </a:solidFill>
              <a:latin typeface="Arial" pitchFamily="34"/>
              <a:ea typeface="Lucida Sans Unicode" pitchFamily="34"/>
              <a:cs typeface="Lucida Sans Unicode" pitchFamily="34"/>
            </a:endParaRPr>
          </a:p>
          <a:p>
            <a:pPr marL="315720" lvl="0" indent="-315720">
              <a:lnSpc>
                <a:spcPct val="93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Juillet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2000 - Gavin King</a:t>
            </a:r>
            <a:b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en-GB" sz="2800" dirty="0">
              <a:solidFill>
                <a:srgbClr val="000000"/>
              </a:solidFill>
              <a:latin typeface="Arial" pitchFamily="34"/>
              <a:ea typeface="Lucida Sans Unicode" pitchFamily="34"/>
              <a:cs typeface="Lucida Sans Unicode" pitchFamily="34"/>
            </a:endParaRPr>
          </a:p>
          <a:p>
            <a:pPr marL="315720" lvl="0" indent="-315720">
              <a:lnSpc>
                <a:spcPct val="93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JSE et JEE</a:t>
            </a:r>
            <a:b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en-GB" sz="2800" dirty="0">
              <a:solidFill>
                <a:srgbClr val="000000"/>
              </a:solidFill>
              <a:latin typeface="Arial" pitchFamily="34"/>
              <a:ea typeface="Lucida Sans Unicode" pitchFamily="34"/>
              <a:cs typeface="Lucida Sans Unicode" pitchFamily="34"/>
            </a:endParaRPr>
          </a:p>
          <a:p>
            <a:pPr marL="315720" lvl="0" indent="-315720">
              <a:lnSpc>
                <a:spcPct val="93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800" b="1" dirty="0">
                <a:solidFill>
                  <a:srgbClr val="CCCCFF"/>
                </a:solidFill>
                <a:latin typeface="Arial" pitchFamily="34"/>
                <a:ea typeface="Lucida Sans Unicode" pitchFamily="34"/>
                <a:cs typeface="Lucida Sans Unicode" pitchFamily="34"/>
                <a:hlinkClick r:id="rId2"/>
              </a:rPr>
              <a:t>www.hibernate.org</a:t>
            </a:r>
            <a:br>
              <a:rPr lang="en-GB" sz="2800" dirty="0">
                <a:solidFill>
                  <a:srgbClr val="CCCCFF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en-GB" sz="2800" dirty="0">
              <a:solidFill>
                <a:srgbClr val="CCCCFF"/>
              </a:solidFill>
              <a:latin typeface="Arial" pitchFamily="34"/>
              <a:ea typeface="Lucida Sans Unicode" pitchFamily="34"/>
              <a:cs typeface="Lucida Sans Unicode" pitchFamily="34"/>
            </a:endParaRPr>
          </a:p>
          <a:p>
            <a:pPr marL="315720" lvl="0" indent="-315720">
              <a:lnSpc>
                <a:spcPct val="93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Inclus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dans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JBOSS (Red Hat)‏</a:t>
            </a:r>
            <a:b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en-GB" sz="2800" dirty="0">
              <a:solidFill>
                <a:srgbClr val="000000"/>
              </a:solidFill>
              <a:latin typeface="Arial" pitchFamily="34"/>
              <a:ea typeface="Lucida Sans Unicode" pitchFamily="34"/>
              <a:cs typeface="Lucida Sans Unicode" pitchFamily="34"/>
            </a:endParaRPr>
          </a:p>
          <a:p>
            <a:pPr marL="315720" lvl="0" indent="-315720">
              <a:lnSpc>
                <a:spcPct val="93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Standardisé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par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spécifications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JPA / EJB3 Entity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4386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en-GB" sz="44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Outil</a:t>
            </a:r>
            <a:r>
              <a:rPr lang="en-GB" sz="4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de mapping Objet / </a:t>
            </a:r>
            <a:r>
              <a:rPr lang="en-GB" sz="44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Relationnel</a:t>
            </a:r>
            <a:br>
              <a:rPr lang="en-GB" sz="4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15720" lvl="0" indent="-315720" algn="just">
              <a:lnSpc>
                <a:spcPct val="15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4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Service</a:t>
            </a:r>
          </a:p>
          <a:p>
            <a:pPr marL="457200" lvl="1" indent="0" algn="just">
              <a:lnSpc>
                <a:spcPct val="15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457200" algn="l"/>
                <a:tab pos="906119" algn="l"/>
                <a:tab pos="1355399" algn="l"/>
                <a:tab pos="1804680" algn="l"/>
                <a:tab pos="2253960" algn="l"/>
                <a:tab pos="2703240" algn="l"/>
                <a:tab pos="3152520" algn="l"/>
                <a:tab pos="3601800" algn="l"/>
                <a:tab pos="4051080" algn="l"/>
                <a:tab pos="4500359" algn="l"/>
                <a:tab pos="4949640" algn="l"/>
                <a:tab pos="5398919" algn="l"/>
                <a:tab pos="5848200" algn="l"/>
                <a:tab pos="6297480" algn="l"/>
                <a:tab pos="6746760" algn="l"/>
                <a:tab pos="7196040" algn="l"/>
                <a:tab pos="7645320" algn="l"/>
                <a:tab pos="8094600" algn="l"/>
                <a:tab pos="8543879" algn="l"/>
                <a:tab pos="8993160" algn="l"/>
                <a:tab pos="9442440" algn="l"/>
              </a:tabLst>
            </a:pPr>
            <a:r>
              <a:rPr lang="en-GB" sz="24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Synchronisation</a:t>
            </a:r>
            <a:r>
              <a:rPr lang="en-GB" sz="2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</a:t>
            </a:r>
            <a:r>
              <a:rPr lang="en-GB" sz="2400" u="sng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propriété</a:t>
            </a:r>
            <a:r>
              <a:rPr lang="en-GB" sz="2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objet / </a:t>
            </a:r>
            <a:r>
              <a:rPr lang="en-GB" sz="2400" u="sng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champ</a:t>
            </a:r>
            <a:r>
              <a:rPr lang="en-GB" sz="2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table</a:t>
            </a:r>
          </a:p>
          <a:p>
            <a:pPr marL="914400" lvl="2" indent="0" algn="just">
              <a:lnSpc>
                <a:spcPct val="150000"/>
              </a:lnSpc>
              <a:spcBef>
                <a:spcPts val="598"/>
              </a:spcBef>
              <a:buClr>
                <a:srgbClr val="000000"/>
              </a:buClr>
              <a:buFont typeface="Arial" pitchFamily="34"/>
              <a:buChar char="•"/>
              <a:tabLst>
                <a:tab pos="914400" algn="l"/>
                <a:tab pos="1363319" algn="l"/>
                <a:tab pos="1812599" algn="l"/>
                <a:tab pos="2261880" algn="l"/>
                <a:tab pos="2711160" algn="l"/>
                <a:tab pos="3160440" algn="l"/>
                <a:tab pos="3609720" algn="l"/>
                <a:tab pos="4059000" algn="l"/>
                <a:tab pos="4508280" algn="l"/>
                <a:tab pos="4957559" algn="l"/>
                <a:tab pos="5406840" algn="l"/>
                <a:tab pos="5856119" algn="l"/>
                <a:tab pos="6305400" algn="l"/>
                <a:tab pos="6754680" algn="l"/>
                <a:tab pos="7203960" algn="l"/>
                <a:tab pos="7653240" algn="l"/>
                <a:tab pos="8102520" algn="l"/>
                <a:tab pos="8551800" algn="l"/>
                <a:tab pos="9001079" algn="l"/>
                <a:tab pos="9450360" algn="l"/>
                <a:tab pos="9899640" algn="l"/>
              </a:tabLst>
            </a:pPr>
            <a:r>
              <a:rPr lang="en-GB" sz="2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propriété</a:t>
            </a:r>
            <a:r>
              <a:rPr lang="en-GB" sz="2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'theme' de </a:t>
            </a:r>
            <a:r>
              <a:rPr lang="en-GB" sz="24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l'objet</a:t>
            </a:r>
            <a:r>
              <a:rPr lang="en-GB" sz="2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Formation</a:t>
            </a:r>
          </a:p>
          <a:p>
            <a:pPr marL="914400" lvl="2" indent="0" algn="just">
              <a:lnSpc>
                <a:spcPct val="150000"/>
              </a:lnSpc>
              <a:spcBef>
                <a:spcPts val="598"/>
              </a:spcBef>
              <a:buClr>
                <a:srgbClr val="000000"/>
              </a:buClr>
              <a:buFont typeface="Arial" pitchFamily="34"/>
              <a:buChar char="•"/>
              <a:tabLst>
                <a:tab pos="914400" algn="l"/>
                <a:tab pos="1363319" algn="l"/>
                <a:tab pos="1812599" algn="l"/>
                <a:tab pos="2261880" algn="l"/>
                <a:tab pos="2711160" algn="l"/>
                <a:tab pos="3160440" algn="l"/>
                <a:tab pos="3609720" algn="l"/>
                <a:tab pos="4059000" algn="l"/>
                <a:tab pos="4508280" algn="l"/>
                <a:tab pos="4957559" algn="l"/>
                <a:tab pos="5406840" algn="l"/>
                <a:tab pos="5856119" algn="l"/>
                <a:tab pos="6305400" algn="l"/>
                <a:tab pos="6754680" algn="l"/>
                <a:tab pos="7203960" algn="l"/>
                <a:tab pos="7653240" algn="l"/>
                <a:tab pos="8102520" algn="l"/>
                <a:tab pos="8551800" algn="l"/>
                <a:tab pos="9001079" algn="l"/>
                <a:tab pos="9450360" algn="l"/>
                <a:tab pos="9899640" algn="l"/>
              </a:tabLst>
            </a:pPr>
            <a:r>
              <a:rPr lang="en-GB" sz="2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champ 'theme' table FORMATIONS</a:t>
            </a:r>
          </a:p>
          <a:p>
            <a:pPr marL="315720" lvl="0" indent="-315720" algn="just">
              <a:lnSpc>
                <a:spcPct val="15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400" b="1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Avantages</a:t>
            </a:r>
            <a:endParaRPr lang="en-GB" sz="2400" b="1" dirty="0">
              <a:solidFill>
                <a:srgbClr val="000000"/>
              </a:solidFill>
              <a:latin typeface="Arial" pitchFamily="34"/>
              <a:ea typeface="Lucida Sans Unicode" pitchFamily="34"/>
              <a:cs typeface="Lucida Sans Unicode" pitchFamily="34"/>
            </a:endParaRPr>
          </a:p>
          <a:p>
            <a:pPr marL="457200" lvl="1" indent="0" algn="just">
              <a:lnSpc>
                <a:spcPct val="15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457200" algn="l"/>
                <a:tab pos="906119" algn="l"/>
                <a:tab pos="1355399" algn="l"/>
                <a:tab pos="1804680" algn="l"/>
                <a:tab pos="2253960" algn="l"/>
                <a:tab pos="2703240" algn="l"/>
                <a:tab pos="3152520" algn="l"/>
                <a:tab pos="3601800" algn="l"/>
                <a:tab pos="4051080" algn="l"/>
                <a:tab pos="4500359" algn="l"/>
                <a:tab pos="4949640" algn="l"/>
                <a:tab pos="5398919" algn="l"/>
                <a:tab pos="5848200" algn="l"/>
                <a:tab pos="6297480" algn="l"/>
                <a:tab pos="6746760" algn="l"/>
                <a:tab pos="7196040" algn="l"/>
                <a:tab pos="7645320" algn="l"/>
                <a:tab pos="8094600" algn="l"/>
                <a:tab pos="8543879" algn="l"/>
                <a:tab pos="8993160" algn="l"/>
                <a:tab pos="9442440" algn="l"/>
              </a:tabLst>
            </a:pPr>
            <a:r>
              <a:rPr lang="en-GB" sz="2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</a:t>
            </a:r>
            <a:r>
              <a:rPr lang="en-GB" sz="2400" b="1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Améliore</a:t>
            </a:r>
            <a:r>
              <a:rPr lang="en-GB" sz="2400" b="1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GB" sz="2400" b="1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portabilité</a:t>
            </a:r>
            <a:r>
              <a:rPr lang="en-GB" sz="2400" b="1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du </a:t>
            </a:r>
            <a:r>
              <a:rPr lang="en-GB" sz="24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code </a:t>
            </a:r>
            <a:r>
              <a:rPr lang="en-GB" sz="24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si</a:t>
            </a:r>
            <a:r>
              <a:rPr lang="en-GB" sz="24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changement</a:t>
            </a:r>
            <a:r>
              <a:rPr lang="en-GB" sz="24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DB</a:t>
            </a:r>
          </a:p>
          <a:p>
            <a:pPr marL="457200" lvl="1" indent="0" algn="just">
              <a:lnSpc>
                <a:spcPct val="15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457200" algn="l"/>
                <a:tab pos="906119" algn="l"/>
                <a:tab pos="1355399" algn="l"/>
                <a:tab pos="1804680" algn="l"/>
                <a:tab pos="2253960" algn="l"/>
                <a:tab pos="2703240" algn="l"/>
                <a:tab pos="3152520" algn="l"/>
                <a:tab pos="3601800" algn="l"/>
                <a:tab pos="4051080" algn="l"/>
                <a:tab pos="4500359" algn="l"/>
                <a:tab pos="4949640" algn="l"/>
                <a:tab pos="5398919" algn="l"/>
                <a:tab pos="5848200" algn="l"/>
                <a:tab pos="6297480" algn="l"/>
                <a:tab pos="6746760" algn="l"/>
                <a:tab pos="7196040" algn="l"/>
                <a:tab pos="7645320" algn="l"/>
                <a:tab pos="8094600" algn="l"/>
                <a:tab pos="8543879" algn="l"/>
                <a:tab pos="8993160" algn="l"/>
                <a:tab pos="9442440" algn="l"/>
              </a:tabLst>
            </a:pPr>
            <a:r>
              <a:rPr lang="en-GB" sz="2400" b="1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Gain de 30 à 40 %</a:t>
            </a:r>
            <a:r>
              <a:rPr lang="en-GB" sz="24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nb</a:t>
            </a:r>
            <a:r>
              <a:rPr lang="en-GB" sz="24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lignes</a:t>
            </a:r>
            <a:r>
              <a:rPr lang="en-GB" sz="24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de </a:t>
            </a:r>
            <a:r>
              <a:rPr lang="en-GB" sz="24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certains</a:t>
            </a:r>
            <a:r>
              <a:rPr lang="en-GB" sz="240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projets</a:t>
            </a:r>
            <a:endParaRPr lang="en-GB" sz="2400" dirty="0"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457200" lvl="1" indent="0" algn="just">
              <a:lnSpc>
                <a:spcPct val="15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Arial" pitchFamily="34"/>
              <a:buChar char="•"/>
              <a:tabLst>
                <a:tab pos="457200" algn="l"/>
                <a:tab pos="906119" algn="l"/>
                <a:tab pos="1355399" algn="l"/>
                <a:tab pos="1804680" algn="l"/>
                <a:tab pos="2253960" algn="l"/>
                <a:tab pos="2703240" algn="l"/>
                <a:tab pos="3152520" algn="l"/>
                <a:tab pos="3601800" algn="l"/>
                <a:tab pos="4051080" algn="l"/>
                <a:tab pos="4500359" algn="l"/>
                <a:tab pos="4949640" algn="l"/>
                <a:tab pos="5398919" algn="l"/>
                <a:tab pos="5848200" algn="l"/>
                <a:tab pos="6297480" algn="l"/>
                <a:tab pos="6746760" algn="l"/>
                <a:tab pos="7196040" algn="l"/>
                <a:tab pos="7645320" algn="l"/>
                <a:tab pos="8094600" algn="l"/>
                <a:tab pos="8543879" algn="l"/>
                <a:tab pos="8993160" algn="l"/>
                <a:tab pos="9442440" algn="l"/>
              </a:tabLst>
            </a:pPr>
            <a:r>
              <a:rPr lang="en-GB" sz="2400" b="1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Le </a:t>
            </a:r>
            <a:r>
              <a:rPr lang="en-GB" sz="2400" b="1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développeur</a:t>
            </a:r>
            <a:r>
              <a:rPr lang="en-GB" sz="2400" b="1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GB" sz="2400" b="1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pense</a:t>
            </a:r>
            <a:r>
              <a:rPr lang="en-GB" sz="2400" b="1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en </a:t>
            </a:r>
            <a:r>
              <a:rPr lang="en-GB" sz="2400" b="1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termes</a:t>
            </a:r>
            <a:r>
              <a:rPr lang="en-GB" sz="2400" b="1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GB" sz="2400" b="1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d’objet</a:t>
            </a:r>
            <a:endParaRPr lang="en-GB" sz="2400" b="1" dirty="0"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algn="just">
              <a:lnSpc>
                <a:spcPct val="15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2932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44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Fichier</a:t>
            </a:r>
            <a:r>
              <a:rPr lang="en-GB" sz="4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de mapping</a:t>
            </a:r>
            <a:br>
              <a:rPr lang="en-GB" sz="4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15720" lvl="0" indent="-315720" algn="just" hangingPunct="0">
              <a:lnSpc>
                <a:spcPct val="87000"/>
              </a:lnSpc>
              <a:spcBef>
                <a:spcPts val="44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Fichier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XML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Décrit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comment se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fera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la </a:t>
            </a:r>
            <a:b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persistance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des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objets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d’une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classe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en DB</a:t>
            </a:r>
            <a:b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b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b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b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en-GB" sz="2800" dirty="0">
              <a:solidFill>
                <a:srgbClr val="000000"/>
              </a:solidFill>
              <a:latin typeface="Arial" pitchFamily="34"/>
              <a:ea typeface="Lucida Sans Unicode" pitchFamily="34"/>
              <a:cs typeface="Lucida Sans Unicode" pitchFamily="34"/>
            </a:endParaRPr>
          </a:p>
          <a:p>
            <a:pPr marL="315720" lvl="0" indent="-315720" algn="just" hangingPunct="0">
              <a:lnSpc>
                <a:spcPct val="87000"/>
              </a:lnSpc>
              <a:spcBef>
                <a:spcPts val="44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Format XML (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ou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annotations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si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jdk1.5 +)</a:t>
            </a:r>
            <a:b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b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b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b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en-GB" sz="2800" dirty="0">
              <a:solidFill>
                <a:srgbClr val="000000"/>
              </a:solidFill>
              <a:latin typeface="Arial" pitchFamily="34"/>
              <a:ea typeface="Lucida Sans Unicode" pitchFamily="34"/>
              <a:cs typeface="Lucida Sans Unicode" pitchFamily="34"/>
            </a:endParaRPr>
          </a:p>
          <a:p>
            <a:pPr marL="315720" lvl="0" indent="-315720" algn="just" hangingPunct="0">
              <a:lnSpc>
                <a:spcPct val="87000"/>
              </a:lnSpc>
              <a:spcBef>
                <a:spcPts val="44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Se place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dans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le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même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répertoire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que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la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classe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et se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nomme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</a:t>
            </a:r>
            <a: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Classe.hbm.xml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si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la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classe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s’appelle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</a:t>
            </a:r>
            <a:r>
              <a:rPr lang="en-GB" sz="28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Classe</a:t>
            </a:r>
            <a:r>
              <a:rPr lang="en-GB" sz="28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.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0191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4400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Concurrents</a:t>
            </a:r>
            <a:br>
              <a:rPr lang="en-GB" sz="4400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15720" lvl="0" indent="-315720" hangingPunct="0">
              <a:lnSpc>
                <a:spcPct val="87000"/>
              </a:lnSpc>
              <a:spcBef>
                <a:spcPts val="44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JDBC </a:t>
            </a:r>
            <a:b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en-GB" sz="2800" b="1" dirty="0">
              <a:solidFill>
                <a:srgbClr val="000000"/>
              </a:solidFill>
              <a:latin typeface="Arial" pitchFamily="34"/>
              <a:ea typeface="Lucida Sans Unicode" pitchFamily="34"/>
              <a:cs typeface="Lucida Sans Unicode" pitchFamily="34"/>
            </a:endParaRPr>
          </a:p>
          <a:p>
            <a:pPr marL="315720" lvl="0" indent="-315720" hangingPunct="0">
              <a:lnSpc>
                <a:spcPct val="87000"/>
              </a:lnSpc>
              <a:spcBef>
                <a:spcPts val="44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EJB Entity</a:t>
            </a:r>
            <a:b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en-GB" sz="2800" b="1" dirty="0">
              <a:solidFill>
                <a:srgbClr val="000000"/>
              </a:solidFill>
              <a:latin typeface="Arial" pitchFamily="34"/>
              <a:ea typeface="Lucida Sans Unicode" pitchFamily="34"/>
              <a:cs typeface="Lucida Sans Unicode" pitchFamily="34"/>
            </a:endParaRPr>
          </a:p>
          <a:p>
            <a:pPr marL="315720" lvl="0" indent="-315720" hangingPunct="0">
              <a:lnSpc>
                <a:spcPct val="87000"/>
              </a:lnSpc>
              <a:spcBef>
                <a:spcPts val="44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800" b="1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TopLink</a:t>
            </a:r>
            <a: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</a:t>
            </a:r>
            <a:b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en-GB" sz="2800" b="1" dirty="0">
              <a:solidFill>
                <a:srgbClr val="000000"/>
              </a:solidFill>
              <a:latin typeface="Arial" pitchFamily="34"/>
              <a:ea typeface="Lucida Sans Unicode" pitchFamily="34"/>
              <a:cs typeface="Lucida Sans Unicode" pitchFamily="34"/>
            </a:endParaRPr>
          </a:p>
          <a:p>
            <a:pPr marL="315720" lvl="0" indent="-315720" hangingPunct="0">
              <a:lnSpc>
                <a:spcPct val="87000"/>
              </a:lnSpc>
              <a:spcBef>
                <a:spcPts val="44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800" b="1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OpenJPA</a:t>
            </a:r>
            <a: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( </a:t>
            </a:r>
            <a: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  <a:hlinkClick r:id="rId2"/>
              </a:rPr>
              <a:t>http://openjpa.apache.org/</a:t>
            </a:r>
            <a: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)</a:t>
            </a:r>
            <a:b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en-GB" sz="2800" b="1" dirty="0">
              <a:solidFill>
                <a:srgbClr val="000000"/>
              </a:solidFill>
              <a:latin typeface="Arial" pitchFamily="34"/>
              <a:ea typeface="Lucida Sans Unicode" pitchFamily="34"/>
              <a:cs typeface="Lucida Sans Unicode" pitchFamily="34"/>
            </a:endParaRPr>
          </a:p>
          <a:p>
            <a:pPr marL="315720" lvl="0" indent="-315720" hangingPunct="0">
              <a:lnSpc>
                <a:spcPct val="87000"/>
              </a:lnSpc>
              <a:spcBef>
                <a:spcPts val="44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800" b="1" dirty="0" err="1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Ibatis</a:t>
            </a:r>
            <a: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( </a:t>
            </a:r>
            <a: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  <a:hlinkClick r:id="rId3"/>
              </a:rPr>
              <a:t>http://ibatis.apache.org/</a:t>
            </a:r>
            <a: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 ) </a:t>
            </a:r>
            <a:b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en-GB" sz="2800" b="1" dirty="0">
              <a:solidFill>
                <a:srgbClr val="000000"/>
              </a:solidFill>
              <a:latin typeface="Arial" pitchFamily="34"/>
              <a:ea typeface="Lucida Sans Unicode" pitchFamily="34"/>
              <a:cs typeface="Lucida Sans Unicode" pitchFamily="34"/>
            </a:endParaRPr>
          </a:p>
          <a:p>
            <a:pPr marL="315720" lvl="0" indent="-315720" hangingPunct="0">
              <a:lnSpc>
                <a:spcPct val="87000"/>
              </a:lnSpc>
              <a:spcBef>
                <a:spcPts val="44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Castor/JDO</a:t>
            </a:r>
            <a:b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</a:br>
            <a:endParaRPr lang="en-GB" sz="2800" b="1" dirty="0">
              <a:solidFill>
                <a:srgbClr val="000000"/>
              </a:solidFill>
              <a:latin typeface="Arial" pitchFamily="34"/>
              <a:ea typeface="Lucida Sans Unicode" pitchFamily="34"/>
              <a:cs typeface="Lucida Sans Unicode" pitchFamily="34"/>
            </a:endParaRPr>
          </a:p>
          <a:p>
            <a:pPr marL="315720" lvl="0" indent="-315720" hangingPunct="0">
              <a:lnSpc>
                <a:spcPct val="87000"/>
              </a:lnSpc>
              <a:spcBef>
                <a:spcPts val="448"/>
              </a:spcBef>
              <a:buClr>
                <a:srgbClr val="000000"/>
              </a:buClr>
              <a:buSzPct val="100000"/>
              <a:buFont typeface="Wingdings" pitchFamily="2"/>
              <a:buChar char=""/>
              <a:tabLst>
                <a:tab pos="315720" algn="l"/>
                <a:tab pos="764639" algn="l"/>
                <a:tab pos="1213919" algn="l"/>
                <a:tab pos="1663200" algn="l"/>
                <a:tab pos="2112480" algn="l"/>
                <a:tab pos="2561760" algn="l"/>
                <a:tab pos="3011040" algn="l"/>
                <a:tab pos="3460320" algn="l"/>
                <a:tab pos="3909600" algn="l"/>
                <a:tab pos="4358879" algn="l"/>
                <a:tab pos="4808160" algn="l"/>
                <a:tab pos="5257439" algn="l"/>
                <a:tab pos="5706720" algn="l"/>
                <a:tab pos="6156000" algn="l"/>
                <a:tab pos="6605280" algn="l"/>
                <a:tab pos="7054560" algn="l"/>
                <a:tab pos="7503840" algn="l"/>
                <a:tab pos="7953120" algn="l"/>
                <a:tab pos="8402399" algn="l"/>
                <a:tab pos="8851680" algn="l"/>
                <a:tab pos="9300960" algn="l"/>
              </a:tabLst>
            </a:pPr>
            <a:r>
              <a:rPr lang="en-GB" sz="2800" b="1" dirty="0">
                <a:solidFill>
                  <a:srgbClr val="000000"/>
                </a:solidFill>
                <a:latin typeface="Arial" pitchFamily="34"/>
                <a:ea typeface="Lucida Sans Unicode" pitchFamily="34"/>
                <a:cs typeface="Lucida Sans Unicode" pitchFamily="34"/>
              </a:rPr>
              <a:t>...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5382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Type de boi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e de bois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661</TotalTime>
  <Words>585</Words>
  <Application>Microsoft Office PowerPoint</Application>
  <PresentationFormat>On-screen Show (4:3)</PresentationFormat>
  <Paragraphs>84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Rockwell</vt:lpstr>
      <vt:lpstr>Rockwell Condensed</vt:lpstr>
      <vt:lpstr>Times New Roman</vt:lpstr>
      <vt:lpstr>Wingdings</vt:lpstr>
      <vt:lpstr>Type de bois</vt:lpstr>
      <vt:lpstr>HIBERNATE</vt:lpstr>
      <vt:lpstr>INTRODUCTION</vt:lpstr>
      <vt:lpstr>ARCHITECTURE</vt:lpstr>
      <vt:lpstr>ELEMENTS HEBERNATE</vt:lpstr>
      <vt:lpstr>Contexte : créer une couche d'accès données (DAO)</vt:lpstr>
      <vt:lpstr>Définition &amp; Historique </vt:lpstr>
      <vt:lpstr>Outil de mapping Objet / Relationnel </vt:lpstr>
      <vt:lpstr>Fichier de mapping </vt:lpstr>
      <vt:lpstr>Concurrents </vt:lpstr>
      <vt:lpstr>Transparence de la persistence</vt:lpstr>
      <vt:lpstr>L’équation Hibernate</vt:lpstr>
      <vt:lpstr>Fiche Technique hibernate</vt:lpstr>
      <vt:lpstr>Les transaction</vt:lpstr>
      <vt:lpstr>ATELIER N° 1</vt:lpstr>
      <vt:lpstr>Ateliers 2</vt:lpstr>
      <vt:lpstr>Create or update</vt:lpstr>
      <vt:lpstr>delete</vt:lpstr>
      <vt:lpstr>List des enregistrements</vt:lpstr>
      <vt:lpstr>Enregistrement par id solution 1</vt:lpstr>
      <vt:lpstr>Enregistrement par id solution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</dc:title>
  <dc:creator>admin</dc:creator>
  <cp:lastModifiedBy>HADDANE ISRAA</cp:lastModifiedBy>
  <cp:revision>36</cp:revision>
  <dcterms:created xsi:type="dcterms:W3CDTF">2015-05-27T13:35:49Z</dcterms:created>
  <dcterms:modified xsi:type="dcterms:W3CDTF">2023-11-24T09:41:29Z</dcterms:modified>
</cp:coreProperties>
</file>