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9" r:id="rId9"/>
    <p:sldId id="270" r:id="rId10"/>
    <p:sldId id="271" r:id="rId11"/>
    <p:sldId id="272" r:id="rId12"/>
    <p:sldId id="260" r:id="rId13"/>
    <p:sldId id="261" r:id="rId14"/>
    <p:sldId id="262" r:id="rId15"/>
    <p:sldId id="273" r:id="rId16"/>
    <p:sldId id="274" r:id="rId17"/>
    <p:sldId id="280" r:id="rId18"/>
    <p:sldId id="263" r:id="rId19"/>
    <p:sldId id="288" r:id="rId20"/>
    <p:sldId id="264" r:id="rId21"/>
    <p:sldId id="275" r:id="rId22"/>
    <p:sldId id="281" r:id="rId23"/>
    <p:sldId id="276" r:id="rId24"/>
    <p:sldId id="282" r:id="rId25"/>
    <p:sldId id="277" r:id="rId26"/>
    <p:sldId id="278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5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33B9F-2FCE-4E13-B487-DC5EB1C6CC6C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9F920-F409-4654-8323-08C1DC90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39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9F920-F409-4654-8323-08C1DC900DF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26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BA9746F-367B-4C15-A178-F41F18ADD6D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746F-367B-4C15-A178-F41F18ADD6D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BA9746F-367B-4C15-A178-F41F18ADD6D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597321D-6C17-4B7C-A549-B3D1D911BCF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 smtClean="0"/>
              <a:t>Spring</a:t>
            </a:r>
            <a:r>
              <a:rPr lang="fr-FR" b="1" dirty="0" smtClean="0"/>
              <a:t> Boot</a:t>
            </a:r>
            <a:endParaRPr lang="fr-FR" b="1" dirty="0"/>
          </a:p>
        </p:txBody>
      </p:sp>
      <p:pic>
        <p:nvPicPr>
          <p:cNvPr id="1026" name="Picture 2" descr="RÃ©sultat de recherche d'images pour &quot;spring boo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4664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6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Test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Exécuter l’application autant que </a:t>
            </a:r>
            <a:r>
              <a:rPr lang="fr-FR" b="1" dirty="0" err="1" smtClean="0"/>
              <a:t>Spring</a:t>
            </a:r>
            <a:r>
              <a:rPr lang="fr-FR" b="1" dirty="0" smtClean="0"/>
              <a:t> Boot App.</a:t>
            </a:r>
          </a:p>
          <a:p>
            <a:pPr algn="just">
              <a:lnSpc>
                <a:spcPct val="300000"/>
              </a:lnSpc>
            </a:pPr>
            <a:r>
              <a:rPr lang="fr-FR" dirty="0" smtClean="0"/>
              <a:t>Vérifier la base.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11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SPRING DATA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4788024" y="4365104"/>
            <a:ext cx="3309803" cy="1260629"/>
          </a:xfrm>
        </p:spPr>
        <p:txBody>
          <a:bodyPr>
            <a:normAutofit fontScale="92500"/>
          </a:bodyPr>
          <a:lstStyle/>
          <a:p>
            <a:pPr algn="just">
              <a:lnSpc>
                <a:spcPct val="300000"/>
              </a:lnSpc>
            </a:pPr>
            <a:r>
              <a:rPr lang="fr-FR" b="1" dirty="0" smtClean="0"/>
              <a:t>Faciliter l’accès aux données</a:t>
            </a:r>
            <a:endParaRPr lang="fr-FR" b="1" dirty="0"/>
          </a:p>
        </p:txBody>
      </p:sp>
      <p:pic>
        <p:nvPicPr>
          <p:cNvPr id="3074" name="Picture 2" descr="RÃ©sultat de recherche d'images pour &quot;spring data&quot;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853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74515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400" b="1" dirty="0" err="1" smtClean="0"/>
              <a:t>Spring</a:t>
            </a:r>
            <a:r>
              <a:rPr lang="fr-FR" sz="5400" b="1" dirty="0" smtClean="0"/>
              <a:t> DATA</a:t>
            </a:r>
            <a:endParaRPr lang="fr-FR" sz="5400" b="1" dirty="0"/>
          </a:p>
        </p:txBody>
      </p:sp>
      <p:sp>
        <p:nvSpPr>
          <p:cNvPr id="4" name="AutoShape 2" descr="Image associÃ©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9288"/>
            <a:ext cx="7200800" cy="4174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err="1"/>
              <a:t>Spring</a:t>
            </a:r>
            <a:r>
              <a:rPr lang="fr-FR" b="1" dirty="0"/>
              <a:t>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412776"/>
            <a:ext cx="7848872" cy="4968552"/>
          </a:xfrm>
        </p:spPr>
        <p:txBody>
          <a:bodyPr>
            <a:normAutofit fontScale="77500" lnSpcReduction="20000"/>
          </a:bodyPr>
          <a:lstStyle/>
          <a:p>
            <a:pPr marL="68580" indent="0" algn="just">
              <a:lnSpc>
                <a:spcPct val="170000"/>
              </a:lnSpc>
              <a:buNone/>
            </a:pPr>
            <a:r>
              <a:rPr lang="fr-FR" dirty="0" err="1"/>
              <a:t>Spring</a:t>
            </a:r>
            <a:r>
              <a:rPr lang="fr-FR" dirty="0"/>
              <a:t> Data est un robuste </a:t>
            </a:r>
            <a:r>
              <a:rPr lang="fr-FR" dirty="0" err="1"/>
              <a:t>framework</a:t>
            </a:r>
            <a:r>
              <a:rPr lang="fr-FR" dirty="0"/>
              <a:t> de l’écosystème de </a:t>
            </a:r>
            <a:r>
              <a:rPr lang="fr-FR" dirty="0" err="1"/>
              <a:t>Spring</a:t>
            </a:r>
            <a:r>
              <a:rPr lang="fr-FR" dirty="0"/>
              <a:t> qui se compose de nombreux modules offrant d’accéder des solutions de données alternatives comme </a:t>
            </a:r>
            <a:r>
              <a:rPr lang="fr-FR" dirty="0" smtClean="0"/>
              <a:t>: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fr-FR" b="1" dirty="0" err="1" smtClean="0"/>
              <a:t>GemFire</a:t>
            </a:r>
            <a:r>
              <a:rPr lang="fr-FR" dirty="0" smtClean="0"/>
              <a:t> </a:t>
            </a:r>
            <a:r>
              <a:rPr lang="fr-FR" dirty="0"/>
              <a:t>: Cache distribué. </a:t>
            </a:r>
            <a:endParaRPr lang="fr-FR" dirty="0" smtClean="0"/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fr-FR" b="1" dirty="0" err="1" smtClean="0"/>
              <a:t>MongoDB</a:t>
            </a:r>
            <a:r>
              <a:rPr lang="fr-FR" dirty="0" smtClean="0"/>
              <a:t> </a:t>
            </a:r>
            <a:r>
              <a:rPr lang="fr-FR" dirty="0"/>
              <a:t>: Base </a:t>
            </a:r>
            <a:r>
              <a:rPr lang="fr-FR" dirty="0" err="1"/>
              <a:t>NoSQL</a:t>
            </a:r>
            <a:r>
              <a:rPr lang="fr-FR" dirty="0"/>
              <a:t>, orienté « document » </a:t>
            </a:r>
            <a:endParaRPr lang="fr-FR" dirty="0" smtClean="0"/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fr-FR" b="1" dirty="0" smtClean="0"/>
              <a:t>Neo4J</a:t>
            </a:r>
            <a:r>
              <a:rPr lang="fr-FR" dirty="0" smtClean="0"/>
              <a:t> </a:t>
            </a:r>
            <a:r>
              <a:rPr lang="fr-FR" dirty="0"/>
              <a:t>: Base structurée autour de structures de Graphes. </a:t>
            </a:r>
            <a:endParaRPr lang="fr-FR" dirty="0" smtClean="0"/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fr-FR" b="1" dirty="0" smtClean="0"/>
              <a:t>Redis</a:t>
            </a:r>
            <a:r>
              <a:rPr lang="fr-FR" dirty="0" smtClean="0"/>
              <a:t> </a:t>
            </a:r>
            <a:r>
              <a:rPr lang="fr-FR" dirty="0"/>
              <a:t>: Système de données par « clé/valeur » </a:t>
            </a:r>
            <a:endParaRPr lang="fr-FR" dirty="0" smtClean="0"/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fr-FR" b="1" dirty="0" err="1" smtClean="0"/>
              <a:t>Solr</a:t>
            </a:r>
            <a:r>
              <a:rPr lang="fr-FR" dirty="0" smtClean="0"/>
              <a:t> </a:t>
            </a:r>
            <a:r>
              <a:rPr lang="fr-FR" dirty="0"/>
              <a:t>: Plateforme s’appuyant sur le moteur de recherche </a:t>
            </a:r>
            <a:r>
              <a:rPr lang="fr-FR" dirty="0" err="1"/>
              <a:t>Lucène</a:t>
            </a:r>
            <a:r>
              <a:rPr lang="fr-FR" dirty="0" smtClean="0"/>
              <a:t>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fr-FR" dirty="0" smtClean="0"/>
              <a:t>et </a:t>
            </a:r>
            <a:r>
              <a:rPr lang="fr-FR" b="1" dirty="0"/>
              <a:t>JPA</a:t>
            </a:r>
            <a:r>
              <a:rPr lang="fr-FR" dirty="0"/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22453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err="1" smtClean="0"/>
              <a:t>Spring</a:t>
            </a:r>
            <a:r>
              <a:rPr lang="fr-FR" b="1" dirty="0" smtClean="0"/>
              <a:t> Data JPA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fr-FR" b="1" dirty="0" err="1"/>
              <a:t>Spring</a:t>
            </a:r>
            <a:r>
              <a:rPr lang="fr-FR" b="1" dirty="0"/>
              <a:t> Data JPA </a:t>
            </a:r>
            <a:r>
              <a:rPr lang="fr-FR" dirty="0"/>
              <a:t>met en place une surcouche d’accès à JPA, et fournit donc ainsi un ensemble cohérent de fonctionnalités avancées sur lesquels s’appuyer pour bâtir et consolider ses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0884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99672"/>
            <a:ext cx="7024744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Mise en place de </a:t>
            </a:r>
            <a:r>
              <a:rPr lang="fr-FR" b="1" dirty="0" err="1" smtClean="0"/>
              <a:t>Spring</a:t>
            </a:r>
            <a:r>
              <a:rPr lang="fr-FR" b="1" dirty="0" smtClean="0"/>
              <a:t> Data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Créer l’interface : </a:t>
            </a:r>
            <a:r>
              <a:rPr lang="fr-FR" b="1" dirty="0" err="1" smtClean="0"/>
              <a:t>EmployesRepository</a:t>
            </a:r>
            <a:r>
              <a:rPr lang="fr-FR" b="1" dirty="0" smtClean="0"/>
              <a:t> </a:t>
            </a:r>
            <a:r>
              <a:rPr lang="fr-FR" dirty="0" smtClean="0"/>
              <a:t>sous la package dao qui hérite de </a:t>
            </a:r>
            <a:r>
              <a:rPr lang="fr-FR" b="1" dirty="0" err="1" smtClean="0"/>
              <a:t>JpaRepository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43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Test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Utilisation de l’application </a:t>
            </a:r>
            <a:r>
              <a:rPr lang="fr-FR" b="1" dirty="0" err="1" smtClean="0"/>
              <a:t>Context</a:t>
            </a:r>
            <a:r>
              <a:rPr lang="fr-FR" dirty="0" smtClean="0"/>
              <a:t> afin de récupérer le Bean.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5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La classe Main</a:t>
            </a:r>
            <a:endParaRPr lang="fr-F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24024"/>
            <a:ext cx="8208912" cy="47293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pPr algn="ctr"/>
            <a:r>
              <a:rPr lang="fr-FR" b="1" dirty="0" smtClean="0"/>
              <a:t>Amélioration </a:t>
            </a:r>
            <a:r>
              <a:rPr lang="fr-FR" b="1" dirty="0" err="1" smtClean="0"/>
              <a:t>Spring</a:t>
            </a:r>
            <a:r>
              <a:rPr lang="fr-FR" b="1" dirty="0" smtClean="0"/>
              <a:t> Data</a:t>
            </a:r>
            <a:endParaRPr lang="fr-FR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2856"/>
            <a:ext cx="7992888" cy="4032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7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8000" dirty="0" smtClean="0"/>
              <a:t>TEST</a:t>
            </a:r>
            <a:endParaRPr lang="fr-FR" sz="8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300000"/>
              </a:lnSpc>
            </a:pPr>
            <a:r>
              <a:rPr lang="fr-FR" sz="4000" b="1" dirty="0" err="1" smtClean="0"/>
              <a:t>findAll</a:t>
            </a:r>
            <a:r>
              <a:rPr lang="fr-FR" sz="4000" b="1" dirty="0" smtClean="0"/>
              <a:t>()</a:t>
            </a:r>
          </a:p>
          <a:p>
            <a:pPr>
              <a:lnSpc>
                <a:spcPct val="300000"/>
              </a:lnSpc>
            </a:pPr>
            <a:r>
              <a:rPr lang="fr-FR" sz="4000" b="1" dirty="0" err="1" smtClean="0"/>
              <a:t>Listmp</a:t>
            </a:r>
            <a:r>
              <a:rPr lang="fr-FR" sz="4000" b="1" dirty="0" smtClean="0"/>
              <a:t>()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173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143000"/>
          </a:xfrm>
        </p:spPr>
        <p:txBody>
          <a:bodyPr/>
          <a:lstStyle/>
          <a:p>
            <a:pPr algn="ctr"/>
            <a:r>
              <a:rPr lang="fr-FR" b="1" dirty="0"/>
              <a:t>La plateforme </a:t>
            </a:r>
            <a:r>
              <a:rPr lang="fr-FR" b="1" dirty="0" smtClean="0"/>
              <a:t>SPRING</a:t>
            </a:r>
            <a:endParaRPr lang="fr-F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912767" cy="432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7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 err="1" smtClean="0"/>
              <a:t>Spring</a:t>
            </a:r>
            <a:r>
              <a:rPr lang="fr-FR" sz="4400" b="1" dirty="0" smtClean="0"/>
              <a:t> MVC</a:t>
            </a:r>
            <a:endParaRPr lang="fr-FR" sz="4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844824"/>
            <a:ext cx="7727524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2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 smtClean="0"/>
              <a:t>Création de Contrôleur</a:t>
            </a:r>
            <a:endParaRPr lang="fr-FR" sz="4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560840" cy="3960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3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600" b="1" dirty="0" smtClean="0"/>
              <a:t>Test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FR" sz="3200" dirty="0" smtClean="0"/>
              <a:t>Exécuter la page sur le serveur</a:t>
            </a:r>
          </a:p>
          <a:p>
            <a:pPr>
              <a:lnSpc>
                <a:spcPct val="300000"/>
              </a:lnSpc>
            </a:pPr>
            <a:r>
              <a:rPr lang="fr-FR" sz="3200" dirty="0" smtClean="0"/>
              <a:t>Intégration </a:t>
            </a:r>
            <a:r>
              <a:rPr lang="fr-FR" sz="3200" b="1" dirty="0" err="1" smtClean="0"/>
              <a:t>thymeleaf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2008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pPr algn="ctr"/>
            <a:r>
              <a:rPr lang="fr-FR" b="1" dirty="0" smtClean="0"/>
              <a:t>Création de modèle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Le modèle est prédéfini en </a:t>
            </a:r>
            <a:r>
              <a:rPr lang="fr-FR" dirty="0" err="1" smtClean="0"/>
              <a:t>Spring</a:t>
            </a:r>
            <a:r>
              <a:rPr lang="fr-FR" dirty="0" smtClean="0"/>
              <a:t> Boot, il suffit de la déclarer afin d’assurer la communication avec la vue.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4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Mise à jour du Contrôleur</a:t>
            </a:r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632848" cy="3960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3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595616"/>
            <a:ext cx="7024744" cy="673144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 smtClean="0"/>
              <a:t>Création de la vue</a:t>
            </a:r>
            <a:br>
              <a:rPr lang="fr-FR" sz="4400" b="1" dirty="0" smtClean="0"/>
            </a:br>
            <a:r>
              <a:rPr lang="fr-FR" sz="4400" b="1" dirty="0" smtClean="0"/>
              <a:t>employes.html</a:t>
            </a:r>
            <a:endParaRPr lang="fr-FR" sz="4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7788"/>
            <a:ext cx="8064896" cy="51055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b="1" dirty="0" err="1" smtClean="0"/>
              <a:t>Intégraion</a:t>
            </a:r>
            <a:r>
              <a:rPr lang="fr-FR" sz="3200" b="1" dirty="0" smtClean="0"/>
              <a:t> Du </a:t>
            </a:r>
            <a:r>
              <a:rPr lang="fr-FR" sz="3200" b="1" dirty="0" err="1" smtClean="0"/>
              <a:t>FrameWork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BootStrup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fr-FR" dirty="0" smtClean="0"/>
              <a:t>Intégrer le fichier CSS du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BootStrup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29000"/>
            <a:ext cx="3312368" cy="2448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2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Autofit/>
          </a:bodyPr>
          <a:lstStyle/>
          <a:p>
            <a:pPr algn="ctr"/>
            <a:r>
              <a:rPr lang="fr-FR" sz="4800" b="1" dirty="0" smtClean="0"/>
              <a:t>Mise à jour de la vue</a:t>
            </a:r>
            <a:endParaRPr lang="fr-FR" sz="4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6" y="1844824"/>
            <a:ext cx="7894836" cy="4547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Autofit/>
          </a:bodyPr>
          <a:lstStyle/>
          <a:p>
            <a:pPr algn="ctr"/>
            <a:r>
              <a:rPr lang="fr-FR" sz="5400" b="1" dirty="0" smtClean="0"/>
              <a:t>Test</a:t>
            </a:r>
            <a:endParaRPr lang="fr-FR" sz="5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1664786"/>
            <a:ext cx="6777317" cy="350897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3200" dirty="0" smtClean="0"/>
              <a:t>Tester la page</a:t>
            </a:r>
          </a:p>
          <a:p>
            <a:r>
              <a:rPr lang="fr-FR" sz="3200" dirty="0" smtClean="0"/>
              <a:t>Appliquer la feuille de style:</a:t>
            </a:r>
            <a:endParaRPr lang="fr-FR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9" y="3861048"/>
            <a:ext cx="7821768" cy="720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03" y="5113993"/>
            <a:ext cx="7790703" cy="649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L’ajout d’un Nouveau Employés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3200" dirty="0" smtClean="0"/>
              <a:t>Développer le mécanisme qui permet d’ajouter un enregistrement.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8284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889168"/>
          </a:xfrm>
        </p:spPr>
        <p:txBody>
          <a:bodyPr/>
          <a:lstStyle/>
          <a:p>
            <a:pPr algn="ctr"/>
            <a:r>
              <a:rPr lang="fr-FR" b="1" dirty="0"/>
              <a:t>Pourquoi </a:t>
            </a:r>
            <a:r>
              <a:rPr lang="fr-FR" b="1" dirty="0" err="1"/>
              <a:t>Spring</a:t>
            </a:r>
            <a:r>
              <a:rPr lang="fr-FR" b="1" dirty="0"/>
              <a:t> Boot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700808"/>
            <a:ext cx="7992888" cy="446449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Point d’entrée dans la plateforme (au lieu de </a:t>
            </a:r>
            <a:r>
              <a:rPr lang="fr-FR" dirty="0" err="1"/>
              <a:t>spring</a:t>
            </a:r>
            <a:r>
              <a:rPr lang="fr-FR" dirty="0"/>
              <a:t>-*) </a:t>
            </a: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Dépendances </a:t>
            </a:r>
            <a:r>
              <a:rPr lang="fr-FR" dirty="0"/>
              <a:t>prêtes à l’emploi </a:t>
            </a: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Auto-Configuration </a:t>
            </a:r>
          </a:p>
          <a:p>
            <a:pPr algn="just">
              <a:lnSpc>
                <a:spcPct val="150000"/>
              </a:lnSpc>
            </a:pPr>
            <a:r>
              <a:rPr lang="fr-FR" dirty="0" err="1" smtClean="0"/>
              <a:t>Standalone</a:t>
            </a:r>
            <a:r>
              <a:rPr lang="fr-FR" dirty="0" smtClean="0"/>
              <a:t> </a:t>
            </a:r>
            <a:r>
              <a:rPr lang="fr-FR" dirty="0"/>
              <a:t>application </a:t>
            </a: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err="1" smtClean="0"/>
              <a:t>Tomcat</a:t>
            </a:r>
            <a:r>
              <a:rPr lang="fr-FR" dirty="0" smtClean="0"/>
              <a:t>/</a:t>
            </a:r>
            <a:r>
              <a:rPr lang="fr-FR" dirty="0" err="1" smtClean="0"/>
              <a:t>Jetty</a:t>
            </a:r>
            <a:r>
              <a:rPr lang="fr-FR" dirty="0" smtClean="0"/>
              <a:t> </a:t>
            </a:r>
            <a:r>
              <a:rPr lang="fr-FR" dirty="0"/>
              <a:t>en mode </a:t>
            </a:r>
            <a:r>
              <a:rPr lang="fr-FR" dirty="0" smtClean="0"/>
              <a:t>embarqué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/>
              <a:t>Fonctionnalités pour la </a:t>
            </a:r>
            <a:r>
              <a:rPr lang="fr-FR" dirty="0" smtClean="0"/>
              <a:t>production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/>
              <a:t>Pas de génération de code/de XML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23331"/>
            <a:ext cx="2633861" cy="2633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Action : </a:t>
            </a:r>
            <a:r>
              <a:rPr lang="fr-FR" b="1" dirty="0" err="1" smtClean="0"/>
              <a:t>save</a:t>
            </a:r>
            <a:r>
              <a:rPr lang="fr-FR" b="1" dirty="0" smtClean="0"/>
              <a:t> Solution 1</a:t>
            </a:r>
            <a:endParaRPr lang="fr-F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363"/>
            <a:ext cx="8208912" cy="3429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7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800" dirty="0" smtClean="0"/>
              <a:t>Mise à jour </a:t>
            </a:r>
            <a:r>
              <a:rPr lang="fr-FR" sz="4800" b="1" dirty="0" err="1" smtClean="0"/>
              <a:t>BootStrup</a:t>
            </a:r>
            <a:endParaRPr lang="fr-FR" sz="48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300000"/>
              </a:lnSpc>
            </a:pPr>
            <a:r>
              <a:rPr lang="fr-FR" sz="3600" dirty="0" smtClean="0"/>
              <a:t>Customiser votre formulaire à l’aide de CSS.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503700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Action </a:t>
            </a:r>
            <a:r>
              <a:rPr lang="fr-FR" dirty="0" err="1" smtClean="0"/>
              <a:t>save</a:t>
            </a:r>
            <a:r>
              <a:rPr lang="fr-FR" dirty="0" smtClean="0"/>
              <a:t> solution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à jour action /</a:t>
            </a:r>
            <a:r>
              <a:rPr lang="fr-FR" dirty="0" err="1" smtClean="0"/>
              <a:t>start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6951"/>
            <a:ext cx="6880609" cy="2988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91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Action save2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92896"/>
            <a:ext cx="6808602" cy="3240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481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Mise à jour employe.html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7056784" cy="3456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8149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Tester l’action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97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/>
              <a:t>Structure d’un Projet </a:t>
            </a:r>
            <a:r>
              <a:rPr lang="fr-FR" sz="3200" b="1" dirty="0" err="1" smtClean="0"/>
              <a:t>Spring</a:t>
            </a:r>
            <a:r>
              <a:rPr lang="fr-FR" sz="3200" b="1" dirty="0" smtClean="0"/>
              <a:t> Boot</a:t>
            </a:r>
            <a:endParaRPr lang="fr-FR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453852"/>
            <a:ext cx="8162925" cy="514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9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817160"/>
          </a:xfrm>
        </p:spPr>
        <p:txBody>
          <a:bodyPr/>
          <a:lstStyle/>
          <a:p>
            <a:pPr algn="ctr"/>
            <a:r>
              <a:rPr lang="fr-FR" b="1" dirty="0" smtClean="0"/>
              <a:t>Atelier N° 1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340768"/>
            <a:ext cx="7560840" cy="496855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300000"/>
              </a:lnSpc>
            </a:pPr>
            <a:r>
              <a:rPr lang="fr-FR" dirty="0" smtClean="0"/>
              <a:t>Créer un nouveau projet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lvl="1" algn="just">
              <a:lnSpc>
                <a:spcPct val="300000"/>
              </a:lnSpc>
            </a:pPr>
            <a:r>
              <a:rPr lang="fr-FR" dirty="0" smtClean="0"/>
              <a:t>Configurer le projet.</a:t>
            </a:r>
          </a:p>
          <a:p>
            <a:pPr lvl="1" algn="just">
              <a:lnSpc>
                <a:spcPct val="300000"/>
              </a:lnSpc>
            </a:pPr>
            <a:r>
              <a:rPr lang="fr-FR" dirty="0" smtClean="0"/>
              <a:t>Choisir les dépendances:</a:t>
            </a:r>
          </a:p>
          <a:p>
            <a:pPr lvl="2" algn="just">
              <a:lnSpc>
                <a:spcPct val="300000"/>
              </a:lnSpc>
            </a:pPr>
            <a:r>
              <a:rPr lang="fr-FR" dirty="0" smtClean="0"/>
              <a:t>JPA</a:t>
            </a:r>
          </a:p>
          <a:p>
            <a:pPr lvl="2" algn="just">
              <a:lnSpc>
                <a:spcPct val="300000"/>
              </a:lnSpc>
            </a:pPr>
            <a:r>
              <a:rPr lang="fr-FR" dirty="0" smtClean="0"/>
              <a:t>MYSQL</a:t>
            </a:r>
          </a:p>
          <a:p>
            <a:pPr lvl="2" algn="just">
              <a:lnSpc>
                <a:spcPct val="300000"/>
              </a:lnSpc>
            </a:pPr>
            <a:r>
              <a:rPr lang="fr-FR" dirty="0" smtClean="0"/>
              <a:t>WEB</a:t>
            </a:r>
          </a:p>
          <a:p>
            <a:pPr lvl="2" algn="just">
              <a:lnSpc>
                <a:spcPct val="300000"/>
              </a:lnSpc>
            </a:pPr>
            <a:r>
              <a:rPr lang="fr-FR" dirty="0" smtClean="0"/>
              <a:t>Template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14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Configuration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1844824"/>
            <a:ext cx="7200916" cy="432048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Créer votre base de données: </a:t>
            </a:r>
            <a:r>
              <a:rPr lang="fr-FR" b="1" dirty="0" err="1" smtClean="0"/>
              <a:t>SpringBase</a:t>
            </a:r>
            <a:r>
              <a:rPr lang="fr-FR" dirty="0" smtClean="0"/>
              <a:t>.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Exécuter le projet autant que </a:t>
            </a:r>
            <a:r>
              <a:rPr lang="fr-FR" b="1" dirty="0" err="1" smtClean="0"/>
              <a:t>Spring</a:t>
            </a:r>
            <a:r>
              <a:rPr lang="fr-FR" b="1" dirty="0" smtClean="0"/>
              <a:t> Boot App.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134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99672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Fichier de Configuration</a:t>
            </a:r>
            <a:br>
              <a:rPr lang="fr-FR" b="1" dirty="0" smtClean="0"/>
            </a:br>
            <a:r>
              <a:rPr lang="fr-FR" b="1" dirty="0" err="1" smtClean="0"/>
              <a:t>application.properties</a:t>
            </a:r>
            <a:endParaRPr lang="fr-F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847850"/>
            <a:ext cx="7972425" cy="4461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4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Tester Le Serveur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Localhost:8080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Créer une page index.html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Créer La Classe Entité</a:t>
            </a:r>
            <a:endParaRPr lang="fr-FR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306148"/>
              </p:ext>
            </p:extLst>
          </p:nvPr>
        </p:nvGraphicFramePr>
        <p:xfrm>
          <a:off x="2123728" y="2132856"/>
          <a:ext cx="490420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/>
                        <a:t>Employes</a:t>
                      </a:r>
                      <a:endParaRPr lang="fr-FR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err="1" smtClean="0"/>
                        <a:t>mat,nom,sal</a:t>
                      </a:r>
                      <a:endParaRPr lang="fr-FR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Getters &amp; Setters</a:t>
                      </a:r>
                      <a:endParaRPr lang="fr-FR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195736" y="41490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Utiliser les annotations JPA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011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1659</TotalTime>
  <Words>407</Words>
  <Application>Microsoft Office PowerPoint</Application>
  <PresentationFormat>Affichage à l'écran (4:3)</PresentationFormat>
  <Paragraphs>83</Paragraphs>
  <Slides>35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Calibri</vt:lpstr>
      <vt:lpstr>Century Gothic</vt:lpstr>
      <vt:lpstr>Wingdings</vt:lpstr>
      <vt:lpstr>Wingdings 2</vt:lpstr>
      <vt:lpstr>Austin</vt:lpstr>
      <vt:lpstr>Spring Boot</vt:lpstr>
      <vt:lpstr>La plateforme SPRING</vt:lpstr>
      <vt:lpstr>Pourquoi Spring Boot ?</vt:lpstr>
      <vt:lpstr>Structure d’un Projet Spring Boot</vt:lpstr>
      <vt:lpstr>Atelier N° 1</vt:lpstr>
      <vt:lpstr>Configuration</vt:lpstr>
      <vt:lpstr>Fichier de Configuration application.properties</vt:lpstr>
      <vt:lpstr>Tester Le Serveur</vt:lpstr>
      <vt:lpstr>Créer La Classe Entité</vt:lpstr>
      <vt:lpstr>Test</vt:lpstr>
      <vt:lpstr>SPRING DATA</vt:lpstr>
      <vt:lpstr>Spring DATA</vt:lpstr>
      <vt:lpstr>Spring DATA</vt:lpstr>
      <vt:lpstr>Spring Data JPA</vt:lpstr>
      <vt:lpstr>Mise en place de Spring Data</vt:lpstr>
      <vt:lpstr>Test</vt:lpstr>
      <vt:lpstr>La classe Main</vt:lpstr>
      <vt:lpstr>Amélioration Spring Data</vt:lpstr>
      <vt:lpstr>TEST</vt:lpstr>
      <vt:lpstr>Spring MVC</vt:lpstr>
      <vt:lpstr>Création de Contrôleur</vt:lpstr>
      <vt:lpstr>Test</vt:lpstr>
      <vt:lpstr>Création de modèle</vt:lpstr>
      <vt:lpstr>Mise à jour du Contrôleur</vt:lpstr>
      <vt:lpstr>Création de la vue employes.html</vt:lpstr>
      <vt:lpstr>Intégraion Du FrameWork BootStrup</vt:lpstr>
      <vt:lpstr>Mise à jour de la vue</vt:lpstr>
      <vt:lpstr>Test</vt:lpstr>
      <vt:lpstr>L’ajout d’un Nouveau Employés</vt:lpstr>
      <vt:lpstr>Action : save Solution 1</vt:lpstr>
      <vt:lpstr>Mise à jour BootStrup</vt:lpstr>
      <vt:lpstr>Action save solution 2</vt:lpstr>
      <vt:lpstr>Action save2</vt:lpstr>
      <vt:lpstr>Mise à jour employe.html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admin</dc:creator>
  <cp:lastModifiedBy>admin</cp:lastModifiedBy>
  <cp:revision>72</cp:revision>
  <dcterms:created xsi:type="dcterms:W3CDTF">2019-02-15T16:19:08Z</dcterms:created>
  <dcterms:modified xsi:type="dcterms:W3CDTF">2024-12-02T23:43:32Z</dcterms:modified>
</cp:coreProperties>
</file>